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7"/>
  </p:notesMasterIdLst>
  <p:handoutMasterIdLst>
    <p:handoutMasterId r:id="rId78"/>
  </p:handoutMasterIdLst>
  <p:sldIdLst>
    <p:sldId id="256" r:id="rId2"/>
    <p:sldId id="358" r:id="rId3"/>
    <p:sldId id="376" r:id="rId4"/>
    <p:sldId id="377" r:id="rId5"/>
    <p:sldId id="378" r:id="rId6"/>
    <p:sldId id="379" r:id="rId7"/>
    <p:sldId id="380" r:id="rId8"/>
    <p:sldId id="510" r:id="rId9"/>
    <p:sldId id="511" r:id="rId10"/>
    <p:sldId id="512" r:id="rId11"/>
    <p:sldId id="513" r:id="rId12"/>
    <p:sldId id="432" r:id="rId13"/>
    <p:sldId id="425" r:id="rId14"/>
    <p:sldId id="426" r:id="rId15"/>
    <p:sldId id="428" r:id="rId16"/>
    <p:sldId id="433" r:id="rId17"/>
    <p:sldId id="447" r:id="rId18"/>
    <p:sldId id="436" r:id="rId19"/>
    <p:sldId id="437" r:id="rId20"/>
    <p:sldId id="438" r:id="rId21"/>
    <p:sldId id="439" r:id="rId22"/>
    <p:sldId id="448" r:id="rId23"/>
    <p:sldId id="440" r:id="rId24"/>
    <p:sldId id="441" r:id="rId25"/>
    <p:sldId id="442" r:id="rId26"/>
    <p:sldId id="443" r:id="rId27"/>
    <p:sldId id="444" r:id="rId28"/>
    <p:sldId id="445" r:id="rId29"/>
    <p:sldId id="453" r:id="rId30"/>
    <p:sldId id="454" r:id="rId31"/>
    <p:sldId id="459" r:id="rId32"/>
    <p:sldId id="457" r:id="rId33"/>
    <p:sldId id="462" r:id="rId34"/>
    <p:sldId id="463" r:id="rId35"/>
    <p:sldId id="461" r:id="rId36"/>
    <p:sldId id="465" r:id="rId37"/>
    <p:sldId id="466" r:id="rId38"/>
    <p:sldId id="467" r:id="rId39"/>
    <p:sldId id="468" r:id="rId40"/>
    <p:sldId id="472" r:id="rId41"/>
    <p:sldId id="473" r:id="rId42"/>
    <p:sldId id="475" r:id="rId43"/>
    <p:sldId id="477" r:id="rId44"/>
    <p:sldId id="476" r:id="rId45"/>
    <p:sldId id="479" r:id="rId46"/>
    <p:sldId id="481" r:id="rId47"/>
    <p:sldId id="482" r:id="rId48"/>
    <p:sldId id="483" r:id="rId49"/>
    <p:sldId id="485" r:id="rId50"/>
    <p:sldId id="488" r:id="rId51"/>
    <p:sldId id="489" r:id="rId52"/>
    <p:sldId id="490" r:id="rId53"/>
    <p:sldId id="491" r:id="rId54"/>
    <p:sldId id="492" r:id="rId55"/>
    <p:sldId id="493" r:id="rId56"/>
    <p:sldId id="494" r:id="rId57"/>
    <p:sldId id="495" r:id="rId58"/>
    <p:sldId id="497" r:id="rId59"/>
    <p:sldId id="496" r:id="rId60"/>
    <p:sldId id="487" r:id="rId61"/>
    <p:sldId id="498" r:id="rId62"/>
    <p:sldId id="499" r:id="rId63"/>
    <p:sldId id="500" r:id="rId64"/>
    <p:sldId id="501" r:id="rId65"/>
    <p:sldId id="502" r:id="rId66"/>
    <p:sldId id="503" r:id="rId67"/>
    <p:sldId id="514" r:id="rId68"/>
    <p:sldId id="515" r:id="rId69"/>
    <p:sldId id="504" r:id="rId70"/>
    <p:sldId id="505" r:id="rId71"/>
    <p:sldId id="506" r:id="rId72"/>
    <p:sldId id="507" r:id="rId73"/>
    <p:sldId id="385" r:id="rId74"/>
    <p:sldId id="508" r:id="rId75"/>
    <p:sldId id="509"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2" autoAdjust="0"/>
    <p:restoredTop sz="94737"/>
  </p:normalViewPr>
  <p:slideViewPr>
    <p:cSldViewPr snapToObjects="1">
      <p:cViewPr varScale="1">
        <p:scale>
          <a:sx n="114" d="100"/>
          <a:sy n="114" d="100"/>
        </p:scale>
        <p:origin x="184" y="6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8.emf"/><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8.emf"/><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1.emf"/><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18.emf"/><Relationship Id="rId4"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5.emf"/><Relationship Id="rId4" Type="http://schemas.openxmlformats.org/officeDocument/2006/relationships/image" Target="../media/image39.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4" Type="http://schemas.openxmlformats.org/officeDocument/2006/relationships/image" Target="../media/image42.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38.emf"/><Relationship Id="rId3" Type="http://schemas.openxmlformats.org/officeDocument/2006/relationships/image" Target="../media/image46.emf"/><Relationship Id="rId7" Type="http://schemas.openxmlformats.org/officeDocument/2006/relationships/image" Target="../media/image34.emf"/><Relationship Id="rId12" Type="http://schemas.openxmlformats.org/officeDocument/2006/relationships/image" Target="../media/image37.emf"/><Relationship Id="rId2" Type="http://schemas.openxmlformats.org/officeDocument/2006/relationships/image" Target="../media/image45.emf"/><Relationship Id="rId16" Type="http://schemas.openxmlformats.org/officeDocument/2006/relationships/image" Target="../media/image41.emf"/><Relationship Id="rId1" Type="http://schemas.openxmlformats.org/officeDocument/2006/relationships/image" Target="../media/image44.emf"/><Relationship Id="rId6" Type="http://schemas.openxmlformats.org/officeDocument/2006/relationships/image" Target="../media/image33.emf"/><Relationship Id="rId11" Type="http://schemas.openxmlformats.org/officeDocument/2006/relationships/image" Target="../media/image50.emf"/><Relationship Id="rId5" Type="http://schemas.openxmlformats.org/officeDocument/2006/relationships/image" Target="../media/image47.emf"/><Relationship Id="rId15" Type="http://schemas.openxmlformats.org/officeDocument/2006/relationships/image" Target="../media/image40.emf"/><Relationship Id="rId10" Type="http://schemas.openxmlformats.org/officeDocument/2006/relationships/image" Target="../media/image49.emf"/><Relationship Id="rId4" Type="http://schemas.openxmlformats.org/officeDocument/2006/relationships/image" Target="../media/image32.emf"/><Relationship Id="rId9" Type="http://schemas.openxmlformats.org/officeDocument/2006/relationships/image" Target="../media/image48.emf"/><Relationship Id="rId14" Type="http://schemas.openxmlformats.org/officeDocument/2006/relationships/image" Target="../media/image39.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5.emf"/><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5.emf"/><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51.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52.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53.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60.emf"/><Relationship Id="rId7" Type="http://schemas.openxmlformats.org/officeDocument/2006/relationships/image" Target="../media/image62.emf"/><Relationship Id="rId2" Type="http://schemas.openxmlformats.org/officeDocument/2006/relationships/image" Target="../media/image59.emf"/><Relationship Id="rId1" Type="http://schemas.openxmlformats.org/officeDocument/2006/relationships/image" Target="../media/image58.emf"/><Relationship Id="rId6" Type="http://schemas.openxmlformats.org/officeDocument/2006/relationships/image" Target="../media/image56.emf"/><Relationship Id="rId5" Type="http://schemas.openxmlformats.org/officeDocument/2006/relationships/image" Target="../media/image54.emf"/><Relationship Id="rId4"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5.emf"/><Relationship Id="rId7" Type="http://schemas.openxmlformats.org/officeDocument/2006/relationships/image" Target="../media/image56.emf"/><Relationship Id="rId2" Type="http://schemas.openxmlformats.org/officeDocument/2006/relationships/image" Target="../media/image64.emf"/><Relationship Id="rId1" Type="http://schemas.openxmlformats.org/officeDocument/2006/relationships/image" Target="../media/image58.emf"/><Relationship Id="rId6" Type="http://schemas.openxmlformats.org/officeDocument/2006/relationships/image" Target="../media/image54.emf"/><Relationship Id="rId5" Type="http://schemas.openxmlformats.org/officeDocument/2006/relationships/image" Target="../media/image67.emf"/><Relationship Id="rId4" Type="http://schemas.openxmlformats.org/officeDocument/2006/relationships/image" Target="../media/image66.emf"/><Relationship Id="rId9" Type="http://schemas.openxmlformats.org/officeDocument/2006/relationships/image" Target="../media/image69.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5.emf"/><Relationship Id="rId1" Type="http://schemas.openxmlformats.org/officeDocument/2006/relationships/image" Target="../media/image77.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5.emf"/><Relationship Id="rId1" Type="http://schemas.openxmlformats.org/officeDocument/2006/relationships/image" Target="../media/image77.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5.emf"/><Relationship Id="rId1" Type="http://schemas.openxmlformats.org/officeDocument/2006/relationships/image" Target="../media/image77.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5.emf"/><Relationship Id="rId1" Type="http://schemas.openxmlformats.org/officeDocument/2006/relationships/image" Target="../media/image77.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5.emf"/><Relationship Id="rId1" Type="http://schemas.openxmlformats.org/officeDocument/2006/relationships/image" Target="../media/image77.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5.emf"/><Relationship Id="rId1" Type="http://schemas.openxmlformats.org/officeDocument/2006/relationships/image" Target="../media/image77.emf"/><Relationship Id="rId4" Type="http://schemas.openxmlformats.org/officeDocument/2006/relationships/image" Target="../media/image79.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5.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5.emf"/><Relationship Id="rId1" Type="http://schemas.openxmlformats.org/officeDocument/2006/relationships/image" Target="../media/image77.emf"/><Relationship Id="rId4" Type="http://schemas.openxmlformats.org/officeDocument/2006/relationships/image" Target="../media/image7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5.emf"/><Relationship Id="rId1" Type="http://schemas.openxmlformats.org/officeDocument/2006/relationships/image" Target="../media/image77.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image" Target="../media/image80.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image" Target="../media/image82.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1.emf"/><Relationship Id="rId4"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B5D11C-A000-9242-84A9-48B920106DCB}" type="datetimeFigureOut">
              <a:rPr lang="en-US" smtClean="0"/>
              <a:t>10/31/19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BF50B9-50D7-A24E-BE4E-8246FE27AC1D}" type="slidenum">
              <a:rPr lang="en-US" smtClean="0"/>
              <a:t>‹#›</a:t>
            </a:fld>
            <a:endParaRPr lang="en-US"/>
          </a:p>
        </p:txBody>
      </p:sp>
    </p:spTree>
    <p:extLst>
      <p:ext uri="{BB962C8B-B14F-4D97-AF65-F5344CB8AC3E}">
        <p14:creationId xmlns:p14="http://schemas.microsoft.com/office/powerpoint/2010/main" val="43480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0213A-4496-8E41-939D-6D779164903A}" type="datetimeFigureOut">
              <a:rPr lang="en-US" smtClean="0"/>
              <a:pPr/>
              <a:t>10/31/19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9A50-EED1-FA4E-868B-D30F9FDBA6F4}" type="slidenum">
              <a:rPr lang="en-US" smtClean="0"/>
              <a:pPr/>
              <a:t>‹#›</a:t>
            </a:fld>
            <a:endParaRPr lang="en-US"/>
          </a:p>
        </p:txBody>
      </p:sp>
    </p:spTree>
    <p:extLst>
      <p:ext uri="{BB962C8B-B14F-4D97-AF65-F5344CB8AC3E}">
        <p14:creationId xmlns:p14="http://schemas.microsoft.com/office/powerpoint/2010/main" val="6101971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often we view a slice</a:t>
            </a:r>
            <a:r>
              <a:rPr lang="en-US" baseline="0" dirty="0"/>
              <a:t> of </a:t>
            </a:r>
            <a:r>
              <a:rPr lang="en-US" dirty="0"/>
              <a:t>them</a:t>
            </a:r>
          </a:p>
        </p:txBody>
      </p:sp>
      <p:sp>
        <p:nvSpPr>
          <p:cNvPr id="4" name="Slide Number Placeholder 3"/>
          <p:cNvSpPr>
            <a:spLocks noGrp="1"/>
          </p:cNvSpPr>
          <p:nvPr>
            <p:ph type="sldNum" sz="quarter" idx="10"/>
          </p:nvPr>
        </p:nvSpPr>
        <p:spPr/>
        <p:txBody>
          <a:bodyPr/>
          <a:lstStyle/>
          <a:p>
            <a:fld id="{C085E063-BD86-A24D-8676-37A35E7CCE3C}" type="slidenum">
              <a:rPr lang="en-US" smtClean="0"/>
              <a:pPr/>
              <a:t>3</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Make sure to calculate all of the outputs and modified</a:t>
            </a:r>
            <a:r>
              <a:rPr lang="en-US" baseline="0" dirty="0"/>
              <a:t> errors *before* updating any of the model weights</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69</a:t>
            </a:fld>
            <a:endParaRPr lang="en-US"/>
          </a:p>
        </p:txBody>
      </p:sp>
    </p:spTree>
    <p:extLst>
      <p:ext uri="{BB962C8B-B14F-4D97-AF65-F5344CB8AC3E}">
        <p14:creationId xmlns:p14="http://schemas.microsoft.com/office/powerpoint/2010/main" val="378526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Make sure to calculate all of the outputs and modified</a:t>
            </a:r>
            <a:r>
              <a:rPr lang="en-US" baseline="0" dirty="0"/>
              <a:t> errors *before* updating any of the model weights</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70</a:t>
            </a:fld>
            <a:endParaRPr lang="en-US"/>
          </a:p>
        </p:txBody>
      </p:sp>
    </p:spTree>
    <p:extLst>
      <p:ext uri="{BB962C8B-B14F-4D97-AF65-F5344CB8AC3E}">
        <p14:creationId xmlns:p14="http://schemas.microsoft.com/office/powerpoint/2010/main" val="3785266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82F46F2-2DB5-B444-9B44-650AAAF99CA0}" type="slidenum">
              <a:rPr lang="en-US"/>
              <a:pPr/>
              <a:t>73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often we view a slice</a:t>
            </a:r>
            <a:r>
              <a:rPr lang="en-US" baseline="0" dirty="0"/>
              <a:t> </a:t>
            </a:r>
            <a:r>
              <a:rPr lang="en-US" baseline="0"/>
              <a:t>of </a:t>
            </a:r>
            <a:r>
              <a:rPr lang="en-US"/>
              <a:t>them</a:t>
            </a:r>
            <a:endParaRPr lang="en-US" dirty="0"/>
          </a:p>
        </p:txBody>
      </p:sp>
      <p:sp>
        <p:nvSpPr>
          <p:cNvPr id="4" name="Slide Number Placeholder 3"/>
          <p:cNvSpPr>
            <a:spLocks noGrp="1"/>
          </p:cNvSpPr>
          <p:nvPr>
            <p:ph type="sldNum" sz="quarter" idx="10"/>
          </p:nvPr>
        </p:nvSpPr>
        <p:spPr/>
        <p:txBody>
          <a:bodyPr/>
          <a:lstStyle/>
          <a:p>
            <a:fld id="{C085E063-BD86-A24D-8676-37A35E7CCE3C}" type="slidenum">
              <a:rPr lang="en-US" smtClean="0"/>
              <a:pPr/>
              <a:t>4</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often we view a slice</a:t>
            </a:r>
            <a:r>
              <a:rPr lang="en-US" baseline="0" dirty="0"/>
              <a:t> </a:t>
            </a:r>
            <a:r>
              <a:rPr lang="en-US" baseline="0"/>
              <a:t>of </a:t>
            </a:r>
            <a:r>
              <a:rPr lang="en-US"/>
              <a:t>them</a:t>
            </a:r>
            <a:endParaRPr lang="en-US" dirty="0"/>
          </a:p>
        </p:txBody>
      </p:sp>
      <p:sp>
        <p:nvSpPr>
          <p:cNvPr id="4" name="Slide Number Placeholder 3"/>
          <p:cNvSpPr>
            <a:spLocks noGrp="1"/>
          </p:cNvSpPr>
          <p:nvPr>
            <p:ph type="sldNum" sz="quarter" idx="10"/>
          </p:nvPr>
        </p:nvSpPr>
        <p:spPr/>
        <p:txBody>
          <a:bodyPr/>
          <a:lstStyle/>
          <a:p>
            <a:fld id="{C085E063-BD86-A24D-8676-37A35E7CCE3C}" type="slidenum">
              <a:rPr lang="en-US" smtClean="0"/>
              <a:pPr/>
              <a:t>5</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often we view a slice</a:t>
            </a:r>
            <a:r>
              <a:rPr lang="en-US" baseline="0" dirty="0"/>
              <a:t> </a:t>
            </a:r>
            <a:r>
              <a:rPr lang="en-US" baseline="0"/>
              <a:t>of </a:t>
            </a:r>
            <a:r>
              <a:rPr lang="en-US"/>
              <a:t>them</a:t>
            </a:r>
            <a:endParaRPr lang="en-US" dirty="0"/>
          </a:p>
        </p:txBody>
      </p:sp>
      <p:sp>
        <p:nvSpPr>
          <p:cNvPr id="4" name="Slide Number Placeholder 3"/>
          <p:cNvSpPr>
            <a:spLocks noGrp="1"/>
          </p:cNvSpPr>
          <p:nvPr>
            <p:ph type="sldNum" sz="quarter" idx="10"/>
          </p:nvPr>
        </p:nvSpPr>
        <p:spPr/>
        <p:txBody>
          <a:bodyPr/>
          <a:lstStyle/>
          <a:p>
            <a:fld id="{C085E063-BD86-A24D-8676-37A35E7CCE3C}" type="slidenum">
              <a:rPr lang="en-US" smtClean="0"/>
              <a:pPr/>
              <a:t>6</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often we view a slice</a:t>
            </a:r>
            <a:r>
              <a:rPr lang="en-US" baseline="0" dirty="0"/>
              <a:t> </a:t>
            </a:r>
            <a:r>
              <a:rPr lang="en-US" baseline="0"/>
              <a:t>of </a:t>
            </a:r>
            <a:r>
              <a:rPr lang="en-US"/>
              <a:t>them</a:t>
            </a:r>
            <a:endParaRPr lang="en-US" dirty="0"/>
          </a:p>
        </p:txBody>
      </p:sp>
      <p:sp>
        <p:nvSpPr>
          <p:cNvPr id="4" name="Slide Number Placeholder 3"/>
          <p:cNvSpPr>
            <a:spLocks noGrp="1"/>
          </p:cNvSpPr>
          <p:nvPr>
            <p:ph type="sldNum" sz="quarter" idx="10"/>
          </p:nvPr>
        </p:nvSpPr>
        <p:spPr/>
        <p:txBody>
          <a:bodyPr/>
          <a:lstStyle/>
          <a:p>
            <a:fld id="{C085E063-BD86-A24D-8676-37A35E7CCE3C}" type="slidenum">
              <a:rPr lang="en-US" smtClean="0"/>
              <a:pPr/>
              <a:t>7</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8</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9</a:t>
            </a:fld>
            <a:endParaRPr lang="en-US"/>
          </a:p>
        </p:txBody>
      </p:sp>
    </p:spTree>
    <p:extLst>
      <p:ext uri="{BB962C8B-B14F-4D97-AF65-F5344CB8AC3E}">
        <p14:creationId xmlns:p14="http://schemas.microsoft.com/office/powerpoint/2010/main" val="213634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9267969-EEBE-A946-A56E-2F425E1BF0B3}" type="slidenum">
              <a:rPr lang="en-US"/>
              <a:pPr/>
              <a:t>10</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Make sure to calculate all of the outputs and modified</a:t>
            </a:r>
            <a:r>
              <a:rPr lang="en-US" baseline="0" dirty="0"/>
              <a:t> errors *before* updating any of the model weights</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66</a:t>
            </a:fld>
            <a:endParaRPr lang="en-US"/>
          </a:p>
        </p:txBody>
      </p:sp>
    </p:spTree>
    <p:extLst>
      <p:ext uri="{BB962C8B-B14F-4D97-AF65-F5344CB8AC3E}">
        <p14:creationId xmlns:p14="http://schemas.microsoft.com/office/powerpoint/2010/main" val="378526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B6FE768-D535-DB4F-A86D-18423950C428}" type="datetimeFigureOut">
              <a:rPr lang="en-US" smtClean="0"/>
              <a:pPr/>
              <a:t>10/31/19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6FE768-D535-DB4F-A86D-18423950C428}" type="datetimeFigureOut">
              <a:rPr lang="en-US" smtClean="0"/>
              <a:pPr/>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6733-97FC-644E-9C9E-BE83813A8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B6FE768-D535-DB4F-A86D-18423950C428}" type="datetimeFigureOut">
              <a:rPr lang="en-US" smtClean="0"/>
              <a:pPr/>
              <a:t>10/31/19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0076733-97FC-644E-9C9E-BE83813A8A2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4D917EA2-A314-044E-89FB-146EC5055624}"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132130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B6FE768-D535-DB4F-A86D-18423950C428}" type="datetimeFigureOut">
              <a:rPr lang="en-US" smtClean="0"/>
              <a:pPr/>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B6FE768-D535-DB4F-A86D-18423950C428}" type="datetimeFigureOut">
              <a:rPr lang="en-US" smtClean="0"/>
              <a:pPr/>
              <a:t>10/31/19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B6FE768-D535-DB4F-A86D-18423950C428}" type="datetimeFigureOut">
              <a:rPr lang="en-US" smtClean="0"/>
              <a:pPr/>
              <a:t>10/31/19</a:t>
            </a:fld>
            <a:endParaRPr lang="en-US"/>
          </a:p>
        </p:txBody>
      </p:sp>
      <p:sp>
        <p:nvSpPr>
          <p:cNvPr id="10" name="Slide Number Placeholder 9"/>
          <p:cNvSpPr>
            <a:spLocks noGrp="1"/>
          </p:cNvSpPr>
          <p:nvPr>
            <p:ph type="sldNum" sz="quarter" idx="16"/>
          </p:nvPr>
        </p:nvSpPr>
        <p:spPr/>
        <p:txBody>
          <a:bodyPr rtlCol="0"/>
          <a:lstStyle/>
          <a:p>
            <a:fld id="{A0076733-97FC-644E-9C9E-BE83813A8A2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B6FE768-D535-DB4F-A86D-18423950C428}" type="datetimeFigureOut">
              <a:rPr lang="en-US" smtClean="0"/>
              <a:pPr/>
              <a:t>10/31/19</a:t>
            </a:fld>
            <a:endParaRPr lang="en-US"/>
          </a:p>
        </p:txBody>
      </p:sp>
      <p:sp>
        <p:nvSpPr>
          <p:cNvPr id="12" name="Slide Number Placeholder 11"/>
          <p:cNvSpPr>
            <a:spLocks noGrp="1"/>
          </p:cNvSpPr>
          <p:nvPr>
            <p:ph type="sldNum" sz="quarter" idx="16"/>
          </p:nvPr>
        </p:nvSpPr>
        <p:spPr/>
        <p:txBody>
          <a:bodyPr rtlCol="0"/>
          <a:lstStyle/>
          <a:p>
            <a:fld id="{A0076733-97FC-644E-9C9E-BE83813A8A2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B6FE768-D535-DB4F-A86D-18423950C428}" type="datetimeFigureOut">
              <a:rPr lang="en-US" smtClean="0"/>
              <a:pPr/>
              <a:t>10/31/19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FE768-D535-DB4F-A86D-18423950C428}" type="datetimeFigureOut">
              <a:rPr lang="en-US" smtClean="0"/>
              <a:pPr/>
              <a:t>10/31/19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B6FE768-D535-DB4F-A86D-18423950C428}" type="datetimeFigureOut">
              <a:rPr lang="en-US" smtClean="0"/>
              <a:pPr/>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B6FE768-D535-DB4F-A86D-18423950C428}" type="datetimeFigureOut">
              <a:rPr lang="en-US" smtClean="0"/>
              <a:pPr/>
              <a:t>10/31/19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B6FE768-D535-DB4F-A86D-18423950C428}" type="datetimeFigureOut">
              <a:rPr lang="en-US" smtClean="0"/>
              <a:pPr/>
              <a:t>10/31/19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0076733-97FC-644E-9C9E-BE83813A8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emf"/><Relationship Id="rId11" Type="http://schemas.openxmlformats.org/officeDocument/2006/relationships/image" Target="../media/image19.png"/><Relationship Id="rId5" Type="http://schemas.openxmlformats.org/officeDocument/2006/relationships/oleObject" Target="../embeddings/oleObject13.bin"/><Relationship Id="rId10" Type="http://schemas.openxmlformats.org/officeDocument/2006/relationships/image" Target="../media/image18.emf"/><Relationship Id="rId4" Type="http://schemas.openxmlformats.org/officeDocument/2006/relationships/image" Target="../media/image11.emf"/><Relationship Id="rId9"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e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19.bin"/><Relationship Id="rId1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emf"/><Relationship Id="rId5" Type="http://schemas.openxmlformats.org/officeDocument/2006/relationships/oleObject" Target="../embeddings/oleObject25.bin"/><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8.emf"/><Relationship Id="rId5" Type="http://schemas.openxmlformats.org/officeDocument/2006/relationships/oleObject" Target="../embeddings/oleObject28.bin"/><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30.bin"/></Relationships>
</file>

<file path=ppt/slides/_rels/slide3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1.emf"/><Relationship Id="rId5" Type="http://schemas.openxmlformats.org/officeDocument/2006/relationships/oleObject" Target="../embeddings/oleObject32.bin"/><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6.png"/><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33.e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7.emf"/><Relationship Id="rId5" Type="http://schemas.openxmlformats.org/officeDocument/2006/relationships/oleObject" Target="../embeddings/oleObject42.bin"/><Relationship Id="rId10" Type="http://schemas.openxmlformats.org/officeDocument/2006/relationships/image" Target="../media/image39.emf"/><Relationship Id="rId4" Type="http://schemas.openxmlformats.org/officeDocument/2006/relationships/image" Target="../media/image35.emf"/><Relationship Id="rId9"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0.emf"/><Relationship Id="rId5" Type="http://schemas.openxmlformats.org/officeDocument/2006/relationships/oleObject" Target="../embeddings/oleObject46.bin"/><Relationship Id="rId10" Type="http://schemas.openxmlformats.org/officeDocument/2006/relationships/image" Target="../media/image42.emf"/><Relationship Id="rId4" Type="http://schemas.openxmlformats.org/officeDocument/2006/relationships/image" Target="../media/image39.emf"/><Relationship Id="rId9" Type="http://schemas.openxmlformats.org/officeDocument/2006/relationships/oleObject" Target="../embeddings/oleObject48.bin"/></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3" Type="http://schemas.openxmlformats.org/officeDocument/2006/relationships/oleObject" Target="../embeddings/oleObject54.bin"/><Relationship Id="rId18" Type="http://schemas.openxmlformats.org/officeDocument/2006/relationships/image" Target="../media/image35.emf"/><Relationship Id="rId26" Type="http://schemas.openxmlformats.org/officeDocument/2006/relationships/image" Target="../media/image37.emf"/><Relationship Id="rId3" Type="http://schemas.openxmlformats.org/officeDocument/2006/relationships/oleObject" Target="../embeddings/oleObject49.bin"/><Relationship Id="rId21" Type="http://schemas.openxmlformats.org/officeDocument/2006/relationships/oleObject" Target="../embeddings/oleObject58.bin"/><Relationship Id="rId34" Type="http://schemas.openxmlformats.org/officeDocument/2006/relationships/image" Target="../media/image41.emf"/><Relationship Id="rId7" Type="http://schemas.openxmlformats.org/officeDocument/2006/relationships/oleObject" Target="../embeddings/oleObject51.bin"/><Relationship Id="rId12" Type="http://schemas.openxmlformats.org/officeDocument/2006/relationships/image" Target="../media/image47.emf"/><Relationship Id="rId17" Type="http://schemas.openxmlformats.org/officeDocument/2006/relationships/oleObject" Target="../embeddings/oleObject56.bin"/><Relationship Id="rId25" Type="http://schemas.openxmlformats.org/officeDocument/2006/relationships/oleObject" Target="../embeddings/oleObject60.bin"/><Relationship Id="rId33" Type="http://schemas.openxmlformats.org/officeDocument/2006/relationships/oleObject" Target="../embeddings/oleObject64.bin"/><Relationship Id="rId2" Type="http://schemas.openxmlformats.org/officeDocument/2006/relationships/slideLayout" Target="../slideLayouts/slideLayout7.xml"/><Relationship Id="rId16" Type="http://schemas.openxmlformats.org/officeDocument/2006/relationships/image" Target="../media/image34.emf"/><Relationship Id="rId20" Type="http://schemas.openxmlformats.org/officeDocument/2006/relationships/image" Target="../media/image48.emf"/><Relationship Id="rId29" Type="http://schemas.openxmlformats.org/officeDocument/2006/relationships/oleObject" Target="../embeddings/oleObject62.bin"/><Relationship Id="rId1" Type="http://schemas.openxmlformats.org/officeDocument/2006/relationships/vmlDrawing" Target="../drawings/vmlDrawing22.vml"/><Relationship Id="rId6" Type="http://schemas.openxmlformats.org/officeDocument/2006/relationships/image" Target="../media/image45.emf"/><Relationship Id="rId11" Type="http://schemas.openxmlformats.org/officeDocument/2006/relationships/oleObject" Target="../embeddings/oleObject53.bin"/><Relationship Id="rId24" Type="http://schemas.openxmlformats.org/officeDocument/2006/relationships/image" Target="../media/image50.emf"/><Relationship Id="rId32" Type="http://schemas.openxmlformats.org/officeDocument/2006/relationships/image" Target="../media/image40.emf"/><Relationship Id="rId5" Type="http://schemas.openxmlformats.org/officeDocument/2006/relationships/oleObject" Target="../embeddings/oleObject50.bin"/><Relationship Id="rId15" Type="http://schemas.openxmlformats.org/officeDocument/2006/relationships/oleObject" Target="../embeddings/oleObject55.bin"/><Relationship Id="rId23" Type="http://schemas.openxmlformats.org/officeDocument/2006/relationships/oleObject" Target="../embeddings/oleObject59.bin"/><Relationship Id="rId28" Type="http://schemas.openxmlformats.org/officeDocument/2006/relationships/image" Target="../media/image38.emf"/><Relationship Id="rId10" Type="http://schemas.openxmlformats.org/officeDocument/2006/relationships/image" Target="../media/image32.emf"/><Relationship Id="rId19" Type="http://schemas.openxmlformats.org/officeDocument/2006/relationships/oleObject" Target="../embeddings/oleObject57.bin"/><Relationship Id="rId31" Type="http://schemas.openxmlformats.org/officeDocument/2006/relationships/oleObject" Target="../embeddings/oleObject63.bin"/><Relationship Id="rId4" Type="http://schemas.openxmlformats.org/officeDocument/2006/relationships/image" Target="../media/image44.emf"/><Relationship Id="rId9" Type="http://schemas.openxmlformats.org/officeDocument/2006/relationships/oleObject" Target="../embeddings/oleObject52.bin"/><Relationship Id="rId14" Type="http://schemas.openxmlformats.org/officeDocument/2006/relationships/image" Target="../media/image33.emf"/><Relationship Id="rId22" Type="http://schemas.openxmlformats.org/officeDocument/2006/relationships/image" Target="../media/image49.emf"/><Relationship Id="rId27" Type="http://schemas.openxmlformats.org/officeDocument/2006/relationships/oleObject" Target="../embeddings/oleObject61.bin"/><Relationship Id="rId30" Type="http://schemas.openxmlformats.org/officeDocument/2006/relationships/image" Target="../media/image39.emf"/><Relationship Id="rId8" Type="http://schemas.openxmlformats.org/officeDocument/2006/relationships/image" Target="../media/image46.emf"/></Relationships>
</file>

<file path=ppt/slides/_rels/slide44.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37.e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39.emf"/><Relationship Id="rId4" Type="http://schemas.openxmlformats.org/officeDocument/2006/relationships/image" Target="../media/image35.emf"/><Relationship Id="rId9" Type="http://schemas.openxmlformats.org/officeDocument/2006/relationships/oleObject" Target="../embeddings/oleObject68.bin"/><Relationship Id="rId14" Type="http://schemas.openxmlformats.org/officeDocument/2006/relationships/image" Target="../media/image41.emf"/></Relationships>
</file>

<file path=ppt/slides/_rels/slide45.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37.e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39.emf"/><Relationship Id="rId4" Type="http://schemas.openxmlformats.org/officeDocument/2006/relationships/image" Target="../media/image35.emf"/><Relationship Id="rId9" Type="http://schemas.openxmlformats.org/officeDocument/2006/relationships/oleObject" Target="../embeddings/oleObject74.bin"/><Relationship Id="rId14" Type="http://schemas.openxmlformats.org/officeDocument/2006/relationships/image" Target="../media/image4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1.emf"/><Relationship Id="rId5" Type="http://schemas.openxmlformats.org/officeDocument/2006/relationships/oleObject" Target="../embeddings/oleObject78.bin"/><Relationship Id="rId4" Type="http://schemas.openxmlformats.org/officeDocument/2006/relationships/image" Target="../media/image5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41.emf"/><Relationship Id="rId5" Type="http://schemas.openxmlformats.org/officeDocument/2006/relationships/oleObject" Target="../embeddings/oleObject80.bin"/><Relationship Id="rId4" Type="http://schemas.openxmlformats.org/officeDocument/2006/relationships/image" Target="../media/image5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41.emf"/><Relationship Id="rId5" Type="http://schemas.openxmlformats.org/officeDocument/2006/relationships/oleObject" Target="../embeddings/oleObject82.bin"/><Relationship Id="rId4" Type="http://schemas.openxmlformats.org/officeDocument/2006/relationships/image" Target="../media/image53.emf"/></Relationships>
</file>

<file path=ppt/slides/_rels/slide49.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5.emf"/><Relationship Id="rId5" Type="http://schemas.openxmlformats.org/officeDocument/2006/relationships/oleObject" Target="../embeddings/oleObject84.bin"/><Relationship Id="rId10" Type="http://schemas.openxmlformats.org/officeDocument/2006/relationships/image" Target="../media/image57.emf"/><Relationship Id="rId4" Type="http://schemas.openxmlformats.org/officeDocument/2006/relationships/image" Target="../media/image54.emf"/><Relationship Id="rId9" Type="http://schemas.openxmlformats.org/officeDocument/2006/relationships/oleObject" Target="../embeddings/oleObject8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oleObject" Target="../embeddings/oleObject92.bin"/><Relationship Id="rId18" Type="http://schemas.openxmlformats.org/officeDocument/2006/relationships/image" Target="../media/image63.e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54.emf"/><Relationship Id="rId17" Type="http://schemas.openxmlformats.org/officeDocument/2006/relationships/oleObject" Target="../embeddings/oleObject94.bin"/><Relationship Id="rId2" Type="http://schemas.openxmlformats.org/officeDocument/2006/relationships/slideLayout" Target="../slideLayouts/slideLayout2.xml"/><Relationship Id="rId16" Type="http://schemas.openxmlformats.org/officeDocument/2006/relationships/image" Target="../media/image62.emf"/><Relationship Id="rId1" Type="http://schemas.openxmlformats.org/officeDocument/2006/relationships/vmlDrawing" Target="../drawings/vmlDrawing29.vml"/><Relationship Id="rId6" Type="http://schemas.openxmlformats.org/officeDocument/2006/relationships/image" Target="../media/image59.e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90.bin"/><Relationship Id="rId14" Type="http://schemas.openxmlformats.org/officeDocument/2006/relationships/image" Target="../media/image56.emf"/></Relationships>
</file>

<file path=ppt/slides/_rels/slide51.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100.bin"/><Relationship Id="rId18" Type="http://schemas.openxmlformats.org/officeDocument/2006/relationships/image" Target="../media/image68.e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67.emf"/><Relationship Id="rId17" Type="http://schemas.openxmlformats.org/officeDocument/2006/relationships/oleObject" Target="../embeddings/oleObject102.bin"/><Relationship Id="rId2" Type="http://schemas.openxmlformats.org/officeDocument/2006/relationships/slideLayout" Target="../slideLayouts/slideLayout2.xml"/><Relationship Id="rId16" Type="http://schemas.openxmlformats.org/officeDocument/2006/relationships/image" Target="../media/image56.emf"/><Relationship Id="rId20" Type="http://schemas.openxmlformats.org/officeDocument/2006/relationships/image" Target="../media/image69.emf"/><Relationship Id="rId1" Type="http://schemas.openxmlformats.org/officeDocument/2006/relationships/vmlDrawing" Target="../drawings/vmlDrawing30.vml"/><Relationship Id="rId6" Type="http://schemas.openxmlformats.org/officeDocument/2006/relationships/image" Target="../media/image64.e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66.emf"/><Relationship Id="rId19" Type="http://schemas.openxmlformats.org/officeDocument/2006/relationships/oleObject" Target="../embeddings/oleObject103.bin"/><Relationship Id="rId4" Type="http://schemas.openxmlformats.org/officeDocument/2006/relationships/image" Target="../media/image58.emf"/><Relationship Id="rId9" Type="http://schemas.openxmlformats.org/officeDocument/2006/relationships/oleObject" Target="../embeddings/oleObject98.bin"/><Relationship Id="rId14" Type="http://schemas.openxmlformats.org/officeDocument/2006/relationships/image" Target="../media/image54.emf"/></Relationships>
</file>

<file path=ppt/slides/_rels/slide52.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oleObject" Target="../embeddings/oleObject109.bin"/><Relationship Id="rId3" Type="http://schemas.openxmlformats.org/officeDocument/2006/relationships/oleObject" Target="../embeddings/oleObject104.bin"/><Relationship Id="rId7" Type="http://schemas.openxmlformats.org/officeDocument/2006/relationships/oleObject" Target="../embeddings/oleObject106.bin"/><Relationship Id="rId12" Type="http://schemas.openxmlformats.org/officeDocument/2006/relationships/image" Target="../media/image74.emf"/><Relationship Id="rId2" Type="http://schemas.openxmlformats.org/officeDocument/2006/relationships/slideLayout" Target="../slideLayouts/slideLayout2.xml"/><Relationship Id="rId16" Type="http://schemas.openxmlformats.org/officeDocument/2006/relationships/image" Target="../media/image76.emf"/><Relationship Id="rId1" Type="http://schemas.openxmlformats.org/officeDocument/2006/relationships/vmlDrawing" Target="../drawings/vmlDrawing31.vml"/><Relationship Id="rId6" Type="http://schemas.openxmlformats.org/officeDocument/2006/relationships/image" Target="../media/image71.emf"/><Relationship Id="rId11" Type="http://schemas.openxmlformats.org/officeDocument/2006/relationships/oleObject" Target="../embeddings/oleObject108.bin"/><Relationship Id="rId5" Type="http://schemas.openxmlformats.org/officeDocument/2006/relationships/oleObject" Target="../embeddings/oleObject105.bin"/><Relationship Id="rId15" Type="http://schemas.openxmlformats.org/officeDocument/2006/relationships/oleObject" Target="../embeddings/oleObject110.bin"/><Relationship Id="rId10" Type="http://schemas.openxmlformats.org/officeDocument/2006/relationships/image" Target="../media/image73.emf"/><Relationship Id="rId4" Type="http://schemas.openxmlformats.org/officeDocument/2006/relationships/image" Target="../media/image70.emf"/><Relationship Id="rId9" Type="http://schemas.openxmlformats.org/officeDocument/2006/relationships/oleObject" Target="../embeddings/oleObject107.bin"/><Relationship Id="rId14" Type="http://schemas.openxmlformats.org/officeDocument/2006/relationships/image" Target="../media/image75.emf"/></Relationships>
</file>

<file path=ppt/slides/_rels/slide53.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75.emf"/><Relationship Id="rId5" Type="http://schemas.openxmlformats.org/officeDocument/2006/relationships/oleObject" Target="../embeddings/oleObject112.bin"/><Relationship Id="rId4" Type="http://schemas.openxmlformats.org/officeDocument/2006/relationships/image" Target="../media/image77.emf"/></Relationships>
</file>

<file path=ppt/slides/_rels/slide54.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75.emf"/><Relationship Id="rId5" Type="http://schemas.openxmlformats.org/officeDocument/2006/relationships/oleObject" Target="../embeddings/oleObject115.bin"/><Relationship Id="rId4" Type="http://schemas.openxmlformats.org/officeDocument/2006/relationships/image" Target="../media/image77.emf"/></Relationships>
</file>

<file path=ppt/slides/_rels/slide55.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17.bin"/><Relationship Id="rId7"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75.emf"/><Relationship Id="rId5" Type="http://schemas.openxmlformats.org/officeDocument/2006/relationships/oleObject" Target="../embeddings/oleObject118.bin"/><Relationship Id="rId4" Type="http://schemas.openxmlformats.org/officeDocument/2006/relationships/image" Target="../media/image77.emf"/></Relationships>
</file>

<file path=ppt/slides/_rels/slide56.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75.emf"/><Relationship Id="rId5" Type="http://schemas.openxmlformats.org/officeDocument/2006/relationships/oleObject" Target="../embeddings/oleObject121.bin"/><Relationship Id="rId4" Type="http://schemas.openxmlformats.org/officeDocument/2006/relationships/image" Target="../media/image77.emf"/></Relationships>
</file>

<file path=ppt/slides/_rels/slide57.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23.bin"/><Relationship Id="rId7"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5.emf"/><Relationship Id="rId5" Type="http://schemas.openxmlformats.org/officeDocument/2006/relationships/oleObject" Target="../embeddings/oleObject124.bin"/><Relationship Id="rId4" Type="http://schemas.openxmlformats.org/officeDocument/2006/relationships/image" Target="../media/image77.emf"/></Relationships>
</file>

<file path=ppt/slides/_rels/slide58.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26.bin"/><Relationship Id="rId7"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75.emf"/><Relationship Id="rId11" Type="http://schemas.openxmlformats.org/officeDocument/2006/relationships/image" Target="../media/image79.emf"/><Relationship Id="rId5" Type="http://schemas.openxmlformats.org/officeDocument/2006/relationships/oleObject" Target="../embeddings/oleObject127.bin"/><Relationship Id="rId10" Type="http://schemas.openxmlformats.org/officeDocument/2006/relationships/oleObject" Target="../embeddings/oleObject130.bin"/><Relationship Id="rId4" Type="http://schemas.openxmlformats.org/officeDocument/2006/relationships/image" Target="../media/image77.emf"/><Relationship Id="rId9" Type="http://schemas.openxmlformats.org/officeDocument/2006/relationships/oleObject" Target="../embeddings/oleObject129.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79.emf"/><Relationship Id="rId5" Type="http://schemas.openxmlformats.org/officeDocument/2006/relationships/oleObject" Target="../embeddings/oleObject132.bin"/><Relationship Id="rId4" Type="http://schemas.openxmlformats.org/officeDocument/2006/relationships/image" Target="../media/image7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33.bin"/><Relationship Id="rId7"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75.emf"/><Relationship Id="rId11" Type="http://schemas.openxmlformats.org/officeDocument/2006/relationships/image" Target="../media/image79.emf"/><Relationship Id="rId5" Type="http://schemas.openxmlformats.org/officeDocument/2006/relationships/oleObject" Target="../embeddings/oleObject134.bin"/><Relationship Id="rId10" Type="http://schemas.openxmlformats.org/officeDocument/2006/relationships/oleObject" Target="../embeddings/oleObject137.bin"/><Relationship Id="rId4" Type="http://schemas.openxmlformats.org/officeDocument/2006/relationships/image" Target="../media/image77.emf"/><Relationship Id="rId9" Type="http://schemas.openxmlformats.org/officeDocument/2006/relationships/oleObject" Target="../embeddings/oleObject136.bin"/></Relationships>
</file>

<file path=ppt/slides/_rels/slide61.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75.emf"/><Relationship Id="rId5" Type="http://schemas.openxmlformats.org/officeDocument/2006/relationships/oleObject" Target="../embeddings/oleObject139.bin"/><Relationship Id="rId10" Type="http://schemas.openxmlformats.org/officeDocument/2006/relationships/oleObject" Target="../embeddings/oleObject142.bin"/><Relationship Id="rId4" Type="http://schemas.openxmlformats.org/officeDocument/2006/relationships/image" Target="../media/image77.emf"/><Relationship Id="rId9" Type="http://schemas.openxmlformats.org/officeDocument/2006/relationships/oleObject" Target="../embeddings/oleObject141.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81.emf"/><Relationship Id="rId5" Type="http://schemas.openxmlformats.org/officeDocument/2006/relationships/oleObject" Target="../embeddings/oleObject144.bin"/><Relationship Id="rId4" Type="http://schemas.openxmlformats.org/officeDocument/2006/relationships/image" Target="../media/image80.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81.emf"/><Relationship Id="rId5" Type="http://schemas.openxmlformats.org/officeDocument/2006/relationships/oleObject" Target="../embeddings/oleObject146.bin"/><Relationship Id="rId4" Type="http://schemas.openxmlformats.org/officeDocument/2006/relationships/image" Target="../media/image82.e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oleObject" Target="../embeddings/oleObject147.bin"/><Relationship Id="rId7"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48.bin"/><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83.emf"/><Relationship Id="rId9" Type="http://schemas.openxmlformats.org/officeDocument/2006/relationships/image" Target="../media/image85.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87.emf"/><Relationship Id="rId5" Type="http://schemas.openxmlformats.org/officeDocument/2006/relationships/oleObject" Target="../embeddings/oleObject151.bin"/><Relationship Id="rId4" Type="http://schemas.openxmlformats.org/officeDocument/2006/relationships/image" Target="../media/image86.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5.emf"/></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bin"/><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backpropagation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a:t>David Kauchak</a:t>
            </a:r>
          </a:p>
          <a:p>
            <a:r>
              <a:rPr lang="en-US" dirty="0"/>
              <a:t>CS158 – Fall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4800" y="-76200"/>
            <a:ext cx="8229600" cy="1371600"/>
          </a:xfrm>
        </p:spPr>
        <p:txBody>
          <a:bodyPr/>
          <a:lstStyle/>
          <a:p>
            <a:pPr eaLnBrk="1" hangingPunct="1"/>
            <a:r>
              <a:rPr lang="en-US" dirty="0"/>
              <a:t>Training</a:t>
            </a:r>
          </a:p>
        </p:txBody>
      </p:sp>
      <p:grpSp>
        <p:nvGrpSpPr>
          <p:cNvPr id="2" name="Group 32"/>
          <p:cNvGrpSpPr>
            <a:grpSpLocks/>
          </p:cNvGrpSpPr>
          <p:nvPr/>
        </p:nvGrpSpPr>
        <p:grpSpPr bwMode="auto">
          <a:xfrm>
            <a:off x="240222" y="1754188"/>
            <a:ext cx="8001000" cy="2898775"/>
            <a:chOff x="0" y="1463"/>
            <a:chExt cx="5040" cy="1826"/>
          </a:xfrm>
        </p:grpSpPr>
        <p:sp>
          <p:nvSpPr>
            <p:cNvPr id="94232" name="Oval 5"/>
            <p:cNvSpPr>
              <a:spLocks noChangeAspect="1" noChangeArrowheads="1"/>
            </p:cNvSpPr>
            <p:nvPr/>
          </p:nvSpPr>
          <p:spPr bwMode="auto">
            <a:xfrm>
              <a:off x="1559" y="1463"/>
              <a:ext cx="697" cy="69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33" name="Text Box 8"/>
            <p:cNvSpPr txBox="1">
              <a:spLocks noChangeArrowheads="1"/>
            </p:cNvSpPr>
            <p:nvPr/>
          </p:nvSpPr>
          <p:spPr bwMode="auto">
            <a:xfrm>
              <a:off x="0" y="168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94234" name="Oval 10"/>
            <p:cNvSpPr>
              <a:spLocks noChangeAspect="1" noChangeArrowheads="1"/>
            </p:cNvSpPr>
            <p:nvPr/>
          </p:nvSpPr>
          <p:spPr bwMode="auto">
            <a:xfrm>
              <a:off x="3335" y="1920"/>
              <a:ext cx="697" cy="69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35" name="Oval 11"/>
            <p:cNvSpPr>
              <a:spLocks noChangeAspect="1" noChangeArrowheads="1"/>
            </p:cNvSpPr>
            <p:nvPr/>
          </p:nvSpPr>
          <p:spPr bwMode="auto">
            <a:xfrm>
              <a:off x="1607" y="2592"/>
              <a:ext cx="697" cy="69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36" name="Text Box 12"/>
            <p:cNvSpPr txBox="1">
              <a:spLocks noChangeArrowheads="1"/>
            </p:cNvSpPr>
            <p:nvPr/>
          </p:nvSpPr>
          <p:spPr bwMode="auto">
            <a:xfrm>
              <a:off x="0" y="288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94237" name="Text Box 13"/>
            <p:cNvSpPr txBox="1">
              <a:spLocks noChangeArrowheads="1"/>
            </p:cNvSpPr>
            <p:nvPr/>
          </p:nvSpPr>
          <p:spPr bwMode="auto">
            <a:xfrm>
              <a:off x="672" y="1507"/>
              <a:ext cx="185" cy="29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FF0000"/>
                  </a:solidFill>
                </a:rPr>
                <a:t>?</a:t>
              </a:r>
              <a:r>
                <a:rPr lang="en-US" sz="2400" dirty="0">
                  <a:solidFill>
                    <a:srgbClr val="FF0000"/>
                  </a:solidFill>
                </a:rPr>
                <a:t> </a:t>
              </a:r>
              <a:endParaRPr lang="en-US" sz="2400" baseline="-25000" dirty="0">
                <a:solidFill>
                  <a:srgbClr val="FF0000"/>
                </a:solidFill>
              </a:endParaRPr>
            </a:p>
          </p:txBody>
        </p:sp>
        <p:sp>
          <p:nvSpPr>
            <p:cNvPr id="94238" name="Line 16"/>
            <p:cNvSpPr>
              <a:spLocks noChangeShapeType="1"/>
            </p:cNvSpPr>
            <p:nvPr/>
          </p:nvSpPr>
          <p:spPr bwMode="auto">
            <a:xfrm>
              <a:off x="624" y="1824"/>
              <a:ext cx="9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39" name="Line 17"/>
            <p:cNvSpPr>
              <a:spLocks noChangeShapeType="1"/>
            </p:cNvSpPr>
            <p:nvPr/>
          </p:nvSpPr>
          <p:spPr bwMode="auto">
            <a:xfrm>
              <a:off x="624" y="1920"/>
              <a:ext cx="960" cy="100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0" name="Line 18"/>
            <p:cNvSpPr>
              <a:spLocks noChangeShapeType="1"/>
            </p:cNvSpPr>
            <p:nvPr/>
          </p:nvSpPr>
          <p:spPr bwMode="auto">
            <a:xfrm>
              <a:off x="624" y="2976"/>
              <a:ext cx="96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1" name="Line 19"/>
            <p:cNvSpPr>
              <a:spLocks noChangeShapeType="1"/>
            </p:cNvSpPr>
            <p:nvPr/>
          </p:nvSpPr>
          <p:spPr bwMode="auto">
            <a:xfrm flipV="1">
              <a:off x="624" y="1920"/>
              <a:ext cx="864" cy="100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8" name="Line 26"/>
            <p:cNvSpPr>
              <a:spLocks noChangeShapeType="1"/>
            </p:cNvSpPr>
            <p:nvPr/>
          </p:nvSpPr>
          <p:spPr bwMode="auto">
            <a:xfrm>
              <a:off x="2304" y="1872"/>
              <a:ext cx="1008" cy="336"/>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9" name="Line 27"/>
            <p:cNvSpPr>
              <a:spLocks noChangeShapeType="1"/>
            </p:cNvSpPr>
            <p:nvPr/>
          </p:nvSpPr>
          <p:spPr bwMode="auto">
            <a:xfrm flipV="1">
              <a:off x="2352" y="2448"/>
              <a:ext cx="1008" cy="43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50" name="Line 28"/>
            <p:cNvSpPr>
              <a:spLocks noChangeShapeType="1"/>
            </p:cNvSpPr>
            <p:nvPr/>
          </p:nvSpPr>
          <p:spPr bwMode="auto">
            <a:xfrm>
              <a:off x="4080" y="2304"/>
              <a:ext cx="96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grpSp>
      <p:graphicFrame>
        <p:nvGraphicFramePr>
          <p:cNvPr id="54346" name="Group 74"/>
          <p:cNvGraphicFramePr>
            <a:graphicFrameLocks noGrp="1"/>
          </p:cNvGraphicFramePr>
          <p:nvPr>
            <p:ph idx="1"/>
            <p:extLst>
              <p:ext uri="{D42A27DB-BD31-4B8C-83A1-F6EECF244321}">
                <p14:modId xmlns:p14="http://schemas.microsoft.com/office/powerpoint/2010/main" val="3681403352"/>
              </p:ext>
            </p:extLst>
          </p:nvPr>
        </p:nvGraphicFramePr>
        <p:xfrm>
          <a:off x="5927230" y="4343400"/>
          <a:ext cx="2971800" cy="2286000"/>
        </p:xfrm>
        <a:graphic>
          <a:graphicData uri="http://schemas.openxmlformats.org/drawingml/2006/table">
            <a:tbl>
              <a:tblPr/>
              <a:tblGrid>
                <a:gridCol w="636814">
                  <a:extLst>
                    <a:ext uri="{9D8B030D-6E8A-4147-A177-3AD203B41FA5}">
                      <a16:colId xmlns:a16="http://schemas.microsoft.com/office/drawing/2014/main" val="20000"/>
                    </a:ext>
                  </a:extLst>
                </a:gridCol>
                <a:gridCol w="707571">
                  <a:extLst>
                    <a:ext uri="{9D8B030D-6E8A-4147-A177-3AD203B41FA5}">
                      <a16:colId xmlns:a16="http://schemas.microsoft.com/office/drawing/2014/main" val="20001"/>
                    </a:ext>
                  </a:extLst>
                </a:gridCol>
                <a:gridCol w="1627415">
                  <a:extLst>
                    <a:ext uri="{9D8B030D-6E8A-4147-A177-3AD203B41FA5}">
                      <a16:colId xmlns:a16="http://schemas.microsoft.com/office/drawing/2014/main" val="20002"/>
                    </a:ext>
                  </a:extLst>
                </a:gridCol>
              </a:tblGrid>
              <a:tr h="4114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x</a:t>
                      </a:r>
                      <a:r>
                        <a:rPr kumimoji="0" lang="en-US" sz="24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x</a:t>
                      </a:r>
                      <a:r>
                        <a:rPr kumimoji="0" lang="en-US" sz="2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x</a:t>
                      </a:r>
                      <a:r>
                        <a:rPr kumimoji="0" lang="en-US" sz="2400" b="0" i="0" u="none" strike="noStrike" cap="none" normalizeH="0" baseline="-25000">
                          <a:ln>
                            <a:noFill/>
                          </a:ln>
                          <a:solidFill>
                            <a:schemeClr val="tx1"/>
                          </a:solidFill>
                          <a:effectLst/>
                          <a:latin typeface="Arial" charset="0"/>
                        </a:rPr>
                        <a:t>1</a:t>
                      </a:r>
                      <a:r>
                        <a:rPr kumimoji="0" lang="en-US" sz="2400" b="1" i="0" u="none" strike="noStrike" cap="none" normalizeH="0" baseline="0">
                          <a:ln>
                            <a:noFill/>
                          </a:ln>
                          <a:solidFill>
                            <a:schemeClr val="tx1"/>
                          </a:solidFill>
                          <a:effectLst/>
                          <a:latin typeface="Arial" charset="0"/>
                        </a:rPr>
                        <a:t> xor </a:t>
                      </a:r>
                      <a:r>
                        <a:rPr kumimoji="0" lang="en-US" sz="2400" b="0" i="0" u="none" strike="noStrike" cap="none" normalizeH="0" baseline="0">
                          <a:ln>
                            <a:noFill/>
                          </a:ln>
                          <a:solidFill>
                            <a:schemeClr val="tx1"/>
                          </a:solidFill>
                          <a:effectLst/>
                          <a:latin typeface="Arial" charset="0"/>
                        </a:rPr>
                        <a:t>x</a:t>
                      </a:r>
                      <a:r>
                        <a:rPr kumimoji="0" lang="en-US" sz="2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4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4231" name="Rectangle 75"/>
          <p:cNvSpPr>
            <a:spLocks noChangeArrowheads="1"/>
          </p:cNvSpPr>
          <p:nvPr/>
        </p:nvSpPr>
        <p:spPr bwMode="auto">
          <a:xfrm>
            <a:off x="6629400" y="2362200"/>
            <a:ext cx="2011363" cy="366713"/>
          </a:xfrm>
          <a:prstGeom prst="rect">
            <a:avLst/>
          </a:prstGeom>
          <a:noFill/>
          <a:ln w="9525">
            <a:noFill/>
            <a:miter lim="800000"/>
            <a:headEnd/>
            <a:tailEnd/>
          </a:ln>
        </p:spPr>
        <p:txBody>
          <a:bodyPr wrap="none">
            <a:prstTxWarp prst="textNoShape">
              <a:avLst/>
            </a:prstTxWarp>
            <a:spAutoFit/>
          </a:bodyPr>
          <a:lstStyle/>
          <a:p>
            <a:r>
              <a:rPr lang="en-US" sz="1800"/>
              <a:t>Output = x</a:t>
            </a:r>
            <a:r>
              <a:rPr lang="en-US" sz="1800" baseline="-25000"/>
              <a:t>1</a:t>
            </a:r>
            <a:r>
              <a:rPr lang="en-US" sz="1800" b="1"/>
              <a:t> xor </a:t>
            </a:r>
            <a:r>
              <a:rPr lang="en-US" sz="1800"/>
              <a:t>x</a:t>
            </a:r>
            <a:r>
              <a:rPr lang="en-US" sz="1800" baseline="-25000"/>
              <a:t>2</a:t>
            </a:r>
          </a:p>
        </p:txBody>
      </p:sp>
      <p:grpSp>
        <p:nvGrpSpPr>
          <p:cNvPr id="27" name="Group 26"/>
          <p:cNvGrpSpPr/>
          <p:nvPr/>
        </p:nvGrpSpPr>
        <p:grpSpPr>
          <a:xfrm>
            <a:off x="3048000" y="2066764"/>
            <a:ext cx="498276" cy="438471"/>
            <a:chOff x="2951262" y="2307211"/>
            <a:chExt cx="498276" cy="438471"/>
          </a:xfrm>
        </p:grpSpPr>
        <p:cxnSp>
          <p:nvCxnSpPr>
            <p:cNvPr id="28" name="Straight Connector 27"/>
            <p:cNvCxnSpPr/>
            <p:nvPr/>
          </p:nvCxnSpPr>
          <p:spPr>
            <a:xfrm flipH="1">
              <a:off x="3200400" y="2307211"/>
              <a:ext cx="2491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200400" y="2307211"/>
              <a:ext cx="0" cy="43598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951262" y="2745682"/>
              <a:ext cx="2491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3048000" y="3860640"/>
            <a:ext cx="498276" cy="438471"/>
            <a:chOff x="2951262" y="2307211"/>
            <a:chExt cx="498276" cy="438471"/>
          </a:xfrm>
        </p:grpSpPr>
        <p:cxnSp>
          <p:nvCxnSpPr>
            <p:cNvPr id="32" name="Straight Connector 31"/>
            <p:cNvCxnSpPr/>
            <p:nvPr/>
          </p:nvCxnSpPr>
          <p:spPr>
            <a:xfrm flipH="1">
              <a:off x="3200400" y="2307211"/>
              <a:ext cx="2491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200400" y="2307211"/>
              <a:ext cx="0" cy="43598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2951262" y="2745682"/>
              <a:ext cx="2491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5791200" y="2792093"/>
            <a:ext cx="498276" cy="438471"/>
            <a:chOff x="2951262" y="2307211"/>
            <a:chExt cx="498276" cy="438471"/>
          </a:xfrm>
        </p:grpSpPr>
        <p:cxnSp>
          <p:nvCxnSpPr>
            <p:cNvPr id="36" name="Straight Connector 35"/>
            <p:cNvCxnSpPr/>
            <p:nvPr/>
          </p:nvCxnSpPr>
          <p:spPr>
            <a:xfrm flipH="1">
              <a:off x="3200400" y="2307211"/>
              <a:ext cx="2491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200400" y="2307211"/>
              <a:ext cx="0" cy="43598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951262" y="2745682"/>
              <a:ext cx="2491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9" name="Text Box 13"/>
          <p:cNvSpPr txBox="1">
            <a:spLocks noChangeArrowheads="1"/>
          </p:cNvSpPr>
          <p:nvPr/>
        </p:nvSpPr>
        <p:spPr bwMode="auto">
          <a:xfrm>
            <a:off x="1491448" y="2403476"/>
            <a:ext cx="293688" cy="4619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FF0000"/>
                </a:solidFill>
              </a:rPr>
              <a:t>?</a:t>
            </a:r>
            <a:r>
              <a:rPr lang="en-US" sz="2400" dirty="0">
                <a:solidFill>
                  <a:srgbClr val="FF0000"/>
                </a:solidFill>
              </a:rPr>
              <a:t> </a:t>
            </a:r>
            <a:endParaRPr lang="en-US" sz="2400" baseline="-25000" dirty="0">
              <a:solidFill>
                <a:srgbClr val="FF0000"/>
              </a:solidFill>
            </a:endParaRPr>
          </a:p>
        </p:txBody>
      </p:sp>
      <p:sp>
        <p:nvSpPr>
          <p:cNvPr id="40" name="Text Box 13"/>
          <p:cNvSpPr txBox="1">
            <a:spLocks noChangeArrowheads="1"/>
          </p:cNvSpPr>
          <p:nvPr/>
        </p:nvSpPr>
        <p:spPr bwMode="auto">
          <a:xfrm>
            <a:off x="1383222" y="3200471"/>
            <a:ext cx="293688" cy="4619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FF0000"/>
                </a:solidFill>
              </a:rPr>
              <a:t>?</a:t>
            </a:r>
            <a:r>
              <a:rPr lang="en-US" sz="2400" dirty="0">
                <a:solidFill>
                  <a:srgbClr val="FF0000"/>
                </a:solidFill>
              </a:rPr>
              <a:t> </a:t>
            </a:r>
            <a:endParaRPr lang="en-US" sz="2400" baseline="-25000" dirty="0">
              <a:solidFill>
                <a:srgbClr val="FF0000"/>
              </a:solidFill>
            </a:endParaRPr>
          </a:p>
        </p:txBody>
      </p:sp>
      <p:sp>
        <p:nvSpPr>
          <p:cNvPr id="41" name="Text Box 13"/>
          <p:cNvSpPr txBox="1">
            <a:spLocks noChangeArrowheads="1"/>
          </p:cNvSpPr>
          <p:nvPr/>
        </p:nvSpPr>
        <p:spPr bwMode="auto">
          <a:xfrm>
            <a:off x="1638292" y="3662434"/>
            <a:ext cx="293688" cy="4619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FF0000"/>
                </a:solidFill>
              </a:rPr>
              <a:t>?</a:t>
            </a:r>
            <a:r>
              <a:rPr lang="en-US" sz="2400" dirty="0">
                <a:solidFill>
                  <a:srgbClr val="FF0000"/>
                </a:solidFill>
              </a:rPr>
              <a:t> </a:t>
            </a:r>
            <a:endParaRPr lang="en-US" sz="2400" baseline="-25000" dirty="0">
              <a:solidFill>
                <a:srgbClr val="FF0000"/>
              </a:solidFill>
            </a:endParaRPr>
          </a:p>
        </p:txBody>
      </p:sp>
      <p:sp>
        <p:nvSpPr>
          <p:cNvPr id="42" name="Text Box 13"/>
          <p:cNvSpPr txBox="1">
            <a:spLocks noChangeArrowheads="1"/>
          </p:cNvSpPr>
          <p:nvPr/>
        </p:nvSpPr>
        <p:spPr bwMode="auto">
          <a:xfrm>
            <a:off x="4289934" y="2096294"/>
            <a:ext cx="293688" cy="4619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FF0000"/>
                </a:solidFill>
              </a:rPr>
              <a:t>?</a:t>
            </a:r>
            <a:r>
              <a:rPr lang="en-US" sz="2400" dirty="0">
                <a:solidFill>
                  <a:srgbClr val="FF0000"/>
                </a:solidFill>
              </a:rPr>
              <a:t> </a:t>
            </a:r>
            <a:endParaRPr lang="en-US" sz="2400" baseline="-25000" dirty="0">
              <a:solidFill>
                <a:srgbClr val="FF0000"/>
              </a:solidFill>
            </a:endParaRPr>
          </a:p>
        </p:txBody>
      </p:sp>
      <p:sp>
        <p:nvSpPr>
          <p:cNvPr id="43" name="Text Box 13"/>
          <p:cNvSpPr txBox="1">
            <a:spLocks noChangeArrowheads="1"/>
          </p:cNvSpPr>
          <p:nvPr/>
        </p:nvSpPr>
        <p:spPr bwMode="auto">
          <a:xfrm>
            <a:off x="4564587" y="3694113"/>
            <a:ext cx="293688" cy="4619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FF0000"/>
                </a:solidFill>
              </a:rPr>
              <a:t>?</a:t>
            </a:r>
            <a:r>
              <a:rPr lang="en-US" sz="2400" dirty="0">
                <a:solidFill>
                  <a:srgbClr val="FF0000"/>
                </a:solidFill>
              </a:rPr>
              <a:t> </a:t>
            </a:r>
            <a:endParaRPr lang="en-US" sz="2400" baseline="-25000" dirty="0">
              <a:solidFill>
                <a:srgbClr val="FF0000"/>
              </a:solidFill>
            </a:endParaRPr>
          </a:p>
        </p:txBody>
      </p:sp>
      <p:sp>
        <p:nvSpPr>
          <p:cNvPr id="3" name="TextBox 2"/>
          <p:cNvSpPr txBox="1"/>
          <p:nvPr/>
        </p:nvSpPr>
        <p:spPr>
          <a:xfrm>
            <a:off x="2879826" y="2831068"/>
            <a:ext cx="554809" cy="369332"/>
          </a:xfrm>
          <a:prstGeom prst="rect">
            <a:avLst/>
          </a:prstGeom>
          <a:noFill/>
        </p:spPr>
        <p:txBody>
          <a:bodyPr wrap="none" rtlCol="0">
            <a:spAutoFit/>
          </a:bodyPr>
          <a:lstStyle/>
          <a:p>
            <a:r>
              <a:rPr lang="en-US" dirty="0">
                <a:solidFill>
                  <a:srgbClr val="FF0000"/>
                </a:solidFill>
              </a:rPr>
              <a:t>b=?</a:t>
            </a:r>
          </a:p>
        </p:txBody>
      </p:sp>
      <p:sp>
        <p:nvSpPr>
          <p:cNvPr id="45" name="TextBox 44"/>
          <p:cNvSpPr txBox="1"/>
          <p:nvPr/>
        </p:nvSpPr>
        <p:spPr>
          <a:xfrm>
            <a:off x="2936456" y="4659868"/>
            <a:ext cx="554809" cy="369332"/>
          </a:xfrm>
          <a:prstGeom prst="rect">
            <a:avLst/>
          </a:prstGeom>
          <a:noFill/>
        </p:spPr>
        <p:txBody>
          <a:bodyPr wrap="none" rtlCol="0">
            <a:spAutoFit/>
          </a:bodyPr>
          <a:lstStyle/>
          <a:p>
            <a:r>
              <a:rPr lang="en-US" dirty="0">
                <a:solidFill>
                  <a:srgbClr val="FF0000"/>
                </a:solidFill>
              </a:rPr>
              <a:t>b=?</a:t>
            </a:r>
          </a:p>
        </p:txBody>
      </p:sp>
      <p:sp>
        <p:nvSpPr>
          <p:cNvPr id="47" name="TextBox 46"/>
          <p:cNvSpPr txBox="1"/>
          <p:nvPr/>
        </p:nvSpPr>
        <p:spPr>
          <a:xfrm>
            <a:off x="5795537" y="3593068"/>
            <a:ext cx="554809" cy="369332"/>
          </a:xfrm>
          <a:prstGeom prst="rect">
            <a:avLst/>
          </a:prstGeom>
          <a:noFill/>
        </p:spPr>
        <p:txBody>
          <a:bodyPr wrap="none" rtlCol="0">
            <a:spAutoFit/>
          </a:bodyPr>
          <a:lstStyle/>
          <a:p>
            <a:r>
              <a:rPr lang="en-US" dirty="0">
                <a:solidFill>
                  <a:srgbClr val="FF0000"/>
                </a:solidFill>
              </a:rPr>
              <a:t>b=?</a:t>
            </a:r>
          </a:p>
        </p:txBody>
      </p:sp>
      <p:sp>
        <p:nvSpPr>
          <p:cNvPr id="4" name="TextBox 3"/>
          <p:cNvSpPr txBox="1"/>
          <p:nvPr/>
        </p:nvSpPr>
        <p:spPr>
          <a:xfrm>
            <a:off x="1018803" y="5786735"/>
            <a:ext cx="3857997" cy="461665"/>
          </a:xfrm>
          <a:prstGeom prst="rect">
            <a:avLst/>
          </a:prstGeom>
          <a:noFill/>
        </p:spPr>
        <p:txBody>
          <a:bodyPr wrap="none" rtlCol="0">
            <a:spAutoFit/>
          </a:bodyPr>
          <a:lstStyle/>
          <a:p>
            <a:r>
              <a:rPr lang="en-US" sz="2400" dirty="0">
                <a:solidFill>
                  <a:srgbClr val="FF0000"/>
                </a:solidFill>
              </a:rPr>
              <a:t>How do we learn the weights?</a:t>
            </a:r>
          </a:p>
        </p:txBody>
      </p:sp>
    </p:spTree>
    <p:extLst>
      <p:ext uri="{BB962C8B-B14F-4D97-AF65-F5344CB8AC3E}">
        <p14:creationId xmlns:p14="http://schemas.microsoft.com/office/powerpoint/2010/main" val="311067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multilayer networks</a:t>
            </a:r>
          </a:p>
        </p:txBody>
      </p:sp>
      <p:sp>
        <p:nvSpPr>
          <p:cNvPr id="4" name="Content Placeholder 3"/>
          <p:cNvSpPr>
            <a:spLocks noGrp="1"/>
          </p:cNvSpPr>
          <p:nvPr>
            <p:ph idx="1"/>
          </p:nvPr>
        </p:nvSpPr>
        <p:spPr>
          <a:xfrm>
            <a:off x="457200" y="1981200"/>
            <a:ext cx="8229600" cy="1143000"/>
          </a:xfrm>
        </p:spPr>
        <p:txBody>
          <a:bodyPr/>
          <a:lstStyle/>
          <a:p>
            <a:pPr marL="0" indent="0">
              <a:buNone/>
            </a:pPr>
            <a:r>
              <a:rPr lang="en-US" sz="2400" b="1" dirty="0">
                <a:solidFill>
                  <a:srgbClr val="FF6600"/>
                </a:solidFill>
              </a:rPr>
              <a:t>Challenge:</a:t>
            </a:r>
            <a:r>
              <a:rPr lang="en-US" sz="2400" dirty="0"/>
              <a:t> for multilayer networks, we don’t know what the expected output/error is for the internal nodes!</a:t>
            </a:r>
          </a:p>
        </p:txBody>
      </p:sp>
      <p:sp>
        <p:nvSpPr>
          <p:cNvPr id="27" name="TextBox 26"/>
          <p:cNvSpPr txBox="1"/>
          <p:nvPr/>
        </p:nvSpPr>
        <p:spPr>
          <a:xfrm>
            <a:off x="4267200" y="4750833"/>
            <a:ext cx="2743200" cy="400110"/>
          </a:xfrm>
          <a:prstGeom prst="rect">
            <a:avLst/>
          </a:prstGeom>
          <a:noFill/>
        </p:spPr>
        <p:txBody>
          <a:bodyPr wrap="square" rtlCol="0">
            <a:spAutoFit/>
          </a:bodyPr>
          <a:lstStyle/>
          <a:p>
            <a:r>
              <a:rPr lang="en-US" sz="2000" dirty="0">
                <a:solidFill>
                  <a:srgbClr val="FF0000"/>
                </a:solidFill>
              </a:rPr>
              <a:t>expected output?</a:t>
            </a:r>
          </a:p>
        </p:txBody>
      </p:sp>
      <p:sp>
        <p:nvSpPr>
          <p:cNvPr id="28" name="Rectangle 27"/>
          <p:cNvSpPr/>
          <p:nvPr/>
        </p:nvSpPr>
        <p:spPr bwMode="auto">
          <a:xfrm>
            <a:off x="6369238" y="4708712"/>
            <a:ext cx="1752600" cy="533400"/>
          </a:xfrm>
          <a:prstGeom prst="rect">
            <a:avLst/>
          </a:prstGeom>
          <a:solidFill>
            <a:srgbClr val="FF0000">
              <a:alpha val="44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69" name="TextBox 68"/>
          <p:cNvSpPr txBox="1"/>
          <p:nvPr/>
        </p:nvSpPr>
        <p:spPr>
          <a:xfrm>
            <a:off x="1143000" y="6172200"/>
            <a:ext cx="2057400" cy="646331"/>
          </a:xfrm>
          <a:prstGeom prst="rect">
            <a:avLst/>
          </a:prstGeom>
          <a:noFill/>
        </p:spPr>
        <p:txBody>
          <a:bodyPr wrap="square" rtlCol="0">
            <a:spAutoFit/>
          </a:bodyPr>
          <a:lstStyle/>
          <a:p>
            <a:r>
              <a:rPr lang="en-US" dirty="0">
                <a:solidFill>
                  <a:srgbClr val="FF6600"/>
                </a:solidFill>
              </a:rPr>
              <a:t>perceptron/</a:t>
            </a:r>
            <a:br>
              <a:rPr lang="en-US" dirty="0">
                <a:solidFill>
                  <a:srgbClr val="FF6600"/>
                </a:solidFill>
              </a:rPr>
            </a:br>
            <a:r>
              <a:rPr lang="en-US" dirty="0">
                <a:solidFill>
                  <a:srgbClr val="FF6600"/>
                </a:solidFill>
              </a:rPr>
              <a:t>linear model</a:t>
            </a:r>
          </a:p>
        </p:txBody>
      </p:sp>
      <p:sp>
        <p:nvSpPr>
          <p:cNvPr id="70" name="TextBox 69"/>
          <p:cNvSpPr txBox="1"/>
          <p:nvPr/>
        </p:nvSpPr>
        <p:spPr>
          <a:xfrm>
            <a:off x="6469864" y="6244152"/>
            <a:ext cx="2084748" cy="369332"/>
          </a:xfrm>
          <a:prstGeom prst="rect">
            <a:avLst/>
          </a:prstGeom>
          <a:noFill/>
        </p:spPr>
        <p:txBody>
          <a:bodyPr wrap="square" rtlCol="0">
            <a:spAutoFit/>
          </a:bodyPr>
          <a:lstStyle/>
          <a:p>
            <a:r>
              <a:rPr lang="en-US" dirty="0">
                <a:solidFill>
                  <a:srgbClr val="FF6600"/>
                </a:solidFill>
              </a:rPr>
              <a:t>neural network</a:t>
            </a:r>
          </a:p>
        </p:txBody>
      </p:sp>
      <p:sp>
        <p:nvSpPr>
          <p:cNvPr id="71" name="Oval 12"/>
          <p:cNvSpPr>
            <a:spLocks noChangeArrowheads="1"/>
          </p:cNvSpPr>
          <p:nvPr/>
        </p:nvSpPr>
        <p:spPr bwMode="auto">
          <a:xfrm>
            <a:off x="1797237" y="5226237"/>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72" name="Straight Arrow Connector 71"/>
          <p:cNvCxnSpPr>
            <a:endCxn id="71" idx="1"/>
          </p:cNvCxnSpPr>
          <p:nvPr/>
        </p:nvCxnSpPr>
        <p:spPr bwMode="auto">
          <a:xfrm rot="16200000" flipH="1">
            <a:off x="1333500" y="4762500"/>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a:endCxn id="71" idx="0"/>
          </p:cNvCxnSpPr>
          <p:nvPr/>
        </p:nvCxnSpPr>
        <p:spPr bwMode="auto">
          <a:xfrm rot="5400000">
            <a:off x="1682937" y="4959537"/>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4" name="Straight Arrow Connector 73"/>
          <p:cNvCxnSpPr>
            <a:endCxn id="71" idx="7"/>
          </p:cNvCxnSpPr>
          <p:nvPr/>
        </p:nvCxnSpPr>
        <p:spPr bwMode="auto">
          <a:xfrm rot="5400000">
            <a:off x="1943100" y="4762500"/>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5" name="Straight Arrow Connector 74"/>
          <p:cNvCxnSpPr>
            <a:stCxn id="71" idx="4"/>
          </p:cNvCxnSpPr>
          <p:nvPr/>
        </p:nvCxnSpPr>
        <p:spPr bwMode="auto">
          <a:xfrm rot="5400000">
            <a:off x="1797237" y="5683437"/>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6" name="TextBox 75"/>
          <p:cNvSpPr txBox="1"/>
          <p:nvPr/>
        </p:nvSpPr>
        <p:spPr>
          <a:xfrm>
            <a:off x="1369654" y="4781611"/>
            <a:ext cx="338629" cy="369332"/>
          </a:xfrm>
          <a:prstGeom prst="rect">
            <a:avLst/>
          </a:prstGeom>
          <a:noFill/>
        </p:spPr>
        <p:txBody>
          <a:bodyPr wrap="none" rtlCol="0">
            <a:spAutoFit/>
          </a:bodyPr>
          <a:lstStyle/>
          <a:p>
            <a:r>
              <a:rPr lang="en-US" dirty="0"/>
              <a:t>w</a:t>
            </a:r>
          </a:p>
        </p:txBody>
      </p:sp>
      <p:sp>
        <p:nvSpPr>
          <p:cNvPr id="77" name="TextBox 76"/>
          <p:cNvSpPr txBox="1"/>
          <p:nvPr/>
        </p:nvSpPr>
        <p:spPr>
          <a:xfrm>
            <a:off x="1676400" y="4648200"/>
            <a:ext cx="338629" cy="369332"/>
          </a:xfrm>
          <a:prstGeom prst="rect">
            <a:avLst/>
          </a:prstGeom>
          <a:noFill/>
        </p:spPr>
        <p:txBody>
          <a:bodyPr wrap="none" rtlCol="0">
            <a:spAutoFit/>
          </a:bodyPr>
          <a:lstStyle/>
          <a:p>
            <a:r>
              <a:rPr lang="en-US" dirty="0"/>
              <a:t>w</a:t>
            </a:r>
          </a:p>
        </p:txBody>
      </p:sp>
      <p:sp>
        <p:nvSpPr>
          <p:cNvPr id="78" name="TextBox 77"/>
          <p:cNvSpPr txBox="1"/>
          <p:nvPr/>
        </p:nvSpPr>
        <p:spPr>
          <a:xfrm>
            <a:off x="2023571" y="4648200"/>
            <a:ext cx="338629" cy="369332"/>
          </a:xfrm>
          <a:prstGeom prst="rect">
            <a:avLst/>
          </a:prstGeom>
          <a:noFill/>
        </p:spPr>
        <p:txBody>
          <a:bodyPr wrap="none" rtlCol="0">
            <a:spAutoFit/>
          </a:bodyPr>
          <a:lstStyle/>
          <a:p>
            <a:r>
              <a:rPr lang="en-US" dirty="0"/>
              <a:t>w</a:t>
            </a:r>
          </a:p>
        </p:txBody>
      </p:sp>
      <p:sp>
        <p:nvSpPr>
          <p:cNvPr id="79" name="Oval 12"/>
          <p:cNvSpPr>
            <a:spLocks noChangeArrowheads="1"/>
          </p:cNvSpPr>
          <p:nvPr/>
        </p:nvSpPr>
        <p:spPr bwMode="auto">
          <a:xfrm>
            <a:off x="6521637" y="4800602"/>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0" name="Oval 12"/>
          <p:cNvSpPr>
            <a:spLocks noChangeArrowheads="1"/>
          </p:cNvSpPr>
          <p:nvPr/>
        </p:nvSpPr>
        <p:spPr bwMode="auto">
          <a:xfrm>
            <a:off x="7131237" y="4800602"/>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1" name="Oval 12"/>
          <p:cNvSpPr>
            <a:spLocks noChangeArrowheads="1"/>
          </p:cNvSpPr>
          <p:nvPr/>
        </p:nvSpPr>
        <p:spPr bwMode="auto">
          <a:xfrm>
            <a:off x="7740837" y="4800602"/>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2" name="Oval 12"/>
          <p:cNvSpPr>
            <a:spLocks noChangeArrowheads="1"/>
          </p:cNvSpPr>
          <p:nvPr/>
        </p:nvSpPr>
        <p:spPr bwMode="auto">
          <a:xfrm>
            <a:off x="7131237" y="5638802"/>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83" name="Straight Arrow Connector 82"/>
          <p:cNvCxnSpPr>
            <a:stCxn id="79" idx="5"/>
            <a:endCxn id="82" idx="1"/>
          </p:cNvCxnSpPr>
          <p:nvPr/>
        </p:nvCxnSpPr>
        <p:spPr bwMode="auto">
          <a:xfrm rot="16200000" flipH="1">
            <a:off x="6667500" y="5175065"/>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4" name="Straight Arrow Connector 83"/>
          <p:cNvCxnSpPr>
            <a:stCxn id="80" idx="4"/>
            <a:endCxn id="82" idx="0"/>
          </p:cNvCxnSpPr>
          <p:nvPr/>
        </p:nvCxnSpPr>
        <p:spPr bwMode="auto">
          <a:xfrm rot="5400000">
            <a:off x="7016937" y="5372102"/>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5" name="Straight Arrow Connector 84"/>
          <p:cNvCxnSpPr>
            <a:stCxn id="81" idx="3"/>
            <a:endCxn id="82" idx="7"/>
          </p:cNvCxnSpPr>
          <p:nvPr/>
        </p:nvCxnSpPr>
        <p:spPr bwMode="auto">
          <a:xfrm rot="5400000">
            <a:off x="7277100" y="5175065"/>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6" name="Straight Arrow Connector 85"/>
          <p:cNvCxnSpPr>
            <a:endCxn id="79" idx="0"/>
          </p:cNvCxnSpPr>
          <p:nvPr/>
        </p:nvCxnSpPr>
        <p:spPr bwMode="auto">
          <a:xfrm rot="16200000" flipH="1">
            <a:off x="6293037" y="4419602"/>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7" name="Straight Arrow Connector 86"/>
          <p:cNvCxnSpPr>
            <a:endCxn id="79" idx="0"/>
          </p:cNvCxnSpPr>
          <p:nvPr/>
        </p:nvCxnSpPr>
        <p:spPr bwMode="auto">
          <a:xfrm rot="5400000">
            <a:off x="6483537" y="4381502"/>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p:nvPr/>
        </p:nvCxnSpPr>
        <p:spPr bwMode="auto">
          <a:xfrm rot="16200000" flipH="1">
            <a:off x="6902637" y="4419601"/>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9" name="Straight Arrow Connector 88"/>
          <p:cNvCxnSpPr/>
          <p:nvPr/>
        </p:nvCxnSpPr>
        <p:spPr bwMode="auto">
          <a:xfrm rot="5400000">
            <a:off x="7093137" y="4381501"/>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0" name="Straight Arrow Connector 89"/>
          <p:cNvCxnSpPr/>
          <p:nvPr/>
        </p:nvCxnSpPr>
        <p:spPr bwMode="auto">
          <a:xfrm rot="16200000" flipH="1">
            <a:off x="7512237" y="4419602"/>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rot="5400000">
            <a:off x="7702737" y="4381502"/>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2" name="Straight Arrow Connector 91"/>
          <p:cNvCxnSpPr>
            <a:stCxn id="82" idx="4"/>
          </p:cNvCxnSpPr>
          <p:nvPr/>
        </p:nvCxnSpPr>
        <p:spPr bwMode="auto">
          <a:xfrm rot="5400000">
            <a:off x="7131237" y="609600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3" name="TextBox 92"/>
          <p:cNvSpPr txBox="1"/>
          <p:nvPr/>
        </p:nvSpPr>
        <p:spPr>
          <a:xfrm>
            <a:off x="6657122" y="5193268"/>
            <a:ext cx="338629" cy="369332"/>
          </a:xfrm>
          <a:prstGeom prst="rect">
            <a:avLst/>
          </a:prstGeom>
          <a:noFill/>
        </p:spPr>
        <p:txBody>
          <a:bodyPr wrap="none" rtlCol="0">
            <a:spAutoFit/>
          </a:bodyPr>
          <a:lstStyle/>
          <a:p>
            <a:r>
              <a:rPr lang="en-US" dirty="0"/>
              <a:t>w</a:t>
            </a:r>
          </a:p>
        </p:txBody>
      </p:sp>
      <p:sp>
        <p:nvSpPr>
          <p:cNvPr id="94" name="TextBox 93"/>
          <p:cNvSpPr txBox="1"/>
          <p:nvPr/>
        </p:nvSpPr>
        <p:spPr>
          <a:xfrm>
            <a:off x="7010400" y="5105400"/>
            <a:ext cx="338629" cy="369332"/>
          </a:xfrm>
          <a:prstGeom prst="rect">
            <a:avLst/>
          </a:prstGeom>
          <a:noFill/>
        </p:spPr>
        <p:txBody>
          <a:bodyPr wrap="none" rtlCol="0">
            <a:spAutoFit/>
          </a:bodyPr>
          <a:lstStyle/>
          <a:p>
            <a:r>
              <a:rPr lang="en-US" dirty="0"/>
              <a:t>w</a:t>
            </a:r>
          </a:p>
        </p:txBody>
      </p:sp>
      <p:sp>
        <p:nvSpPr>
          <p:cNvPr id="95" name="TextBox 94"/>
          <p:cNvSpPr txBox="1"/>
          <p:nvPr/>
        </p:nvSpPr>
        <p:spPr>
          <a:xfrm>
            <a:off x="7357571" y="5117068"/>
            <a:ext cx="338629" cy="369332"/>
          </a:xfrm>
          <a:prstGeom prst="rect">
            <a:avLst/>
          </a:prstGeom>
          <a:noFill/>
        </p:spPr>
        <p:txBody>
          <a:bodyPr wrap="none" rtlCol="0">
            <a:spAutoFit/>
          </a:bodyPr>
          <a:lstStyle/>
          <a:p>
            <a:r>
              <a:rPr lang="en-US" dirty="0"/>
              <a:t>w</a:t>
            </a:r>
          </a:p>
        </p:txBody>
      </p:sp>
      <p:sp>
        <p:nvSpPr>
          <p:cNvPr id="96" name="TextBox 95"/>
          <p:cNvSpPr txBox="1"/>
          <p:nvPr/>
        </p:nvSpPr>
        <p:spPr>
          <a:xfrm>
            <a:off x="7509971" y="4191000"/>
            <a:ext cx="338629" cy="369332"/>
          </a:xfrm>
          <a:prstGeom prst="rect">
            <a:avLst/>
          </a:prstGeom>
          <a:noFill/>
        </p:spPr>
        <p:txBody>
          <a:bodyPr wrap="none" rtlCol="0">
            <a:spAutoFit/>
          </a:bodyPr>
          <a:lstStyle/>
          <a:p>
            <a:r>
              <a:rPr lang="en-US" dirty="0">
                <a:solidFill>
                  <a:srgbClr val="FF0000"/>
                </a:solidFill>
              </a:rPr>
              <a:t>w</a:t>
            </a:r>
          </a:p>
        </p:txBody>
      </p:sp>
      <p:sp>
        <p:nvSpPr>
          <p:cNvPr id="97" name="TextBox 96"/>
          <p:cNvSpPr txBox="1"/>
          <p:nvPr/>
        </p:nvSpPr>
        <p:spPr>
          <a:xfrm>
            <a:off x="7772400" y="4202668"/>
            <a:ext cx="338629" cy="369332"/>
          </a:xfrm>
          <a:prstGeom prst="rect">
            <a:avLst/>
          </a:prstGeom>
          <a:noFill/>
        </p:spPr>
        <p:txBody>
          <a:bodyPr wrap="none" rtlCol="0">
            <a:spAutoFit/>
          </a:bodyPr>
          <a:lstStyle/>
          <a:p>
            <a:r>
              <a:rPr lang="en-US" dirty="0">
                <a:solidFill>
                  <a:srgbClr val="FF0000"/>
                </a:solidFill>
              </a:rPr>
              <a:t>w</a:t>
            </a:r>
          </a:p>
        </p:txBody>
      </p:sp>
      <p:sp>
        <p:nvSpPr>
          <p:cNvPr id="98" name="TextBox 97"/>
          <p:cNvSpPr txBox="1"/>
          <p:nvPr/>
        </p:nvSpPr>
        <p:spPr>
          <a:xfrm>
            <a:off x="7162800" y="4202668"/>
            <a:ext cx="338629" cy="369332"/>
          </a:xfrm>
          <a:prstGeom prst="rect">
            <a:avLst/>
          </a:prstGeom>
          <a:noFill/>
        </p:spPr>
        <p:txBody>
          <a:bodyPr wrap="none" rtlCol="0">
            <a:spAutoFit/>
          </a:bodyPr>
          <a:lstStyle/>
          <a:p>
            <a:r>
              <a:rPr lang="en-US" dirty="0">
                <a:solidFill>
                  <a:srgbClr val="FF0000"/>
                </a:solidFill>
              </a:rPr>
              <a:t>w</a:t>
            </a:r>
          </a:p>
        </p:txBody>
      </p:sp>
      <p:sp>
        <p:nvSpPr>
          <p:cNvPr id="99" name="TextBox 98"/>
          <p:cNvSpPr txBox="1"/>
          <p:nvPr/>
        </p:nvSpPr>
        <p:spPr>
          <a:xfrm>
            <a:off x="6934200" y="4191000"/>
            <a:ext cx="338629" cy="369332"/>
          </a:xfrm>
          <a:prstGeom prst="rect">
            <a:avLst/>
          </a:prstGeom>
          <a:noFill/>
        </p:spPr>
        <p:txBody>
          <a:bodyPr wrap="none" rtlCol="0">
            <a:spAutoFit/>
          </a:bodyPr>
          <a:lstStyle/>
          <a:p>
            <a:r>
              <a:rPr lang="en-US" dirty="0">
                <a:solidFill>
                  <a:srgbClr val="FF0000"/>
                </a:solidFill>
              </a:rPr>
              <a:t>w</a:t>
            </a:r>
          </a:p>
        </p:txBody>
      </p:sp>
      <p:sp>
        <p:nvSpPr>
          <p:cNvPr id="100" name="TextBox 99"/>
          <p:cNvSpPr txBox="1"/>
          <p:nvPr/>
        </p:nvSpPr>
        <p:spPr>
          <a:xfrm>
            <a:off x="6553200" y="4191000"/>
            <a:ext cx="338629" cy="369332"/>
          </a:xfrm>
          <a:prstGeom prst="rect">
            <a:avLst/>
          </a:prstGeom>
          <a:noFill/>
        </p:spPr>
        <p:txBody>
          <a:bodyPr wrap="none" rtlCol="0">
            <a:spAutoFit/>
          </a:bodyPr>
          <a:lstStyle/>
          <a:p>
            <a:r>
              <a:rPr lang="en-US" dirty="0">
                <a:solidFill>
                  <a:srgbClr val="FF0000"/>
                </a:solidFill>
              </a:rPr>
              <a:t>w</a:t>
            </a:r>
          </a:p>
        </p:txBody>
      </p:sp>
      <p:sp>
        <p:nvSpPr>
          <p:cNvPr id="101" name="TextBox 100"/>
          <p:cNvSpPr txBox="1"/>
          <p:nvPr/>
        </p:nvSpPr>
        <p:spPr>
          <a:xfrm>
            <a:off x="6248400" y="4191000"/>
            <a:ext cx="338629" cy="369332"/>
          </a:xfrm>
          <a:prstGeom prst="rect">
            <a:avLst/>
          </a:prstGeom>
          <a:noFill/>
        </p:spPr>
        <p:txBody>
          <a:bodyPr wrap="none" rtlCol="0">
            <a:spAutoFit/>
          </a:bodyPr>
          <a:lstStyle/>
          <a:p>
            <a:r>
              <a:rPr lang="en-US" dirty="0">
                <a:solidFill>
                  <a:srgbClr val="FF0000"/>
                </a:solidFill>
              </a:rPr>
              <a:t>w</a:t>
            </a:r>
          </a:p>
        </p:txBody>
      </p:sp>
      <p:sp>
        <p:nvSpPr>
          <p:cNvPr id="102" name="TextBox 101"/>
          <p:cNvSpPr txBox="1"/>
          <p:nvPr/>
        </p:nvSpPr>
        <p:spPr>
          <a:xfrm>
            <a:off x="3352800" y="3810000"/>
            <a:ext cx="3564279" cy="400110"/>
          </a:xfrm>
          <a:prstGeom prst="rect">
            <a:avLst/>
          </a:prstGeom>
          <a:noFill/>
        </p:spPr>
        <p:txBody>
          <a:bodyPr wrap="square" rtlCol="0">
            <a:spAutoFit/>
          </a:bodyPr>
          <a:lstStyle/>
          <a:p>
            <a:r>
              <a:rPr lang="en-US" sz="2000" dirty="0">
                <a:solidFill>
                  <a:srgbClr val="FF0000"/>
                </a:solidFill>
              </a:rPr>
              <a:t>how do we learn these weights?</a:t>
            </a:r>
          </a:p>
        </p:txBody>
      </p:sp>
    </p:spTree>
    <p:extLst>
      <p:ext uri="{BB962C8B-B14F-4D97-AF65-F5344CB8AC3E}">
        <p14:creationId xmlns:p14="http://schemas.microsoft.com/office/powerpoint/2010/main" val="104067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intuition</a:t>
            </a:r>
          </a:p>
        </p:txBody>
      </p:sp>
      <p:sp>
        <p:nvSpPr>
          <p:cNvPr id="3" name="Content Placeholder 2"/>
          <p:cNvSpPr>
            <a:spLocks noGrp="1"/>
          </p:cNvSpPr>
          <p:nvPr>
            <p:ph sz="quarter" idx="1"/>
          </p:nvPr>
        </p:nvSpPr>
        <p:spPr/>
        <p:txBody>
          <a:bodyPr>
            <a:normAutofit lnSpcReduction="10000"/>
          </a:bodyPr>
          <a:lstStyle/>
          <a:p>
            <a:pPr marL="0" indent="0">
              <a:buNone/>
            </a:pPr>
            <a:r>
              <a:rPr lang="en-US" dirty="0"/>
              <a:t>Gradient descent method for learning weights by optimizing a loss function</a:t>
            </a:r>
          </a:p>
          <a:p>
            <a:pPr marL="0" indent="0">
              <a:buNone/>
            </a:pPr>
            <a:endParaRPr lang="en-US" dirty="0"/>
          </a:p>
          <a:p>
            <a:pPr marL="514350" indent="-514350">
              <a:buAutoNum type="arabicPeriod"/>
            </a:pPr>
            <a:r>
              <a:rPr lang="en-US" dirty="0"/>
              <a:t>calculate output of all nodes </a:t>
            </a:r>
          </a:p>
          <a:p>
            <a:pPr marL="514350" indent="-514350">
              <a:buAutoNum type="arabicPeriod"/>
            </a:pPr>
            <a:endParaRPr lang="en-US" dirty="0"/>
          </a:p>
          <a:p>
            <a:pPr marL="514350" indent="-514350">
              <a:buAutoNum type="arabicPeriod"/>
            </a:pPr>
            <a:r>
              <a:rPr lang="en-US" dirty="0"/>
              <a:t>calculate the weights for the output layer based on the error</a:t>
            </a:r>
          </a:p>
          <a:p>
            <a:pPr marL="514350" indent="-514350">
              <a:buAutoNum type="arabicPeriod"/>
            </a:pPr>
            <a:endParaRPr lang="en-US" dirty="0"/>
          </a:p>
          <a:p>
            <a:pPr marL="514350" indent="-514350">
              <a:buAutoNum type="arabicPeriod"/>
            </a:pPr>
            <a:r>
              <a:rPr lang="en-US" dirty="0"/>
              <a:t>“</a:t>
            </a:r>
            <a:r>
              <a:rPr lang="en-US" dirty="0" err="1"/>
              <a:t>backpropagate</a:t>
            </a:r>
            <a:r>
              <a:rPr lang="en-US" dirty="0"/>
              <a:t>” errors through hidden layers</a:t>
            </a:r>
          </a:p>
        </p:txBody>
      </p:sp>
    </p:spTree>
    <p:extLst>
      <p:ext uri="{BB962C8B-B14F-4D97-AF65-F5344CB8AC3E}">
        <p14:creationId xmlns:p14="http://schemas.microsoft.com/office/powerpoint/2010/main" val="32111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intuition</a:t>
            </a:r>
          </a:p>
        </p:txBody>
      </p:sp>
      <p:sp>
        <p:nvSpPr>
          <p:cNvPr id="5" name="Oval 12"/>
          <p:cNvSpPr>
            <a:spLocks noChangeArrowheads="1"/>
          </p:cNvSpPr>
          <p:nvPr/>
        </p:nvSpPr>
        <p:spPr bwMode="auto">
          <a:xfrm>
            <a:off x="762000" y="38100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1371600" y="38100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1981200" y="38100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12"/>
          <p:cNvSpPr>
            <a:spLocks noChangeArrowheads="1"/>
          </p:cNvSpPr>
          <p:nvPr/>
        </p:nvSpPr>
        <p:spPr bwMode="auto">
          <a:xfrm>
            <a:off x="1371600" y="46482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9" name="Straight Arrow Connector 8"/>
          <p:cNvCxnSpPr>
            <a:stCxn id="5" idx="5"/>
            <a:endCxn id="8" idx="1"/>
          </p:cNvCxnSpPr>
          <p:nvPr/>
        </p:nvCxnSpPr>
        <p:spPr bwMode="auto">
          <a:xfrm rot="16200000" flipH="1">
            <a:off x="907863" y="4184463"/>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a:stCxn id="6" idx="4"/>
            <a:endCxn id="8" idx="0"/>
          </p:cNvCxnSpPr>
          <p:nvPr/>
        </p:nvCxnSpPr>
        <p:spPr bwMode="auto">
          <a:xfrm rot="5400000">
            <a:off x="1257300" y="43815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7" idx="3"/>
            <a:endCxn id="8" idx="7"/>
          </p:cNvCxnSpPr>
          <p:nvPr/>
        </p:nvCxnSpPr>
        <p:spPr bwMode="auto">
          <a:xfrm rot="5400000">
            <a:off x="1517463" y="4184463"/>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endCxn id="5" idx="0"/>
          </p:cNvCxnSpPr>
          <p:nvPr/>
        </p:nvCxnSpPr>
        <p:spPr bwMode="auto">
          <a:xfrm rot="16200000" flipH="1">
            <a:off x="533400" y="3429000"/>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5" idx="0"/>
          </p:cNvCxnSpPr>
          <p:nvPr/>
        </p:nvCxnSpPr>
        <p:spPr bwMode="auto">
          <a:xfrm rot="5400000">
            <a:off x="723900" y="339090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143000" y="3428999"/>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1333500" y="3390899"/>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1752600" y="3429000"/>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1943100" y="339090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p:cNvCxnSpPr>
          <p:nvPr/>
        </p:nvCxnSpPr>
        <p:spPr bwMode="auto">
          <a:xfrm rot="5400000">
            <a:off x="1371600" y="51054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Rectangle 29"/>
          <p:cNvSpPr/>
          <p:nvPr/>
        </p:nvSpPr>
        <p:spPr bwMode="auto">
          <a:xfrm>
            <a:off x="762000" y="4114800"/>
            <a:ext cx="1600200" cy="1219200"/>
          </a:xfrm>
          <a:prstGeom prst="rect">
            <a:avLst/>
          </a:pr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
        <p:nvSpPr>
          <p:cNvPr id="3" name="TextBox 2"/>
          <p:cNvSpPr txBox="1"/>
          <p:nvPr/>
        </p:nvSpPr>
        <p:spPr>
          <a:xfrm>
            <a:off x="2590800" y="4495800"/>
            <a:ext cx="6172200" cy="523220"/>
          </a:xfrm>
          <a:prstGeom prst="rect">
            <a:avLst/>
          </a:prstGeom>
          <a:noFill/>
        </p:spPr>
        <p:txBody>
          <a:bodyPr wrap="square" rtlCol="0">
            <a:spAutoFit/>
          </a:bodyPr>
          <a:lstStyle/>
          <a:p>
            <a:r>
              <a:rPr lang="en-US" sz="2800" dirty="0"/>
              <a:t>We can calculate the actual error here</a:t>
            </a:r>
          </a:p>
        </p:txBody>
      </p:sp>
    </p:spTree>
    <p:extLst>
      <p:ext uri="{BB962C8B-B14F-4D97-AF65-F5344CB8AC3E}">
        <p14:creationId xmlns:p14="http://schemas.microsoft.com/office/powerpoint/2010/main" val="3827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intuition</a:t>
            </a:r>
          </a:p>
        </p:txBody>
      </p:sp>
      <p:sp>
        <p:nvSpPr>
          <p:cNvPr id="5" name="Oval 12"/>
          <p:cNvSpPr>
            <a:spLocks noChangeArrowheads="1"/>
          </p:cNvSpPr>
          <p:nvPr/>
        </p:nvSpPr>
        <p:spPr bwMode="auto">
          <a:xfrm>
            <a:off x="762000" y="38100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1371600" y="38100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1981200" y="38100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12"/>
          <p:cNvSpPr>
            <a:spLocks noChangeArrowheads="1"/>
          </p:cNvSpPr>
          <p:nvPr/>
        </p:nvSpPr>
        <p:spPr bwMode="auto">
          <a:xfrm>
            <a:off x="1371600" y="46482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9" name="Straight Arrow Connector 8"/>
          <p:cNvCxnSpPr>
            <a:stCxn id="5" idx="5"/>
            <a:endCxn id="8" idx="1"/>
          </p:cNvCxnSpPr>
          <p:nvPr/>
        </p:nvCxnSpPr>
        <p:spPr bwMode="auto">
          <a:xfrm rot="16200000" flipH="1">
            <a:off x="907863" y="4184463"/>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a:stCxn id="6" idx="4"/>
            <a:endCxn id="8" idx="0"/>
          </p:cNvCxnSpPr>
          <p:nvPr/>
        </p:nvCxnSpPr>
        <p:spPr bwMode="auto">
          <a:xfrm rot="5400000">
            <a:off x="1257300" y="43815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7" idx="3"/>
            <a:endCxn id="8" idx="7"/>
          </p:cNvCxnSpPr>
          <p:nvPr/>
        </p:nvCxnSpPr>
        <p:spPr bwMode="auto">
          <a:xfrm rot="5400000">
            <a:off x="1517463" y="4184463"/>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endCxn id="5" idx="0"/>
          </p:cNvCxnSpPr>
          <p:nvPr/>
        </p:nvCxnSpPr>
        <p:spPr bwMode="auto">
          <a:xfrm rot="16200000" flipH="1">
            <a:off x="533400" y="3429000"/>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5" idx="0"/>
          </p:cNvCxnSpPr>
          <p:nvPr/>
        </p:nvCxnSpPr>
        <p:spPr bwMode="auto">
          <a:xfrm rot="5400000">
            <a:off x="723900" y="339090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143000" y="3428999"/>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1333500" y="3390899"/>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1752600" y="3429000"/>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1943100" y="339090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p:cNvCxnSpPr>
          <p:nvPr/>
        </p:nvCxnSpPr>
        <p:spPr bwMode="auto">
          <a:xfrm rot="5400000">
            <a:off x="1371600" y="51054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Rectangle 29"/>
          <p:cNvSpPr/>
          <p:nvPr/>
        </p:nvSpPr>
        <p:spPr bwMode="auto">
          <a:xfrm>
            <a:off x="685800" y="3048000"/>
            <a:ext cx="1828800" cy="1219200"/>
          </a:xfrm>
          <a:prstGeom prst="rect">
            <a:avLst/>
          </a:pr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
        <p:nvSpPr>
          <p:cNvPr id="3" name="TextBox 2"/>
          <p:cNvSpPr txBox="1"/>
          <p:nvPr/>
        </p:nvSpPr>
        <p:spPr>
          <a:xfrm>
            <a:off x="3429000" y="3200399"/>
            <a:ext cx="3886200" cy="830997"/>
          </a:xfrm>
          <a:prstGeom prst="rect">
            <a:avLst/>
          </a:prstGeom>
          <a:noFill/>
        </p:spPr>
        <p:txBody>
          <a:bodyPr wrap="square" rtlCol="0">
            <a:spAutoFit/>
          </a:bodyPr>
          <a:lstStyle/>
          <a:p>
            <a:r>
              <a:rPr lang="en-US" sz="2400" dirty="0"/>
              <a:t>Key idea: propagate the error back to this layer</a:t>
            </a:r>
          </a:p>
        </p:txBody>
      </p:sp>
    </p:spTree>
    <p:extLst>
      <p:ext uri="{BB962C8B-B14F-4D97-AF65-F5344CB8AC3E}">
        <p14:creationId xmlns:p14="http://schemas.microsoft.com/office/powerpoint/2010/main" val="19396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intuition</a:t>
            </a:r>
          </a:p>
        </p:txBody>
      </p:sp>
      <p:sp>
        <p:nvSpPr>
          <p:cNvPr id="5" name="Oval 12"/>
          <p:cNvSpPr>
            <a:spLocks noChangeArrowheads="1"/>
          </p:cNvSpPr>
          <p:nvPr/>
        </p:nvSpPr>
        <p:spPr bwMode="auto">
          <a:xfrm>
            <a:off x="903013" y="295672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1512613" y="295672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122213" y="295672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12"/>
          <p:cNvSpPr>
            <a:spLocks noChangeArrowheads="1"/>
          </p:cNvSpPr>
          <p:nvPr/>
        </p:nvSpPr>
        <p:spPr bwMode="auto">
          <a:xfrm>
            <a:off x="1512613" y="379492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9" name="Straight Arrow Connector 8"/>
          <p:cNvCxnSpPr>
            <a:stCxn id="5" idx="5"/>
            <a:endCxn id="8" idx="1"/>
          </p:cNvCxnSpPr>
          <p:nvPr/>
        </p:nvCxnSpPr>
        <p:spPr bwMode="auto">
          <a:xfrm rot="16200000" flipH="1">
            <a:off x="1048876" y="3331183"/>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a:stCxn id="6" idx="4"/>
            <a:endCxn id="8" idx="0"/>
          </p:cNvCxnSpPr>
          <p:nvPr/>
        </p:nvCxnSpPr>
        <p:spPr bwMode="auto">
          <a:xfrm rot="5400000">
            <a:off x="1398313" y="352822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7" idx="3"/>
            <a:endCxn id="8" idx="7"/>
          </p:cNvCxnSpPr>
          <p:nvPr/>
        </p:nvCxnSpPr>
        <p:spPr bwMode="auto">
          <a:xfrm rot="5400000">
            <a:off x="1658476" y="3331183"/>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endCxn id="5" idx="0"/>
          </p:cNvCxnSpPr>
          <p:nvPr/>
        </p:nvCxnSpPr>
        <p:spPr bwMode="auto">
          <a:xfrm rot="16200000" flipH="1">
            <a:off x="674413" y="2575720"/>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5" idx="0"/>
          </p:cNvCxnSpPr>
          <p:nvPr/>
        </p:nvCxnSpPr>
        <p:spPr bwMode="auto">
          <a:xfrm rot="5400000">
            <a:off x="864913" y="253762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284013" y="2575719"/>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1474513" y="2537619"/>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1893613" y="2575720"/>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2084113" y="253762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p:cNvCxnSpPr>
          <p:nvPr/>
        </p:nvCxnSpPr>
        <p:spPr bwMode="auto">
          <a:xfrm rot="5400000">
            <a:off x="1512613" y="425212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Rectangle 29"/>
          <p:cNvSpPr/>
          <p:nvPr/>
        </p:nvSpPr>
        <p:spPr bwMode="auto">
          <a:xfrm>
            <a:off x="750613" y="2118520"/>
            <a:ext cx="1905000" cy="1219200"/>
          </a:xfrm>
          <a:prstGeom prst="rect">
            <a:avLst/>
          </a:pr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5" name="Oval 24"/>
          <p:cNvSpPr/>
          <p:nvPr/>
        </p:nvSpPr>
        <p:spPr bwMode="auto">
          <a:xfrm>
            <a:off x="903013" y="3337720"/>
            <a:ext cx="1524000" cy="1219200"/>
          </a:xfrm>
          <a:prstGeom prst="ellipse">
            <a:avLst/>
          </a:prstGeom>
          <a:solidFill>
            <a:srgbClr val="FF6600">
              <a:alpha val="43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6" name="Oval 25"/>
          <p:cNvSpPr/>
          <p:nvPr/>
        </p:nvSpPr>
        <p:spPr bwMode="auto">
          <a:xfrm>
            <a:off x="5094013" y="2651920"/>
            <a:ext cx="762000" cy="76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cxnSp>
        <p:nvCxnSpPr>
          <p:cNvPr id="28" name="Straight Arrow Connector 27"/>
          <p:cNvCxnSpPr>
            <a:stCxn id="26" idx="4"/>
          </p:cNvCxnSpPr>
          <p:nvPr/>
        </p:nvCxnSpPr>
        <p:spPr bwMode="auto">
          <a:xfrm rot="5400000">
            <a:off x="5055913" y="3833020"/>
            <a:ext cx="838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25" idx="6"/>
          </p:cNvCxnSpPr>
          <p:nvPr/>
        </p:nvCxnSpPr>
        <p:spPr bwMode="auto">
          <a:xfrm flipV="1">
            <a:off x="2427013" y="3337720"/>
            <a:ext cx="2590800" cy="609600"/>
          </a:xfrm>
          <a:prstGeom prst="straightConnector1">
            <a:avLst/>
          </a:prstGeom>
          <a:solidFill>
            <a:schemeClr val="accent1"/>
          </a:solidFill>
          <a:ln w="38100" cap="flat" cmpd="sng" algn="ctr">
            <a:solidFill>
              <a:srgbClr val="FF6600"/>
            </a:solidFill>
            <a:prstDash val="solid"/>
            <a:round/>
            <a:headEnd type="none" w="med" len="med"/>
            <a:tailEnd type="arrow" w="med" len="med"/>
          </a:ln>
          <a:effectLst/>
        </p:spPr>
      </p:cxnSp>
      <p:sp>
        <p:nvSpPr>
          <p:cNvPr id="35" name="TextBox 34"/>
          <p:cNvSpPr txBox="1"/>
          <p:nvPr/>
        </p:nvSpPr>
        <p:spPr>
          <a:xfrm>
            <a:off x="5627413" y="3490120"/>
            <a:ext cx="1295400" cy="584776"/>
          </a:xfrm>
          <a:prstGeom prst="rect">
            <a:avLst/>
          </a:prstGeom>
          <a:noFill/>
        </p:spPr>
        <p:txBody>
          <a:bodyPr wrap="square" rtlCol="0">
            <a:spAutoFit/>
          </a:bodyPr>
          <a:lstStyle/>
          <a:p>
            <a:r>
              <a:rPr lang="en-US" sz="3200" dirty="0">
                <a:solidFill>
                  <a:srgbClr val="FF0000"/>
                </a:solidFill>
              </a:rPr>
              <a:t>error</a:t>
            </a:r>
          </a:p>
        </p:txBody>
      </p:sp>
      <p:cxnSp>
        <p:nvCxnSpPr>
          <p:cNvPr id="38" name="Straight Arrow Connector 37"/>
          <p:cNvCxnSpPr>
            <a:endCxn id="26" idx="1"/>
          </p:cNvCxnSpPr>
          <p:nvPr/>
        </p:nvCxnSpPr>
        <p:spPr bwMode="auto">
          <a:xfrm rot="16200000" flipH="1">
            <a:off x="4636813" y="2194720"/>
            <a:ext cx="721192" cy="4163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endCxn id="26" idx="0"/>
          </p:cNvCxnSpPr>
          <p:nvPr/>
        </p:nvCxnSpPr>
        <p:spPr bwMode="auto">
          <a:xfrm rot="5400000">
            <a:off x="5055913" y="2232820"/>
            <a:ext cx="838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a:endCxn id="26" idx="7"/>
          </p:cNvCxnSpPr>
          <p:nvPr/>
        </p:nvCxnSpPr>
        <p:spPr bwMode="auto">
          <a:xfrm rot="5400000">
            <a:off x="5592021" y="2118520"/>
            <a:ext cx="797392" cy="4925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5" name="TextBox 44"/>
          <p:cNvSpPr txBox="1"/>
          <p:nvPr/>
        </p:nvSpPr>
        <p:spPr>
          <a:xfrm>
            <a:off x="4408213" y="2118520"/>
            <a:ext cx="609600" cy="461665"/>
          </a:xfrm>
          <a:prstGeom prst="rect">
            <a:avLst/>
          </a:prstGeom>
          <a:noFill/>
        </p:spPr>
        <p:txBody>
          <a:bodyPr wrap="square" rtlCol="0">
            <a:spAutoFit/>
          </a:bodyPr>
          <a:lstStyle/>
          <a:p>
            <a:r>
              <a:rPr lang="en-US" dirty="0"/>
              <a:t>w</a:t>
            </a:r>
            <a:r>
              <a:rPr lang="en-US" baseline="-25000" dirty="0"/>
              <a:t>1</a:t>
            </a:r>
          </a:p>
        </p:txBody>
      </p:sp>
      <p:sp>
        <p:nvSpPr>
          <p:cNvPr id="46" name="TextBox 45"/>
          <p:cNvSpPr txBox="1"/>
          <p:nvPr/>
        </p:nvSpPr>
        <p:spPr>
          <a:xfrm>
            <a:off x="5017813" y="1889920"/>
            <a:ext cx="609600" cy="461665"/>
          </a:xfrm>
          <a:prstGeom prst="rect">
            <a:avLst/>
          </a:prstGeom>
          <a:noFill/>
        </p:spPr>
        <p:txBody>
          <a:bodyPr wrap="square" rtlCol="0">
            <a:spAutoFit/>
          </a:bodyPr>
          <a:lstStyle/>
          <a:p>
            <a:r>
              <a:rPr lang="en-US" dirty="0"/>
              <a:t>w</a:t>
            </a:r>
            <a:r>
              <a:rPr lang="en-US" baseline="-25000" dirty="0"/>
              <a:t>2</a:t>
            </a:r>
          </a:p>
        </p:txBody>
      </p:sp>
      <p:sp>
        <p:nvSpPr>
          <p:cNvPr id="47" name="TextBox 46"/>
          <p:cNvSpPr txBox="1"/>
          <p:nvPr/>
        </p:nvSpPr>
        <p:spPr>
          <a:xfrm>
            <a:off x="6008413" y="2037855"/>
            <a:ext cx="609600" cy="461665"/>
          </a:xfrm>
          <a:prstGeom prst="rect">
            <a:avLst/>
          </a:prstGeom>
          <a:noFill/>
        </p:spPr>
        <p:txBody>
          <a:bodyPr wrap="square" rtlCol="0">
            <a:spAutoFit/>
          </a:bodyPr>
          <a:lstStyle/>
          <a:p>
            <a:r>
              <a:rPr lang="en-US" dirty="0"/>
              <a:t>w</a:t>
            </a:r>
            <a:r>
              <a:rPr lang="en-US" baseline="-25000" dirty="0"/>
              <a:t>3</a:t>
            </a:r>
          </a:p>
        </p:txBody>
      </p:sp>
      <p:sp>
        <p:nvSpPr>
          <p:cNvPr id="48" name="TextBox 47"/>
          <p:cNvSpPr txBox="1"/>
          <p:nvPr/>
        </p:nvSpPr>
        <p:spPr>
          <a:xfrm>
            <a:off x="3836713" y="4785520"/>
            <a:ext cx="4343400" cy="461665"/>
          </a:xfrm>
          <a:prstGeom prst="rect">
            <a:avLst/>
          </a:prstGeom>
          <a:noFill/>
        </p:spPr>
        <p:txBody>
          <a:bodyPr wrap="square" rtlCol="0">
            <a:spAutoFit/>
          </a:bodyPr>
          <a:lstStyle/>
          <a:p>
            <a:r>
              <a:rPr lang="en-US" sz="2400" dirty="0"/>
              <a:t>error for node is ~ </a:t>
            </a:r>
            <a:r>
              <a:rPr lang="en-US" sz="2400" b="1" dirty="0" err="1">
                <a:solidFill>
                  <a:srgbClr val="0000FF"/>
                </a:solidFill>
              </a:rPr>
              <a:t>w</a:t>
            </a:r>
            <a:r>
              <a:rPr lang="en-US" sz="2400" b="1" baseline="-25000" dirty="0" err="1">
                <a:solidFill>
                  <a:srgbClr val="0000FF"/>
                </a:solidFill>
              </a:rPr>
              <a:t>i</a:t>
            </a:r>
            <a:r>
              <a:rPr lang="en-US" sz="2400" b="1" dirty="0">
                <a:solidFill>
                  <a:srgbClr val="0000FF"/>
                </a:solidFill>
              </a:rPr>
              <a:t> * error</a:t>
            </a:r>
            <a:endParaRPr lang="en-US" sz="2400" dirty="0">
              <a:solidFill>
                <a:srgbClr val="0000FF"/>
              </a:solidFill>
            </a:endParaRPr>
          </a:p>
        </p:txBody>
      </p:sp>
    </p:spTree>
    <p:extLst>
      <p:ext uri="{BB962C8B-B14F-4D97-AF65-F5344CB8AC3E}">
        <p14:creationId xmlns:p14="http://schemas.microsoft.com/office/powerpoint/2010/main" val="337356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intuition</a:t>
            </a:r>
          </a:p>
        </p:txBody>
      </p:sp>
      <p:sp>
        <p:nvSpPr>
          <p:cNvPr id="5" name="Oval 12"/>
          <p:cNvSpPr>
            <a:spLocks noChangeArrowheads="1"/>
          </p:cNvSpPr>
          <p:nvPr/>
        </p:nvSpPr>
        <p:spPr bwMode="auto">
          <a:xfrm>
            <a:off x="903013" y="295672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1512613" y="295672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122213" y="295672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12"/>
          <p:cNvSpPr>
            <a:spLocks noChangeArrowheads="1"/>
          </p:cNvSpPr>
          <p:nvPr/>
        </p:nvSpPr>
        <p:spPr bwMode="auto">
          <a:xfrm>
            <a:off x="1512613" y="379492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9" name="Straight Arrow Connector 8"/>
          <p:cNvCxnSpPr>
            <a:stCxn id="5" idx="5"/>
            <a:endCxn id="8" idx="1"/>
          </p:cNvCxnSpPr>
          <p:nvPr/>
        </p:nvCxnSpPr>
        <p:spPr bwMode="auto">
          <a:xfrm rot="16200000" flipH="1">
            <a:off x="1048876" y="3331183"/>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a:stCxn id="6" idx="4"/>
            <a:endCxn id="8" idx="0"/>
          </p:cNvCxnSpPr>
          <p:nvPr/>
        </p:nvCxnSpPr>
        <p:spPr bwMode="auto">
          <a:xfrm rot="5400000">
            <a:off x="1398313" y="352822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7" idx="3"/>
            <a:endCxn id="8" idx="7"/>
          </p:cNvCxnSpPr>
          <p:nvPr/>
        </p:nvCxnSpPr>
        <p:spPr bwMode="auto">
          <a:xfrm rot="5400000">
            <a:off x="1658476" y="3331183"/>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endCxn id="5" idx="0"/>
          </p:cNvCxnSpPr>
          <p:nvPr/>
        </p:nvCxnSpPr>
        <p:spPr bwMode="auto">
          <a:xfrm rot="16200000" flipH="1">
            <a:off x="674413" y="2575720"/>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5" idx="0"/>
          </p:cNvCxnSpPr>
          <p:nvPr/>
        </p:nvCxnSpPr>
        <p:spPr bwMode="auto">
          <a:xfrm rot="5400000">
            <a:off x="864913" y="253762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284013" y="2575719"/>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1474513" y="2537619"/>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1893613" y="2575720"/>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2084113" y="253762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p:cNvCxnSpPr>
          <p:nvPr/>
        </p:nvCxnSpPr>
        <p:spPr bwMode="auto">
          <a:xfrm rot="5400000">
            <a:off x="1512613" y="425212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Rectangle 29"/>
          <p:cNvSpPr/>
          <p:nvPr/>
        </p:nvSpPr>
        <p:spPr bwMode="auto">
          <a:xfrm>
            <a:off x="750613" y="2118520"/>
            <a:ext cx="1905000" cy="1219200"/>
          </a:xfrm>
          <a:prstGeom prst="rect">
            <a:avLst/>
          </a:pr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5" name="Oval 24"/>
          <p:cNvSpPr/>
          <p:nvPr/>
        </p:nvSpPr>
        <p:spPr bwMode="auto">
          <a:xfrm>
            <a:off x="1817413" y="2194720"/>
            <a:ext cx="925787" cy="1219200"/>
          </a:xfrm>
          <a:prstGeom prst="ellipse">
            <a:avLst/>
          </a:prstGeom>
          <a:solidFill>
            <a:srgbClr val="FF6600">
              <a:alpha val="43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6" name="Oval 25"/>
          <p:cNvSpPr/>
          <p:nvPr/>
        </p:nvSpPr>
        <p:spPr bwMode="auto">
          <a:xfrm>
            <a:off x="5094013" y="2651920"/>
            <a:ext cx="762000" cy="76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cxnSp>
        <p:nvCxnSpPr>
          <p:cNvPr id="28" name="Straight Arrow Connector 27"/>
          <p:cNvCxnSpPr>
            <a:stCxn id="26" idx="4"/>
          </p:cNvCxnSpPr>
          <p:nvPr/>
        </p:nvCxnSpPr>
        <p:spPr bwMode="auto">
          <a:xfrm rot="5400000">
            <a:off x="5055913" y="3833020"/>
            <a:ext cx="838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5627412" y="3490120"/>
            <a:ext cx="1763987" cy="461665"/>
          </a:xfrm>
          <a:prstGeom prst="rect">
            <a:avLst/>
          </a:prstGeom>
          <a:noFill/>
        </p:spPr>
        <p:txBody>
          <a:bodyPr wrap="square" rtlCol="0">
            <a:spAutoFit/>
          </a:bodyPr>
          <a:lstStyle/>
          <a:p>
            <a:r>
              <a:rPr lang="en-US" sz="2400" dirty="0">
                <a:solidFill>
                  <a:srgbClr val="0000FF"/>
                </a:solidFill>
              </a:rPr>
              <a:t>~w</a:t>
            </a:r>
            <a:r>
              <a:rPr lang="en-US" sz="2400" baseline="-25000" dirty="0">
                <a:solidFill>
                  <a:srgbClr val="0000FF"/>
                </a:solidFill>
              </a:rPr>
              <a:t>3</a:t>
            </a:r>
            <a:r>
              <a:rPr lang="en-US" sz="2400" dirty="0">
                <a:solidFill>
                  <a:srgbClr val="0000FF"/>
                </a:solidFill>
              </a:rPr>
              <a:t> * error</a:t>
            </a:r>
          </a:p>
        </p:txBody>
      </p:sp>
      <p:cxnSp>
        <p:nvCxnSpPr>
          <p:cNvPr id="38" name="Straight Arrow Connector 37"/>
          <p:cNvCxnSpPr>
            <a:endCxn id="26" idx="1"/>
          </p:cNvCxnSpPr>
          <p:nvPr/>
        </p:nvCxnSpPr>
        <p:spPr bwMode="auto">
          <a:xfrm rot="16200000" flipH="1">
            <a:off x="4636813" y="2194720"/>
            <a:ext cx="721192" cy="4163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endCxn id="26" idx="0"/>
          </p:cNvCxnSpPr>
          <p:nvPr/>
        </p:nvCxnSpPr>
        <p:spPr bwMode="auto">
          <a:xfrm rot="5400000">
            <a:off x="5055913" y="2232820"/>
            <a:ext cx="838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a:endCxn id="26" idx="7"/>
          </p:cNvCxnSpPr>
          <p:nvPr/>
        </p:nvCxnSpPr>
        <p:spPr bwMode="auto">
          <a:xfrm rot="5400000">
            <a:off x="5592021" y="2118520"/>
            <a:ext cx="797392" cy="4925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5" name="TextBox 44"/>
          <p:cNvSpPr txBox="1"/>
          <p:nvPr/>
        </p:nvSpPr>
        <p:spPr>
          <a:xfrm>
            <a:off x="4408213" y="2118520"/>
            <a:ext cx="609600" cy="369332"/>
          </a:xfrm>
          <a:prstGeom prst="rect">
            <a:avLst/>
          </a:prstGeom>
          <a:noFill/>
        </p:spPr>
        <p:txBody>
          <a:bodyPr wrap="square" rtlCol="0">
            <a:spAutoFit/>
          </a:bodyPr>
          <a:lstStyle/>
          <a:p>
            <a:r>
              <a:rPr lang="en-US" dirty="0"/>
              <a:t>w</a:t>
            </a:r>
            <a:r>
              <a:rPr lang="en-US" baseline="-25000" dirty="0"/>
              <a:t>4</a:t>
            </a:r>
          </a:p>
        </p:txBody>
      </p:sp>
      <p:sp>
        <p:nvSpPr>
          <p:cNvPr id="46" name="TextBox 45"/>
          <p:cNvSpPr txBox="1"/>
          <p:nvPr/>
        </p:nvSpPr>
        <p:spPr>
          <a:xfrm>
            <a:off x="5017813" y="1889920"/>
            <a:ext cx="609600" cy="369332"/>
          </a:xfrm>
          <a:prstGeom prst="rect">
            <a:avLst/>
          </a:prstGeom>
          <a:noFill/>
        </p:spPr>
        <p:txBody>
          <a:bodyPr wrap="square" rtlCol="0">
            <a:spAutoFit/>
          </a:bodyPr>
          <a:lstStyle/>
          <a:p>
            <a:r>
              <a:rPr lang="en-US" dirty="0"/>
              <a:t>w</a:t>
            </a:r>
            <a:r>
              <a:rPr lang="en-US" baseline="-25000" dirty="0"/>
              <a:t>5</a:t>
            </a:r>
          </a:p>
        </p:txBody>
      </p:sp>
      <p:sp>
        <p:nvSpPr>
          <p:cNvPr id="47" name="TextBox 46"/>
          <p:cNvSpPr txBox="1"/>
          <p:nvPr/>
        </p:nvSpPr>
        <p:spPr>
          <a:xfrm>
            <a:off x="6008413" y="2037855"/>
            <a:ext cx="609600" cy="369332"/>
          </a:xfrm>
          <a:prstGeom prst="rect">
            <a:avLst/>
          </a:prstGeom>
          <a:noFill/>
        </p:spPr>
        <p:txBody>
          <a:bodyPr wrap="square" rtlCol="0">
            <a:spAutoFit/>
          </a:bodyPr>
          <a:lstStyle/>
          <a:p>
            <a:r>
              <a:rPr lang="en-US" dirty="0"/>
              <a:t>w</a:t>
            </a:r>
            <a:r>
              <a:rPr lang="en-US" baseline="-25000" dirty="0"/>
              <a:t>6</a:t>
            </a:r>
          </a:p>
        </p:txBody>
      </p:sp>
      <p:cxnSp>
        <p:nvCxnSpPr>
          <p:cNvPr id="4" name="Straight Arrow Connector 3"/>
          <p:cNvCxnSpPr>
            <a:stCxn id="25" idx="6"/>
          </p:cNvCxnSpPr>
          <p:nvPr/>
        </p:nvCxnSpPr>
        <p:spPr>
          <a:xfrm>
            <a:off x="2743200" y="2804320"/>
            <a:ext cx="2274613" cy="152399"/>
          </a:xfrm>
          <a:prstGeom prst="straightConnector1">
            <a:avLst/>
          </a:prstGeom>
          <a:ln w="3810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617888" y="4997348"/>
            <a:ext cx="4366249" cy="400110"/>
          </a:xfrm>
          <a:prstGeom prst="rect">
            <a:avLst/>
          </a:prstGeom>
          <a:noFill/>
        </p:spPr>
        <p:txBody>
          <a:bodyPr wrap="none" rtlCol="0">
            <a:spAutoFit/>
          </a:bodyPr>
          <a:lstStyle/>
          <a:p>
            <a:r>
              <a:rPr lang="en-US" sz="2000" dirty="0"/>
              <a:t>Calculate as normal, but weight the error</a:t>
            </a:r>
          </a:p>
        </p:txBody>
      </p:sp>
    </p:spTree>
    <p:extLst>
      <p:ext uri="{BB962C8B-B14F-4D97-AF65-F5344CB8AC3E}">
        <p14:creationId xmlns:p14="http://schemas.microsoft.com/office/powerpoint/2010/main" val="367445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3" name="Content Placeholder 2"/>
          <p:cNvSpPr>
            <a:spLocks noGrp="1"/>
          </p:cNvSpPr>
          <p:nvPr>
            <p:ph sz="quarter" idx="1"/>
          </p:nvPr>
        </p:nvSpPr>
        <p:spPr>
          <a:xfrm>
            <a:off x="612648" y="1600200"/>
            <a:ext cx="8153400" cy="4038600"/>
          </a:xfrm>
        </p:spPr>
        <p:txBody>
          <a:bodyPr>
            <a:normAutofit lnSpcReduction="10000"/>
          </a:bodyPr>
          <a:lstStyle/>
          <a:p>
            <a:pPr marL="0" indent="0">
              <a:buNone/>
            </a:pPr>
            <a:r>
              <a:rPr lang="en-US" dirty="0"/>
              <a:t>Gradient descent method for learning weights by optimizing a </a:t>
            </a:r>
            <a:r>
              <a:rPr lang="en-US" dirty="0">
                <a:solidFill>
                  <a:srgbClr val="FF6600"/>
                </a:solidFill>
              </a:rPr>
              <a:t>loss function</a:t>
            </a:r>
          </a:p>
          <a:p>
            <a:pPr marL="0" indent="0">
              <a:buNone/>
            </a:pPr>
            <a:endParaRPr lang="en-US" dirty="0"/>
          </a:p>
          <a:p>
            <a:pPr marL="514350" indent="-514350">
              <a:buAutoNum type="arabicPeriod"/>
            </a:pPr>
            <a:r>
              <a:rPr lang="en-US" dirty="0"/>
              <a:t>calculate output of all nodes </a:t>
            </a:r>
          </a:p>
          <a:p>
            <a:pPr marL="514350" indent="-514350">
              <a:buAutoNum type="arabicPeriod"/>
            </a:pPr>
            <a:endParaRPr lang="en-US" dirty="0"/>
          </a:p>
          <a:p>
            <a:pPr marL="514350" indent="-514350">
              <a:buAutoNum type="arabicPeriod"/>
            </a:pPr>
            <a:r>
              <a:rPr lang="en-US" dirty="0"/>
              <a:t>calculate the updates directly for the output layer</a:t>
            </a:r>
          </a:p>
          <a:p>
            <a:pPr marL="514350" indent="-514350">
              <a:buAutoNum type="arabicPeriod"/>
            </a:pPr>
            <a:endParaRPr lang="en-US" dirty="0"/>
          </a:p>
          <a:p>
            <a:pPr marL="514350" indent="-514350">
              <a:buAutoNum type="arabicPeriod"/>
            </a:pPr>
            <a:r>
              <a:rPr lang="en-US" dirty="0"/>
              <a:t>“</a:t>
            </a:r>
            <a:r>
              <a:rPr lang="en-US" dirty="0" err="1"/>
              <a:t>backpropagate</a:t>
            </a:r>
            <a:r>
              <a:rPr lang="en-US" dirty="0"/>
              <a:t>” errors through hidden layers</a:t>
            </a:r>
          </a:p>
        </p:txBody>
      </p:sp>
      <p:graphicFrame>
        <p:nvGraphicFramePr>
          <p:cNvPr id="5" name="Object 4"/>
          <p:cNvGraphicFramePr>
            <a:graphicFrameLocks noChangeAspect="1"/>
          </p:cNvGraphicFramePr>
          <p:nvPr>
            <p:extLst>
              <p:ext uri="{D42A27DB-BD31-4B8C-83A1-F6EECF244321}">
                <p14:modId xmlns:p14="http://schemas.microsoft.com/office/powerpoint/2010/main" val="3163851013"/>
              </p:ext>
            </p:extLst>
          </p:nvPr>
        </p:nvGraphicFramePr>
        <p:xfrm>
          <a:off x="2813128" y="5714999"/>
          <a:ext cx="2139872" cy="799513"/>
        </p:xfrm>
        <a:graphic>
          <a:graphicData uri="http://schemas.openxmlformats.org/presentationml/2006/ole">
            <mc:AlternateContent xmlns:mc="http://schemas.openxmlformats.org/markup-compatibility/2006">
              <mc:Choice xmlns:v="urn:schemas-microsoft-com:vml" Requires="v">
                <p:oleObj spid="_x0000_s513184" name="Equation" r:id="rId3" imgW="1155700" imgH="431800" progId="Equation.3">
                  <p:embed/>
                </p:oleObj>
              </mc:Choice>
              <mc:Fallback>
                <p:oleObj name="Equation" r:id="rId3" imgW="1155700" imgH="431800" progId="Equation.3">
                  <p:embed/>
                  <p:pic>
                    <p:nvPicPr>
                      <p:cNvPr id="0" name=""/>
                      <p:cNvPicPr/>
                      <p:nvPr/>
                    </p:nvPicPr>
                    <p:blipFill>
                      <a:blip r:embed="rId4"/>
                      <a:stretch>
                        <a:fillRect/>
                      </a:stretch>
                    </p:blipFill>
                    <p:spPr>
                      <a:xfrm>
                        <a:off x="2813128" y="5714999"/>
                        <a:ext cx="2139872" cy="799513"/>
                      </a:xfrm>
                      <a:prstGeom prst="rect">
                        <a:avLst/>
                      </a:prstGeom>
                    </p:spPr>
                  </p:pic>
                </p:oleObj>
              </mc:Fallback>
            </mc:AlternateContent>
          </a:graphicData>
        </a:graphic>
      </p:graphicFrame>
      <p:sp>
        <p:nvSpPr>
          <p:cNvPr id="6" name="TextBox 5"/>
          <p:cNvSpPr txBox="1"/>
          <p:nvPr/>
        </p:nvSpPr>
        <p:spPr>
          <a:xfrm>
            <a:off x="5105400" y="5867400"/>
            <a:ext cx="1598940" cy="400110"/>
          </a:xfrm>
          <a:prstGeom prst="rect">
            <a:avLst/>
          </a:prstGeom>
          <a:noFill/>
        </p:spPr>
        <p:txBody>
          <a:bodyPr wrap="none" rtlCol="0">
            <a:spAutoFit/>
          </a:bodyPr>
          <a:lstStyle/>
          <a:p>
            <a:r>
              <a:rPr lang="en-US" sz="2000" dirty="0">
                <a:solidFill>
                  <a:srgbClr val="0000FF"/>
                </a:solidFill>
              </a:rPr>
              <a:t>squared error</a:t>
            </a:r>
          </a:p>
        </p:txBody>
      </p:sp>
    </p:spTree>
    <p:extLst>
      <p:ext uri="{BB962C8B-B14F-4D97-AF65-F5344CB8AC3E}">
        <p14:creationId xmlns:p14="http://schemas.microsoft.com/office/powerpoint/2010/main" val="33495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4" name="Oval 3"/>
          <p:cNvSpPr/>
          <p:nvPr/>
        </p:nvSpPr>
        <p:spPr>
          <a:xfrm>
            <a:off x="2652684" y="2747664"/>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652685" y="4195464"/>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00484" y="3509664"/>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52709" y="2743200"/>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976509" y="4119265"/>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1433485" y="2974032"/>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420117" y="4424065"/>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1451920" y="3899910"/>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433485" y="3137910"/>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5"/>
            <a:endCxn id="6" idx="1"/>
          </p:cNvCxnSpPr>
          <p:nvPr/>
        </p:nvCxnSpPr>
        <p:spPr>
          <a:xfrm>
            <a:off x="3218039" y="3305431"/>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6"/>
            <a:endCxn id="6" idx="3"/>
          </p:cNvCxnSpPr>
          <p:nvPr/>
        </p:nvCxnSpPr>
        <p:spPr>
          <a:xfrm flipV="1">
            <a:off x="3315039" y="4075019"/>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787804" y="3773401"/>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03232" y="3324999"/>
            <a:ext cx="466794" cy="369332"/>
          </a:xfrm>
          <a:prstGeom prst="rect">
            <a:avLst/>
          </a:prstGeom>
          <a:noFill/>
        </p:spPr>
        <p:txBody>
          <a:bodyPr wrap="none" rtlCol="0">
            <a:spAutoFit/>
          </a:bodyPr>
          <a:lstStyle/>
          <a:p>
            <a:r>
              <a:rPr lang="en-US" dirty="0"/>
              <a:t>out</a:t>
            </a:r>
          </a:p>
        </p:txBody>
      </p:sp>
      <p:cxnSp>
        <p:nvCxnSpPr>
          <p:cNvPr id="27" name="Straight Arrow Connector 26"/>
          <p:cNvCxnSpPr/>
          <p:nvPr/>
        </p:nvCxnSpPr>
        <p:spPr>
          <a:xfrm>
            <a:off x="1392436" y="3227725"/>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1451920" y="3756755"/>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134440" y="2362200"/>
            <a:ext cx="2780960" cy="2308324"/>
          </a:xfrm>
          <a:prstGeom prst="rect">
            <a:avLst/>
          </a:prstGeom>
          <a:noFill/>
        </p:spPr>
        <p:txBody>
          <a:bodyPr wrap="square" rtlCol="0">
            <a:spAutoFit/>
          </a:bodyPr>
          <a:lstStyle/>
          <a:p>
            <a:r>
              <a:rPr lang="en-US" sz="2400" dirty="0"/>
              <a:t>m: features/inputs</a:t>
            </a:r>
          </a:p>
          <a:p>
            <a:endParaRPr lang="en-US" sz="2400" dirty="0"/>
          </a:p>
          <a:p>
            <a:r>
              <a:rPr lang="en-US" sz="2400" dirty="0"/>
              <a:t>d: hidden nodes</a:t>
            </a:r>
          </a:p>
          <a:p>
            <a:endParaRPr lang="en-US" sz="2400" dirty="0"/>
          </a:p>
          <a:p>
            <a:r>
              <a:rPr lang="en-US" sz="2400" dirty="0" err="1">
                <a:latin typeface="+mj-lt"/>
                <a:cs typeface="Arial" panose="020B0604020202020204" pitchFamily="34" charset="0"/>
              </a:rPr>
              <a:t>h</a:t>
            </a:r>
            <a:r>
              <a:rPr lang="en-US" sz="2400" baseline="-25000" dirty="0" err="1">
                <a:latin typeface="+mj-lt"/>
                <a:cs typeface="Arial" panose="020B0604020202020204" pitchFamily="34" charset="0"/>
              </a:rPr>
              <a:t>k</a:t>
            </a:r>
            <a:r>
              <a:rPr lang="en-US" sz="2400" dirty="0"/>
              <a:t>: output from hidden nodes</a:t>
            </a:r>
          </a:p>
        </p:txBody>
      </p:sp>
      <p:cxnSp>
        <p:nvCxnSpPr>
          <p:cNvPr id="39" name="Curved Connector 38"/>
          <p:cNvCxnSpPr/>
          <p:nvPr/>
        </p:nvCxnSpPr>
        <p:spPr>
          <a:xfrm flipV="1">
            <a:off x="2781640" y="29395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flipV="1">
            <a:off x="2781640" y="43873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flipV="1">
            <a:off x="4305640" y="37015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276600" y="2743200"/>
            <a:ext cx="370677" cy="369332"/>
          </a:xfrm>
          <a:prstGeom prst="rect">
            <a:avLst/>
          </a:prstGeom>
          <a:noFill/>
        </p:spPr>
        <p:txBody>
          <a:bodyPr wrap="none" rtlCol="0">
            <a:spAutoFit/>
          </a:bodyPr>
          <a:lstStyle/>
          <a:p>
            <a:r>
              <a:rPr lang="en-US" dirty="0"/>
              <a:t>h</a:t>
            </a:r>
            <a:r>
              <a:rPr lang="en-US" baseline="-25000" dirty="0"/>
              <a:t>1</a:t>
            </a:r>
          </a:p>
        </p:txBody>
      </p:sp>
      <p:sp>
        <p:nvSpPr>
          <p:cNvPr id="43" name="TextBox 42"/>
          <p:cNvSpPr txBox="1"/>
          <p:nvPr/>
        </p:nvSpPr>
        <p:spPr>
          <a:xfrm>
            <a:off x="3276600" y="4507468"/>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44" name="TextBox 43"/>
          <p:cNvSpPr txBox="1"/>
          <p:nvPr/>
        </p:nvSpPr>
        <p:spPr>
          <a:xfrm>
            <a:off x="457200" y="1828800"/>
            <a:ext cx="1490688" cy="523220"/>
          </a:xfrm>
          <a:prstGeom prst="rect">
            <a:avLst/>
          </a:prstGeom>
          <a:noFill/>
        </p:spPr>
        <p:txBody>
          <a:bodyPr wrap="none" rtlCol="0">
            <a:spAutoFit/>
          </a:bodyPr>
          <a:lstStyle/>
          <a:p>
            <a:r>
              <a:rPr lang="en-US" sz="2800" dirty="0"/>
              <a:t>Notation:</a:t>
            </a:r>
          </a:p>
        </p:txBody>
      </p:sp>
      <p:sp>
        <p:nvSpPr>
          <p:cNvPr id="45" name="TextBox 44"/>
          <p:cNvSpPr txBox="1"/>
          <p:nvPr/>
        </p:nvSpPr>
        <p:spPr>
          <a:xfrm>
            <a:off x="2781640" y="3572089"/>
            <a:ext cx="415498" cy="369332"/>
          </a:xfrm>
          <a:prstGeom prst="rect">
            <a:avLst/>
          </a:prstGeom>
          <a:noFill/>
        </p:spPr>
        <p:txBody>
          <a:bodyPr wrap="none" rtlCol="0">
            <a:spAutoFit/>
          </a:bodyPr>
          <a:lstStyle/>
          <a:p>
            <a:r>
              <a:rPr lang="en-US" dirty="0"/>
              <a:t>…</a:t>
            </a:r>
          </a:p>
        </p:txBody>
      </p:sp>
      <p:sp>
        <p:nvSpPr>
          <p:cNvPr id="46" name="TextBox 45"/>
          <p:cNvSpPr txBox="1"/>
          <p:nvPr/>
        </p:nvSpPr>
        <p:spPr>
          <a:xfrm>
            <a:off x="1032302" y="3558189"/>
            <a:ext cx="415498" cy="369332"/>
          </a:xfrm>
          <a:prstGeom prst="rect">
            <a:avLst/>
          </a:prstGeom>
          <a:noFill/>
        </p:spPr>
        <p:txBody>
          <a:bodyPr wrap="none" rtlCol="0">
            <a:spAutoFit/>
          </a:bodyPr>
          <a:lstStyle/>
          <a:p>
            <a:r>
              <a:rPr lang="en-US" dirty="0"/>
              <a:t>…</a:t>
            </a:r>
          </a:p>
        </p:txBody>
      </p:sp>
      <p:sp>
        <p:nvSpPr>
          <p:cNvPr id="48" name="TextBox 47"/>
          <p:cNvSpPr txBox="1"/>
          <p:nvPr/>
        </p:nvSpPr>
        <p:spPr>
          <a:xfrm>
            <a:off x="3111984" y="5105400"/>
            <a:ext cx="4372762" cy="400110"/>
          </a:xfrm>
          <a:prstGeom prst="rect">
            <a:avLst/>
          </a:prstGeom>
          <a:noFill/>
        </p:spPr>
        <p:txBody>
          <a:bodyPr wrap="none" rtlCol="0">
            <a:spAutoFit/>
          </a:bodyPr>
          <a:lstStyle/>
          <a:p>
            <a:r>
              <a:rPr lang="en-US" sz="2000" dirty="0">
                <a:solidFill>
                  <a:srgbClr val="FF0000"/>
                </a:solidFill>
              </a:rPr>
              <a:t>How many weights (ignore bias for now)?</a:t>
            </a:r>
          </a:p>
        </p:txBody>
      </p:sp>
      <p:sp>
        <p:nvSpPr>
          <p:cNvPr id="49" name="Rectangle 48"/>
          <p:cNvSpPr/>
          <p:nvPr/>
        </p:nvSpPr>
        <p:spPr>
          <a:xfrm>
            <a:off x="3218039" y="3137910"/>
            <a:ext cx="882445" cy="1409028"/>
          </a:xfrm>
          <a:prstGeom prst="rect">
            <a:avLst/>
          </a:prstGeom>
          <a:solidFill>
            <a:srgbClr val="FF0000">
              <a:alpha val="44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29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4" name="Oval 3"/>
          <p:cNvSpPr/>
          <p:nvPr/>
        </p:nvSpPr>
        <p:spPr>
          <a:xfrm>
            <a:off x="2652684" y="2747664"/>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652685" y="4195464"/>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00484" y="3509664"/>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52709" y="2743200"/>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976509" y="4119265"/>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1433485" y="2974032"/>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420117" y="4424065"/>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1451920" y="3899910"/>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433485" y="3137910"/>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5"/>
            <a:endCxn id="6" idx="1"/>
          </p:cNvCxnSpPr>
          <p:nvPr/>
        </p:nvCxnSpPr>
        <p:spPr>
          <a:xfrm>
            <a:off x="3218039" y="3305431"/>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6"/>
            <a:endCxn id="6" idx="3"/>
          </p:cNvCxnSpPr>
          <p:nvPr/>
        </p:nvCxnSpPr>
        <p:spPr>
          <a:xfrm flipV="1">
            <a:off x="3315039" y="4075019"/>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787804" y="3773401"/>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03232" y="3324999"/>
            <a:ext cx="466794" cy="369332"/>
          </a:xfrm>
          <a:prstGeom prst="rect">
            <a:avLst/>
          </a:prstGeom>
          <a:noFill/>
        </p:spPr>
        <p:txBody>
          <a:bodyPr wrap="none" rtlCol="0">
            <a:spAutoFit/>
          </a:bodyPr>
          <a:lstStyle/>
          <a:p>
            <a:r>
              <a:rPr lang="en-US" dirty="0"/>
              <a:t>out</a:t>
            </a:r>
          </a:p>
        </p:txBody>
      </p:sp>
      <p:cxnSp>
        <p:nvCxnSpPr>
          <p:cNvPr id="27" name="Straight Arrow Connector 26"/>
          <p:cNvCxnSpPr/>
          <p:nvPr/>
        </p:nvCxnSpPr>
        <p:spPr>
          <a:xfrm>
            <a:off x="1392436" y="3227725"/>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1451920" y="3756755"/>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134440" y="2362200"/>
            <a:ext cx="2780960" cy="2308324"/>
          </a:xfrm>
          <a:prstGeom prst="rect">
            <a:avLst/>
          </a:prstGeom>
          <a:noFill/>
        </p:spPr>
        <p:txBody>
          <a:bodyPr wrap="square" rtlCol="0">
            <a:spAutoFit/>
          </a:bodyPr>
          <a:lstStyle/>
          <a:p>
            <a:r>
              <a:rPr lang="en-US" sz="2400" dirty="0"/>
              <a:t>m: features/inputs</a:t>
            </a:r>
          </a:p>
          <a:p>
            <a:endParaRPr lang="en-US" sz="2400" dirty="0"/>
          </a:p>
          <a:p>
            <a:r>
              <a:rPr lang="en-US" sz="2400" dirty="0"/>
              <a:t>d: hidden nodes</a:t>
            </a:r>
          </a:p>
          <a:p>
            <a:endParaRPr lang="en-US" sz="2400" dirty="0"/>
          </a:p>
          <a:p>
            <a:r>
              <a:rPr lang="en-US" sz="2400" dirty="0" err="1">
                <a:cs typeface="Arial" panose="020B0604020202020204" pitchFamily="34" charset="0"/>
              </a:rPr>
              <a:t>h</a:t>
            </a:r>
            <a:r>
              <a:rPr lang="en-US" sz="2400" baseline="-25000" dirty="0" err="1">
                <a:cs typeface="Arial" panose="020B0604020202020204" pitchFamily="34" charset="0"/>
              </a:rPr>
              <a:t>k</a:t>
            </a:r>
            <a:r>
              <a:rPr lang="en-US" sz="2400" dirty="0"/>
              <a:t>: output from hidden nodes</a:t>
            </a:r>
          </a:p>
        </p:txBody>
      </p:sp>
      <p:cxnSp>
        <p:nvCxnSpPr>
          <p:cNvPr id="39" name="Curved Connector 38"/>
          <p:cNvCxnSpPr/>
          <p:nvPr/>
        </p:nvCxnSpPr>
        <p:spPr>
          <a:xfrm flipV="1">
            <a:off x="2781640" y="29395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flipV="1">
            <a:off x="2781640" y="43873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flipV="1">
            <a:off x="4305640" y="37015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276600" y="2743200"/>
            <a:ext cx="370677" cy="369332"/>
          </a:xfrm>
          <a:prstGeom prst="rect">
            <a:avLst/>
          </a:prstGeom>
          <a:noFill/>
        </p:spPr>
        <p:txBody>
          <a:bodyPr wrap="none" rtlCol="0">
            <a:spAutoFit/>
          </a:bodyPr>
          <a:lstStyle/>
          <a:p>
            <a:r>
              <a:rPr lang="en-US" dirty="0"/>
              <a:t>h</a:t>
            </a:r>
            <a:r>
              <a:rPr lang="en-US" baseline="-25000" dirty="0"/>
              <a:t>1</a:t>
            </a:r>
          </a:p>
        </p:txBody>
      </p:sp>
      <p:sp>
        <p:nvSpPr>
          <p:cNvPr id="43" name="TextBox 42"/>
          <p:cNvSpPr txBox="1"/>
          <p:nvPr/>
        </p:nvSpPr>
        <p:spPr>
          <a:xfrm>
            <a:off x="3276600" y="4507468"/>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44" name="TextBox 43"/>
          <p:cNvSpPr txBox="1"/>
          <p:nvPr/>
        </p:nvSpPr>
        <p:spPr>
          <a:xfrm>
            <a:off x="457200" y="1828800"/>
            <a:ext cx="1490688" cy="523220"/>
          </a:xfrm>
          <a:prstGeom prst="rect">
            <a:avLst/>
          </a:prstGeom>
          <a:noFill/>
        </p:spPr>
        <p:txBody>
          <a:bodyPr wrap="none" rtlCol="0">
            <a:spAutoFit/>
          </a:bodyPr>
          <a:lstStyle/>
          <a:p>
            <a:r>
              <a:rPr lang="en-US" sz="2800" dirty="0"/>
              <a:t>Notation:</a:t>
            </a:r>
          </a:p>
        </p:txBody>
      </p:sp>
      <p:sp>
        <p:nvSpPr>
          <p:cNvPr id="45" name="TextBox 44"/>
          <p:cNvSpPr txBox="1"/>
          <p:nvPr/>
        </p:nvSpPr>
        <p:spPr>
          <a:xfrm>
            <a:off x="2781640" y="3572089"/>
            <a:ext cx="415498" cy="369332"/>
          </a:xfrm>
          <a:prstGeom prst="rect">
            <a:avLst/>
          </a:prstGeom>
          <a:noFill/>
        </p:spPr>
        <p:txBody>
          <a:bodyPr wrap="none" rtlCol="0">
            <a:spAutoFit/>
          </a:bodyPr>
          <a:lstStyle/>
          <a:p>
            <a:r>
              <a:rPr lang="en-US" dirty="0"/>
              <a:t>…</a:t>
            </a:r>
          </a:p>
        </p:txBody>
      </p:sp>
      <p:sp>
        <p:nvSpPr>
          <p:cNvPr id="46" name="TextBox 45"/>
          <p:cNvSpPr txBox="1"/>
          <p:nvPr/>
        </p:nvSpPr>
        <p:spPr>
          <a:xfrm>
            <a:off x="1032302" y="3558189"/>
            <a:ext cx="415498" cy="369332"/>
          </a:xfrm>
          <a:prstGeom prst="rect">
            <a:avLst/>
          </a:prstGeom>
          <a:noFill/>
        </p:spPr>
        <p:txBody>
          <a:bodyPr wrap="none" rtlCol="0">
            <a:spAutoFit/>
          </a:bodyPr>
          <a:lstStyle/>
          <a:p>
            <a:r>
              <a:rPr lang="en-US" dirty="0"/>
              <a:t>…</a:t>
            </a:r>
          </a:p>
        </p:txBody>
      </p:sp>
      <p:sp>
        <p:nvSpPr>
          <p:cNvPr id="48" name="TextBox 47"/>
          <p:cNvSpPr txBox="1"/>
          <p:nvPr/>
        </p:nvSpPr>
        <p:spPr>
          <a:xfrm>
            <a:off x="3140269" y="5105400"/>
            <a:ext cx="2249158" cy="400110"/>
          </a:xfrm>
          <a:prstGeom prst="rect">
            <a:avLst/>
          </a:prstGeom>
          <a:noFill/>
        </p:spPr>
        <p:txBody>
          <a:bodyPr wrap="none" rtlCol="0">
            <a:spAutoFit/>
          </a:bodyPr>
          <a:lstStyle/>
          <a:p>
            <a:r>
              <a:rPr lang="en-US" sz="2000" dirty="0">
                <a:solidFill>
                  <a:srgbClr val="0000FF"/>
                </a:solidFill>
              </a:rPr>
              <a:t>d weights: denote </a:t>
            </a:r>
            <a:r>
              <a:rPr lang="en-US" sz="2000" dirty="0" err="1">
                <a:solidFill>
                  <a:srgbClr val="0000FF"/>
                </a:solidFill>
              </a:rPr>
              <a:t>v</a:t>
            </a:r>
            <a:r>
              <a:rPr lang="en-US" sz="2000" baseline="-25000" dirty="0" err="1">
                <a:solidFill>
                  <a:srgbClr val="0000FF"/>
                </a:solidFill>
              </a:rPr>
              <a:t>k</a:t>
            </a:r>
            <a:endParaRPr lang="en-US" sz="2000" baseline="-25000" dirty="0">
              <a:solidFill>
                <a:srgbClr val="0000FF"/>
              </a:solidFill>
            </a:endParaRPr>
          </a:p>
        </p:txBody>
      </p:sp>
      <p:sp>
        <p:nvSpPr>
          <p:cNvPr id="30" name="TextBox 29"/>
          <p:cNvSpPr txBox="1"/>
          <p:nvPr/>
        </p:nvSpPr>
        <p:spPr>
          <a:xfrm>
            <a:off x="3629769" y="3015734"/>
            <a:ext cx="383501" cy="369332"/>
          </a:xfrm>
          <a:prstGeom prst="rect">
            <a:avLst/>
          </a:prstGeom>
          <a:noFill/>
        </p:spPr>
        <p:txBody>
          <a:bodyPr wrap="none" rtlCol="0">
            <a:spAutoFit/>
          </a:bodyPr>
          <a:lstStyle/>
          <a:p>
            <a:r>
              <a:rPr lang="en-US" dirty="0">
                <a:solidFill>
                  <a:srgbClr val="0000FF"/>
                </a:solidFill>
              </a:rPr>
              <a:t>v</a:t>
            </a:r>
            <a:r>
              <a:rPr lang="en-US" baseline="-25000" dirty="0">
                <a:solidFill>
                  <a:srgbClr val="0000FF"/>
                </a:solidFill>
              </a:rPr>
              <a:t>1</a:t>
            </a:r>
          </a:p>
        </p:txBody>
      </p:sp>
      <p:sp>
        <p:nvSpPr>
          <p:cNvPr id="31" name="TextBox 30"/>
          <p:cNvSpPr txBox="1"/>
          <p:nvPr/>
        </p:nvSpPr>
        <p:spPr>
          <a:xfrm>
            <a:off x="3582367" y="3886200"/>
            <a:ext cx="383501" cy="369332"/>
          </a:xfrm>
          <a:prstGeom prst="rect">
            <a:avLst/>
          </a:prstGeom>
          <a:noFill/>
        </p:spPr>
        <p:txBody>
          <a:bodyPr wrap="none" rtlCol="0">
            <a:spAutoFit/>
          </a:bodyPr>
          <a:lstStyle/>
          <a:p>
            <a:r>
              <a:rPr lang="en-US" dirty="0" err="1">
                <a:solidFill>
                  <a:srgbClr val="0000FF"/>
                </a:solidFill>
              </a:rPr>
              <a:t>v</a:t>
            </a:r>
            <a:r>
              <a:rPr lang="en-US" baseline="-25000" dirty="0" err="1">
                <a:solidFill>
                  <a:srgbClr val="0000FF"/>
                </a:solidFill>
              </a:rPr>
              <a:t>d</a:t>
            </a:r>
            <a:endParaRPr lang="en-US" baseline="-25000" dirty="0">
              <a:solidFill>
                <a:srgbClr val="0000FF"/>
              </a:solidFill>
            </a:endParaRPr>
          </a:p>
        </p:txBody>
      </p:sp>
    </p:spTree>
    <p:extLst>
      <p:ext uri="{BB962C8B-B14F-4D97-AF65-F5344CB8AC3E}">
        <p14:creationId xmlns:p14="http://schemas.microsoft.com/office/powerpoint/2010/main" val="229385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Admin</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Grading!</a:t>
            </a:r>
          </a:p>
          <a:p>
            <a:pPr marL="0" indent="0">
              <a:buNone/>
            </a:pPr>
            <a:endParaRPr lang="en-US" dirty="0"/>
          </a:p>
          <a:p>
            <a:pPr marL="0" indent="0">
              <a:buNone/>
            </a:pPr>
            <a:r>
              <a:rPr lang="en-US" dirty="0"/>
              <a:t>Assignment 7</a:t>
            </a:r>
          </a:p>
          <a:p>
            <a:pPr marL="0" indent="0">
              <a:buNone/>
            </a:pPr>
            <a:endParaRPr lang="en-US" dirty="0"/>
          </a:p>
          <a:p>
            <a:pPr marL="0" indent="0">
              <a:buNone/>
            </a:pPr>
            <a:r>
              <a:rPr lang="en-US" dirty="0"/>
              <a:t>Assignment 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4" name="Oval 3"/>
          <p:cNvSpPr/>
          <p:nvPr/>
        </p:nvSpPr>
        <p:spPr>
          <a:xfrm>
            <a:off x="2652684" y="2747664"/>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652685" y="4195464"/>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00484" y="3509664"/>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52709" y="2743200"/>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976509" y="4119265"/>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1433485" y="2974032"/>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420117" y="4424065"/>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1451920" y="3899910"/>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433485" y="3137910"/>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5"/>
            <a:endCxn id="6" idx="1"/>
          </p:cNvCxnSpPr>
          <p:nvPr/>
        </p:nvCxnSpPr>
        <p:spPr>
          <a:xfrm>
            <a:off x="3218039" y="3305431"/>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6"/>
            <a:endCxn id="6" idx="3"/>
          </p:cNvCxnSpPr>
          <p:nvPr/>
        </p:nvCxnSpPr>
        <p:spPr>
          <a:xfrm flipV="1">
            <a:off x="3315039" y="4075019"/>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787804" y="3773401"/>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03232" y="3324999"/>
            <a:ext cx="466794" cy="369332"/>
          </a:xfrm>
          <a:prstGeom prst="rect">
            <a:avLst/>
          </a:prstGeom>
          <a:noFill/>
        </p:spPr>
        <p:txBody>
          <a:bodyPr wrap="none" rtlCol="0">
            <a:spAutoFit/>
          </a:bodyPr>
          <a:lstStyle/>
          <a:p>
            <a:r>
              <a:rPr lang="en-US" dirty="0"/>
              <a:t>out</a:t>
            </a:r>
          </a:p>
        </p:txBody>
      </p:sp>
      <p:cxnSp>
        <p:nvCxnSpPr>
          <p:cNvPr id="27" name="Straight Arrow Connector 26"/>
          <p:cNvCxnSpPr/>
          <p:nvPr/>
        </p:nvCxnSpPr>
        <p:spPr>
          <a:xfrm>
            <a:off x="1392436" y="3227725"/>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1451920" y="3756755"/>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134440" y="2362200"/>
            <a:ext cx="2780960" cy="2308324"/>
          </a:xfrm>
          <a:prstGeom prst="rect">
            <a:avLst/>
          </a:prstGeom>
          <a:noFill/>
        </p:spPr>
        <p:txBody>
          <a:bodyPr wrap="square" rtlCol="0">
            <a:spAutoFit/>
          </a:bodyPr>
          <a:lstStyle/>
          <a:p>
            <a:r>
              <a:rPr lang="en-US" sz="2400" dirty="0"/>
              <a:t>m: features/inputs</a:t>
            </a:r>
          </a:p>
          <a:p>
            <a:endParaRPr lang="en-US" sz="2400" dirty="0"/>
          </a:p>
          <a:p>
            <a:r>
              <a:rPr lang="en-US" sz="2400" dirty="0"/>
              <a:t>d: hidden nodes</a:t>
            </a:r>
          </a:p>
          <a:p>
            <a:endParaRPr lang="en-US" sz="2400" dirty="0"/>
          </a:p>
          <a:p>
            <a:r>
              <a:rPr lang="en-US" sz="2400" dirty="0" err="1">
                <a:cs typeface="Arial" panose="020B0604020202020204" pitchFamily="34" charset="0"/>
              </a:rPr>
              <a:t>h</a:t>
            </a:r>
            <a:r>
              <a:rPr lang="en-US" sz="2400" baseline="-25000" dirty="0" err="1">
                <a:cs typeface="Arial" panose="020B0604020202020204" pitchFamily="34" charset="0"/>
              </a:rPr>
              <a:t>k</a:t>
            </a:r>
            <a:r>
              <a:rPr lang="en-US" sz="2400" dirty="0"/>
              <a:t>: output from hidden nodes</a:t>
            </a:r>
          </a:p>
        </p:txBody>
      </p:sp>
      <p:cxnSp>
        <p:nvCxnSpPr>
          <p:cNvPr id="39" name="Curved Connector 38"/>
          <p:cNvCxnSpPr/>
          <p:nvPr/>
        </p:nvCxnSpPr>
        <p:spPr>
          <a:xfrm flipV="1">
            <a:off x="2781640" y="29395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flipV="1">
            <a:off x="2781640" y="43873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flipV="1">
            <a:off x="4305640" y="37015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276600" y="2743200"/>
            <a:ext cx="370677" cy="369332"/>
          </a:xfrm>
          <a:prstGeom prst="rect">
            <a:avLst/>
          </a:prstGeom>
          <a:noFill/>
        </p:spPr>
        <p:txBody>
          <a:bodyPr wrap="none" rtlCol="0">
            <a:spAutoFit/>
          </a:bodyPr>
          <a:lstStyle/>
          <a:p>
            <a:r>
              <a:rPr lang="en-US" dirty="0"/>
              <a:t>h</a:t>
            </a:r>
            <a:r>
              <a:rPr lang="en-US" baseline="-25000" dirty="0"/>
              <a:t>1</a:t>
            </a:r>
          </a:p>
        </p:txBody>
      </p:sp>
      <p:sp>
        <p:nvSpPr>
          <p:cNvPr id="43" name="TextBox 42"/>
          <p:cNvSpPr txBox="1"/>
          <p:nvPr/>
        </p:nvSpPr>
        <p:spPr>
          <a:xfrm>
            <a:off x="3276600" y="4507468"/>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44" name="TextBox 43"/>
          <p:cNvSpPr txBox="1"/>
          <p:nvPr/>
        </p:nvSpPr>
        <p:spPr>
          <a:xfrm>
            <a:off x="457200" y="1828800"/>
            <a:ext cx="1490688" cy="523220"/>
          </a:xfrm>
          <a:prstGeom prst="rect">
            <a:avLst/>
          </a:prstGeom>
          <a:noFill/>
        </p:spPr>
        <p:txBody>
          <a:bodyPr wrap="none" rtlCol="0">
            <a:spAutoFit/>
          </a:bodyPr>
          <a:lstStyle/>
          <a:p>
            <a:r>
              <a:rPr lang="en-US" sz="2800" dirty="0"/>
              <a:t>Notation:</a:t>
            </a:r>
          </a:p>
        </p:txBody>
      </p:sp>
      <p:sp>
        <p:nvSpPr>
          <p:cNvPr id="45" name="TextBox 44"/>
          <p:cNvSpPr txBox="1"/>
          <p:nvPr/>
        </p:nvSpPr>
        <p:spPr>
          <a:xfrm>
            <a:off x="2781640" y="3572089"/>
            <a:ext cx="415498" cy="369332"/>
          </a:xfrm>
          <a:prstGeom prst="rect">
            <a:avLst/>
          </a:prstGeom>
          <a:noFill/>
        </p:spPr>
        <p:txBody>
          <a:bodyPr wrap="none" rtlCol="0">
            <a:spAutoFit/>
          </a:bodyPr>
          <a:lstStyle/>
          <a:p>
            <a:r>
              <a:rPr lang="en-US" dirty="0"/>
              <a:t>…</a:t>
            </a:r>
          </a:p>
        </p:txBody>
      </p:sp>
      <p:sp>
        <p:nvSpPr>
          <p:cNvPr id="46" name="TextBox 45"/>
          <p:cNvSpPr txBox="1"/>
          <p:nvPr/>
        </p:nvSpPr>
        <p:spPr>
          <a:xfrm>
            <a:off x="1032302" y="3558189"/>
            <a:ext cx="415498" cy="369332"/>
          </a:xfrm>
          <a:prstGeom prst="rect">
            <a:avLst/>
          </a:prstGeom>
          <a:noFill/>
        </p:spPr>
        <p:txBody>
          <a:bodyPr wrap="none" rtlCol="0">
            <a:spAutoFit/>
          </a:bodyPr>
          <a:lstStyle/>
          <a:p>
            <a:r>
              <a:rPr lang="en-US" dirty="0"/>
              <a:t>…</a:t>
            </a:r>
          </a:p>
        </p:txBody>
      </p:sp>
      <p:sp>
        <p:nvSpPr>
          <p:cNvPr id="48" name="TextBox 47"/>
          <p:cNvSpPr txBox="1"/>
          <p:nvPr/>
        </p:nvSpPr>
        <p:spPr>
          <a:xfrm>
            <a:off x="1088015" y="5105400"/>
            <a:ext cx="2176147" cy="400110"/>
          </a:xfrm>
          <a:prstGeom prst="rect">
            <a:avLst/>
          </a:prstGeom>
          <a:noFill/>
        </p:spPr>
        <p:txBody>
          <a:bodyPr wrap="none" rtlCol="0">
            <a:spAutoFit/>
          </a:bodyPr>
          <a:lstStyle/>
          <a:p>
            <a:r>
              <a:rPr lang="en-US" sz="2000" dirty="0">
                <a:solidFill>
                  <a:srgbClr val="FF0000"/>
                </a:solidFill>
              </a:rPr>
              <a:t>How many weights?</a:t>
            </a:r>
          </a:p>
        </p:txBody>
      </p:sp>
      <p:sp>
        <p:nvSpPr>
          <p:cNvPr id="49" name="Rectangle 48"/>
          <p:cNvSpPr/>
          <p:nvPr/>
        </p:nvSpPr>
        <p:spPr>
          <a:xfrm>
            <a:off x="1451920" y="2805150"/>
            <a:ext cx="1062680" cy="1843050"/>
          </a:xfrm>
          <a:prstGeom prst="rect">
            <a:avLst/>
          </a:prstGeom>
          <a:solidFill>
            <a:srgbClr val="FF0000">
              <a:alpha val="44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629769" y="3015734"/>
            <a:ext cx="383501" cy="369332"/>
          </a:xfrm>
          <a:prstGeom prst="rect">
            <a:avLst/>
          </a:prstGeom>
          <a:noFill/>
        </p:spPr>
        <p:txBody>
          <a:bodyPr wrap="none" rtlCol="0">
            <a:spAutoFit/>
          </a:bodyPr>
          <a:lstStyle/>
          <a:p>
            <a:r>
              <a:rPr lang="en-US" dirty="0"/>
              <a:t>v</a:t>
            </a:r>
            <a:r>
              <a:rPr lang="en-US" baseline="-25000" dirty="0"/>
              <a:t>1</a:t>
            </a:r>
          </a:p>
        </p:txBody>
      </p:sp>
      <p:sp>
        <p:nvSpPr>
          <p:cNvPr id="31" name="TextBox 30"/>
          <p:cNvSpPr txBox="1"/>
          <p:nvPr/>
        </p:nvSpPr>
        <p:spPr>
          <a:xfrm>
            <a:off x="3582367" y="3886200"/>
            <a:ext cx="383501" cy="369332"/>
          </a:xfrm>
          <a:prstGeom prst="rect">
            <a:avLst/>
          </a:prstGeom>
          <a:noFill/>
        </p:spPr>
        <p:txBody>
          <a:bodyPr wrap="none" rtlCol="0">
            <a:spAutoFit/>
          </a:bodyPr>
          <a:lstStyle/>
          <a:p>
            <a:r>
              <a:rPr lang="en-US" dirty="0" err="1"/>
              <a:t>v</a:t>
            </a:r>
            <a:r>
              <a:rPr lang="en-US" baseline="-25000" dirty="0" err="1"/>
              <a:t>d</a:t>
            </a:r>
            <a:endParaRPr lang="en-US" baseline="-25000" dirty="0"/>
          </a:p>
        </p:txBody>
      </p:sp>
    </p:spTree>
    <p:extLst>
      <p:ext uri="{BB962C8B-B14F-4D97-AF65-F5344CB8AC3E}">
        <p14:creationId xmlns:p14="http://schemas.microsoft.com/office/powerpoint/2010/main" val="422038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4" name="Oval 3"/>
          <p:cNvSpPr/>
          <p:nvPr/>
        </p:nvSpPr>
        <p:spPr>
          <a:xfrm>
            <a:off x="2652684" y="2747664"/>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652685" y="4195464"/>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00484" y="3509664"/>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52709" y="2743200"/>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976509" y="4119265"/>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1433485" y="2974032"/>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420117" y="4424065"/>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1451920" y="3899910"/>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433485" y="3137910"/>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5"/>
            <a:endCxn id="6" idx="1"/>
          </p:cNvCxnSpPr>
          <p:nvPr/>
        </p:nvCxnSpPr>
        <p:spPr>
          <a:xfrm>
            <a:off x="3218039" y="3305431"/>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6"/>
            <a:endCxn id="6" idx="3"/>
          </p:cNvCxnSpPr>
          <p:nvPr/>
        </p:nvCxnSpPr>
        <p:spPr>
          <a:xfrm flipV="1">
            <a:off x="3315039" y="4075019"/>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787804" y="3773401"/>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03232" y="3324999"/>
            <a:ext cx="466794" cy="369332"/>
          </a:xfrm>
          <a:prstGeom prst="rect">
            <a:avLst/>
          </a:prstGeom>
          <a:noFill/>
        </p:spPr>
        <p:txBody>
          <a:bodyPr wrap="none" rtlCol="0">
            <a:spAutoFit/>
          </a:bodyPr>
          <a:lstStyle/>
          <a:p>
            <a:r>
              <a:rPr lang="en-US" dirty="0"/>
              <a:t>out</a:t>
            </a:r>
          </a:p>
        </p:txBody>
      </p:sp>
      <p:cxnSp>
        <p:nvCxnSpPr>
          <p:cNvPr id="27" name="Straight Arrow Connector 26"/>
          <p:cNvCxnSpPr/>
          <p:nvPr/>
        </p:nvCxnSpPr>
        <p:spPr>
          <a:xfrm>
            <a:off x="1392436" y="3227725"/>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1451920" y="3756755"/>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134440" y="2362200"/>
            <a:ext cx="2780960" cy="2308324"/>
          </a:xfrm>
          <a:prstGeom prst="rect">
            <a:avLst/>
          </a:prstGeom>
          <a:noFill/>
        </p:spPr>
        <p:txBody>
          <a:bodyPr wrap="square" rtlCol="0">
            <a:spAutoFit/>
          </a:bodyPr>
          <a:lstStyle/>
          <a:p>
            <a:r>
              <a:rPr lang="en-US" sz="2400" dirty="0"/>
              <a:t>m: features/inputs</a:t>
            </a:r>
          </a:p>
          <a:p>
            <a:endParaRPr lang="en-US" sz="2400" dirty="0"/>
          </a:p>
          <a:p>
            <a:r>
              <a:rPr lang="en-US" sz="2400" dirty="0"/>
              <a:t>d: hidden nodes</a:t>
            </a:r>
          </a:p>
          <a:p>
            <a:endParaRPr lang="en-US" sz="2400" dirty="0"/>
          </a:p>
          <a:p>
            <a:r>
              <a:rPr lang="en-US" sz="2400" dirty="0" err="1">
                <a:cs typeface="Arial" panose="020B0604020202020204" pitchFamily="34" charset="0"/>
              </a:rPr>
              <a:t>h</a:t>
            </a:r>
            <a:r>
              <a:rPr lang="en-US" sz="2400" baseline="-25000" dirty="0" err="1">
                <a:cs typeface="Arial" panose="020B0604020202020204" pitchFamily="34" charset="0"/>
              </a:rPr>
              <a:t>k</a:t>
            </a:r>
            <a:r>
              <a:rPr lang="en-US" sz="2400" dirty="0"/>
              <a:t>: output from hidden nodes</a:t>
            </a:r>
          </a:p>
        </p:txBody>
      </p:sp>
      <p:cxnSp>
        <p:nvCxnSpPr>
          <p:cNvPr id="39" name="Curved Connector 38"/>
          <p:cNvCxnSpPr/>
          <p:nvPr/>
        </p:nvCxnSpPr>
        <p:spPr>
          <a:xfrm flipV="1">
            <a:off x="2781640" y="29395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flipV="1">
            <a:off x="2781640" y="43873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flipV="1">
            <a:off x="4305640" y="3701534"/>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276600" y="2743200"/>
            <a:ext cx="370677" cy="369332"/>
          </a:xfrm>
          <a:prstGeom prst="rect">
            <a:avLst/>
          </a:prstGeom>
          <a:noFill/>
        </p:spPr>
        <p:txBody>
          <a:bodyPr wrap="none" rtlCol="0">
            <a:spAutoFit/>
          </a:bodyPr>
          <a:lstStyle/>
          <a:p>
            <a:r>
              <a:rPr lang="en-US" dirty="0"/>
              <a:t>h</a:t>
            </a:r>
            <a:r>
              <a:rPr lang="en-US" baseline="-25000" dirty="0"/>
              <a:t>1</a:t>
            </a:r>
          </a:p>
        </p:txBody>
      </p:sp>
      <p:sp>
        <p:nvSpPr>
          <p:cNvPr id="43" name="TextBox 42"/>
          <p:cNvSpPr txBox="1"/>
          <p:nvPr/>
        </p:nvSpPr>
        <p:spPr>
          <a:xfrm>
            <a:off x="3276600" y="4507468"/>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44" name="TextBox 43"/>
          <p:cNvSpPr txBox="1"/>
          <p:nvPr/>
        </p:nvSpPr>
        <p:spPr>
          <a:xfrm>
            <a:off x="457200" y="1828800"/>
            <a:ext cx="1490688" cy="523220"/>
          </a:xfrm>
          <a:prstGeom prst="rect">
            <a:avLst/>
          </a:prstGeom>
          <a:noFill/>
        </p:spPr>
        <p:txBody>
          <a:bodyPr wrap="none" rtlCol="0">
            <a:spAutoFit/>
          </a:bodyPr>
          <a:lstStyle/>
          <a:p>
            <a:r>
              <a:rPr lang="en-US" sz="2800" dirty="0"/>
              <a:t>Notation:</a:t>
            </a:r>
          </a:p>
        </p:txBody>
      </p:sp>
      <p:sp>
        <p:nvSpPr>
          <p:cNvPr id="45" name="TextBox 44"/>
          <p:cNvSpPr txBox="1"/>
          <p:nvPr/>
        </p:nvSpPr>
        <p:spPr>
          <a:xfrm>
            <a:off x="2781640" y="3572089"/>
            <a:ext cx="415498" cy="369332"/>
          </a:xfrm>
          <a:prstGeom prst="rect">
            <a:avLst/>
          </a:prstGeom>
          <a:noFill/>
        </p:spPr>
        <p:txBody>
          <a:bodyPr wrap="none" rtlCol="0">
            <a:spAutoFit/>
          </a:bodyPr>
          <a:lstStyle/>
          <a:p>
            <a:r>
              <a:rPr lang="en-US" dirty="0"/>
              <a:t>…</a:t>
            </a:r>
          </a:p>
        </p:txBody>
      </p:sp>
      <p:sp>
        <p:nvSpPr>
          <p:cNvPr id="46" name="TextBox 45"/>
          <p:cNvSpPr txBox="1"/>
          <p:nvPr/>
        </p:nvSpPr>
        <p:spPr>
          <a:xfrm>
            <a:off x="1032302" y="3558189"/>
            <a:ext cx="415498" cy="369332"/>
          </a:xfrm>
          <a:prstGeom prst="rect">
            <a:avLst/>
          </a:prstGeom>
          <a:noFill/>
        </p:spPr>
        <p:txBody>
          <a:bodyPr wrap="none" rtlCol="0">
            <a:spAutoFit/>
          </a:bodyPr>
          <a:lstStyle/>
          <a:p>
            <a:r>
              <a:rPr lang="en-US" dirty="0"/>
              <a:t>…</a:t>
            </a:r>
          </a:p>
        </p:txBody>
      </p:sp>
      <p:sp>
        <p:nvSpPr>
          <p:cNvPr id="48" name="TextBox 47"/>
          <p:cNvSpPr txBox="1"/>
          <p:nvPr/>
        </p:nvSpPr>
        <p:spPr>
          <a:xfrm>
            <a:off x="847612" y="5105400"/>
            <a:ext cx="2962388" cy="1323439"/>
          </a:xfrm>
          <a:prstGeom prst="rect">
            <a:avLst/>
          </a:prstGeom>
          <a:noFill/>
        </p:spPr>
        <p:txBody>
          <a:bodyPr wrap="square" rtlCol="0">
            <a:spAutoFit/>
          </a:bodyPr>
          <a:lstStyle/>
          <a:p>
            <a:r>
              <a:rPr lang="en-US" sz="2000" dirty="0">
                <a:solidFill>
                  <a:srgbClr val="0000FF"/>
                </a:solidFill>
              </a:rPr>
              <a:t>d * m: denote </a:t>
            </a:r>
            <a:r>
              <a:rPr lang="en-US" sz="2000" dirty="0" err="1">
                <a:solidFill>
                  <a:srgbClr val="0000FF"/>
                </a:solidFill>
              </a:rPr>
              <a:t>w</a:t>
            </a:r>
            <a:r>
              <a:rPr lang="en-US" sz="2000" baseline="-25000" dirty="0" err="1">
                <a:solidFill>
                  <a:srgbClr val="0000FF"/>
                </a:solidFill>
              </a:rPr>
              <a:t>kj</a:t>
            </a:r>
            <a:endParaRPr lang="en-US" sz="2000" baseline="-25000" dirty="0">
              <a:solidFill>
                <a:srgbClr val="0000FF"/>
              </a:solidFill>
            </a:endParaRPr>
          </a:p>
          <a:p>
            <a:endParaRPr lang="en-US" sz="2000" dirty="0">
              <a:solidFill>
                <a:srgbClr val="0000FF"/>
              </a:solidFill>
            </a:endParaRPr>
          </a:p>
          <a:p>
            <a:r>
              <a:rPr lang="en-US" sz="2000" dirty="0">
                <a:solidFill>
                  <a:srgbClr val="0000FF"/>
                </a:solidFill>
              </a:rPr>
              <a:t>first index = hidden node</a:t>
            </a:r>
          </a:p>
          <a:p>
            <a:r>
              <a:rPr lang="en-US" sz="2000" dirty="0">
                <a:solidFill>
                  <a:srgbClr val="0000FF"/>
                </a:solidFill>
              </a:rPr>
              <a:t>second index = feature</a:t>
            </a:r>
          </a:p>
        </p:txBody>
      </p:sp>
      <p:sp>
        <p:nvSpPr>
          <p:cNvPr id="30" name="TextBox 29"/>
          <p:cNvSpPr txBox="1"/>
          <p:nvPr/>
        </p:nvSpPr>
        <p:spPr>
          <a:xfrm>
            <a:off x="3629769" y="3015734"/>
            <a:ext cx="383501" cy="369332"/>
          </a:xfrm>
          <a:prstGeom prst="rect">
            <a:avLst/>
          </a:prstGeom>
          <a:noFill/>
        </p:spPr>
        <p:txBody>
          <a:bodyPr wrap="none" rtlCol="0">
            <a:spAutoFit/>
          </a:bodyPr>
          <a:lstStyle/>
          <a:p>
            <a:r>
              <a:rPr lang="en-US" dirty="0"/>
              <a:t>v</a:t>
            </a:r>
            <a:r>
              <a:rPr lang="en-US" baseline="-25000" dirty="0"/>
              <a:t>1</a:t>
            </a:r>
          </a:p>
        </p:txBody>
      </p:sp>
      <p:sp>
        <p:nvSpPr>
          <p:cNvPr id="31" name="TextBox 30"/>
          <p:cNvSpPr txBox="1"/>
          <p:nvPr/>
        </p:nvSpPr>
        <p:spPr>
          <a:xfrm>
            <a:off x="3582367" y="3886200"/>
            <a:ext cx="383501" cy="369332"/>
          </a:xfrm>
          <a:prstGeom prst="rect">
            <a:avLst/>
          </a:prstGeom>
          <a:noFill/>
        </p:spPr>
        <p:txBody>
          <a:bodyPr wrap="none" rtlCol="0">
            <a:spAutoFit/>
          </a:bodyPr>
          <a:lstStyle/>
          <a:p>
            <a:r>
              <a:rPr lang="en-US" dirty="0" err="1"/>
              <a:t>v</a:t>
            </a:r>
            <a:r>
              <a:rPr lang="en-US" baseline="-25000" dirty="0" err="1"/>
              <a:t>d</a:t>
            </a:r>
            <a:endParaRPr lang="en-US" baseline="-25000" dirty="0"/>
          </a:p>
        </p:txBody>
      </p:sp>
      <p:sp>
        <p:nvSpPr>
          <p:cNvPr id="32" name="TextBox 31"/>
          <p:cNvSpPr txBox="1"/>
          <p:nvPr/>
        </p:nvSpPr>
        <p:spPr>
          <a:xfrm>
            <a:off x="4276612" y="5082880"/>
            <a:ext cx="4410188" cy="1323439"/>
          </a:xfrm>
          <a:prstGeom prst="rect">
            <a:avLst/>
          </a:prstGeom>
          <a:noFill/>
        </p:spPr>
        <p:txBody>
          <a:bodyPr wrap="square" rtlCol="0">
            <a:spAutoFit/>
          </a:bodyPr>
          <a:lstStyle/>
          <a:p>
            <a:pPr marL="342900" indent="-342900">
              <a:buFont typeface="Wingdings" charset="2"/>
              <a:buChar char="§"/>
            </a:pPr>
            <a:r>
              <a:rPr lang="en-US" sz="2000" dirty="0">
                <a:solidFill>
                  <a:srgbClr val="0000FF"/>
                </a:solidFill>
              </a:rPr>
              <a:t>w</a:t>
            </a:r>
            <a:r>
              <a:rPr lang="en-US" sz="2000" baseline="-25000" dirty="0">
                <a:solidFill>
                  <a:srgbClr val="0000FF"/>
                </a:solidFill>
              </a:rPr>
              <a:t>23</a:t>
            </a:r>
            <a:r>
              <a:rPr lang="en-US" sz="2000" dirty="0">
                <a:solidFill>
                  <a:srgbClr val="0000FF"/>
                </a:solidFill>
              </a:rPr>
              <a:t>: weight from input 3 to hidden node 2</a:t>
            </a:r>
          </a:p>
          <a:p>
            <a:pPr marL="342900" indent="-342900">
              <a:buFont typeface="Wingdings" charset="2"/>
              <a:buChar char="§"/>
            </a:pPr>
            <a:r>
              <a:rPr lang="en-US" sz="2000" dirty="0">
                <a:solidFill>
                  <a:srgbClr val="0000FF"/>
                </a:solidFill>
              </a:rPr>
              <a:t>w</a:t>
            </a:r>
            <a:r>
              <a:rPr lang="en-US" sz="2000" baseline="-25000" dirty="0">
                <a:solidFill>
                  <a:srgbClr val="0000FF"/>
                </a:solidFill>
              </a:rPr>
              <a:t>4</a:t>
            </a:r>
            <a:r>
              <a:rPr lang="en-US" sz="2000" dirty="0">
                <a:solidFill>
                  <a:srgbClr val="0000FF"/>
                </a:solidFill>
              </a:rPr>
              <a:t>: all the </a:t>
            </a:r>
            <a:r>
              <a:rPr lang="en-US" sz="2000" i="1" dirty="0">
                <a:solidFill>
                  <a:srgbClr val="0000FF"/>
                </a:solidFill>
              </a:rPr>
              <a:t>m</a:t>
            </a:r>
            <a:r>
              <a:rPr lang="en-US" sz="2000" dirty="0">
                <a:solidFill>
                  <a:srgbClr val="0000FF"/>
                </a:solidFill>
              </a:rPr>
              <a:t> weights associated with hidden node 4</a:t>
            </a:r>
          </a:p>
        </p:txBody>
      </p:sp>
      <p:sp>
        <p:nvSpPr>
          <p:cNvPr id="3" name="TextBox 2"/>
          <p:cNvSpPr txBox="1"/>
          <p:nvPr/>
        </p:nvSpPr>
        <p:spPr>
          <a:xfrm>
            <a:off x="1792301" y="2570202"/>
            <a:ext cx="508447" cy="369332"/>
          </a:xfrm>
          <a:prstGeom prst="rect">
            <a:avLst/>
          </a:prstGeom>
          <a:noFill/>
        </p:spPr>
        <p:txBody>
          <a:bodyPr wrap="none" rtlCol="0">
            <a:spAutoFit/>
          </a:bodyPr>
          <a:lstStyle/>
          <a:p>
            <a:r>
              <a:rPr lang="en-US" dirty="0">
                <a:solidFill>
                  <a:srgbClr val="0000FF"/>
                </a:solidFill>
              </a:rPr>
              <a:t>w</a:t>
            </a:r>
            <a:r>
              <a:rPr lang="en-US" baseline="-25000" dirty="0">
                <a:solidFill>
                  <a:srgbClr val="0000FF"/>
                </a:solidFill>
              </a:rPr>
              <a:t>11</a:t>
            </a:r>
          </a:p>
        </p:txBody>
      </p:sp>
      <p:sp>
        <p:nvSpPr>
          <p:cNvPr id="33" name="TextBox 32"/>
          <p:cNvSpPr txBox="1"/>
          <p:nvPr/>
        </p:nvSpPr>
        <p:spPr>
          <a:xfrm>
            <a:off x="1828800" y="2819400"/>
            <a:ext cx="508447" cy="369332"/>
          </a:xfrm>
          <a:prstGeom prst="rect">
            <a:avLst/>
          </a:prstGeom>
          <a:noFill/>
        </p:spPr>
        <p:txBody>
          <a:bodyPr wrap="none" rtlCol="0">
            <a:spAutoFit/>
          </a:bodyPr>
          <a:lstStyle/>
          <a:p>
            <a:r>
              <a:rPr lang="en-US" dirty="0">
                <a:solidFill>
                  <a:srgbClr val="0000FF"/>
                </a:solidFill>
              </a:rPr>
              <a:t>w</a:t>
            </a:r>
            <a:r>
              <a:rPr lang="en-US" baseline="-25000" dirty="0">
                <a:solidFill>
                  <a:srgbClr val="0000FF"/>
                </a:solidFill>
              </a:rPr>
              <a:t>21</a:t>
            </a:r>
          </a:p>
        </p:txBody>
      </p:sp>
      <p:sp>
        <p:nvSpPr>
          <p:cNvPr id="34" name="TextBox 33"/>
          <p:cNvSpPr txBox="1"/>
          <p:nvPr/>
        </p:nvSpPr>
        <p:spPr>
          <a:xfrm>
            <a:off x="1828800" y="3135868"/>
            <a:ext cx="508447" cy="369332"/>
          </a:xfrm>
          <a:prstGeom prst="rect">
            <a:avLst/>
          </a:prstGeom>
          <a:noFill/>
        </p:spPr>
        <p:txBody>
          <a:bodyPr wrap="none" rtlCol="0">
            <a:spAutoFit/>
          </a:bodyPr>
          <a:lstStyle/>
          <a:p>
            <a:r>
              <a:rPr lang="en-US" dirty="0">
                <a:solidFill>
                  <a:srgbClr val="0000FF"/>
                </a:solidFill>
              </a:rPr>
              <a:t>w</a:t>
            </a:r>
            <a:r>
              <a:rPr lang="en-US" baseline="-25000" dirty="0">
                <a:solidFill>
                  <a:srgbClr val="0000FF"/>
                </a:solidFill>
              </a:rPr>
              <a:t>31</a:t>
            </a:r>
          </a:p>
        </p:txBody>
      </p:sp>
      <p:sp>
        <p:nvSpPr>
          <p:cNvPr id="35" name="TextBox 34"/>
          <p:cNvSpPr txBox="1"/>
          <p:nvPr/>
        </p:nvSpPr>
        <p:spPr>
          <a:xfrm>
            <a:off x="1853753" y="4038600"/>
            <a:ext cx="526181" cy="369332"/>
          </a:xfrm>
          <a:prstGeom prst="rect">
            <a:avLst/>
          </a:prstGeom>
          <a:noFill/>
        </p:spPr>
        <p:txBody>
          <a:bodyPr wrap="none" rtlCol="0">
            <a:spAutoFit/>
          </a:bodyPr>
          <a:lstStyle/>
          <a:p>
            <a:r>
              <a:rPr lang="en-US" dirty="0" err="1">
                <a:solidFill>
                  <a:srgbClr val="0000FF"/>
                </a:solidFill>
              </a:rPr>
              <a:t>w</a:t>
            </a:r>
            <a:r>
              <a:rPr lang="en-US" baseline="-25000" dirty="0" err="1">
                <a:solidFill>
                  <a:srgbClr val="0000FF"/>
                </a:solidFill>
              </a:rPr>
              <a:t>dm</a:t>
            </a:r>
            <a:endParaRPr lang="en-US" baseline="-25000" dirty="0">
              <a:solidFill>
                <a:srgbClr val="0000FF"/>
              </a:solidFill>
            </a:endParaRPr>
          </a:p>
        </p:txBody>
      </p:sp>
    </p:spTree>
    <p:extLst>
      <p:ext uri="{BB962C8B-B14F-4D97-AF65-F5344CB8AC3E}">
        <p14:creationId xmlns:p14="http://schemas.microsoft.com/office/powerpoint/2010/main" val="399773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pPr marL="0" indent="0">
              <a:buNone/>
            </a:pPr>
            <a:r>
              <a:rPr lang="en-US" dirty="0">
                <a:solidFill>
                  <a:srgbClr val="FF6600"/>
                </a:solidFill>
              </a:rPr>
              <a:t>Gradient descent </a:t>
            </a:r>
            <a:r>
              <a:rPr lang="en-US" dirty="0"/>
              <a:t>method for learning weights by optimizing a loss function</a:t>
            </a:r>
          </a:p>
          <a:p>
            <a:pPr marL="0" indent="0">
              <a:buNone/>
            </a:pPr>
            <a:endParaRPr lang="en-US" dirty="0"/>
          </a:p>
          <a:p>
            <a:pPr marL="0" indent="0">
              <a:buNone/>
            </a:pPr>
            <a:endParaRPr lang="en-US" dirty="0"/>
          </a:p>
          <a:p>
            <a:pPr marL="0" indent="0">
              <a:buNone/>
            </a:pPr>
            <a:endParaRPr lang="en-US" dirty="0"/>
          </a:p>
          <a:p>
            <a:pPr marL="514350" indent="-514350">
              <a:buAutoNum type="arabicPeriod"/>
            </a:pPr>
            <a:r>
              <a:rPr lang="en-US" dirty="0"/>
              <a:t>calculate output of all nodes </a:t>
            </a:r>
          </a:p>
          <a:p>
            <a:pPr marL="514350" indent="-514350">
              <a:buAutoNum type="arabicPeriod"/>
            </a:pPr>
            <a:endParaRPr lang="en-US" dirty="0"/>
          </a:p>
          <a:p>
            <a:pPr marL="514350" indent="-514350">
              <a:buAutoNum type="arabicPeriod"/>
            </a:pPr>
            <a:r>
              <a:rPr lang="en-US" dirty="0"/>
              <a:t>calculate the updates directly for the output layer</a:t>
            </a:r>
          </a:p>
          <a:p>
            <a:pPr marL="514350" indent="-514350">
              <a:buAutoNum type="arabicPeriod"/>
            </a:pPr>
            <a:endParaRPr lang="en-US" dirty="0"/>
          </a:p>
          <a:p>
            <a:pPr marL="514350" indent="-514350">
              <a:buAutoNum type="arabicPeriod"/>
            </a:pPr>
            <a:r>
              <a:rPr lang="en-US" dirty="0"/>
              <a:t>“</a:t>
            </a:r>
            <a:r>
              <a:rPr lang="en-US" dirty="0" err="1"/>
              <a:t>backpropagate</a:t>
            </a:r>
            <a:r>
              <a:rPr lang="en-US" dirty="0"/>
              <a:t>” errors through hidden layers</a:t>
            </a:r>
          </a:p>
        </p:txBody>
      </p:sp>
      <p:graphicFrame>
        <p:nvGraphicFramePr>
          <p:cNvPr id="5" name="Object 4"/>
          <p:cNvGraphicFramePr>
            <a:graphicFrameLocks noChangeAspect="1"/>
          </p:cNvGraphicFramePr>
          <p:nvPr>
            <p:extLst>
              <p:ext uri="{D42A27DB-BD31-4B8C-83A1-F6EECF244321}">
                <p14:modId xmlns:p14="http://schemas.microsoft.com/office/powerpoint/2010/main" val="343817945"/>
              </p:ext>
            </p:extLst>
          </p:nvPr>
        </p:nvGraphicFramePr>
        <p:xfrm>
          <a:off x="2947988" y="2628900"/>
          <a:ext cx="2538412" cy="800100"/>
        </p:xfrm>
        <a:graphic>
          <a:graphicData uri="http://schemas.openxmlformats.org/presentationml/2006/ole">
            <mc:AlternateContent xmlns:mc="http://schemas.openxmlformats.org/markup-compatibility/2006">
              <mc:Choice xmlns:v="urn:schemas-microsoft-com:vml" Requires="v">
                <p:oleObj spid="_x0000_s514206" name="Equation" r:id="rId3" imgW="1371600" imgH="431800" progId="Equation.3">
                  <p:embed/>
                </p:oleObj>
              </mc:Choice>
              <mc:Fallback>
                <p:oleObj name="Equation" r:id="rId3" imgW="1371600" imgH="431800" progId="Equation.3">
                  <p:embed/>
                  <p:pic>
                    <p:nvPicPr>
                      <p:cNvPr id="0" name=""/>
                      <p:cNvPicPr/>
                      <p:nvPr/>
                    </p:nvPicPr>
                    <p:blipFill>
                      <a:blip r:embed="rId4"/>
                      <a:stretch>
                        <a:fillRect/>
                      </a:stretch>
                    </p:blipFill>
                    <p:spPr>
                      <a:xfrm>
                        <a:off x="2947988" y="2628900"/>
                        <a:ext cx="2538412" cy="800100"/>
                      </a:xfrm>
                      <a:prstGeom prst="rect">
                        <a:avLst/>
                      </a:prstGeom>
                    </p:spPr>
                  </p:pic>
                </p:oleObj>
              </mc:Fallback>
            </mc:AlternateContent>
          </a:graphicData>
        </a:graphic>
      </p:graphicFrame>
    </p:spTree>
    <p:extLst>
      <p:ext uri="{BB962C8B-B14F-4D97-AF65-F5344CB8AC3E}">
        <p14:creationId xmlns:p14="http://schemas.microsoft.com/office/powerpoint/2010/main" val="257920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a:t>1. Calculate outputs of all nodes</a:t>
            </a:r>
          </a:p>
        </p:txBody>
      </p:sp>
      <p:sp>
        <p:nvSpPr>
          <p:cNvPr id="4" name="Oval 3"/>
          <p:cNvSpPr/>
          <p:nvPr/>
        </p:nvSpPr>
        <p:spPr>
          <a:xfrm>
            <a:off x="3340004" y="2771109"/>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40005" y="4218909"/>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787804" y="353310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40029" y="2766645"/>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1663829" y="4142710"/>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2120805" y="2997477"/>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107437" y="444751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2139240" y="3923355"/>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20805" y="3161355"/>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5"/>
            <a:endCxn id="6" idx="1"/>
          </p:cNvCxnSpPr>
          <p:nvPr/>
        </p:nvCxnSpPr>
        <p:spPr>
          <a:xfrm>
            <a:off x="3905359" y="332887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a:endCxn id="6" idx="3"/>
          </p:cNvCxnSpPr>
          <p:nvPr/>
        </p:nvCxnSpPr>
        <p:spPr>
          <a:xfrm flipV="1">
            <a:off x="4002359" y="409846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75124" y="379684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90552" y="3348444"/>
            <a:ext cx="466794" cy="369332"/>
          </a:xfrm>
          <a:prstGeom prst="rect">
            <a:avLst/>
          </a:prstGeom>
          <a:noFill/>
        </p:spPr>
        <p:txBody>
          <a:bodyPr wrap="none" rtlCol="0">
            <a:spAutoFit/>
          </a:bodyPr>
          <a:lstStyle/>
          <a:p>
            <a:r>
              <a:rPr lang="en-US" dirty="0"/>
              <a:t>out</a:t>
            </a:r>
          </a:p>
        </p:txBody>
      </p:sp>
      <p:cxnSp>
        <p:nvCxnSpPr>
          <p:cNvPr id="17" name="Straight Arrow Connector 16"/>
          <p:cNvCxnSpPr/>
          <p:nvPr/>
        </p:nvCxnSpPr>
        <p:spPr>
          <a:xfrm>
            <a:off x="2079756" y="3251170"/>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139240" y="3780200"/>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flipV="1">
            <a:off x="3468960" y="2962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flipV="1">
            <a:off x="3468960" y="44107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flipV="1">
            <a:off x="4992960" y="3724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63920" y="2766645"/>
            <a:ext cx="370677" cy="369332"/>
          </a:xfrm>
          <a:prstGeom prst="rect">
            <a:avLst/>
          </a:prstGeom>
          <a:noFill/>
        </p:spPr>
        <p:txBody>
          <a:bodyPr wrap="none" rtlCol="0">
            <a:spAutoFit/>
          </a:bodyPr>
          <a:lstStyle/>
          <a:p>
            <a:r>
              <a:rPr lang="en-US" dirty="0">
                <a:solidFill>
                  <a:srgbClr val="FF0000"/>
                </a:solidFill>
              </a:rPr>
              <a:t>h</a:t>
            </a:r>
            <a:r>
              <a:rPr lang="en-US" baseline="-25000" dirty="0">
                <a:solidFill>
                  <a:srgbClr val="FF0000"/>
                </a:solidFill>
              </a:rPr>
              <a:t>1</a:t>
            </a:r>
          </a:p>
        </p:txBody>
      </p:sp>
      <p:sp>
        <p:nvSpPr>
          <p:cNvPr id="23" name="TextBox 22"/>
          <p:cNvSpPr txBox="1"/>
          <p:nvPr/>
        </p:nvSpPr>
        <p:spPr>
          <a:xfrm>
            <a:off x="3963920" y="4530913"/>
            <a:ext cx="370677" cy="369332"/>
          </a:xfrm>
          <a:prstGeom prst="rect">
            <a:avLst/>
          </a:prstGeom>
          <a:noFill/>
        </p:spPr>
        <p:txBody>
          <a:bodyPr wrap="none" rtlCol="0">
            <a:spAutoFit/>
          </a:bodyPr>
          <a:lstStyle/>
          <a:p>
            <a:r>
              <a:rPr lang="en-US" dirty="0" err="1">
                <a:solidFill>
                  <a:srgbClr val="FF0000"/>
                </a:solidFill>
              </a:rPr>
              <a:t>h</a:t>
            </a:r>
            <a:r>
              <a:rPr lang="en-US" baseline="-25000" dirty="0" err="1">
                <a:solidFill>
                  <a:srgbClr val="FF0000"/>
                </a:solidFill>
              </a:rPr>
              <a:t>d</a:t>
            </a:r>
            <a:endParaRPr lang="en-US" baseline="-25000" dirty="0">
              <a:solidFill>
                <a:srgbClr val="FF0000"/>
              </a:solidFill>
            </a:endParaRPr>
          </a:p>
        </p:txBody>
      </p:sp>
      <p:sp>
        <p:nvSpPr>
          <p:cNvPr id="24" name="TextBox 23"/>
          <p:cNvSpPr txBox="1"/>
          <p:nvPr/>
        </p:nvSpPr>
        <p:spPr>
          <a:xfrm>
            <a:off x="3468960" y="3595534"/>
            <a:ext cx="415498" cy="369332"/>
          </a:xfrm>
          <a:prstGeom prst="rect">
            <a:avLst/>
          </a:prstGeom>
          <a:noFill/>
        </p:spPr>
        <p:txBody>
          <a:bodyPr wrap="none" rtlCol="0">
            <a:spAutoFit/>
          </a:bodyPr>
          <a:lstStyle/>
          <a:p>
            <a:r>
              <a:rPr lang="en-US" dirty="0"/>
              <a:t>…</a:t>
            </a:r>
          </a:p>
        </p:txBody>
      </p:sp>
      <p:sp>
        <p:nvSpPr>
          <p:cNvPr id="25" name="TextBox 24"/>
          <p:cNvSpPr txBox="1"/>
          <p:nvPr/>
        </p:nvSpPr>
        <p:spPr>
          <a:xfrm>
            <a:off x="1719622" y="3581634"/>
            <a:ext cx="415498" cy="369332"/>
          </a:xfrm>
          <a:prstGeom prst="rect">
            <a:avLst/>
          </a:prstGeom>
          <a:noFill/>
        </p:spPr>
        <p:txBody>
          <a:bodyPr wrap="none" rtlCol="0">
            <a:spAutoFit/>
          </a:bodyPr>
          <a:lstStyle/>
          <a:p>
            <a:r>
              <a:rPr lang="en-US" dirty="0"/>
              <a:t>…</a:t>
            </a:r>
          </a:p>
        </p:txBody>
      </p:sp>
      <p:sp>
        <p:nvSpPr>
          <p:cNvPr id="26" name="TextBox 25"/>
          <p:cNvSpPr txBox="1"/>
          <p:nvPr/>
        </p:nvSpPr>
        <p:spPr>
          <a:xfrm>
            <a:off x="4317089" y="3039179"/>
            <a:ext cx="383501" cy="369332"/>
          </a:xfrm>
          <a:prstGeom prst="rect">
            <a:avLst/>
          </a:prstGeom>
          <a:noFill/>
        </p:spPr>
        <p:txBody>
          <a:bodyPr wrap="none" rtlCol="0">
            <a:spAutoFit/>
          </a:bodyPr>
          <a:lstStyle/>
          <a:p>
            <a:r>
              <a:rPr lang="en-US" dirty="0">
                <a:solidFill>
                  <a:srgbClr val="000000"/>
                </a:solidFill>
              </a:rPr>
              <a:t>v</a:t>
            </a:r>
            <a:r>
              <a:rPr lang="en-US" baseline="-25000" dirty="0">
                <a:solidFill>
                  <a:srgbClr val="000000"/>
                </a:solidFill>
              </a:rPr>
              <a:t>1</a:t>
            </a:r>
          </a:p>
        </p:txBody>
      </p:sp>
      <p:sp>
        <p:nvSpPr>
          <p:cNvPr id="27" name="TextBox 26"/>
          <p:cNvSpPr txBox="1"/>
          <p:nvPr/>
        </p:nvSpPr>
        <p:spPr>
          <a:xfrm>
            <a:off x="4269687" y="390964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28" name="TextBox 27"/>
          <p:cNvSpPr txBox="1"/>
          <p:nvPr/>
        </p:nvSpPr>
        <p:spPr>
          <a:xfrm>
            <a:off x="2133600" y="5477413"/>
            <a:ext cx="4239312" cy="461665"/>
          </a:xfrm>
          <a:prstGeom prst="rect">
            <a:avLst/>
          </a:prstGeom>
          <a:noFill/>
        </p:spPr>
        <p:txBody>
          <a:bodyPr wrap="none" rtlCol="0">
            <a:spAutoFit/>
          </a:bodyPr>
          <a:lstStyle/>
          <a:p>
            <a:r>
              <a:rPr lang="en-US" sz="2400" dirty="0">
                <a:solidFill>
                  <a:srgbClr val="FF0000"/>
                </a:solidFill>
              </a:rPr>
              <a:t>What are </a:t>
            </a:r>
            <a:r>
              <a:rPr lang="en-US" sz="2400" i="1" dirty="0" err="1">
                <a:solidFill>
                  <a:srgbClr val="FF0000"/>
                </a:solidFill>
              </a:rPr>
              <a:t>h</a:t>
            </a:r>
            <a:r>
              <a:rPr lang="en-US" sz="2400" i="1" baseline="-25000" dirty="0" err="1">
                <a:solidFill>
                  <a:srgbClr val="FF0000"/>
                </a:solidFill>
              </a:rPr>
              <a:t>k</a:t>
            </a:r>
            <a:r>
              <a:rPr lang="en-US" sz="2400" dirty="0">
                <a:solidFill>
                  <a:srgbClr val="FF0000"/>
                </a:solidFill>
              </a:rPr>
              <a:t> in terms of </a:t>
            </a:r>
            <a:r>
              <a:rPr lang="en-US" sz="2400" i="1" dirty="0">
                <a:solidFill>
                  <a:srgbClr val="FF0000"/>
                </a:solidFill>
              </a:rPr>
              <a:t>x</a:t>
            </a:r>
            <a:r>
              <a:rPr lang="en-US" sz="2400" dirty="0">
                <a:solidFill>
                  <a:srgbClr val="FF0000"/>
                </a:solidFill>
              </a:rPr>
              <a:t> and </a:t>
            </a:r>
            <a:r>
              <a:rPr lang="en-US" sz="2400" i="1" dirty="0">
                <a:solidFill>
                  <a:srgbClr val="FF0000"/>
                </a:solidFill>
              </a:rPr>
              <a:t>w</a:t>
            </a:r>
            <a:r>
              <a:rPr lang="en-US" sz="2400" dirty="0">
                <a:solidFill>
                  <a:srgbClr val="FF0000"/>
                </a:solidFill>
              </a:rPr>
              <a:t>?</a:t>
            </a:r>
          </a:p>
        </p:txBody>
      </p:sp>
      <p:sp>
        <p:nvSpPr>
          <p:cNvPr id="29" name="TextBox 28"/>
          <p:cNvSpPr txBox="1"/>
          <p:nvPr/>
        </p:nvSpPr>
        <p:spPr>
          <a:xfrm>
            <a:off x="2477875" y="2590800"/>
            <a:ext cx="508447" cy="369332"/>
          </a:xfrm>
          <a:prstGeom prst="rect">
            <a:avLst/>
          </a:prstGeom>
          <a:noFill/>
        </p:spPr>
        <p:txBody>
          <a:bodyPr wrap="none" rtlCol="0">
            <a:spAutoFit/>
          </a:bodyPr>
          <a:lstStyle/>
          <a:p>
            <a:r>
              <a:rPr lang="en-US" dirty="0"/>
              <a:t>w</a:t>
            </a:r>
            <a:r>
              <a:rPr lang="en-US" baseline="-25000" dirty="0"/>
              <a:t>11</a:t>
            </a:r>
          </a:p>
        </p:txBody>
      </p:sp>
      <p:sp>
        <p:nvSpPr>
          <p:cNvPr id="30" name="TextBox 29"/>
          <p:cNvSpPr txBox="1"/>
          <p:nvPr/>
        </p:nvSpPr>
        <p:spPr>
          <a:xfrm>
            <a:off x="2514374" y="2839998"/>
            <a:ext cx="508447" cy="369332"/>
          </a:xfrm>
          <a:prstGeom prst="rect">
            <a:avLst/>
          </a:prstGeom>
          <a:noFill/>
        </p:spPr>
        <p:txBody>
          <a:bodyPr wrap="none" rtlCol="0">
            <a:spAutoFit/>
          </a:bodyPr>
          <a:lstStyle/>
          <a:p>
            <a:r>
              <a:rPr lang="en-US" dirty="0"/>
              <a:t>w</a:t>
            </a:r>
            <a:r>
              <a:rPr lang="en-US" baseline="-25000" dirty="0"/>
              <a:t>21</a:t>
            </a:r>
          </a:p>
        </p:txBody>
      </p:sp>
      <p:sp>
        <p:nvSpPr>
          <p:cNvPr id="31" name="TextBox 30"/>
          <p:cNvSpPr txBox="1"/>
          <p:nvPr/>
        </p:nvSpPr>
        <p:spPr>
          <a:xfrm>
            <a:off x="2514374" y="3156466"/>
            <a:ext cx="508447" cy="369332"/>
          </a:xfrm>
          <a:prstGeom prst="rect">
            <a:avLst/>
          </a:prstGeom>
          <a:noFill/>
        </p:spPr>
        <p:txBody>
          <a:bodyPr wrap="none" rtlCol="0">
            <a:spAutoFit/>
          </a:bodyPr>
          <a:lstStyle/>
          <a:p>
            <a:r>
              <a:rPr lang="en-US" dirty="0"/>
              <a:t>w</a:t>
            </a:r>
            <a:r>
              <a:rPr lang="en-US" baseline="-25000" dirty="0"/>
              <a:t>31</a:t>
            </a:r>
          </a:p>
        </p:txBody>
      </p:sp>
      <p:sp>
        <p:nvSpPr>
          <p:cNvPr id="32" name="TextBox 31"/>
          <p:cNvSpPr txBox="1"/>
          <p:nvPr/>
        </p:nvSpPr>
        <p:spPr>
          <a:xfrm>
            <a:off x="2539327" y="4059198"/>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spTree>
    <p:extLst>
      <p:ext uri="{BB962C8B-B14F-4D97-AF65-F5344CB8AC3E}">
        <p14:creationId xmlns:p14="http://schemas.microsoft.com/office/powerpoint/2010/main" val="4053979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a:t>1. Calculate outputs of all nodes</a:t>
            </a:r>
          </a:p>
        </p:txBody>
      </p:sp>
      <p:sp>
        <p:nvSpPr>
          <p:cNvPr id="4" name="Oval 3"/>
          <p:cNvSpPr/>
          <p:nvPr/>
        </p:nvSpPr>
        <p:spPr>
          <a:xfrm>
            <a:off x="3340004" y="2771109"/>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40005" y="4218909"/>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787804" y="353310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40029" y="2766645"/>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1663829" y="4142710"/>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2120805" y="2997477"/>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107437" y="444751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2139240" y="3923355"/>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20805" y="3161355"/>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5"/>
            <a:endCxn id="6" idx="1"/>
          </p:cNvCxnSpPr>
          <p:nvPr/>
        </p:nvCxnSpPr>
        <p:spPr>
          <a:xfrm>
            <a:off x="3905359" y="332887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a:endCxn id="6" idx="3"/>
          </p:cNvCxnSpPr>
          <p:nvPr/>
        </p:nvCxnSpPr>
        <p:spPr>
          <a:xfrm flipV="1">
            <a:off x="4002359" y="409846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75124" y="379684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90552" y="3348444"/>
            <a:ext cx="466794" cy="369332"/>
          </a:xfrm>
          <a:prstGeom prst="rect">
            <a:avLst/>
          </a:prstGeom>
          <a:noFill/>
        </p:spPr>
        <p:txBody>
          <a:bodyPr wrap="none" rtlCol="0">
            <a:spAutoFit/>
          </a:bodyPr>
          <a:lstStyle/>
          <a:p>
            <a:r>
              <a:rPr lang="en-US" dirty="0"/>
              <a:t>out</a:t>
            </a:r>
          </a:p>
        </p:txBody>
      </p:sp>
      <p:cxnSp>
        <p:nvCxnSpPr>
          <p:cNvPr id="17" name="Straight Arrow Connector 16"/>
          <p:cNvCxnSpPr/>
          <p:nvPr/>
        </p:nvCxnSpPr>
        <p:spPr>
          <a:xfrm>
            <a:off x="2079756" y="3251170"/>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139240" y="3780200"/>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flipV="1">
            <a:off x="3468960" y="2962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flipV="1">
            <a:off x="3468960" y="44107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flipV="1">
            <a:off x="4992960" y="3724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63920" y="2766645"/>
            <a:ext cx="370677" cy="369332"/>
          </a:xfrm>
          <a:prstGeom prst="rect">
            <a:avLst/>
          </a:prstGeom>
          <a:noFill/>
        </p:spPr>
        <p:txBody>
          <a:bodyPr wrap="none" rtlCol="0">
            <a:spAutoFit/>
          </a:bodyPr>
          <a:lstStyle/>
          <a:p>
            <a:r>
              <a:rPr lang="en-US" dirty="0">
                <a:solidFill>
                  <a:srgbClr val="FF0000"/>
                </a:solidFill>
              </a:rPr>
              <a:t>h</a:t>
            </a:r>
            <a:r>
              <a:rPr lang="en-US" baseline="-25000" dirty="0">
                <a:solidFill>
                  <a:srgbClr val="FF0000"/>
                </a:solidFill>
              </a:rPr>
              <a:t>1</a:t>
            </a:r>
          </a:p>
        </p:txBody>
      </p:sp>
      <p:sp>
        <p:nvSpPr>
          <p:cNvPr id="23" name="TextBox 22"/>
          <p:cNvSpPr txBox="1"/>
          <p:nvPr/>
        </p:nvSpPr>
        <p:spPr>
          <a:xfrm>
            <a:off x="3963920" y="4530913"/>
            <a:ext cx="370677" cy="369332"/>
          </a:xfrm>
          <a:prstGeom prst="rect">
            <a:avLst/>
          </a:prstGeom>
          <a:noFill/>
        </p:spPr>
        <p:txBody>
          <a:bodyPr wrap="none" rtlCol="0">
            <a:spAutoFit/>
          </a:bodyPr>
          <a:lstStyle/>
          <a:p>
            <a:r>
              <a:rPr lang="en-US" dirty="0" err="1">
                <a:solidFill>
                  <a:srgbClr val="FF0000"/>
                </a:solidFill>
              </a:rPr>
              <a:t>h</a:t>
            </a:r>
            <a:r>
              <a:rPr lang="en-US" baseline="-25000" dirty="0" err="1">
                <a:solidFill>
                  <a:srgbClr val="FF0000"/>
                </a:solidFill>
              </a:rPr>
              <a:t>d</a:t>
            </a:r>
            <a:endParaRPr lang="en-US" baseline="-25000" dirty="0">
              <a:solidFill>
                <a:srgbClr val="FF0000"/>
              </a:solidFill>
            </a:endParaRPr>
          </a:p>
        </p:txBody>
      </p:sp>
      <p:sp>
        <p:nvSpPr>
          <p:cNvPr id="24" name="TextBox 23"/>
          <p:cNvSpPr txBox="1"/>
          <p:nvPr/>
        </p:nvSpPr>
        <p:spPr>
          <a:xfrm>
            <a:off x="3468960" y="3595534"/>
            <a:ext cx="415498" cy="369332"/>
          </a:xfrm>
          <a:prstGeom prst="rect">
            <a:avLst/>
          </a:prstGeom>
          <a:noFill/>
        </p:spPr>
        <p:txBody>
          <a:bodyPr wrap="none" rtlCol="0">
            <a:spAutoFit/>
          </a:bodyPr>
          <a:lstStyle/>
          <a:p>
            <a:r>
              <a:rPr lang="en-US" dirty="0"/>
              <a:t>…</a:t>
            </a:r>
          </a:p>
        </p:txBody>
      </p:sp>
      <p:sp>
        <p:nvSpPr>
          <p:cNvPr id="25" name="TextBox 24"/>
          <p:cNvSpPr txBox="1"/>
          <p:nvPr/>
        </p:nvSpPr>
        <p:spPr>
          <a:xfrm>
            <a:off x="1719622" y="3581634"/>
            <a:ext cx="415498" cy="369332"/>
          </a:xfrm>
          <a:prstGeom prst="rect">
            <a:avLst/>
          </a:prstGeom>
          <a:noFill/>
        </p:spPr>
        <p:txBody>
          <a:bodyPr wrap="none" rtlCol="0">
            <a:spAutoFit/>
          </a:bodyPr>
          <a:lstStyle/>
          <a:p>
            <a:r>
              <a:rPr lang="en-US" dirty="0"/>
              <a:t>…</a:t>
            </a:r>
          </a:p>
        </p:txBody>
      </p:sp>
      <p:sp>
        <p:nvSpPr>
          <p:cNvPr id="26" name="TextBox 25"/>
          <p:cNvSpPr txBox="1"/>
          <p:nvPr/>
        </p:nvSpPr>
        <p:spPr>
          <a:xfrm>
            <a:off x="4317089" y="3039179"/>
            <a:ext cx="383501" cy="369332"/>
          </a:xfrm>
          <a:prstGeom prst="rect">
            <a:avLst/>
          </a:prstGeom>
          <a:noFill/>
        </p:spPr>
        <p:txBody>
          <a:bodyPr wrap="none" rtlCol="0">
            <a:spAutoFit/>
          </a:bodyPr>
          <a:lstStyle/>
          <a:p>
            <a:r>
              <a:rPr lang="en-US" dirty="0">
                <a:solidFill>
                  <a:srgbClr val="000000"/>
                </a:solidFill>
              </a:rPr>
              <a:t>v</a:t>
            </a:r>
            <a:r>
              <a:rPr lang="en-US" baseline="-25000" dirty="0">
                <a:solidFill>
                  <a:srgbClr val="000000"/>
                </a:solidFill>
              </a:rPr>
              <a:t>1</a:t>
            </a:r>
          </a:p>
        </p:txBody>
      </p:sp>
      <p:sp>
        <p:nvSpPr>
          <p:cNvPr id="27" name="TextBox 26"/>
          <p:cNvSpPr txBox="1"/>
          <p:nvPr/>
        </p:nvSpPr>
        <p:spPr>
          <a:xfrm>
            <a:off x="4269687" y="390964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29" name="TextBox 28"/>
          <p:cNvSpPr txBox="1"/>
          <p:nvPr/>
        </p:nvSpPr>
        <p:spPr>
          <a:xfrm>
            <a:off x="2477875" y="2590800"/>
            <a:ext cx="508447" cy="369332"/>
          </a:xfrm>
          <a:prstGeom prst="rect">
            <a:avLst/>
          </a:prstGeom>
          <a:noFill/>
        </p:spPr>
        <p:txBody>
          <a:bodyPr wrap="none" rtlCol="0">
            <a:spAutoFit/>
          </a:bodyPr>
          <a:lstStyle/>
          <a:p>
            <a:r>
              <a:rPr lang="en-US" dirty="0"/>
              <a:t>w</a:t>
            </a:r>
            <a:r>
              <a:rPr lang="en-US" baseline="-25000" dirty="0"/>
              <a:t>11</a:t>
            </a:r>
          </a:p>
        </p:txBody>
      </p:sp>
      <p:sp>
        <p:nvSpPr>
          <p:cNvPr id="30" name="TextBox 29"/>
          <p:cNvSpPr txBox="1"/>
          <p:nvPr/>
        </p:nvSpPr>
        <p:spPr>
          <a:xfrm>
            <a:off x="2514374" y="2839998"/>
            <a:ext cx="508447" cy="369332"/>
          </a:xfrm>
          <a:prstGeom prst="rect">
            <a:avLst/>
          </a:prstGeom>
          <a:noFill/>
        </p:spPr>
        <p:txBody>
          <a:bodyPr wrap="none" rtlCol="0">
            <a:spAutoFit/>
          </a:bodyPr>
          <a:lstStyle/>
          <a:p>
            <a:r>
              <a:rPr lang="en-US" dirty="0"/>
              <a:t>w</a:t>
            </a:r>
            <a:r>
              <a:rPr lang="en-US" baseline="-25000" dirty="0"/>
              <a:t>21</a:t>
            </a:r>
          </a:p>
        </p:txBody>
      </p:sp>
      <p:sp>
        <p:nvSpPr>
          <p:cNvPr id="31" name="TextBox 30"/>
          <p:cNvSpPr txBox="1"/>
          <p:nvPr/>
        </p:nvSpPr>
        <p:spPr>
          <a:xfrm>
            <a:off x="2514374" y="3156466"/>
            <a:ext cx="508447" cy="369332"/>
          </a:xfrm>
          <a:prstGeom prst="rect">
            <a:avLst/>
          </a:prstGeom>
          <a:noFill/>
        </p:spPr>
        <p:txBody>
          <a:bodyPr wrap="none" rtlCol="0">
            <a:spAutoFit/>
          </a:bodyPr>
          <a:lstStyle/>
          <a:p>
            <a:r>
              <a:rPr lang="en-US" dirty="0"/>
              <a:t>w</a:t>
            </a:r>
            <a:r>
              <a:rPr lang="en-US" baseline="-25000" dirty="0"/>
              <a:t>31</a:t>
            </a:r>
          </a:p>
        </p:txBody>
      </p:sp>
      <p:sp>
        <p:nvSpPr>
          <p:cNvPr id="32" name="TextBox 31"/>
          <p:cNvSpPr txBox="1"/>
          <p:nvPr/>
        </p:nvSpPr>
        <p:spPr>
          <a:xfrm>
            <a:off x="2539327" y="4059198"/>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graphicFrame>
        <p:nvGraphicFramePr>
          <p:cNvPr id="33" name="Object 32"/>
          <p:cNvGraphicFramePr>
            <a:graphicFrameLocks noChangeAspect="1"/>
          </p:cNvGraphicFramePr>
          <p:nvPr>
            <p:extLst>
              <p:ext uri="{D42A27DB-BD31-4B8C-83A1-F6EECF244321}">
                <p14:modId xmlns:p14="http://schemas.microsoft.com/office/powerpoint/2010/main" val="2268449696"/>
              </p:ext>
            </p:extLst>
          </p:nvPr>
        </p:nvGraphicFramePr>
        <p:xfrm>
          <a:off x="2995613" y="5257800"/>
          <a:ext cx="2366962" cy="608013"/>
        </p:xfrm>
        <a:graphic>
          <a:graphicData uri="http://schemas.openxmlformats.org/presentationml/2006/ole">
            <mc:AlternateContent xmlns:mc="http://schemas.openxmlformats.org/markup-compatibility/2006">
              <mc:Choice xmlns:v="urn:schemas-microsoft-com:vml" Requires="v">
                <p:oleObj spid="_x0000_s508236" name="Equation" r:id="rId3" imgW="838200" imgH="215900" progId="Equation.3">
                  <p:embed/>
                </p:oleObj>
              </mc:Choice>
              <mc:Fallback>
                <p:oleObj name="Equation" r:id="rId3" imgW="838200" imgH="215900" progId="Equation.3">
                  <p:embed/>
                  <p:pic>
                    <p:nvPicPr>
                      <p:cNvPr id="0" name=""/>
                      <p:cNvPicPr/>
                      <p:nvPr/>
                    </p:nvPicPr>
                    <p:blipFill>
                      <a:blip r:embed="rId4"/>
                      <a:stretch>
                        <a:fillRect/>
                      </a:stretch>
                    </p:blipFill>
                    <p:spPr>
                      <a:xfrm>
                        <a:off x="2995613" y="5257800"/>
                        <a:ext cx="2366962" cy="608013"/>
                      </a:xfrm>
                      <a:prstGeom prst="rect">
                        <a:avLst/>
                      </a:prstGeom>
                    </p:spPr>
                  </p:pic>
                </p:oleObj>
              </mc:Fallback>
            </mc:AlternateContent>
          </a:graphicData>
        </a:graphic>
      </p:graphicFrame>
      <p:sp>
        <p:nvSpPr>
          <p:cNvPr id="34" name="TextBox 33"/>
          <p:cNvSpPr txBox="1"/>
          <p:nvPr/>
        </p:nvSpPr>
        <p:spPr>
          <a:xfrm>
            <a:off x="3200400" y="6096000"/>
            <a:ext cx="2768752" cy="400110"/>
          </a:xfrm>
          <a:prstGeom prst="rect">
            <a:avLst/>
          </a:prstGeom>
          <a:noFill/>
        </p:spPr>
        <p:txBody>
          <a:bodyPr wrap="none" rtlCol="0">
            <a:spAutoFit/>
          </a:bodyPr>
          <a:lstStyle/>
          <a:p>
            <a:r>
              <a:rPr lang="en-US" sz="2000" i="1" dirty="0"/>
              <a:t>f</a:t>
            </a:r>
            <a:r>
              <a:rPr lang="en-US" sz="2000" dirty="0"/>
              <a:t> is the activation function </a:t>
            </a:r>
          </a:p>
        </p:txBody>
      </p:sp>
      <p:cxnSp>
        <p:nvCxnSpPr>
          <p:cNvPr id="36" name="Straight Arrow Connector 35"/>
          <p:cNvCxnSpPr/>
          <p:nvPr/>
        </p:nvCxnSpPr>
        <p:spPr>
          <a:xfrm flipH="1">
            <a:off x="4884804" y="4671645"/>
            <a:ext cx="1896996" cy="73855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ABC94573-555D-6344-8A56-6D31B10FEBA0}"/>
                  </a:ext>
                </a:extLst>
              </p:cNvPr>
              <p:cNvSpPr txBox="1"/>
              <p:nvPr/>
            </p:nvSpPr>
            <p:spPr>
              <a:xfrm>
                <a:off x="6781800" y="4059198"/>
                <a:ext cx="1955728" cy="87511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r>
                        <a:rPr lang="en-US" sz="2000" b="0" i="1" baseline="-25000" smtClean="0">
                          <a:latin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nary>
                        <m:naryPr>
                          <m:chr m:val="∑"/>
                          <m:ctrlPr>
                            <a:rPr lang="en-US" sz="2000" b="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𝑚</m:t>
                          </m:r>
                        </m:sup>
                        <m:e>
                          <m:r>
                            <a:rPr lang="en-US" sz="2000" b="0" i="1" smtClean="0">
                              <a:latin typeface="Cambria Math" panose="02040503050406030204" pitchFamily="18" charset="0"/>
                              <a:ea typeface="Cambria Math" panose="02040503050406030204" pitchFamily="18" charset="0"/>
                            </a:rPr>
                            <m:t>𝑤</m:t>
                          </m:r>
                          <m:r>
                            <a:rPr lang="en-US" sz="2000" b="0" i="1" baseline="-25000" smtClean="0">
                              <a:latin typeface="Cambria Math" panose="02040503050406030204" pitchFamily="18" charset="0"/>
                              <a:ea typeface="Cambria Math" panose="02040503050406030204" pitchFamily="18" charset="0"/>
                            </a:rPr>
                            <m:t>𝑘𝑗</m:t>
                          </m:r>
                          <m:r>
                            <a:rPr lang="en-US" sz="2000" b="0" i="1" smtClean="0">
                              <a:latin typeface="Cambria Math" panose="02040503050406030204" pitchFamily="18" charset="0"/>
                              <a:ea typeface="Cambria Math" panose="02040503050406030204" pitchFamily="18" charset="0"/>
                            </a:rPr>
                            <m:t>𝑥</m:t>
                          </m:r>
                          <m:r>
                            <a:rPr lang="en-US" sz="2000" b="0" i="1" baseline="-25000" smtClean="0">
                              <a:latin typeface="Cambria Math" panose="02040503050406030204" pitchFamily="18" charset="0"/>
                              <a:ea typeface="Cambria Math" panose="02040503050406030204" pitchFamily="18" charset="0"/>
                            </a:rPr>
                            <m:t>𝑗</m:t>
                          </m:r>
                        </m:e>
                      </m:nary>
                    </m:oMath>
                  </m:oMathPara>
                </a14:m>
                <a:endParaRPr lang="en-US" sz="2000" dirty="0"/>
              </a:p>
            </p:txBody>
          </p:sp>
        </mc:Choice>
        <mc:Fallback>
          <p:sp>
            <p:nvSpPr>
              <p:cNvPr id="28" name="TextBox 27">
                <a:extLst>
                  <a:ext uri="{FF2B5EF4-FFF2-40B4-BE49-F238E27FC236}">
                    <a16:creationId xmlns:a16="http://schemas.microsoft.com/office/drawing/2014/main" id="{ABC94573-555D-6344-8A56-6D31B10FEBA0}"/>
                  </a:ext>
                </a:extLst>
              </p:cNvPr>
              <p:cNvSpPr txBox="1">
                <a:spLocks noRot="1" noChangeAspect="1" noMove="1" noResize="1" noEditPoints="1" noAdjustHandles="1" noChangeArrowheads="1" noChangeShapeType="1" noTextEdit="1"/>
              </p:cNvSpPr>
              <p:nvPr/>
            </p:nvSpPr>
            <p:spPr>
              <a:xfrm>
                <a:off x="6781800" y="4059198"/>
                <a:ext cx="1955728" cy="875111"/>
              </a:xfrm>
              <a:prstGeom prst="rect">
                <a:avLst/>
              </a:prstGeom>
              <a:blipFill>
                <a:blip r:embed="rId5"/>
                <a:stretch>
                  <a:fillRect l="-645" t="-114286" r="-1290" b="-165714"/>
                </a:stretch>
              </a:blipFill>
            </p:spPr>
            <p:txBody>
              <a:bodyPr/>
              <a:lstStyle/>
              <a:p>
                <a:r>
                  <a:rPr lang="en-US">
                    <a:noFill/>
                  </a:rPr>
                  <a:t> </a:t>
                </a:r>
              </a:p>
            </p:txBody>
          </p:sp>
        </mc:Fallback>
      </mc:AlternateContent>
    </p:spTree>
    <p:extLst>
      <p:ext uri="{BB962C8B-B14F-4D97-AF65-F5344CB8AC3E}">
        <p14:creationId xmlns:p14="http://schemas.microsoft.com/office/powerpoint/2010/main" val="25623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a:t>1. Calculate outputs of all nodes</a:t>
            </a:r>
          </a:p>
        </p:txBody>
      </p:sp>
      <p:sp>
        <p:nvSpPr>
          <p:cNvPr id="4" name="Oval 3"/>
          <p:cNvSpPr/>
          <p:nvPr/>
        </p:nvSpPr>
        <p:spPr>
          <a:xfrm>
            <a:off x="3340004" y="2771109"/>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40005" y="4218909"/>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787804" y="353310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40029" y="2766645"/>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1663829" y="4142710"/>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2120805" y="2997477"/>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107437" y="444751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2139240" y="3923355"/>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20805" y="3161355"/>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5"/>
            <a:endCxn id="6" idx="1"/>
          </p:cNvCxnSpPr>
          <p:nvPr/>
        </p:nvCxnSpPr>
        <p:spPr>
          <a:xfrm>
            <a:off x="3905359" y="332887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a:endCxn id="6" idx="3"/>
          </p:cNvCxnSpPr>
          <p:nvPr/>
        </p:nvCxnSpPr>
        <p:spPr>
          <a:xfrm flipV="1">
            <a:off x="4002359" y="409846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75124" y="379684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90552" y="3348444"/>
            <a:ext cx="466794" cy="369332"/>
          </a:xfrm>
          <a:prstGeom prst="rect">
            <a:avLst/>
          </a:prstGeom>
          <a:noFill/>
        </p:spPr>
        <p:txBody>
          <a:bodyPr wrap="none" rtlCol="0">
            <a:spAutoFit/>
          </a:bodyPr>
          <a:lstStyle/>
          <a:p>
            <a:r>
              <a:rPr lang="en-US" dirty="0"/>
              <a:t>out</a:t>
            </a:r>
          </a:p>
        </p:txBody>
      </p:sp>
      <p:cxnSp>
        <p:nvCxnSpPr>
          <p:cNvPr id="17" name="Straight Arrow Connector 16"/>
          <p:cNvCxnSpPr/>
          <p:nvPr/>
        </p:nvCxnSpPr>
        <p:spPr>
          <a:xfrm>
            <a:off x="2079756" y="3251170"/>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139240" y="3780200"/>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flipV="1">
            <a:off x="3468960" y="2962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flipV="1">
            <a:off x="3468960" y="44107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flipV="1">
            <a:off x="4992960" y="3724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63920" y="2766645"/>
            <a:ext cx="370677" cy="369332"/>
          </a:xfrm>
          <a:prstGeom prst="rect">
            <a:avLst/>
          </a:prstGeom>
          <a:noFill/>
        </p:spPr>
        <p:txBody>
          <a:bodyPr wrap="none" rtlCol="0">
            <a:spAutoFit/>
          </a:bodyPr>
          <a:lstStyle/>
          <a:p>
            <a:r>
              <a:rPr lang="en-US" dirty="0">
                <a:solidFill>
                  <a:srgbClr val="FF0000"/>
                </a:solidFill>
              </a:rPr>
              <a:t>h</a:t>
            </a:r>
            <a:r>
              <a:rPr lang="en-US" baseline="-25000" dirty="0">
                <a:solidFill>
                  <a:srgbClr val="FF0000"/>
                </a:solidFill>
              </a:rPr>
              <a:t>1</a:t>
            </a:r>
          </a:p>
        </p:txBody>
      </p:sp>
      <p:sp>
        <p:nvSpPr>
          <p:cNvPr id="23" name="TextBox 22"/>
          <p:cNvSpPr txBox="1"/>
          <p:nvPr/>
        </p:nvSpPr>
        <p:spPr>
          <a:xfrm>
            <a:off x="3963920" y="4530913"/>
            <a:ext cx="370677" cy="369332"/>
          </a:xfrm>
          <a:prstGeom prst="rect">
            <a:avLst/>
          </a:prstGeom>
          <a:noFill/>
        </p:spPr>
        <p:txBody>
          <a:bodyPr wrap="none" rtlCol="0">
            <a:spAutoFit/>
          </a:bodyPr>
          <a:lstStyle/>
          <a:p>
            <a:r>
              <a:rPr lang="en-US" dirty="0" err="1">
                <a:solidFill>
                  <a:srgbClr val="FF0000"/>
                </a:solidFill>
              </a:rPr>
              <a:t>h</a:t>
            </a:r>
            <a:r>
              <a:rPr lang="en-US" baseline="-25000" dirty="0" err="1">
                <a:solidFill>
                  <a:srgbClr val="FF0000"/>
                </a:solidFill>
              </a:rPr>
              <a:t>d</a:t>
            </a:r>
            <a:endParaRPr lang="en-US" baseline="-25000" dirty="0">
              <a:solidFill>
                <a:srgbClr val="FF0000"/>
              </a:solidFill>
            </a:endParaRPr>
          </a:p>
        </p:txBody>
      </p:sp>
      <p:sp>
        <p:nvSpPr>
          <p:cNvPr id="24" name="TextBox 23"/>
          <p:cNvSpPr txBox="1"/>
          <p:nvPr/>
        </p:nvSpPr>
        <p:spPr>
          <a:xfrm>
            <a:off x="3468960" y="3595534"/>
            <a:ext cx="415498" cy="369332"/>
          </a:xfrm>
          <a:prstGeom prst="rect">
            <a:avLst/>
          </a:prstGeom>
          <a:noFill/>
        </p:spPr>
        <p:txBody>
          <a:bodyPr wrap="none" rtlCol="0">
            <a:spAutoFit/>
          </a:bodyPr>
          <a:lstStyle/>
          <a:p>
            <a:r>
              <a:rPr lang="en-US" dirty="0"/>
              <a:t>…</a:t>
            </a:r>
          </a:p>
        </p:txBody>
      </p:sp>
      <p:sp>
        <p:nvSpPr>
          <p:cNvPr id="25" name="TextBox 24"/>
          <p:cNvSpPr txBox="1"/>
          <p:nvPr/>
        </p:nvSpPr>
        <p:spPr>
          <a:xfrm>
            <a:off x="1719622" y="3581634"/>
            <a:ext cx="415498" cy="369332"/>
          </a:xfrm>
          <a:prstGeom prst="rect">
            <a:avLst/>
          </a:prstGeom>
          <a:noFill/>
        </p:spPr>
        <p:txBody>
          <a:bodyPr wrap="none" rtlCol="0">
            <a:spAutoFit/>
          </a:bodyPr>
          <a:lstStyle/>
          <a:p>
            <a:r>
              <a:rPr lang="en-US" dirty="0"/>
              <a:t>…</a:t>
            </a:r>
          </a:p>
        </p:txBody>
      </p:sp>
      <p:sp>
        <p:nvSpPr>
          <p:cNvPr id="26" name="TextBox 25"/>
          <p:cNvSpPr txBox="1"/>
          <p:nvPr/>
        </p:nvSpPr>
        <p:spPr>
          <a:xfrm>
            <a:off x="4317089" y="3039179"/>
            <a:ext cx="383501" cy="369332"/>
          </a:xfrm>
          <a:prstGeom prst="rect">
            <a:avLst/>
          </a:prstGeom>
          <a:noFill/>
        </p:spPr>
        <p:txBody>
          <a:bodyPr wrap="none" rtlCol="0">
            <a:spAutoFit/>
          </a:bodyPr>
          <a:lstStyle/>
          <a:p>
            <a:r>
              <a:rPr lang="en-US" dirty="0">
                <a:solidFill>
                  <a:srgbClr val="000000"/>
                </a:solidFill>
              </a:rPr>
              <a:t>v</a:t>
            </a:r>
            <a:r>
              <a:rPr lang="en-US" baseline="-25000" dirty="0">
                <a:solidFill>
                  <a:srgbClr val="000000"/>
                </a:solidFill>
              </a:rPr>
              <a:t>1</a:t>
            </a:r>
          </a:p>
        </p:txBody>
      </p:sp>
      <p:sp>
        <p:nvSpPr>
          <p:cNvPr id="27" name="TextBox 26"/>
          <p:cNvSpPr txBox="1"/>
          <p:nvPr/>
        </p:nvSpPr>
        <p:spPr>
          <a:xfrm>
            <a:off x="4269687" y="390964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29" name="TextBox 28"/>
          <p:cNvSpPr txBox="1"/>
          <p:nvPr/>
        </p:nvSpPr>
        <p:spPr>
          <a:xfrm>
            <a:off x="2477875" y="2590800"/>
            <a:ext cx="508447" cy="369332"/>
          </a:xfrm>
          <a:prstGeom prst="rect">
            <a:avLst/>
          </a:prstGeom>
          <a:noFill/>
        </p:spPr>
        <p:txBody>
          <a:bodyPr wrap="none" rtlCol="0">
            <a:spAutoFit/>
          </a:bodyPr>
          <a:lstStyle/>
          <a:p>
            <a:r>
              <a:rPr lang="en-US" dirty="0"/>
              <a:t>w</a:t>
            </a:r>
            <a:r>
              <a:rPr lang="en-US" baseline="-25000" dirty="0"/>
              <a:t>11</a:t>
            </a:r>
          </a:p>
        </p:txBody>
      </p:sp>
      <p:sp>
        <p:nvSpPr>
          <p:cNvPr id="30" name="TextBox 29"/>
          <p:cNvSpPr txBox="1"/>
          <p:nvPr/>
        </p:nvSpPr>
        <p:spPr>
          <a:xfrm>
            <a:off x="2514374" y="2839998"/>
            <a:ext cx="508447" cy="369332"/>
          </a:xfrm>
          <a:prstGeom prst="rect">
            <a:avLst/>
          </a:prstGeom>
          <a:noFill/>
        </p:spPr>
        <p:txBody>
          <a:bodyPr wrap="none" rtlCol="0">
            <a:spAutoFit/>
          </a:bodyPr>
          <a:lstStyle/>
          <a:p>
            <a:r>
              <a:rPr lang="en-US" dirty="0"/>
              <a:t>w</a:t>
            </a:r>
            <a:r>
              <a:rPr lang="en-US" baseline="-25000" dirty="0"/>
              <a:t>21</a:t>
            </a:r>
          </a:p>
        </p:txBody>
      </p:sp>
      <p:sp>
        <p:nvSpPr>
          <p:cNvPr id="31" name="TextBox 30"/>
          <p:cNvSpPr txBox="1"/>
          <p:nvPr/>
        </p:nvSpPr>
        <p:spPr>
          <a:xfrm>
            <a:off x="2514374" y="3156466"/>
            <a:ext cx="508447" cy="369332"/>
          </a:xfrm>
          <a:prstGeom prst="rect">
            <a:avLst/>
          </a:prstGeom>
          <a:noFill/>
        </p:spPr>
        <p:txBody>
          <a:bodyPr wrap="none" rtlCol="0">
            <a:spAutoFit/>
          </a:bodyPr>
          <a:lstStyle/>
          <a:p>
            <a:r>
              <a:rPr lang="en-US" dirty="0"/>
              <a:t>w</a:t>
            </a:r>
            <a:r>
              <a:rPr lang="en-US" baseline="-25000" dirty="0"/>
              <a:t>31</a:t>
            </a:r>
          </a:p>
        </p:txBody>
      </p:sp>
      <p:sp>
        <p:nvSpPr>
          <p:cNvPr id="32" name="TextBox 31"/>
          <p:cNvSpPr txBox="1"/>
          <p:nvPr/>
        </p:nvSpPr>
        <p:spPr>
          <a:xfrm>
            <a:off x="2539327" y="4059198"/>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graphicFrame>
        <p:nvGraphicFramePr>
          <p:cNvPr id="33" name="Object 32"/>
          <p:cNvGraphicFramePr>
            <a:graphicFrameLocks noChangeAspect="1"/>
          </p:cNvGraphicFramePr>
          <p:nvPr>
            <p:extLst>
              <p:ext uri="{D42A27DB-BD31-4B8C-83A1-F6EECF244321}">
                <p14:modId xmlns:p14="http://schemas.microsoft.com/office/powerpoint/2010/main" val="1618151414"/>
              </p:ext>
            </p:extLst>
          </p:nvPr>
        </p:nvGraphicFramePr>
        <p:xfrm>
          <a:off x="2414588" y="5145088"/>
          <a:ext cx="3878262" cy="1027112"/>
        </p:xfrm>
        <a:graphic>
          <a:graphicData uri="http://schemas.openxmlformats.org/presentationml/2006/ole">
            <mc:AlternateContent xmlns:mc="http://schemas.openxmlformats.org/markup-compatibility/2006">
              <mc:Choice xmlns:v="urn:schemas-microsoft-com:vml" Requires="v">
                <p:oleObj spid="_x0000_s509095" name="Equation" r:id="rId3" imgW="1485900" imgH="393700" progId="Equation.3">
                  <p:embed/>
                </p:oleObj>
              </mc:Choice>
              <mc:Fallback>
                <p:oleObj name="Equation" r:id="rId3" imgW="1485900" imgH="393700" progId="Equation.3">
                  <p:embed/>
                  <p:pic>
                    <p:nvPicPr>
                      <p:cNvPr id="0" name=""/>
                      <p:cNvPicPr/>
                      <p:nvPr/>
                    </p:nvPicPr>
                    <p:blipFill>
                      <a:blip r:embed="rId4"/>
                      <a:stretch>
                        <a:fillRect/>
                      </a:stretch>
                    </p:blipFill>
                    <p:spPr>
                      <a:xfrm>
                        <a:off x="2414588" y="5145088"/>
                        <a:ext cx="3878262" cy="1027112"/>
                      </a:xfrm>
                      <a:prstGeom prst="rect">
                        <a:avLst/>
                      </a:prstGeom>
                    </p:spPr>
                  </p:pic>
                </p:oleObj>
              </mc:Fallback>
            </mc:AlternateContent>
          </a:graphicData>
        </a:graphic>
      </p:graphicFrame>
      <p:sp>
        <p:nvSpPr>
          <p:cNvPr id="34" name="TextBox 33"/>
          <p:cNvSpPr txBox="1"/>
          <p:nvPr/>
        </p:nvSpPr>
        <p:spPr>
          <a:xfrm>
            <a:off x="3012990" y="6296055"/>
            <a:ext cx="2768752" cy="400110"/>
          </a:xfrm>
          <a:prstGeom prst="rect">
            <a:avLst/>
          </a:prstGeom>
          <a:noFill/>
        </p:spPr>
        <p:txBody>
          <a:bodyPr wrap="none" rtlCol="0">
            <a:spAutoFit/>
          </a:bodyPr>
          <a:lstStyle/>
          <a:p>
            <a:r>
              <a:rPr lang="en-US" sz="2000" i="1" dirty="0"/>
              <a:t>f</a:t>
            </a:r>
            <a:r>
              <a:rPr lang="en-US" sz="2000" dirty="0"/>
              <a:t> is the activation function </a:t>
            </a:r>
          </a:p>
        </p:txBody>
      </p:sp>
    </p:spTree>
    <p:extLst>
      <p:ext uri="{BB962C8B-B14F-4D97-AF65-F5344CB8AC3E}">
        <p14:creationId xmlns:p14="http://schemas.microsoft.com/office/powerpoint/2010/main" val="2530429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a:t>1. Calculate outputs of all nodes</a:t>
            </a:r>
          </a:p>
        </p:txBody>
      </p:sp>
      <p:sp>
        <p:nvSpPr>
          <p:cNvPr id="4" name="Oval 3"/>
          <p:cNvSpPr/>
          <p:nvPr/>
        </p:nvSpPr>
        <p:spPr>
          <a:xfrm>
            <a:off x="3340004" y="2771109"/>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40005" y="4218909"/>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787804" y="353310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40029" y="2766645"/>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1663829" y="4142710"/>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2120805" y="2997477"/>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107437" y="444751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2139240" y="3923355"/>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20805" y="3161355"/>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5"/>
            <a:endCxn id="6" idx="1"/>
          </p:cNvCxnSpPr>
          <p:nvPr/>
        </p:nvCxnSpPr>
        <p:spPr>
          <a:xfrm>
            <a:off x="3905359" y="332887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a:endCxn id="6" idx="3"/>
          </p:cNvCxnSpPr>
          <p:nvPr/>
        </p:nvCxnSpPr>
        <p:spPr>
          <a:xfrm flipV="1">
            <a:off x="4002359" y="409846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75124" y="379684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90552" y="3348444"/>
            <a:ext cx="466794" cy="369332"/>
          </a:xfrm>
          <a:prstGeom prst="rect">
            <a:avLst/>
          </a:prstGeom>
          <a:noFill/>
        </p:spPr>
        <p:txBody>
          <a:bodyPr wrap="none" rtlCol="0">
            <a:spAutoFit/>
          </a:bodyPr>
          <a:lstStyle/>
          <a:p>
            <a:r>
              <a:rPr lang="en-US" dirty="0">
                <a:solidFill>
                  <a:srgbClr val="FF0000"/>
                </a:solidFill>
              </a:rPr>
              <a:t>out</a:t>
            </a:r>
          </a:p>
        </p:txBody>
      </p:sp>
      <p:cxnSp>
        <p:nvCxnSpPr>
          <p:cNvPr id="17" name="Straight Arrow Connector 16"/>
          <p:cNvCxnSpPr/>
          <p:nvPr/>
        </p:nvCxnSpPr>
        <p:spPr>
          <a:xfrm>
            <a:off x="2079756" y="3251170"/>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139240" y="3780200"/>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flipV="1">
            <a:off x="3468960" y="2962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flipV="1">
            <a:off x="3468960" y="44107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flipV="1">
            <a:off x="4992960" y="3724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63920" y="2766645"/>
            <a:ext cx="370677" cy="369332"/>
          </a:xfrm>
          <a:prstGeom prst="rect">
            <a:avLst/>
          </a:prstGeom>
          <a:noFill/>
        </p:spPr>
        <p:txBody>
          <a:bodyPr wrap="none" rtlCol="0">
            <a:spAutoFit/>
          </a:bodyPr>
          <a:lstStyle/>
          <a:p>
            <a:r>
              <a:rPr lang="en-US" dirty="0"/>
              <a:t>h</a:t>
            </a:r>
            <a:r>
              <a:rPr lang="en-US" baseline="-25000" dirty="0"/>
              <a:t>1</a:t>
            </a:r>
          </a:p>
        </p:txBody>
      </p:sp>
      <p:sp>
        <p:nvSpPr>
          <p:cNvPr id="23" name="TextBox 22"/>
          <p:cNvSpPr txBox="1"/>
          <p:nvPr/>
        </p:nvSpPr>
        <p:spPr>
          <a:xfrm>
            <a:off x="3963920" y="4530913"/>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24" name="TextBox 23"/>
          <p:cNvSpPr txBox="1"/>
          <p:nvPr/>
        </p:nvSpPr>
        <p:spPr>
          <a:xfrm>
            <a:off x="3468960" y="3595534"/>
            <a:ext cx="415498" cy="369332"/>
          </a:xfrm>
          <a:prstGeom prst="rect">
            <a:avLst/>
          </a:prstGeom>
          <a:noFill/>
        </p:spPr>
        <p:txBody>
          <a:bodyPr wrap="none" rtlCol="0">
            <a:spAutoFit/>
          </a:bodyPr>
          <a:lstStyle/>
          <a:p>
            <a:r>
              <a:rPr lang="en-US" dirty="0"/>
              <a:t>…</a:t>
            </a:r>
          </a:p>
        </p:txBody>
      </p:sp>
      <p:sp>
        <p:nvSpPr>
          <p:cNvPr id="25" name="TextBox 24"/>
          <p:cNvSpPr txBox="1"/>
          <p:nvPr/>
        </p:nvSpPr>
        <p:spPr>
          <a:xfrm>
            <a:off x="1719622" y="3581634"/>
            <a:ext cx="415498" cy="369332"/>
          </a:xfrm>
          <a:prstGeom prst="rect">
            <a:avLst/>
          </a:prstGeom>
          <a:noFill/>
        </p:spPr>
        <p:txBody>
          <a:bodyPr wrap="none" rtlCol="0">
            <a:spAutoFit/>
          </a:bodyPr>
          <a:lstStyle/>
          <a:p>
            <a:r>
              <a:rPr lang="en-US" dirty="0"/>
              <a:t>…</a:t>
            </a:r>
          </a:p>
        </p:txBody>
      </p:sp>
      <p:sp>
        <p:nvSpPr>
          <p:cNvPr id="26" name="TextBox 25"/>
          <p:cNvSpPr txBox="1"/>
          <p:nvPr/>
        </p:nvSpPr>
        <p:spPr>
          <a:xfrm>
            <a:off x="4317089" y="3039179"/>
            <a:ext cx="383501" cy="369332"/>
          </a:xfrm>
          <a:prstGeom prst="rect">
            <a:avLst/>
          </a:prstGeom>
          <a:noFill/>
        </p:spPr>
        <p:txBody>
          <a:bodyPr wrap="none" rtlCol="0">
            <a:spAutoFit/>
          </a:bodyPr>
          <a:lstStyle/>
          <a:p>
            <a:r>
              <a:rPr lang="en-US" dirty="0">
                <a:solidFill>
                  <a:srgbClr val="000000"/>
                </a:solidFill>
              </a:rPr>
              <a:t>v</a:t>
            </a:r>
            <a:r>
              <a:rPr lang="en-US" baseline="-25000" dirty="0">
                <a:solidFill>
                  <a:srgbClr val="000000"/>
                </a:solidFill>
              </a:rPr>
              <a:t>1</a:t>
            </a:r>
          </a:p>
        </p:txBody>
      </p:sp>
      <p:sp>
        <p:nvSpPr>
          <p:cNvPr id="27" name="TextBox 26"/>
          <p:cNvSpPr txBox="1"/>
          <p:nvPr/>
        </p:nvSpPr>
        <p:spPr>
          <a:xfrm>
            <a:off x="4269687" y="390964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28" name="TextBox 27"/>
          <p:cNvSpPr txBox="1"/>
          <p:nvPr/>
        </p:nvSpPr>
        <p:spPr>
          <a:xfrm>
            <a:off x="2133600" y="5477413"/>
            <a:ext cx="4152699" cy="461665"/>
          </a:xfrm>
          <a:prstGeom prst="rect">
            <a:avLst/>
          </a:prstGeom>
          <a:noFill/>
        </p:spPr>
        <p:txBody>
          <a:bodyPr wrap="none" rtlCol="0">
            <a:spAutoFit/>
          </a:bodyPr>
          <a:lstStyle/>
          <a:p>
            <a:r>
              <a:rPr lang="en-US" sz="2400" dirty="0">
                <a:solidFill>
                  <a:srgbClr val="FF0000"/>
                </a:solidFill>
              </a:rPr>
              <a:t>What is </a:t>
            </a:r>
            <a:r>
              <a:rPr lang="en-US" sz="2400" i="1" dirty="0">
                <a:solidFill>
                  <a:srgbClr val="FF0000"/>
                </a:solidFill>
              </a:rPr>
              <a:t>out</a:t>
            </a:r>
            <a:r>
              <a:rPr lang="en-US" sz="2400" dirty="0">
                <a:solidFill>
                  <a:srgbClr val="FF0000"/>
                </a:solidFill>
              </a:rPr>
              <a:t> in terms of </a:t>
            </a:r>
            <a:r>
              <a:rPr lang="en-US" sz="2400" i="1" dirty="0">
                <a:solidFill>
                  <a:srgbClr val="FF0000"/>
                </a:solidFill>
              </a:rPr>
              <a:t>h</a:t>
            </a:r>
            <a:r>
              <a:rPr lang="en-US" sz="2400" dirty="0">
                <a:solidFill>
                  <a:srgbClr val="FF0000"/>
                </a:solidFill>
              </a:rPr>
              <a:t> and </a:t>
            </a:r>
            <a:r>
              <a:rPr lang="en-US" sz="2400" i="1" dirty="0">
                <a:solidFill>
                  <a:srgbClr val="FF0000"/>
                </a:solidFill>
              </a:rPr>
              <a:t>v</a:t>
            </a:r>
            <a:r>
              <a:rPr lang="en-US" sz="2400" dirty="0">
                <a:solidFill>
                  <a:srgbClr val="FF0000"/>
                </a:solidFill>
              </a:rPr>
              <a:t>?</a:t>
            </a:r>
          </a:p>
        </p:txBody>
      </p:sp>
      <p:sp>
        <p:nvSpPr>
          <p:cNvPr id="29" name="TextBox 28"/>
          <p:cNvSpPr txBox="1"/>
          <p:nvPr/>
        </p:nvSpPr>
        <p:spPr>
          <a:xfrm>
            <a:off x="2477875" y="2590800"/>
            <a:ext cx="508447" cy="369332"/>
          </a:xfrm>
          <a:prstGeom prst="rect">
            <a:avLst/>
          </a:prstGeom>
          <a:noFill/>
        </p:spPr>
        <p:txBody>
          <a:bodyPr wrap="none" rtlCol="0">
            <a:spAutoFit/>
          </a:bodyPr>
          <a:lstStyle/>
          <a:p>
            <a:r>
              <a:rPr lang="en-US" dirty="0"/>
              <a:t>w</a:t>
            </a:r>
            <a:r>
              <a:rPr lang="en-US" baseline="-25000" dirty="0"/>
              <a:t>11</a:t>
            </a:r>
          </a:p>
        </p:txBody>
      </p:sp>
      <p:sp>
        <p:nvSpPr>
          <p:cNvPr id="30" name="TextBox 29"/>
          <p:cNvSpPr txBox="1"/>
          <p:nvPr/>
        </p:nvSpPr>
        <p:spPr>
          <a:xfrm>
            <a:off x="2514374" y="2839998"/>
            <a:ext cx="508447" cy="369332"/>
          </a:xfrm>
          <a:prstGeom prst="rect">
            <a:avLst/>
          </a:prstGeom>
          <a:noFill/>
        </p:spPr>
        <p:txBody>
          <a:bodyPr wrap="none" rtlCol="0">
            <a:spAutoFit/>
          </a:bodyPr>
          <a:lstStyle/>
          <a:p>
            <a:r>
              <a:rPr lang="en-US" dirty="0"/>
              <a:t>w</a:t>
            </a:r>
            <a:r>
              <a:rPr lang="en-US" baseline="-25000" dirty="0"/>
              <a:t>21</a:t>
            </a:r>
          </a:p>
        </p:txBody>
      </p:sp>
      <p:sp>
        <p:nvSpPr>
          <p:cNvPr id="31" name="TextBox 30"/>
          <p:cNvSpPr txBox="1"/>
          <p:nvPr/>
        </p:nvSpPr>
        <p:spPr>
          <a:xfrm>
            <a:off x="2514374" y="3156466"/>
            <a:ext cx="508447" cy="369332"/>
          </a:xfrm>
          <a:prstGeom prst="rect">
            <a:avLst/>
          </a:prstGeom>
          <a:noFill/>
        </p:spPr>
        <p:txBody>
          <a:bodyPr wrap="none" rtlCol="0">
            <a:spAutoFit/>
          </a:bodyPr>
          <a:lstStyle/>
          <a:p>
            <a:r>
              <a:rPr lang="en-US" dirty="0"/>
              <a:t>w</a:t>
            </a:r>
            <a:r>
              <a:rPr lang="en-US" baseline="-25000" dirty="0"/>
              <a:t>31</a:t>
            </a:r>
          </a:p>
        </p:txBody>
      </p:sp>
      <p:sp>
        <p:nvSpPr>
          <p:cNvPr id="32" name="TextBox 31"/>
          <p:cNvSpPr txBox="1"/>
          <p:nvPr/>
        </p:nvSpPr>
        <p:spPr>
          <a:xfrm>
            <a:off x="2539327" y="4059198"/>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spTree>
    <p:extLst>
      <p:ext uri="{BB962C8B-B14F-4D97-AF65-F5344CB8AC3E}">
        <p14:creationId xmlns:p14="http://schemas.microsoft.com/office/powerpoint/2010/main" val="2900206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a:t>1. Calculate outputs of all nodes</a:t>
            </a:r>
          </a:p>
        </p:txBody>
      </p:sp>
      <p:sp>
        <p:nvSpPr>
          <p:cNvPr id="4" name="Oval 3"/>
          <p:cNvSpPr/>
          <p:nvPr/>
        </p:nvSpPr>
        <p:spPr>
          <a:xfrm>
            <a:off x="3340004" y="2771109"/>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40005" y="4218909"/>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787804" y="353310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40029" y="2766645"/>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1663829" y="4142710"/>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2120805" y="2997477"/>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107437" y="444751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2139240" y="3923355"/>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20805" y="3161355"/>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5"/>
            <a:endCxn id="6" idx="1"/>
          </p:cNvCxnSpPr>
          <p:nvPr/>
        </p:nvCxnSpPr>
        <p:spPr>
          <a:xfrm>
            <a:off x="3905359" y="332887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a:endCxn id="6" idx="3"/>
          </p:cNvCxnSpPr>
          <p:nvPr/>
        </p:nvCxnSpPr>
        <p:spPr>
          <a:xfrm flipV="1">
            <a:off x="4002359" y="409846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75124" y="379684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90552" y="3348444"/>
            <a:ext cx="466794" cy="369332"/>
          </a:xfrm>
          <a:prstGeom prst="rect">
            <a:avLst/>
          </a:prstGeom>
          <a:noFill/>
        </p:spPr>
        <p:txBody>
          <a:bodyPr wrap="none" rtlCol="0">
            <a:spAutoFit/>
          </a:bodyPr>
          <a:lstStyle/>
          <a:p>
            <a:r>
              <a:rPr lang="en-US" dirty="0">
                <a:solidFill>
                  <a:srgbClr val="FF0000"/>
                </a:solidFill>
              </a:rPr>
              <a:t>out</a:t>
            </a:r>
          </a:p>
        </p:txBody>
      </p:sp>
      <p:cxnSp>
        <p:nvCxnSpPr>
          <p:cNvPr id="17" name="Straight Arrow Connector 16"/>
          <p:cNvCxnSpPr/>
          <p:nvPr/>
        </p:nvCxnSpPr>
        <p:spPr>
          <a:xfrm>
            <a:off x="2079756" y="3251170"/>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139240" y="3780200"/>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flipV="1">
            <a:off x="3468960" y="2962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flipV="1">
            <a:off x="3468960" y="44107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flipV="1">
            <a:off x="4992960" y="3724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63920" y="2766645"/>
            <a:ext cx="370677" cy="369332"/>
          </a:xfrm>
          <a:prstGeom prst="rect">
            <a:avLst/>
          </a:prstGeom>
          <a:noFill/>
        </p:spPr>
        <p:txBody>
          <a:bodyPr wrap="none" rtlCol="0">
            <a:spAutoFit/>
          </a:bodyPr>
          <a:lstStyle/>
          <a:p>
            <a:r>
              <a:rPr lang="en-US" dirty="0"/>
              <a:t>h</a:t>
            </a:r>
            <a:r>
              <a:rPr lang="en-US" baseline="-25000" dirty="0"/>
              <a:t>1</a:t>
            </a:r>
          </a:p>
        </p:txBody>
      </p:sp>
      <p:sp>
        <p:nvSpPr>
          <p:cNvPr id="23" name="TextBox 22"/>
          <p:cNvSpPr txBox="1"/>
          <p:nvPr/>
        </p:nvSpPr>
        <p:spPr>
          <a:xfrm>
            <a:off x="3963920" y="4530913"/>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24" name="TextBox 23"/>
          <p:cNvSpPr txBox="1"/>
          <p:nvPr/>
        </p:nvSpPr>
        <p:spPr>
          <a:xfrm>
            <a:off x="3468960" y="3595534"/>
            <a:ext cx="415498" cy="369332"/>
          </a:xfrm>
          <a:prstGeom prst="rect">
            <a:avLst/>
          </a:prstGeom>
          <a:noFill/>
        </p:spPr>
        <p:txBody>
          <a:bodyPr wrap="none" rtlCol="0">
            <a:spAutoFit/>
          </a:bodyPr>
          <a:lstStyle/>
          <a:p>
            <a:r>
              <a:rPr lang="en-US" dirty="0"/>
              <a:t>…</a:t>
            </a:r>
          </a:p>
        </p:txBody>
      </p:sp>
      <p:sp>
        <p:nvSpPr>
          <p:cNvPr id="25" name="TextBox 24"/>
          <p:cNvSpPr txBox="1"/>
          <p:nvPr/>
        </p:nvSpPr>
        <p:spPr>
          <a:xfrm>
            <a:off x="1719622" y="3581634"/>
            <a:ext cx="415498" cy="369332"/>
          </a:xfrm>
          <a:prstGeom prst="rect">
            <a:avLst/>
          </a:prstGeom>
          <a:noFill/>
        </p:spPr>
        <p:txBody>
          <a:bodyPr wrap="none" rtlCol="0">
            <a:spAutoFit/>
          </a:bodyPr>
          <a:lstStyle/>
          <a:p>
            <a:r>
              <a:rPr lang="en-US" dirty="0"/>
              <a:t>…</a:t>
            </a:r>
          </a:p>
        </p:txBody>
      </p:sp>
      <p:sp>
        <p:nvSpPr>
          <p:cNvPr id="26" name="TextBox 25"/>
          <p:cNvSpPr txBox="1"/>
          <p:nvPr/>
        </p:nvSpPr>
        <p:spPr>
          <a:xfrm>
            <a:off x="4317089" y="3039179"/>
            <a:ext cx="383501" cy="369332"/>
          </a:xfrm>
          <a:prstGeom prst="rect">
            <a:avLst/>
          </a:prstGeom>
          <a:noFill/>
        </p:spPr>
        <p:txBody>
          <a:bodyPr wrap="none" rtlCol="0">
            <a:spAutoFit/>
          </a:bodyPr>
          <a:lstStyle/>
          <a:p>
            <a:r>
              <a:rPr lang="en-US" dirty="0">
                <a:solidFill>
                  <a:srgbClr val="000000"/>
                </a:solidFill>
              </a:rPr>
              <a:t>v</a:t>
            </a:r>
            <a:r>
              <a:rPr lang="en-US" baseline="-25000" dirty="0">
                <a:solidFill>
                  <a:srgbClr val="000000"/>
                </a:solidFill>
              </a:rPr>
              <a:t>1</a:t>
            </a:r>
          </a:p>
        </p:txBody>
      </p:sp>
      <p:sp>
        <p:nvSpPr>
          <p:cNvPr id="27" name="TextBox 26"/>
          <p:cNvSpPr txBox="1"/>
          <p:nvPr/>
        </p:nvSpPr>
        <p:spPr>
          <a:xfrm>
            <a:off x="4269687" y="390964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29" name="TextBox 28"/>
          <p:cNvSpPr txBox="1"/>
          <p:nvPr/>
        </p:nvSpPr>
        <p:spPr>
          <a:xfrm>
            <a:off x="2477875" y="2590800"/>
            <a:ext cx="508447" cy="369332"/>
          </a:xfrm>
          <a:prstGeom prst="rect">
            <a:avLst/>
          </a:prstGeom>
          <a:noFill/>
        </p:spPr>
        <p:txBody>
          <a:bodyPr wrap="none" rtlCol="0">
            <a:spAutoFit/>
          </a:bodyPr>
          <a:lstStyle/>
          <a:p>
            <a:r>
              <a:rPr lang="en-US" dirty="0"/>
              <a:t>w</a:t>
            </a:r>
            <a:r>
              <a:rPr lang="en-US" baseline="-25000" dirty="0"/>
              <a:t>11</a:t>
            </a:r>
          </a:p>
        </p:txBody>
      </p:sp>
      <p:sp>
        <p:nvSpPr>
          <p:cNvPr id="30" name="TextBox 29"/>
          <p:cNvSpPr txBox="1"/>
          <p:nvPr/>
        </p:nvSpPr>
        <p:spPr>
          <a:xfrm>
            <a:off x="2514374" y="2839998"/>
            <a:ext cx="508447" cy="369332"/>
          </a:xfrm>
          <a:prstGeom prst="rect">
            <a:avLst/>
          </a:prstGeom>
          <a:noFill/>
        </p:spPr>
        <p:txBody>
          <a:bodyPr wrap="none" rtlCol="0">
            <a:spAutoFit/>
          </a:bodyPr>
          <a:lstStyle/>
          <a:p>
            <a:r>
              <a:rPr lang="en-US" dirty="0"/>
              <a:t>w</a:t>
            </a:r>
            <a:r>
              <a:rPr lang="en-US" baseline="-25000" dirty="0"/>
              <a:t>21</a:t>
            </a:r>
          </a:p>
        </p:txBody>
      </p:sp>
      <p:sp>
        <p:nvSpPr>
          <p:cNvPr id="31" name="TextBox 30"/>
          <p:cNvSpPr txBox="1"/>
          <p:nvPr/>
        </p:nvSpPr>
        <p:spPr>
          <a:xfrm>
            <a:off x="2514374" y="3156466"/>
            <a:ext cx="508447" cy="369332"/>
          </a:xfrm>
          <a:prstGeom prst="rect">
            <a:avLst/>
          </a:prstGeom>
          <a:noFill/>
        </p:spPr>
        <p:txBody>
          <a:bodyPr wrap="none" rtlCol="0">
            <a:spAutoFit/>
          </a:bodyPr>
          <a:lstStyle/>
          <a:p>
            <a:r>
              <a:rPr lang="en-US" dirty="0"/>
              <a:t>w</a:t>
            </a:r>
            <a:r>
              <a:rPr lang="en-US" baseline="-25000" dirty="0"/>
              <a:t>31</a:t>
            </a:r>
          </a:p>
        </p:txBody>
      </p:sp>
      <p:sp>
        <p:nvSpPr>
          <p:cNvPr id="32" name="TextBox 31"/>
          <p:cNvSpPr txBox="1"/>
          <p:nvPr/>
        </p:nvSpPr>
        <p:spPr>
          <a:xfrm>
            <a:off x="2539327" y="4059198"/>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graphicFrame>
        <p:nvGraphicFramePr>
          <p:cNvPr id="33" name="Object 32"/>
          <p:cNvGraphicFramePr>
            <a:graphicFrameLocks noChangeAspect="1"/>
          </p:cNvGraphicFramePr>
          <p:nvPr>
            <p:extLst>
              <p:ext uri="{D42A27DB-BD31-4B8C-83A1-F6EECF244321}">
                <p14:modId xmlns:p14="http://schemas.microsoft.com/office/powerpoint/2010/main" val="2697966083"/>
              </p:ext>
            </p:extLst>
          </p:nvPr>
        </p:nvGraphicFramePr>
        <p:xfrm>
          <a:off x="2819400" y="5057775"/>
          <a:ext cx="3981450" cy="1114425"/>
        </p:xfrm>
        <a:graphic>
          <a:graphicData uri="http://schemas.openxmlformats.org/presentationml/2006/ole">
            <mc:AlternateContent xmlns:mc="http://schemas.openxmlformats.org/markup-compatibility/2006">
              <mc:Choice xmlns:v="urn:schemas-microsoft-com:vml" Requires="v">
                <p:oleObj spid="_x0000_s511143" name="Equation" r:id="rId3" imgW="1409700" imgH="393700" progId="Equation.3">
                  <p:embed/>
                </p:oleObj>
              </mc:Choice>
              <mc:Fallback>
                <p:oleObj name="Equation" r:id="rId3" imgW="1409700" imgH="393700" progId="Equation.3">
                  <p:embed/>
                  <p:pic>
                    <p:nvPicPr>
                      <p:cNvPr id="0" name=""/>
                      <p:cNvPicPr/>
                      <p:nvPr/>
                    </p:nvPicPr>
                    <p:blipFill>
                      <a:blip r:embed="rId4"/>
                      <a:stretch>
                        <a:fillRect/>
                      </a:stretch>
                    </p:blipFill>
                    <p:spPr>
                      <a:xfrm>
                        <a:off x="2819400" y="5057775"/>
                        <a:ext cx="3981450" cy="1114425"/>
                      </a:xfrm>
                      <a:prstGeom prst="rect">
                        <a:avLst/>
                      </a:prstGeom>
                    </p:spPr>
                  </p:pic>
                </p:oleObj>
              </mc:Fallback>
            </mc:AlternateContent>
          </a:graphicData>
        </a:graphic>
      </p:graphicFrame>
    </p:spTree>
    <p:extLst>
      <p:ext uri="{BB962C8B-B14F-4D97-AF65-F5344CB8AC3E}">
        <p14:creationId xmlns:p14="http://schemas.microsoft.com/office/powerpoint/2010/main" val="22969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a:t>2. Calculate new weights for output layer</a:t>
            </a:r>
          </a:p>
        </p:txBody>
      </p:sp>
      <p:sp>
        <p:nvSpPr>
          <p:cNvPr id="6" name="Oval 5"/>
          <p:cNvSpPr/>
          <p:nvPr/>
        </p:nvSpPr>
        <p:spPr>
          <a:xfrm>
            <a:off x="3377267" y="306513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endCxn id="6" idx="1"/>
          </p:cNvCxnSpPr>
          <p:nvPr/>
        </p:nvCxnSpPr>
        <p:spPr>
          <a:xfrm>
            <a:off x="2494822" y="286090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6" idx="3"/>
          </p:cNvCxnSpPr>
          <p:nvPr/>
        </p:nvCxnSpPr>
        <p:spPr>
          <a:xfrm flipV="1">
            <a:off x="2591822" y="363049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064587" y="332887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880015" y="2880474"/>
            <a:ext cx="466794" cy="369332"/>
          </a:xfrm>
          <a:prstGeom prst="rect">
            <a:avLst/>
          </a:prstGeom>
          <a:noFill/>
        </p:spPr>
        <p:txBody>
          <a:bodyPr wrap="none" rtlCol="0">
            <a:spAutoFit/>
          </a:bodyPr>
          <a:lstStyle/>
          <a:p>
            <a:r>
              <a:rPr lang="en-US" dirty="0"/>
              <a:t>out</a:t>
            </a:r>
          </a:p>
        </p:txBody>
      </p:sp>
      <p:cxnSp>
        <p:nvCxnSpPr>
          <p:cNvPr id="21" name="Curved Connector 20"/>
          <p:cNvCxnSpPr/>
          <p:nvPr/>
        </p:nvCxnSpPr>
        <p:spPr>
          <a:xfrm flipV="1">
            <a:off x="3582423" y="325700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127953" y="2613607"/>
            <a:ext cx="370677" cy="369332"/>
          </a:xfrm>
          <a:prstGeom prst="rect">
            <a:avLst/>
          </a:prstGeom>
          <a:noFill/>
        </p:spPr>
        <p:txBody>
          <a:bodyPr wrap="none" rtlCol="0">
            <a:spAutoFit/>
          </a:bodyPr>
          <a:lstStyle/>
          <a:p>
            <a:r>
              <a:rPr lang="en-US" dirty="0"/>
              <a:t>h</a:t>
            </a:r>
            <a:r>
              <a:rPr lang="en-US" baseline="-25000" dirty="0"/>
              <a:t>1</a:t>
            </a:r>
          </a:p>
        </p:txBody>
      </p:sp>
      <p:sp>
        <p:nvSpPr>
          <p:cNvPr id="23" name="TextBox 22"/>
          <p:cNvSpPr txBox="1"/>
          <p:nvPr/>
        </p:nvSpPr>
        <p:spPr>
          <a:xfrm>
            <a:off x="2207488" y="3917747"/>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24" name="TextBox 23"/>
          <p:cNvSpPr txBox="1"/>
          <p:nvPr/>
        </p:nvSpPr>
        <p:spPr>
          <a:xfrm>
            <a:off x="2130146" y="3201298"/>
            <a:ext cx="415498" cy="369332"/>
          </a:xfrm>
          <a:prstGeom prst="rect">
            <a:avLst/>
          </a:prstGeom>
          <a:noFill/>
        </p:spPr>
        <p:txBody>
          <a:bodyPr wrap="none" rtlCol="0">
            <a:spAutoFit/>
          </a:bodyPr>
          <a:lstStyle/>
          <a:p>
            <a:r>
              <a:rPr lang="en-US" dirty="0"/>
              <a:t>…</a:t>
            </a:r>
          </a:p>
        </p:txBody>
      </p:sp>
      <p:sp>
        <p:nvSpPr>
          <p:cNvPr id="26" name="TextBox 25"/>
          <p:cNvSpPr txBox="1"/>
          <p:nvPr/>
        </p:nvSpPr>
        <p:spPr>
          <a:xfrm>
            <a:off x="2906552" y="2571209"/>
            <a:ext cx="383501" cy="369332"/>
          </a:xfrm>
          <a:prstGeom prst="rect">
            <a:avLst/>
          </a:prstGeom>
          <a:noFill/>
        </p:spPr>
        <p:txBody>
          <a:bodyPr wrap="none" rtlCol="0">
            <a:spAutoFit/>
          </a:bodyPr>
          <a:lstStyle/>
          <a:p>
            <a:r>
              <a:rPr lang="en-US" dirty="0">
                <a:solidFill>
                  <a:srgbClr val="FF6600"/>
                </a:solidFill>
              </a:rPr>
              <a:t>v</a:t>
            </a:r>
            <a:r>
              <a:rPr lang="en-US" baseline="-25000" dirty="0">
                <a:solidFill>
                  <a:srgbClr val="FF6600"/>
                </a:solidFill>
              </a:rPr>
              <a:t>1</a:t>
            </a:r>
          </a:p>
        </p:txBody>
      </p:sp>
      <p:sp>
        <p:nvSpPr>
          <p:cNvPr id="27" name="TextBox 26"/>
          <p:cNvSpPr txBox="1"/>
          <p:nvPr/>
        </p:nvSpPr>
        <p:spPr>
          <a:xfrm>
            <a:off x="2859150" y="3441675"/>
            <a:ext cx="383501" cy="369332"/>
          </a:xfrm>
          <a:prstGeom prst="rect">
            <a:avLst/>
          </a:prstGeom>
          <a:noFill/>
        </p:spPr>
        <p:txBody>
          <a:bodyPr wrap="none" rtlCol="0">
            <a:spAutoFit/>
          </a:bodyPr>
          <a:lstStyle/>
          <a:p>
            <a:r>
              <a:rPr lang="en-US" dirty="0" err="1">
                <a:solidFill>
                  <a:srgbClr val="FF6600"/>
                </a:solidFill>
              </a:rPr>
              <a:t>v</a:t>
            </a:r>
            <a:r>
              <a:rPr lang="en-US" baseline="-25000" dirty="0" err="1">
                <a:solidFill>
                  <a:srgbClr val="FF6600"/>
                </a:solidFill>
              </a:rPr>
              <a:t>d</a:t>
            </a:r>
            <a:endParaRPr lang="en-US" baseline="-25000" dirty="0">
              <a:solidFill>
                <a:srgbClr val="FF6600"/>
              </a:solidFill>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3033621599"/>
              </p:ext>
            </p:extLst>
          </p:nvPr>
        </p:nvGraphicFramePr>
        <p:xfrm>
          <a:off x="2795588" y="4953000"/>
          <a:ext cx="2538412" cy="800100"/>
        </p:xfrm>
        <a:graphic>
          <a:graphicData uri="http://schemas.openxmlformats.org/presentationml/2006/ole">
            <mc:AlternateContent xmlns:mc="http://schemas.openxmlformats.org/markup-compatibility/2006">
              <mc:Choice xmlns:v="urn:schemas-microsoft-com:vml" Requires="v">
                <p:oleObj spid="_x0000_s512146" name="Equation" r:id="rId3" imgW="1371600" imgH="431800" progId="Equation.3">
                  <p:embed/>
                </p:oleObj>
              </mc:Choice>
              <mc:Fallback>
                <p:oleObj name="Equation" r:id="rId3" imgW="1371600" imgH="431800" progId="Equation.3">
                  <p:embed/>
                  <p:pic>
                    <p:nvPicPr>
                      <p:cNvPr id="0" name=""/>
                      <p:cNvPicPr/>
                      <p:nvPr/>
                    </p:nvPicPr>
                    <p:blipFill>
                      <a:blip r:embed="rId4"/>
                      <a:stretch>
                        <a:fillRect/>
                      </a:stretch>
                    </p:blipFill>
                    <p:spPr>
                      <a:xfrm>
                        <a:off x="2795588" y="4953000"/>
                        <a:ext cx="2538412" cy="800100"/>
                      </a:xfrm>
                      <a:prstGeom prst="rect">
                        <a:avLst/>
                      </a:prstGeom>
                    </p:spPr>
                  </p:pic>
                </p:oleObj>
              </mc:Fallback>
            </mc:AlternateContent>
          </a:graphicData>
        </a:graphic>
      </p:graphicFrame>
      <p:sp>
        <p:nvSpPr>
          <p:cNvPr id="28" name="TextBox 27"/>
          <p:cNvSpPr txBox="1"/>
          <p:nvPr/>
        </p:nvSpPr>
        <p:spPr>
          <a:xfrm>
            <a:off x="1066800" y="6101534"/>
            <a:ext cx="6338243" cy="461665"/>
          </a:xfrm>
          <a:prstGeom prst="rect">
            <a:avLst/>
          </a:prstGeom>
          <a:noFill/>
        </p:spPr>
        <p:txBody>
          <a:bodyPr wrap="none" rtlCol="0">
            <a:spAutoFit/>
          </a:bodyPr>
          <a:lstStyle/>
          <a:p>
            <a:r>
              <a:rPr lang="en-US" sz="2400" dirty="0">
                <a:solidFill>
                  <a:srgbClr val="FF0000"/>
                </a:solidFill>
              </a:rPr>
              <a:t>Want to take a small step towards decreasing loss</a:t>
            </a:r>
          </a:p>
        </p:txBody>
      </p:sp>
    </p:spTree>
    <p:extLst>
      <p:ext uri="{BB962C8B-B14F-4D97-AF65-F5344CB8AC3E}">
        <p14:creationId xmlns:p14="http://schemas.microsoft.com/office/powerpoint/2010/main" val="3288435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layer weights</a:t>
            </a:r>
          </a:p>
        </p:txBody>
      </p:sp>
      <p:graphicFrame>
        <p:nvGraphicFramePr>
          <p:cNvPr id="4" name="Object 3"/>
          <p:cNvGraphicFramePr>
            <a:graphicFrameLocks noChangeAspect="1"/>
          </p:cNvGraphicFramePr>
          <p:nvPr>
            <p:extLst>
              <p:ext uri="{D42A27DB-BD31-4B8C-83A1-F6EECF244321}">
                <p14:modId xmlns:p14="http://schemas.microsoft.com/office/powerpoint/2010/main" val="4292794946"/>
              </p:ext>
            </p:extLst>
          </p:nvPr>
        </p:nvGraphicFramePr>
        <p:xfrm>
          <a:off x="637421" y="1676400"/>
          <a:ext cx="2538412" cy="800100"/>
        </p:xfrm>
        <a:graphic>
          <a:graphicData uri="http://schemas.openxmlformats.org/presentationml/2006/ole">
            <mc:AlternateContent xmlns:mc="http://schemas.openxmlformats.org/markup-compatibility/2006">
              <mc:Choice xmlns:v="urn:schemas-microsoft-com:vml" Requires="v">
                <p:oleObj spid="_x0000_s516677" name="Equation" r:id="rId3" imgW="1371600" imgH="431800" progId="Equation.3">
                  <p:embed/>
                </p:oleObj>
              </mc:Choice>
              <mc:Fallback>
                <p:oleObj name="Equation" r:id="rId3" imgW="1371600" imgH="431800" progId="Equation.3">
                  <p:embed/>
                  <p:pic>
                    <p:nvPicPr>
                      <p:cNvPr id="0" name=""/>
                      <p:cNvPicPr/>
                      <p:nvPr/>
                    </p:nvPicPr>
                    <p:blipFill>
                      <a:blip r:embed="rId4"/>
                      <a:stretch>
                        <a:fillRect/>
                      </a:stretch>
                    </p:blipFill>
                    <p:spPr>
                      <a:xfrm>
                        <a:off x="637421" y="1676400"/>
                        <a:ext cx="2538412" cy="800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95705952"/>
              </p:ext>
            </p:extLst>
          </p:nvPr>
        </p:nvGraphicFramePr>
        <p:xfrm>
          <a:off x="708025" y="2979738"/>
          <a:ext cx="2703513" cy="823912"/>
        </p:xfrm>
        <a:graphic>
          <a:graphicData uri="http://schemas.openxmlformats.org/presentationml/2006/ole">
            <mc:AlternateContent xmlns:mc="http://schemas.openxmlformats.org/markup-compatibility/2006">
              <mc:Choice xmlns:v="urn:schemas-microsoft-com:vml" Requires="v">
                <p:oleObj spid="_x0000_s516678" name="Equation" r:id="rId5" imgW="1460500" imgH="444500" progId="Equation.3">
                  <p:embed/>
                </p:oleObj>
              </mc:Choice>
              <mc:Fallback>
                <p:oleObj name="Equation" r:id="rId5" imgW="1460500" imgH="444500" progId="Equation.3">
                  <p:embed/>
                  <p:pic>
                    <p:nvPicPr>
                      <p:cNvPr id="0" name=""/>
                      <p:cNvPicPr/>
                      <p:nvPr/>
                    </p:nvPicPr>
                    <p:blipFill>
                      <a:blip r:embed="rId6"/>
                      <a:stretch>
                        <a:fillRect/>
                      </a:stretch>
                    </p:blipFill>
                    <p:spPr>
                      <a:xfrm>
                        <a:off x="708025" y="2979738"/>
                        <a:ext cx="2703513" cy="823912"/>
                      </a:xfrm>
                      <a:prstGeom prst="rect">
                        <a:avLst/>
                      </a:prstGeom>
                    </p:spPr>
                  </p:pic>
                </p:oleObj>
              </mc:Fallback>
            </mc:AlternateContent>
          </a:graphicData>
        </a:graphic>
      </p:graphicFrame>
      <p:sp>
        <p:nvSpPr>
          <p:cNvPr id="6" name="Oval 5"/>
          <p:cNvSpPr/>
          <p:nvPr/>
        </p:nvSpPr>
        <p:spPr>
          <a:xfrm>
            <a:off x="7391400" y="221811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endCxn id="6" idx="1"/>
          </p:cNvCxnSpPr>
          <p:nvPr/>
        </p:nvCxnSpPr>
        <p:spPr>
          <a:xfrm>
            <a:off x="6508955" y="201388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6" idx="3"/>
          </p:cNvCxnSpPr>
          <p:nvPr/>
        </p:nvCxnSpPr>
        <p:spPr>
          <a:xfrm flipV="1">
            <a:off x="6605955" y="278347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078720" y="248185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894148" y="2033454"/>
            <a:ext cx="466794" cy="369332"/>
          </a:xfrm>
          <a:prstGeom prst="rect">
            <a:avLst/>
          </a:prstGeom>
          <a:noFill/>
        </p:spPr>
        <p:txBody>
          <a:bodyPr wrap="none" rtlCol="0">
            <a:spAutoFit/>
          </a:bodyPr>
          <a:lstStyle/>
          <a:p>
            <a:r>
              <a:rPr lang="en-US" dirty="0"/>
              <a:t>out</a:t>
            </a:r>
          </a:p>
        </p:txBody>
      </p:sp>
      <p:cxnSp>
        <p:nvCxnSpPr>
          <p:cNvPr id="11" name="Curved Connector 10"/>
          <p:cNvCxnSpPr/>
          <p:nvPr/>
        </p:nvCxnSpPr>
        <p:spPr>
          <a:xfrm flipV="1">
            <a:off x="7596556" y="240998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42086" y="1766587"/>
            <a:ext cx="370677" cy="369332"/>
          </a:xfrm>
          <a:prstGeom prst="rect">
            <a:avLst/>
          </a:prstGeom>
          <a:noFill/>
        </p:spPr>
        <p:txBody>
          <a:bodyPr wrap="none" rtlCol="0">
            <a:spAutoFit/>
          </a:bodyPr>
          <a:lstStyle/>
          <a:p>
            <a:r>
              <a:rPr lang="en-US" dirty="0"/>
              <a:t>h</a:t>
            </a:r>
            <a:r>
              <a:rPr lang="en-US" baseline="-25000" dirty="0"/>
              <a:t>1</a:t>
            </a:r>
          </a:p>
        </p:txBody>
      </p:sp>
      <p:sp>
        <p:nvSpPr>
          <p:cNvPr id="13" name="TextBox 12"/>
          <p:cNvSpPr txBox="1"/>
          <p:nvPr/>
        </p:nvSpPr>
        <p:spPr>
          <a:xfrm>
            <a:off x="6221621" y="3070727"/>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14" name="TextBox 13"/>
          <p:cNvSpPr txBox="1"/>
          <p:nvPr/>
        </p:nvSpPr>
        <p:spPr>
          <a:xfrm>
            <a:off x="6144279" y="2354278"/>
            <a:ext cx="415498" cy="369332"/>
          </a:xfrm>
          <a:prstGeom prst="rect">
            <a:avLst/>
          </a:prstGeom>
          <a:noFill/>
        </p:spPr>
        <p:txBody>
          <a:bodyPr wrap="none" rtlCol="0">
            <a:spAutoFit/>
          </a:bodyPr>
          <a:lstStyle/>
          <a:p>
            <a:r>
              <a:rPr lang="en-US" dirty="0"/>
              <a:t>…</a:t>
            </a:r>
          </a:p>
        </p:txBody>
      </p:sp>
      <p:sp>
        <p:nvSpPr>
          <p:cNvPr id="15" name="TextBox 14"/>
          <p:cNvSpPr txBox="1"/>
          <p:nvPr/>
        </p:nvSpPr>
        <p:spPr>
          <a:xfrm>
            <a:off x="6920685" y="1724189"/>
            <a:ext cx="383501" cy="369332"/>
          </a:xfrm>
          <a:prstGeom prst="rect">
            <a:avLst/>
          </a:prstGeom>
          <a:noFill/>
        </p:spPr>
        <p:txBody>
          <a:bodyPr wrap="none" rtlCol="0">
            <a:spAutoFit/>
          </a:bodyPr>
          <a:lstStyle/>
          <a:p>
            <a:r>
              <a:rPr lang="en-US" dirty="0">
                <a:solidFill>
                  <a:srgbClr val="FF0000"/>
                </a:solidFill>
              </a:rPr>
              <a:t>v</a:t>
            </a:r>
            <a:r>
              <a:rPr lang="en-US" baseline="-25000" dirty="0">
                <a:solidFill>
                  <a:srgbClr val="FF0000"/>
                </a:solidFill>
              </a:rPr>
              <a:t>1</a:t>
            </a:r>
          </a:p>
        </p:txBody>
      </p:sp>
      <p:sp>
        <p:nvSpPr>
          <p:cNvPr id="16" name="TextBox 15"/>
          <p:cNvSpPr txBox="1"/>
          <p:nvPr/>
        </p:nvSpPr>
        <p:spPr>
          <a:xfrm>
            <a:off x="6873283" y="259465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159479431"/>
              </p:ext>
            </p:extLst>
          </p:nvPr>
        </p:nvGraphicFramePr>
        <p:xfrm>
          <a:off x="1423988" y="5029200"/>
          <a:ext cx="3476625" cy="800100"/>
        </p:xfrm>
        <a:graphic>
          <a:graphicData uri="http://schemas.openxmlformats.org/presentationml/2006/ole">
            <mc:AlternateContent xmlns:mc="http://schemas.openxmlformats.org/markup-compatibility/2006">
              <mc:Choice xmlns:v="urn:schemas-microsoft-com:vml" Requires="v">
                <p:oleObj spid="_x0000_s516679" name="Equation" r:id="rId7" imgW="1879600" imgH="431800" progId="Equation.3">
                  <p:embed/>
                </p:oleObj>
              </mc:Choice>
              <mc:Fallback>
                <p:oleObj name="Equation" r:id="rId7" imgW="1879600" imgH="431800" progId="Equation.3">
                  <p:embed/>
                  <p:pic>
                    <p:nvPicPr>
                      <p:cNvPr id="0" name=""/>
                      <p:cNvPicPr/>
                      <p:nvPr/>
                    </p:nvPicPr>
                    <p:blipFill>
                      <a:blip r:embed="rId8"/>
                      <a:stretch>
                        <a:fillRect/>
                      </a:stretch>
                    </p:blipFill>
                    <p:spPr>
                      <a:xfrm>
                        <a:off x="1423988" y="5029200"/>
                        <a:ext cx="3476625" cy="8001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84862568"/>
              </p:ext>
            </p:extLst>
          </p:nvPr>
        </p:nvGraphicFramePr>
        <p:xfrm>
          <a:off x="5359400" y="4271963"/>
          <a:ext cx="1270000" cy="376237"/>
        </p:xfrm>
        <a:graphic>
          <a:graphicData uri="http://schemas.openxmlformats.org/presentationml/2006/ole">
            <mc:AlternateContent xmlns:mc="http://schemas.openxmlformats.org/markup-compatibility/2006">
              <mc:Choice xmlns:v="urn:schemas-microsoft-com:vml" Requires="v">
                <p:oleObj spid="_x0000_s516680" name="Equation" r:id="rId9" imgW="685800" imgH="203200" progId="Equation.3">
                  <p:embed/>
                </p:oleObj>
              </mc:Choice>
              <mc:Fallback>
                <p:oleObj name="Equation" r:id="rId9" imgW="685800" imgH="203200" progId="Equation.3">
                  <p:embed/>
                  <p:pic>
                    <p:nvPicPr>
                      <p:cNvPr id="0" name=""/>
                      <p:cNvPicPr/>
                      <p:nvPr/>
                    </p:nvPicPr>
                    <p:blipFill>
                      <a:blip r:embed="rId10"/>
                      <a:stretch>
                        <a:fillRect/>
                      </a:stretch>
                    </p:blipFill>
                    <p:spPr>
                      <a:xfrm>
                        <a:off x="5359400" y="4271963"/>
                        <a:ext cx="1270000" cy="376237"/>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2E00A48-7875-6A4F-A690-9B3971047DFC}"/>
                  </a:ext>
                </a:extLst>
              </p:cNvPr>
              <p:cNvSpPr txBox="1"/>
              <p:nvPr/>
            </p:nvSpPr>
            <p:spPr>
              <a:xfrm>
                <a:off x="1423988" y="4188742"/>
                <a:ext cx="2828082" cy="59080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𝑑𝑣</m:t>
                          </m:r>
                          <m:r>
                            <a:rPr lang="en-US" sz="2000" b="0" i="1" baseline="-25000" smtClean="0">
                              <a:latin typeface="Cambria Math" panose="02040503050406030204" pitchFamily="18" charset="0"/>
                            </a:rPr>
                            <m:t>𝑘</m:t>
                          </m:r>
                        </m:den>
                      </m:f>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h</m:t>
                                  </m:r>
                                </m:e>
                              </m:d>
                            </m:e>
                          </m:d>
                          <m:r>
                            <a:rPr lang="en-US" sz="2000" b="0" i="1" baseline="30000" smtClean="0">
                              <a:latin typeface="Cambria Math" panose="02040503050406030204" pitchFamily="18" charset="0"/>
                            </a:rPr>
                            <m:t>2</m:t>
                          </m:r>
                        </m:e>
                      </m:d>
                    </m:oMath>
                  </m:oMathPara>
                </a14:m>
                <a:endParaRPr lang="en-US" sz="2000" dirty="0"/>
              </a:p>
            </p:txBody>
          </p:sp>
        </mc:Choice>
        <mc:Fallback>
          <p:sp>
            <p:nvSpPr>
              <p:cNvPr id="3" name="TextBox 2">
                <a:extLst>
                  <a:ext uri="{FF2B5EF4-FFF2-40B4-BE49-F238E27FC236}">
                    <a16:creationId xmlns:a16="http://schemas.microsoft.com/office/drawing/2014/main" id="{F2E00A48-7875-6A4F-A690-9B3971047DFC}"/>
                  </a:ext>
                </a:extLst>
              </p:cNvPr>
              <p:cNvSpPr txBox="1">
                <a:spLocks noRot="1" noChangeAspect="1" noMove="1" noResize="1" noEditPoints="1" noAdjustHandles="1" noChangeArrowheads="1" noChangeShapeType="1" noTextEdit="1"/>
              </p:cNvSpPr>
              <p:nvPr/>
            </p:nvSpPr>
            <p:spPr>
              <a:xfrm>
                <a:off x="1423988" y="4188742"/>
                <a:ext cx="2828082" cy="590803"/>
              </a:xfrm>
              <a:prstGeom prst="rect">
                <a:avLst/>
              </a:prstGeom>
              <a:blipFill>
                <a:blip r:embed="rId11"/>
                <a:stretch>
                  <a:fillRect t="-2128" b="-17021"/>
                </a:stretch>
              </a:blipFill>
            </p:spPr>
            <p:txBody>
              <a:bodyPr/>
              <a:lstStyle/>
              <a:p>
                <a:r>
                  <a:rPr lang="en-US">
                    <a:noFill/>
                  </a:rPr>
                  <a:t> </a:t>
                </a:r>
              </a:p>
            </p:txBody>
          </p:sp>
        </mc:Fallback>
      </mc:AlternateContent>
    </p:spTree>
    <p:extLst>
      <p:ext uri="{BB962C8B-B14F-4D97-AF65-F5344CB8AC3E}">
        <p14:creationId xmlns:p14="http://schemas.microsoft.com/office/powerpoint/2010/main" val="10111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a:t>
            </a:r>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a:solidFill>
                  <a:srgbClr val="FF6600"/>
                </a:solidFill>
              </a:rPr>
              <a:t>inputs</a:t>
            </a:r>
          </a:p>
        </p:txBody>
      </p:sp>
      <p:cxnSp>
        <p:nvCxnSpPr>
          <p:cNvPr id="37" name="Straight Arrow Connector 36"/>
          <p:cNvCxnSpPr/>
          <p:nvPr/>
        </p:nvCxnSpPr>
        <p:spPr bwMode="auto">
          <a:xfrm flipH="1">
            <a:off x="4953000" y="3429000"/>
            <a:ext cx="1676400" cy="76200"/>
          </a:xfrm>
          <a:prstGeom prst="straightConnector1">
            <a:avLst/>
          </a:prstGeom>
          <a:solidFill>
            <a:schemeClr val="accent1"/>
          </a:solidFill>
          <a:ln w="9525" cap="flat" cmpd="sng" algn="ctr">
            <a:solidFill>
              <a:srgbClr val="FF6600"/>
            </a:solidFill>
            <a:prstDash val="solid"/>
            <a:round/>
            <a:headEnd type="none" w="med" len="med"/>
            <a:tailEnd type="arrow"/>
          </a:ln>
          <a:effectLst/>
        </p:spPr>
      </p:cxnSp>
      <p:sp>
        <p:nvSpPr>
          <p:cNvPr id="39" name="TextBox 38"/>
          <p:cNvSpPr txBox="1"/>
          <p:nvPr/>
        </p:nvSpPr>
        <p:spPr>
          <a:xfrm>
            <a:off x="6858000" y="2777067"/>
            <a:ext cx="2133599" cy="646331"/>
          </a:xfrm>
          <a:prstGeom prst="rect">
            <a:avLst/>
          </a:prstGeom>
          <a:noFill/>
        </p:spPr>
        <p:txBody>
          <a:bodyPr wrap="square" rtlCol="0">
            <a:spAutoFit/>
          </a:bodyPr>
          <a:lstStyle/>
          <a:p>
            <a:r>
              <a:rPr lang="en-US" dirty="0">
                <a:solidFill>
                  <a:srgbClr val="FF6600"/>
                </a:solidFill>
              </a:rPr>
              <a:t>Individual </a:t>
            </a:r>
            <a:r>
              <a:rPr lang="en-US" dirty="0" err="1">
                <a:solidFill>
                  <a:srgbClr val="FF6600"/>
                </a:solidFill>
              </a:rPr>
              <a:t>perceptrons</a:t>
            </a:r>
            <a:r>
              <a:rPr lang="en-US" dirty="0">
                <a:solidFill>
                  <a:srgbClr val="FF6600"/>
                </a:solidFill>
              </a:rPr>
              <a:t>/neurons</a:t>
            </a:r>
          </a:p>
        </p:txBody>
      </p:sp>
    </p:spTree>
    <p:extLst>
      <p:ext uri="{BB962C8B-B14F-4D97-AF65-F5344CB8AC3E}">
        <p14:creationId xmlns:p14="http://schemas.microsoft.com/office/powerpoint/2010/main" val="1007834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layer weights</a:t>
            </a:r>
          </a:p>
        </p:txBody>
      </p:sp>
      <p:sp>
        <p:nvSpPr>
          <p:cNvPr id="6" name="Oval 5"/>
          <p:cNvSpPr/>
          <p:nvPr/>
        </p:nvSpPr>
        <p:spPr>
          <a:xfrm>
            <a:off x="7391400" y="221811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endCxn id="6" idx="1"/>
          </p:cNvCxnSpPr>
          <p:nvPr/>
        </p:nvCxnSpPr>
        <p:spPr>
          <a:xfrm>
            <a:off x="6508955" y="201388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6" idx="3"/>
          </p:cNvCxnSpPr>
          <p:nvPr/>
        </p:nvCxnSpPr>
        <p:spPr>
          <a:xfrm flipV="1">
            <a:off x="6605955" y="278347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078720" y="248185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894148" y="2033454"/>
            <a:ext cx="466794" cy="369332"/>
          </a:xfrm>
          <a:prstGeom prst="rect">
            <a:avLst/>
          </a:prstGeom>
          <a:noFill/>
        </p:spPr>
        <p:txBody>
          <a:bodyPr wrap="none" rtlCol="0">
            <a:spAutoFit/>
          </a:bodyPr>
          <a:lstStyle/>
          <a:p>
            <a:r>
              <a:rPr lang="en-US" dirty="0"/>
              <a:t>out</a:t>
            </a:r>
          </a:p>
        </p:txBody>
      </p:sp>
      <p:cxnSp>
        <p:nvCxnSpPr>
          <p:cNvPr id="11" name="Curved Connector 10"/>
          <p:cNvCxnSpPr/>
          <p:nvPr/>
        </p:nvCxnSpPr>
        <p:spPr>
          <a:xfrm flipV="1">
            <a:off x="7596556" y="240998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42086" y="1766587"/>
            <a:ext cx="370677" cy="369332"/>
          </a:xfrm>
          <a:prstGeom prst="rect">
            <a:avLst/>
          </a:prstGeom>
          <a:noFill/>
        </p:spPr>
        <p:txBody>
          <a:bodyPr wrap="none" rtlCol="0">
            <a:spAutoFit/>
          </a:bodyPr>
          <a:lstStyle/>
          <a:p>
            <a:r>
              <a:rPr lang="en-US" dirty="0"/>
              <a:t>h</a:t>
            </a:r>
            <a:r>
              <a:rPr lang="en-US" baseline="-25000" dirty="0"/>
              <a:t>1</a:t>
            </a:r>
          </a:p>
        </p:txBody>
      </p:sp>
      <p:sp>
        <p:nvSpPr>
          <p:cNvPr id="13" name="TextBox 12"/>
          <p:cNvSpPr txBox="1"/>
          <p:nvPr/>
        </p:nvSpPr>
        <p:spPr>
          <a:xfrm>
            <a:off x="6221621" y="3070727"/>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14" name="TextBox 13"/>
          <p:cNvSpPr txBox="1"/>
          <p:nvPr/>
        </p:nvSpPr>
        <p:spPr>
          <a:xfrm>
            <a:off x="6144279" y="2354278"/>
            <a:ext cx="415498" cy="369332"/>
          </a:xfrm>
          <a:prstGeom prst="rect">
            <a:avLst/>
          </a:prstGeom>
          <a:noFill/>
        </p:spPr>
        <p:txBody>
          <a:bodyPr wrap="none" rtlCol="0">
            <a:spAutoFit/>
          </a:bodyPr>
          <a:lstStyle/>
          <a:p>
            <a:r>
              <a:rPr lang="en-US" dirty="0"/>
              <a:t>…</a:t>
            </a:r>
          </a:p>
        </p:txBody>
      </p:sp>
      <p:sp>
        <p:nvSpPr>
          <p:cNvPr id="15" name="TextBox 14"/>
          <p:cNvSpPr txBox="1"/>
          <p:nvPr/>
        </p:nvSpPr>
        <p:spPr>
          <a:xfrm>
            <a:off x="6920685" y="1724189"/>
            <a:ext cx="383501" cy="369332"/>
          </a:xfrm>
          <a:prstGeom prst="rect">
            <a:avLst/>
          </a:prstGeom>
          <a:noFill/>
        </p:spPr>
        <p:txBody>
          <a:bodyPr wrap="none" rtlCol="0">
            <a:spAutoFit/>
          </a:bodyPr>
          <a:lstStyle/>
          <a:p>
            <a:r>
              <a:rPr lang="en-US" dirty="0">
                <a:solidFill>
                  <a:srgbClr val="FF0000"/>
                </a:solidFill>
              </a:rPr>
              <a:t>v</a:t>
            </a:r>
            <a:r>
              <a:rPr lang="en-US" baseline="-25000" dirty="0">
                <a:solidFill>
                  <a:srgbClr val="FF0000"/>
                </a:solidFill>
              </a:rPr>
              <a:t>1</a:t>
            </a:r>
          </a:p>
        </p:txBody>
      </p:sp>
      <p:sp>
        <p:nvSpPr>
          <p:cNvPr id="16" name="TextBox 15"/>
          <p:cNvSpPr txBox="1"/>
          <p:nvPr/>
        </p:nvSpPr>
        <p:spPr>
          <a:xfrm>
            <a:off x="6873283" y="259465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903858312"/>
              </p:ext>
            </p:extLst>
          </p:nvPr>
        </p:nvGraphicFramePr>
        <p:xfrm>
          <a:off x="1271588" y="1693863"/>
          <a:ext cx="3476625" cy="800100"/>
        </p:xfrm>
        <a:graphic>
          <a:graphicData uri="http://schemas.openxmlformats.org/presentationml/2006/ole">
            <mc:AlternateContent xmlns:mc="http://schemas.openxmlformats.org/markup-compatibility/2006">
              <mc:Choice xmlns:v="urn:schemas-microsoft-com:vml" Requires="v">
                <p:oleObj spid="_x0000_s517917" name="Equation" r:id="rId3" imgW="1879600" imgH="431800" progId="Equation.3">
                  <p:embed/>
                </p:oleObj>
              </mc:Choice>
              <mc:Fallback>
                <p:oleObj name="Equation" r:id="rId3" imgW="1879600" imgH="431800" progId="Equation.3">
                  <p:embed/>
                  <p:pic>
                    <p:nvPicPr>
                      <p:cNvPr id="0" name=""/>
                      <p:cNvPicPr/>
                      <p:nvPr/>
                    </p:nvPicPr>
                    <p:blipFill>
                      <a:blip r:embed="rId4"/>
                      <a:stretch>
                        <a:fillRect/>
                      </a:stretch>
                    </p:blipFill>
                    <p:spPr>
                      <a:xfrm>
                        <a:off x="1271588" y="1693863"/>
                        <a:ext cx="3476625" cy="8001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89409482"/>
              </p:ext>
            </p:extLst>
          </p:nvPr>
        </p:nvGraphicFramePr>
        <p:xfrm>
          <a:off x="1312863" y="2628900"/>
          <a:ext cx="3054350" cy="800100"/>
        </p:xfrm>
        <a:graphic>
          <a:graphicData uri="http://schemas.openxmlformats.org/presentationml/2006/ole">
            <mc:AlternateContent xmlns:mc="http://schemas.openxmlformats.org/markup-compatibility/2006">
              <mc:Choice xmlns:v="urn:schemas-microsoft-com:vml" Requires="v">
                <p:oleObj spid="_x0000_s517918" name="Equation" r:id="rId5" imgW="1651000" imgH="431800" progId="Equation.3">
                  <p:embed/>
                </p:oleObj>
              </mc:Choice>
              <mc:Fallback>
                <p:oleObj name="Equation" r:id="rId5" imgW="1651000" imgH="431800" progId="Equation.3">
                  <p:embed/>
                  <p:pic>
                    <p:nvPicPr>
                      <p:cNvPr id="0" name=""/>
                      <p:cNvPicPr/>
                      <p:nvPr/>
                    </p:nvPicPr>
                    <p:blipFill>
                      <a:blip r:embed="rId6"/>
                      <a:stretch>
                        <a:fillRect/>
                      </a:stretch>
                    </p:blipFill>
                    <p:spPr>
                      <a:xfrm>
                        <a:off x="1312863" y="2628900"/>
                        <a:ext cx="3054350" cy="8001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629402706"/>
              </p:ext>
            </p:extLst>
          </p:nvPr>
        </p:nvGraphicFramePr>
        <p:xfrm>
          <a:off x="1389063" y="3505200"/>
          <a:ext cx="3546475" cy="800100"/>
        </p:xfrm>
        <a:graphic>
          <a:graphicData uri="http://schemas.openxmlformats.org/presentationml/2006/ole">
            <mc:AlternateContent xmlns:mc="http://schemas.openxmlformats.org/markup-compatibility/2006">
              <mc:Choice xmlns:v="urn:schemas-microsoft-com:vml" Requires="v">
                <p:oleObj spid="_x0000_s517919" name="Equation" r:id="rId7" imgW="1917700" imgH="431800" progId="Equation.3">
                  <p:embed/>
                </p:oleObj>
              </mc:Choice>
              <mc:Fallback>
                <p:oleObj name="Equation" r:id="rId7" imgW="1917700" imgH="431800" progId="Equation.3">
                  <p:embed/>
                  <p:pic>
                    <p:nvPicPr>
                      <p:cNvPr id="0" name=""/>
                      <p:cNvPicPr/>
                      <p:nvPr/>
                    </p:nvPicPr>
                    <p:blipFill>
                      <a:blip r:embed="rId8"/>
                      <a:stretch>
                        <a:fillRect/>
                      </a:stretch>
                    </p:blipFill>
                    <p:spPr>
                      <a:xfrm>
                        <a:off x="1389063" y="3505200"/>
                        <a:ext cx="3546475" cy="8001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93345952"/>
              </p:ext>
            </p:extLst>
          </p:nvPr>
        </p:nvGraphicFramePr>
        <p:xfrm>
          <a:off x="1336675" y="4552950"/>
          <a:ext cx="2867025" cy="400050"/>
        </p:xfrm>
        <a:graphic>
          <a:graphicData uri="http://schemas.openxmlformats.org/presentationml/2006/ole">
            <mc:AlternateContent xmlns:mc="http://schemas.openxmlformats.org/markup-compatibility/2006">
              <mc:Choice xmlns:v="urn:schemas-microsoft-com:vml" Requires="v">
                <p:oleObj spid="_x0000_s517920" name="Equation" r:id="rId9" imgW="1549400" imgH="215900" progId="Equation.3">
                  <p:embed/>
                </p:oleObj>
              </mc:Choice>
              <mc:Fallback>
                <p:oleObj name="Equation" r:id="rId9" imgW="1549400" imgH="215900" progId="Equation.3">
                  <p:embed/>
                  <p:pic>
                    <p:nvPicPr>
                      <p:cNvPr id="0" name=""/>
                      <p:cNvPicPr/>
                      <p:nvPr/>
                    </p:nvPicPr>
                    <p:blipFill>
                      <a:blip r:embed="rId10"/>
                      <a:stretch>
                        <a:fillRect/>
                      </a:stretch>
                    </p:blipFill>
                    <p:spPr>
                      <a:xfrm>
                        <a:off x="1336675" y="4552950"/>
                        <a:ext cx="2867025" cy="400050"/>
                      </a:xfrm>
                      <a:prstGeom prst="rect">
                        <a:avLst/>
                      </a:prstGeom>
                    </p:spPr>
                  </p:pic>
                </p:oleObj>
              </mc:Fallback>
            </mc:AlternateContent>
          </a:graphicData>
        </a:graphic>
      </p:graphicFrame>
      <p:sp>
        <p:nvSpPr>
          <p:cNvPr id="3" name="TextBox 2"/>
          <p:cNvSpPr txBox="1"/>
          <p:nvPr/>
        </p:nvSpPr>
        <p:spPr>
          <a:xfrm>
            <a:off x="234264" y="5301465"/>
            <a:ext cx="5390794" cy="400110"/>
          </a:xfrm>
          <a:prstGeom prst="rect">
            <a:avLst/>
          </a:prstGeom>
          <a:noFill/>
        </p:spPr>
        <p:txBody>
          <a:bodyPr wrap="none" rtlCol="0">
            <a:spAutoFit/>
          </a:bodyPr>
          <a:lstStyle/>
          <a:p>
            <a:r>
              <a:rPr lang="en-US" sz="2000" dirty="0"/>
              <a:t>The actual update is a step towards </a:t>
            </a:r>
            <a:r>
              <a:rPr lang="en-US" sz="2000" i="1" dirty="0">
                <a:solidFill>
                  <a:srgbClr val="FF6600"/>
                </a:solidFill>
              </a:rPr>
              <a:t>decreasing</a:t>
            </a:r>
            <a:r>
              <a:rPr lang="en-US" sz="2000" dirty="0"/>
              <a:t> loss:</a:t>
            </a:r>
          </a:p>
        </p:txBody>
      </p:sp>
      <p:graphicFrame>
        <p:nvGraphicFramePr>
          <p:cNvPr id="23" name="Object 22"/>
          <p:cNvGraphicFramePr>
            <a:graphicFrameLocks noChangeAspect="1"/>
          </p:cNvGraphicFramePr>
          <p:nvPr>
            <p:extLst>
              <p:ext uri="{D42A27DB-BD31-4B8C-83A1-F6EECF244321}">
                <p14:modId xmlns:p14="http://schemas.microsoft.com/office/powerpoint/2010/main" val="1633505321"/>
              </p:ext>
            </p:extLst>
          </p:nvPr>
        </p:nvGraphicFramePr>
        <p:xfrm>
          <a:off x="1006475" y="5953125"/>
          <a:ext cx="4554538" cy="523875"/>
        </p:xfrm>
        <a:graphic>
          <a:graphicData uri="http://schemas.openxmlformats.org/presentationml/2006/ole">
            <mc:AlternateContent xmlns:mc="http://schemas.openxmlformats.org/markup-compatibility/2006">
              <mc:Choice xmlns:v="urn:schemas-microsoft-com:vml" Requires="v">
                <p:oleObj spid="_x0000_s517921" name="Equation" r:id="rId11" imgW="1879600" imgH="215900" progId="Equation.3">
                  <p:embed/>
                </p:oleObj>
              </mc:Choice>
              <mc:Fallback>
                <p:oleObj name="Equation" r:id="rId11" imgW="1879600" imgH="215900" progId="Equation.3">
                  <p:embed/>
                  <p:pic>
                    <p:nvPicPr>
                      <p:cNvPr id="0" name=""/>
                      <p:cNvPicPr/>
                      <p:nvPr/>
                    </p:nvPicPr>
                    <p:blipFill>
                      <a:blip r:embed="rId12"/>
                      <a:stretch>
                        <a:fillRect/>
                      </a:stretch>
                    </p:blipFill>
                    <p:spPr>
                      <a:xfrm>
                        <a:off x="1006475" y="5953125"/>
                        <a:ext cx="4554538" cy="52387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64770439"/>
              </p:ext>
            </p:extLst>
          </p:nvPr>
        </p:nvGraphicFramePr>
        <p:xfrm>
          <a:off x="5222875" y="4422775"/>
          <a:ext cx="1528763" cy="682625"/>
        </p:xfrm>
        <a:graphic>
          <a:graphicData uri="http://schemas.openxmlformats.org/presentationml/2006/ole">
            <mc:AlternateContent xmlns:mc="http://schemas.openxmlformats.org/markup-compatibility/2006">
              <mc:Choice xmlns:v="urn:schemas-microsoft-com:vml" Requires="v">
                <p:oleObj spid="_x0000_s517922" name="Equation" r:id="rId13" imgW="825500" imgH="368300" progId="Equation.3">
                  <p:embed/>
                </p:oleObj>
              </mc:Choice>
              <mc:Fallback>
                <p:oleObj name="Equation" r:id="rId13" imgW="825500" imgH="368300" progId="Equation.3">
                  <p:embed/>
                  <p:pic>
                    <p:nvPicPr>
                      <p:cNvPr id="0" name=""/>
                      <p:cNvPicPr/>
                      <p:nvPr/>
                    </p:nvPicPr>
                    <p:blipFill>
                      <a:blip r:embed="rId14"/>
                      <a:stretch>
                        <a:fillRect/>
                      </a:stretch>
                    </p:blipFill>
                    <p:spPr>
                      <a:xfrm>
                        <a:off x="5222875" y="4422775"/>
                        <a:ext cx="1528763" cy="682625"/>
                      </a:xfrm>
                      <a:prstGeom prst="rect">
                        <a:avLst/>
                      </a:prstGeom>
                    </p:spPr>
                  </p:pic>
                </p:oleObj>
              </mc:Fallback>
            </mc:AlternateContent>
          </a:graphicData>
        </a:graphic>
      </p:graphicFrame>
    </p:spTree>
    <p:extLst>
      <p:ext uri="{BB962C8B-B14F-4D97-AF65-F5344CB8AC3E}">
        <p14:creationId xmlns:p14="http://schemas.microsoft.com/office/powerpoint/2010/main" val="370630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layer weights</a:t>
            </a:r>
          </a:p>
        </p:txBody>
      </p:sp>
      <p:sp>
        <p:nvSpPr>
          <p:cNvPr id="4" name="Oval 3"/>
          <p:cNvSpPr/>
          <p:nvPr/>
        </p:nvSpPr>
        <p:spPr>
          <a:xfrm>
            <a:off x="7391400" y="221811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4" idx="1"/>
          </p:cNvCxnSpPr>
          <p:nvPr/>
        </p:nvCxnSpPr>
        <p:spPr>
          <a:xfrm>
            <a:off x="6508955" y="201388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endCxn id="4" idx="3"/>
          </p:cNvCxnSpPr>
          <p:nvPr/>
        </p:nvCxnSpPr>
        <p:spPr>
          <a:xfrm flipV="1">
            <a:off x="6605955" y="278347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078720" y="248185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894148" y="2033454"/>
            <a:ext cx="466794" cy="369332"/>
          </a:xfrm>
          <a:prstGeom prst="rect">
            <a:avLst/>
          </a:prstGeom>
          <a:noFill/>
        </p:spPr>
        <p:txBody>
          <a:bodyPr wrap="none" rtlCol="0">
            <a:spAutoFit/>
          </a:bodyPr>
          <a:lstStyle/>
          <a:p>
            <a:r>
              <a:rPr lang="en-US" dirty="0"/>
              <a:t>out</a:t>
            </a:r>
          </a:p>
        </p:txBody>
      </p:sp>
      <p:cxnSp>
        <p:nvCxnSpPr>
          <p:cNvPr id="9" name="Curved Connector 8"/>
          <p:cNvCxnSpPr/>
          <p:nvPr/>
        </p:nvCxnSpPr>
        <p:spPr>
          <a:xfrm flipV="1">
            <a:off x="7596556" y="240998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42086" y="1766587"/>
            <a:ext cx="370677" cy="369332"/>
          </a:xfrm>
          <a:prstGeom prst="rect">
            <a:avLst/>
          </a:prstGeom>
          <a:noFill/>
        </p:spPr>
        <p:txBody>
          <a:bodyPr wrap="none" rtlCol="0">
            <a:spAutoFit/>
          </a:bodyPr>
          <a:lstStyle/>
          <a:p>
            <a:r>
              <a:rPr lang="en-US" dirty="0"/>
              <a:t>h</a:t>
            </a:r>
            <a:r>
              <a:rPr lang="en-US" baseline="-25000" dirty="0"/>
              <a:t>1</a:t>
            </a:r>
          </a:p>
        </p:txBody>
      </p:sp>
      <p:sp>
        <p:nvSpPr>
          <p:cNvPr id="11" name="TextBox 10"/>
          <p:cNvSpPr txBox="1"/>
          <p:nvPr/>
        </p:nvSpPr>
        <p:spPr>
          <a:xfrm>
            <a:off x="6221621" y="3070727"/>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12" name="TextBox 11"/>
          <p:cNvSpPr txBox="1"/>
          <p:nvPr/>
        </p:nvSpPr>
        <p:spPr>
          <a:xfrm>
            <a:off x="6144279" y="2354278"/>
            <a:ext cx="415498" cy="369332"/>
          </a:xfrm>
          <a:prstGeom prst="rect">
            <a:avLst/>
          </a:prstGeom>
          <a:noFill/>
        </p:spPr>
        <p:txBody>
          <a:bodyPr wrap="none" rtlCol="0">
            <a:spAutoFit/>
          </a:bodyPr>
          <a:lstStyle/>
          <a:p>
            <a:r>
              <a:rPr lang="en-US" dirty="0"/>
              <a:t>…</a:t>
            </a:r>
          </a:p>
        </p:txBody>
      </p:sp>
      <p:sp>
        <p:nvSpPr>
          <p:cNvPr id="13" name="TextBox 12"/>
          <p:cNvSpPr txBox="1"/>
          <p:nvPr/>
        </p:nvSpPr>
        <p:spPr>
          <a:xfrm>
            <a:off x="6920685" y="1724189"/>
            <a:ext cx="383501" cy="369332"/>
          </a:xfrm>
          <a:prstGeom prst="rect">
            <a:avLst/>
          </a:prstGeom>
          <a:noFill/>
        </p:spPr>
        <p:txBody>
          <a:bodyPr wrap="none" rtlCol="0">
            <a:spAutoFit/>
          </a:bodyPr>
          <a:lstStyle/>
          <a:p>
            <a:r>
              <a:rPr lang="en-US" dirty="0">
                <a:solidFill>
                  <a:srgbClr val="FF0000"/>
                </a:solidFill>
              </a:rPr>
              <a:t>v</a:t>
            </a:r>
            <a:r>
              <a:rPr lang="en-US" baseline="-25000" dirty="0">
                <a:solidFill>
                  <a:srgbClr val="FF0000"/>
                </a:solidFill>
              </a:rPr>
              <a:t>1</a:t>
            </a:r>
          </a:p>
        </p:txBody>
      </p:sp>
      <p:sp>
        <p:nvSpPr>
          <p:cNvPr id="14" name="TextBox 13"/>
          <p:cNvSpPr txBox="1"/>
          <p:nvPr/>
        </p:nvSpPr>
        <p:spPr>
          <a:xfrm>
            <a:off x="6873283" y="259465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16" name="Left Brace 15"/>
          <p:cNvSpPr/>
          <p:nvPr/>
        </p:nvSpPr>
        <p:spPr>
          <a:xfrm rot="16200000">
            <a:off x="2357364" y="1528852"/>
            <a:ext cx="228602" cy="1762271"/>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Left Brace 19"/>
          <p:cNvSpPr/>
          <p:nvPr/>
        </p:nvSpPr>
        <p:spPr>
          <a:xfrm rot="16200000">
            <a:off x="4539570" y="2177371"/>
            <a:ext cx="228600" cy="44586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Left Brace 20"/>
          <p:cNvSpPr/>
          <p:nvPr/>
        </p:nvSpPr>
        <p:spPr>
          <a:xfrm rot="16200000">
            <a:off x="3799090" y="1885644"/>
            <a:ext cx="228602" cy="104868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590529" y="3686368"/>
            <a:ext cx="4206500" cy="1200328"/>
          </a:xfrm>
          <a:prstGeom prst="rect">
            <a:avLst/>
          </a:prstGeom>
          <a:noFill/>
        </p:spPr>
        <p:txBody>
          <a:bodyPr wrap="none" rtlCol="0">
            <a:spAutoFit/>
          </a:bodyPr>
          <a:lstStyle/>
          <a:p>
            <a:r>
              <a:rPr lang="en-US" sz="2400" dirty="0">
                <a:solidFill>
                  <a:srgbClr val="FF0000"/>
                </a:solidFill>
              </a:rPr>
              <a:t>What are each of these?</a:t>
            </a:r>
          </a:p>
          <a:p>
            <a:endParaRPr lang="en-US" sz="2400" dirty="0">
              <a:solidFill>
                <a:srgbClr val="FF0000"/>
              </a:solidFill>
            </a:endParaRPr>
          </a:p>
          <a:p>
            <a:r>
              <a:rPr lang="en-US" sz="2400" dirty="0">
                <a:solidFill>
                  <a:srgbClr val="FF0000"/>
                </a:solidFill>
              </a:rPr>
              <a:t>Do they make sense individually?</a:t>
            </a:r>
          </a:p>
        </p:txBody>
      </p:sp>
      <p:graphicFrame>
        <p:nvGraphicFramePr>
          <p:cNvPr id="33" name="Object 32"/>
          <p:cNvGraphicFramePr>
            <a:graphicFrameLocks noChangeAspect="1"/>
          </p:cNvGraphicFramePr>
          <p:nvPr>
            <p:extLst>
              <p:ext uri="{D42A27DB-BD31-4B8C-83A1-F6EECF244321}">
                <p14:modId xmlns:p14="http://schemas.microsoft.com/office/powerpoint/2010/main" val="689980255"/>
              </p:ext>
            </p:extLst>
          </p:nvPr>
        </p:nvGraphicFramePr>
        <p:xfrm>
          <a:off x="247650" y="1693863"/>
          <a:ext cx="4552950" cy="523875"/>
        </p:xfrm>
        <a:graphic>
          <a:graphicData uri="http://schemas.openxmlformats.org/presentationml/2006/ole">
            <mc:AlternateContent xmlns:mc="http://schemas.openxmlformats.org/markup-compatibility/2006">
              <mc:Choice xmlns:v="urn:schemas-microsoft-com:vml" Requires="v">
                <p:oleObj spid="_x0000_s526467" name="Equation" r:id="rId3" imgW="1879600" imgH="215900" progId="Equation.3">
                  <p:embed/>
                </p:oleObj>
              </mc:Choice>
              <mc:Fallback>
                <p:oleObj name="Equation" r:id="rId3" imgW="1879600" imgH="215900" progId="Equation.3">
                  <p:embed/>
                  <p:pic>
                    <p:nvPicPr>
                      <p:cNvPr id="0" name=""/>
                      <p:cNvPicPr/>
                      <p:nvPr/>
                    </p:nvPicPr>
                    <p:blipFill>
                      <a:blip r:embed="rId4"/>
                      <a:stretch>
                        <a:fillRect/>
                      </a:stretch>
                    </p:blipFill>
                    <p:spPr>
                      <a:xfrm>
                        <a:off x="247650" y="1693863"/>
                        <a:ext cx="4552950" cy="523875"/>
                      </a:xfrm>
                      <a:prstGeom prst="rect">
                        <a:avLst/>
                      </a:prstGeom>
                    </p:spPr>
                  </p:pic>
                </p:oleObj>
              </mc:Fallback>
            </mc:AlternateContent>
          </a:graphicData>
        </a:graphic>
      </p:graphicFrame>
    </p:spTree>
    <p:extLst>
      <p:ext uri="{BB962C8B-B14F-4D97-AF65-F5344CB8AC3E}">
        <p14:creationId xmlns:p14="http://schemas.microsoft.com/office/powerpoint/2010/main" val="192236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layer weights</a:t>
            </a:r>
          </a:p>
        </p:txBody>
      </p:sp>
      <p:sp>
        <p:nvSpPr>
          <p:cNvPr id="4" name="Oval 3"/>
          <p:cNvSpPr/>
          <p:nvPr/>
        </p:nvSpPr>
        <p:spPr>
          <a:xfrm>
            <a:off x="7391400" y="221811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4" idx="1"/>
          </p:cNvCxnSpPr>
          <p:nvPr/>
        </p:nvCxnSpPr>
        <p:spPr>
          <a:xfrm>
            <a:off x="6508955" y="201388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endCxn id="4" idx="3"/>
          </p:cNvCxnSpPr>
          <p:nvPr/>
        </p:nvCxnSpPr>
        <p:spPr>
          <a:xfrm flipV="1">
            <a:off x="6605955" y="278347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078720" y="248185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894148" y="2033454"/>
            <a:ext cx="466794" cy="369332"/>
          </a:xfrm>
          <a:prstGeom prst="rect">
            <a:avLst/>
          </a:prstGeom>
          <a:noFill/>
        </p:spPr>
        <p:txBody>
          <a:bodyPr wrap="none" rtlCol="0">
            <a:spAutoFit/>
          </a:bodyPr>
          <a:lstStyle/>
          <a:p>
            <a:r>
              <a:rPr lang="en-US" dirty="0"/>
              <a:t>out</a:t>
            </a:r>
          </a:p>
        </p:txBody>
      </p:sp>
      <p:cxnSp>
        <p:nvCxnSpPr>
          <p:cNvPr id="9" name="Curved Connector 8"/>
          <p:cNvCxnSpPr/>
          <p:nvPr/>
        </p:nvCxnSpPr>
        <p:spPr>
          <a:xfrm flipV="1">
            <a:off x="7596556" y="240998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42086" y="1766587"/>
            <a:ext cx="370677" cy="369332"/>
          </a:xfrm>
          <a:prstGeom prst="rect">
            <a:avLst/>
          </a:prstGeom>
          <a:noFill/>
        </p:spPr>
        <p:txBody>
          <a:bodyPr wrap="none" rtlCol="0">
            <a:spAutoFit/>
          </a:bodyPr>
          <a:lstStyle/>
          <a:p>
            <a:r>
              <a:rPr lang="en-US" dirty="0"/>
              <a:t>h</a:t>
            </a:r>
            <a:r>
              <a:rPr lang="en-US" baseline="-25000" dirty="0"/>
              <a:t>1</a:t>
            </a:r>
          </a:p>
        </p:txBody>
      </p:sp>
      <p:sp>
        <p:nvSpPr>
          <p:cNvPr id="11" name="TextBox 10"/>
          <p:cNvSpPr txBox="1"/>
          <p:nvPr/>
        </p:nvSpPr>
        <p:spPr>
          <a:xfrm>
            <a:off x="6221621" y="3070727"/>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12" name="TextBox 11"/>
          <p:cNvSpPr txBox="1"/>
          <p:nvPr/>
        </p:nvSpPr>
        <p:spPr>
          <a:xfrm>
            <a:off x="6144279" y="2354278"/>
            <a:ext cx="415498" cy="369332"/>
          </a:xfrm>
          <a:prstGeom prst="rect">
            <a:avLst/>
          </a:prstGeom>
          <a:noFill/>
        </p:spPr>
        <p:txBody>
          <a:bodyPr wrap="none" rtlCol="0">
            <a:spAutoFit/>
          </a:bodyPr>
          <a:lstStyle/>
          <a:p>
            <a:r>
              <a:rPr lang="en-US" dirty="0"/>
              <a:t>…</a:t>
            </a:r>
          </a:p>
        </p:txBody>
      </p:sp>
      <p:sp>
        <p:nvSpPr>
          <p:cNvPr id="13" name="TextBox 12"/>
          <p:cNvSpPr txBox="1"/>
          <p:nvPr/>
        </p:nvSpPr>
        <p:spPr>
          <a:xfrm>
            <a:off x="6920685" y="1724189"/>
            <a:ext cx="383501" cy="369332"/>
          </a:xfrm>
          <a:prstGeom prst="rect">
            <a:avLst/>
          </a:prstGeom>
          <a:noFill/>
        </p:spPr>
        <p:txBody>
          <a:bodyPr wrap="none" rtlCol="0">
            <a:spAutoFit/>
          </a:bodyPr>
          <a:lstStyle/>
          <a:p>
            <a:r>
              <a:rPr lang="en-US" dirty="0">
                <a:solidFill>
                  <a:srgbClr val="FF0000"/>
                </a:solidFill>
              </a:rPr>
              <a:t>v</a:t>
            </a:r>
            <a:r>
              <a:rPr lang="en-US" baseline="-25000" dirty="0">
                <a:solidFill>
                  <a:srgbClr val="FF0000"/>
                </a:solidFill>
              </a:rPr>
              <a:t>1</a:t>
            </a:r>
          </a:p>
        </p:txBody>
      </p:sp>
      <p:sp>
        <p:nvSpPr>
          <p:cNvPr id="14" name="TextBox 13"/>
          <p:cNvSpPr txBox="1"/>
          <p:nvPr/>
        </p:nvSpPr>
        <p:spPr>
          <a:xfrm>
            <a:off x="6873283" y="259465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17" name="TextBox 16"/>
          <p:cNvSpPr txBox="1"/>
          <p:nvPr/>
        </p:nvSpPr>
        <p:spPr>
          <a:xfrm>
            <a:off x="481309" y="3686368"/>
            <a:ext cx="2261891" cy="707886"/>
          </a:xfrm>
          <a:prstGeom prst="rect">
            <a:avLst/>
          </a:prstGeom>
          <a:noFill/>
        </p:spPr>
        <p:txBody>
          <a:bodyPr wrap="square" rtlCol="0">
            <a:spAutoFit/>
          </a:bodyPr>
          <a:lstStyle/>
          <a:p>
            <a:r>
              <a:rPr lang="en-US" sz="2000" dirty="0"/>
              <a:t>how far from correct and which direction</a:t>
            </a:r>
          </a:p>
        </p:txBody>
      </p:sp>
      <p:cxnSp>
        <p:nvCxnSpPr>
          <p:cNvPr id="19" name="Straight Arrow Connector 18"/>
          <p:cNvCxnSpPr/>
          <p:nvPr/>
        </p:nvCxnSpPr>
        <p:spPr>
          <a:xfrm flipV="1">
            <a:off x="1752600" y="2631914"/>
            <a:ext cx="685800" cy="105445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429000" y="2670855"/>
            <a:ext cx="457200" cy="141562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286000" y="4432611"/>
            <a:ext cx="2743200" cy="707886"/>
          </a:xfrm>
          <a:prstGeom prst="rect">
            <a:avLst/>
          </a:prstGeom>
          <a:noFill/>
        </p:spPr>
        <p:txBody>
          <a:bodyPr wrap="square" rtlCol="0">
            <a:spAutoFit/>
          </a:bodyPr>
          <a:lstStyle/>
          <a:p>
            <a:r>
              <a:rPr lang="en-US" sz="2000" dirty="0"/>
              <a:t>slope of the activation function where input is at</a:t>
            </a:r>
          </a:p>
        </p:txBody>
      </p:sp>
      <p:cxnSp>
        <p:nvCxnSpPr>
          <p:cNvPr id="30" name="Straight Arrow Connector 29"/>
          <p:cNvCxnSpPr/>
          <p:nvPr/>
        </p:nvCxnSpPr>
        <p:spPr>
          <a:xfrm flipH="1" flipV="1">
            <a:off x="4648200" y="2631914"/>
            <a:ext cx="914400" cy="141730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335520" y="4106929"/>
            <a:ext cx="2743200" cy="1015663"/>
          </a:xfrm>
          <a:prstGeom prst="rect">
            <a:avLst/>
          </a:prstGeom>
          <a:noFill/>
        </p:spPr>
        <p:txBody>
          <a:bodyPr wrap="square" rtlCol="0">
            <a:spAutoFit/>
          </a:bodyPr>
          <a:lstStyle/>
          <a:p>
            <a:r>
              <a:rPr lang="en-US" sz="2000" dirty="0"/>
              <a:t>size and direction of the feature associated with this weight</a:t>
            </a:r>
          </a:p>
        </p:txBody>
      </p:sp>
      <p:sp>
        <p:nvSpPr>
          <p:cNvPr id="33" name="Left Brace 32"/>
          <p:cNvSpPr/>
          <p:nvPr/>
        </p:nvSpPr>
        <p:spPr>
          <a:xfrm rot="16200000">
            <a:off x="2357364" y="1528852"/>
            <a:ext cx="228602" cy="1762271"/>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rot="16200000">
            <a:off x="4539570" y="2177371"/>
            <a:ext cx="228600" cy="44586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e 34"/>
          <p:cNvSpPr/>
          <p:nvPr/>
        </p:nvSpPr>
        <p:spPr>
          <a:xfrm rot="16200000">
            <a:off x="3799090" y="1885644"/>
            <a:ext cx="228602" cy="104868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174161834"/>
              </p:ext>
            </p:extLst>
          </p:nvPr>
        </p:nvGraphicFramePr>
        <p:xfrm>
          <a:off x="247650" y="1693863"/>
          <a:ext cx="4552950" cy="523875"/>
        </p:xfrm>
        <a:graphic>
          <a:graphicData uri="http://schemas.openxmlformats.org/presentationml/2006/ole">
            <mc:AlternateContent xmlns:mc="http://schemas.openxmlformats.org/markup-compatibility/2006">
              <mc:Choice xmlns:v="urn:schemas-microsoft-com:vml" Requires="v">
                <p:oleObj spid="_x0000_s524424" name="Equation" r:id="rId3" imgW="1879600" imgH="215900" progId="Equation.3">
                  <p:embed/>
                </p:oleObj>
              </mc:Choice>
              <mc:Fallback>
                <p:oleObj name="Equation" r:id="rId3" imgW="1879600" imgH="215900" progId="Equation.3">
                  <p:embed/>
                  <p:pic>
                    <p:nvPicPr>
                      <p:cNvPr id="0" name=""/>
                      <p:cNvPicPr/>
                      <p:nvPr/>
                    </p:nvPicPr>
                    <p:blipFill>
                      <a:blip r:embed="rId4"/>
                      <a:stretch>
                        <a:fillRect/>
                      </a:stretch>
                    </p:blipFill>
                    <p:spPr>
                      <a:xfrm>
                        <a:off x="247650" y="1693863"/>
                        <a:ext cx="4552950" cy="523875"/>
                      </a:xfrm>
                      <a:prstGeom prst="rect">
                        <a:avLst/>
                      </a:prstGeom>
                    </p:spPr>
                  </p:pic>
                </p:oleObj>
              </mc:Fallback>
            </mc:AlternateContent>
          </a:graphicData>
        </a:graphic>
      </p:graphicFrame>
    </p:spTree>
    <p:extLst>
      <p:ext uri="{BB962C8B-B14F-4D97-AF65-F5344CB8AC3E}">
        <p14:creationId xmlns:p14="http://schemas.microsoft.com/office/powerpoint/2010/main" val="3491030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layer weights</a:t>
            </a:r>
          </a:p>
        </p:txBody>
      </p:sp>
      <p:sp>
        <p:nvSpPr>
          <p:cNvPr id="4" name="Oval 3"/>
          <p:cNvSpPr/>
          <p:nvPr/>
        </p:nvSpPr>
        <p:spPr>
          <a:xfrm>
            <a:off x="7391400" y="221811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4" idx="1"/>
          </p:cNvCxnSpPr>
          <p:nvPr/>
        </p:nvCxnSpPr>
        <p:spPr>
          <a:xfrm>
            <a:off x="6508955" y="201388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endCxn id="4" idx="3"/>
          </p:cNvCxnSpPr>
          <p:nvPr/>
        </p:nvCxnSpPr>
        <p:spPr>
          <a:xfrm flipV="1">
            <a:off x="6605955" y="278347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078720" y="248185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894148" y="2033454"/>
            <a:ext cx="466794" cy="369332"/>
          </a:xfrm>
          <a:prstGeom prst="rect">
            <a:avLst/>
          </a:prstGeom>
          <a:noFill/>
        </p:spPr>
        <p:txBody>
          <a:bodyPr wrap="none" rtlCol="0">
            <a:spAutoFit/>
          </a:bodyPr>
          <a:lstStyle/>
          <a:p>
            <a:r>
              <a:rPr lang="en-US" dirty="0"/>
              <a:t>out</a:t>
            </a:r>
          </a:p>
        </p:txBody>
      </p:sp>
      <p:cxnSp>
        <p:nvCxnSpPr>
          <p:cNvPr id="9" name="Curved Connector 8"/>
          <p:cNvCxnSpPr/>
          <p:nvPr/>
        </p:nvCxnSpPr>
        <p:spPr>
          <a:xfrm flipV="1">
            <a:off x="7596556" y="240998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42086" y="1766587"/>
            <a:ext cx="370677" cy="369332"/>
          </a:xfrm>
          <a:prstGeom prst="rect">
            <a:avLst/>
          </a:prstGeom>
          <a:noFill/>
        </p:spPr>
        <p:txBody>
          <a:bodyPr wrap="none" rtlCol="0">
            <a:spAutoFit/>
          </a:bodyPr>
          <a:lstStyle/>
          <a:p>
            <a:r>
              <a:rPr lang="en-US" dirty="0"/>
              <a:t>h</a:t>
            </a:r>
            <a:r>
              <a:rPr lang="en-US" baseline="-25000" dirty="0"/>
              <a:t>1</a:t>
            </a:r>
          </a:p>
        </p:txBody>
      </p:sp>
      <p:sp>
        <p:nvSpPr>
          <p:cNvPr id="11" name="TextBox 10"/>
          <p:cNvSpPr txBox="1"/>
          <p:nvPr/>
        </p:nvSpPr>
        <p:spPr>
          <a:xfrm>
            <a:off x="6221621" y="3070727"/>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12" name="TextBox 11"/>
          <p:cNvSpPr txBox="1"/>
          <p:nvPr/>
        </p:nvSpPr>
        <p:spPr>
          <a:xfrm>
            <a:off x="6144279" y="2354278"/>
            <a:ext cx="415498" cy="369332"/>
          </a:xfrm>
          <a:prstGeom prst="rect">
            <a:avLst/>
          </a:prstGeom>
          <a:noFill/>
        </p:spPr>
        <p:txBody>
          <a:bodyPr wrap="none" rtlCol="0">
            <a:spAutoFit/>
          </a:bodyPr>
          <a:lstStyle/>
          <a:p>
            <a:r>
              <a:rPr lang="en-US" dirty="0"/>
              <a:t>…</a:t>
            </a:r>
          </a:p>
        </p:txBody>
      </p:sp>
      <p:sp>
        <p:nvSpPr>
          <p:cNvPr id="13" name="TextBox 12"/>
          <p:cNvSpPr txBox="1"/>
          <p:nvPr/>
        </p:nvSpPr>
        <p:spPr>
          <a:xfrm>
            <a:off x="6920685" y="1724189"/>
            <a:ext cx="383501" cy="369332"/>
          </a:xfrm>
          <a:prstGeom prst="rect">
            <a:avLst/>
          </a:prstGeom>
          <a:noFill/>
        </p:spPr>
        <p:txBody>
          <a:bodyPr wrap="none" rtlCol="0">
            <a:spAutoFit/>
          </a:bodyPr>
          <a:lstStyle/>
          <a:p>
            <a:r>
              <a:rPr lang="en-US" dirty="0">
                <a:solidFill>
                  <a:srgbClr val="FF0000"/>
                </a:solidFill>
              </a:rPr>
              <a:t>v</a:t>
            </a:r>
            <a:r>
              <a:rPr lang="en-US" baseline="-25000" dirty="0">
                <a:solidFill>
                  <a:srgbClr val="FF0000"/>
                </a:solidFill>
              </a:rPr>
              <a:t>1</a:t>
            </a:r>
          </a:p>
        </p:txBody>
      </p:sp>
      <p:sp>
        <p:nvSpPr>
          <p:cNvPr id="14" name="TextBox 13"/>
          <p:cNvSpPr txBox="1"/>
          <p:nvPr/>
        </p:nvSpPr>
        <p:spPr>
          <a:xfrm>
            <a:off x="6873283" y="259465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17" name="TextBox 16"/>
          <p:cNvSpPr txBox="1"/>
          <p:nvPr/>
        </p:nvSpPr>
        <p:spPr>
          <a:xfrm>
            <a:off x="481309" y="3686368"/>
            <a:ext cx="2261891" cy="707886"/>
          </a:xfrm>
          <a:prstGeom prst="rect">
            <a:avLst/>
          </a:prstGeom>
          <a:noFill/>
        </p:spPr>
        <p:txBody>
          <a:bodyPr wrap="square" rtlCol="0">
            <a:spAutoFit/>
          </a:bodyPr>
          <a:lstStyle/>
          <a:p>
            <a:r>
              <a:rPr lang="en-US" sz="2000" dirty="0"/>
              <a:t>how far from correct and which direction</a:t>
            </a:r>
          </a:p>
        </p:txBody>
      </p:sp>
      <p:cxnSp>
        <p:nvCxnSpPr>
          <p:cNvPr id="19" name="Straight Arrow Connector 18"/>
          <p:cNvCxnSpPr/>
          <p:nvPr/>
        </p:nvCxnSpPr>
        <p:spPr>
          <a:xfrm flipV="1">
            <a:off x="1752600" y="2631914"/>
            <a:ext cx="685800" cy="105445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3" name="Left Brace 32"/>
          <p:cNvSpPr/>
          <p:nvPr/>
        </p:nvSpPr>
        <p:spPr>
          <a:xfrm rot="16200000">
            <a:off x="2357364" y="1528852"/>
            <a:ext cx="228602" cy="1762271"/>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rot="16200000">
            <a:off x="4539570" y="2177371"/>
            <a:ext cx="228600" cy="44586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e 34"/>
          <p:cNvSpPr/>
          <p:nvPr/>
        </p:nvSpPr>
        <p:spPr>
          <a:xfrm rot="16200000">
            <a:off x="3799090" y="1885644"/>
            <a:ext cx="228602" cy="104868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519377268"/>
              </p:ext>
            </p:extLst>
          </p:nvPr>
        </p:nvGraphicFramePr>
        <p:xfrm>
          <a:off x="1086643" y="4852988"/>
          <a:ext cx="2398713" cy="493712"/>
        </p:xfrm>
        <a:graphic>
          <a:graphicData uri="http://schemas.openxmlformats.org/presentationml/2006/ole">
            <mc:AlternateContent xmlns:mc="http://schemas.openxmlformats.org/markup-compatibility/2006">
              <mc:Choice xmlns:v="urn:schemas-microsoft-com:vml" Requires="v">
                <p:oleObj spid="_x0000_s529764" name="Equation" r:id="rId3" imgW="990600" imgH="203200" progId="Equation.3">
                  <p:embed/>
                </p:oleObj>
              </mc:Choice>
              <mc:Fallback>
                <p:oleObj name="Equation" r:id="rId3" imgW="990600" imgH="203200" progId="Equation.3">
                  <p:embed/>
                  <p:pic>
                    <p:nvPicPr>
                      <p:cNvPr id="0" name=""/>
                      <p:cNvPicPr/>
                      <p:nvPr/>
                    </p:nvPicPr>
                    <p:blipFill>
                      <a:blip r:embed="rId4"/>
                      <a:stretch>
                        <a:fillRect/>
                      </a:stretch>
                    </p:blipFill>
                    <p:spPr>
                      <a:xfrm>
                        <a:off x="1086643" y="4852988"/>
                        <a:ext cx="2398713" cy="4937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06178686"/>
              </p:ext>
            </p:extLst>
          </p:nvPr>
        </p:nvGraphicFramePr>
        <p:xfrm>
          <a:off x="1086643" y="5638800"/>
          <a:ext cx="2398713" cy="493712"/>
        </p:xfrm>
        <a:graphic>
          <a:graphicData uri="http://schemas.openxmlformats.org/presentationml/2006/ole">
            <mc:AlternateContent xmlns:mc="http://schemas.openxmlformats.org/markup-compatibility/2006">
              <mc:Choice xmlns:v="urn:schemas-microsoft-com:vml" Requires="v">
                <p:oleObj spid="_x0000_s529765" name="Equation" r:id="rId5" imgW="990600" imgH="203200" progId="Equation.3">
                  <p:embed/>
                </p:oleObj>
              </mc:Choice>
              <mc:Fallback>
                <p:oleObj name="Equation" r:id="rId5" imgW="990600" imgH="203200" progId="Equation.3">
                  <p:embed/>
                  <p:pic>
                    <p:nvPicPr>
                      <p:cNvPr id="0" name=""/>
                      <p:cNvPicPr/>
                      <p:nvPr/>
                    </p:nvPicPr>
                    <p:blipFill>
                      <a:blip r:embed="rId6"/>
                      <a:stretch>
                        <a:fillRect/>
                      </a:stretch>
                    </p:blipFill>
                    <p:spPr>
                      <a:xfrm>
                        <a:off x="1086643" y="5638800"/>
                        <a:ext cx="2398713" cy="493712"/>
                      </a:xfrm>
                      <a:prstGeom prst="rect">
                        <a:avLst/>
                      </a:prstGeom>
                    </p:spPr>
                  </p:pic>
                </p:oleObj>
              </mc:Fallback>
            </mc:AlternateContent>
          </a:graphicData>
        </a:graphic>
      </p:graphicFrame>
      <p:sp>
        <p:nvSpPr>
          <p:cNvPr id="27" name="TextBox 26"/>
          <p:cNvSpPr txBox="1"/>
          <p:nvPr/>
        </p:nvSpPr>
        <p:spPr>
          <a:xfrm>
            <a:off x="3994817" y="5030227"/>
            <a:ext cx="382036" cy="707886"/>
          </a:xfrm>
          <a:prstGeom prst="rect">
            <a:avLst/>
          </a:prstGeom>
          <a:noFill/>
        </p:spPr>
        <p:txBody>
          <a:bodyPr wrap="none" rtlCol="0">
            <a:spAutoFit/>
          </a:bodyPr>
          <a:lstStyle/>
          <a:p>
            <a:r>
              <a:rPr lang="en-US" sz="4000" dirty="0">
                <a:solidFill>
                  <a:srgbClr val="FF0000"/>
                </a:solidFill>
              </a:rPr>
              <a:t>?</a:t>
            </a:r>
          </a:p>
        </p:txBody>
      </p:sp>
      <p:graphicFrame>
        <p:nvGraphicFramePr>
          <p:cNvPr id="28" name="Object 27"/>
          <p:cNvGraphicFramePr>
            <a:graphicFrameLocks noChangeAspect="1"/>
          </p:cNvGraphicFramePr>
          <p:nvPr>
            <p:extLst>
              <p:ext uri="{D42A27DB-BD31-4B8C-83A1-F6EECF244321}">
                <p14:modId xmlns:p14="http://schemas.microsoft.com/office/powerpoint/2010/main" val="174161834"/>
              </p:ext>
            </p:extLst>
          </p:nvPr>
        </p:nvGraphicFramePr>
        <p:xfrm>
          <a:off x="247650" y="1693863"/>
          <a:ext cx="4552950" cy="523875"/>
        </p:xfrm>
        <a:graphic>
          <a:graphicData uri="http://schemas.openxmlformats.org/presentationml/2006/ole">
            <mc:AlternateContent xmlns:mc="http://schemas.openxmlformats.org/markup-compatibility/2006">
              <mc:Choice xmlns:v="urn:schemas-microsoft-com:vml" Requires="v">
                <p:oleObj spid="_x0000_s529766" name="Equation" r:id="rId7" imgW="1879600" imgH="215900" progId="Equation.3">
                  <p:embed/>
                </p:oleObj>
              </mc:Choice>
              <mc:Fallback>
                <p:oleObj name="Equation" r:id="rId7" imgW="1879600" imgH="215900" progId="Equation.3">
                  <p:embed/>
                  <p:pic>
                    <p:nvPicPr>
                      <p:cNvPr id="0" name=""/>
                      <p:cNvPicPr/>
                      <p:nvPr/>
                    </p:nvPicPr>
                    <p:blipFill>
                      <a:blip r:embed="rId8"/>
                      <a:stretch>
                        <a:fillRect/>
                      </a:stretch>
                    </p:blipFill>
                    <p:spPr>
                      <a:xfrm>
                        <a:off x="247650" y="1693863"/>
                        <a:ext cx="4552950" cy="523875"/>
                      </a:xfrm>
                      <a:prstGeom prst="rect">
                        <a:avLst/>
                      </a:prstGeom>
                    </p:spPr>
                  </p:pic>
                </p:oleObj>
              </mc:Fallback>
            </mc:AlternateContent>
          </a:graphicData>
        </a:graphic>
      </p:graphicFrame>
    </p:spTree>
    <p:extLst>
      <p:ext uri="{BB962C8B-B14F-4D97-AF65-F5344CB8AC3E}">
        <p14:creationId xmlns:p14="http://schemas.microsoft.com/office/powerpoint/2010/main" val="1791000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layer weights</a:t>
            </a:r>
          </a:p>
        </p:txBody>
      </p:sp>
      <p:sp>
        <p:nvSpPr>
          <p:cNvPr id="4" name="Oval 3"/>
          <p:cNvSpPr/>
          <p:nvPr/>
        </p:nvSpPr>
        <p:spPr>
          <a:xfrm>
            <a:off x="7391400" y="221811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4" idx="1"/>
          </p:cNvCxnSpPr>
          <p:nvPr/>
        </p:nvCxnSpPr>
        <p:spPr>
          <a:xfrm>
            <a:off x="6508955" y="201388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endCxn id="4" idx="3"/>
          </p:cNvCxnSpPr>
          <p:nvPr/>
        </p:nvCxnSpPr>
        <p:spPr>
          <a:xfrm flipV="1">
            <a:off x="6605955" y="278347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078720" y="248185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894148" y="2033454"/>
            <a:ext cx="466794" cy="369332"/>
          </a:xfrm>
          <a:prstGeom prst="rect">
            <a:avLst/>
          </a:prstGeom>
          <a:noFill/>
        </p:spPr>
        <p:txBody>
          <a:bodyPr wrap="none" rtlCol="0">
            <a:spAutoFit/>
          </a:bodyPr>
          <a:lstStyle/>
          <a:p>
            <a:r>
              <a:rPr lang="en-US" dirty="0"/>
              <a:t>out</a:t>
            </a:r>
          </a:p>
        </p:txBody>
      </p:sp>
      <p:cxnSp>
        <p:nvCxnSpPr>
          <p:cNvPr id="9" name="Curved Connector 8"/>
          <p:cNvCxnSpPr/>
          <p:nvPr/>
        </p:nvCxnSpPr>
        <p:spPr>
          <a:xfrm flipV="1">
            <a:off x="7596556" y="240998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42086" y="1766587"/>
            <a:ext cx="370677" cy="369332"/>
          </a:xfrm>
          <a:prstGeom prst="rect">
            <a:avLst/>
          </a:prstGeom>
          <a:noFill/>
        </p:spPr>
        <p:txBody>
          <a:bodyPr wrap="none" rtlCol="0">
            <a:spAutoFit/>
          </a:bodyPr>
          <a:lstStyle/>
          <a:p>
            <a:r>
              <a:rPr lang="en-US" dirty="0"/>
              <a:t>h</a:t>
            </a:r>
            <a:r>
              <a:rPr lang="en-US" baseline="-25000" dirty="0"/>
              <a:t>1</a:t>
            </a:r>
          </a:p>
        </p:txBody>
      </p:sp>
      <p:sp>
        <p:nvSpPr>
          <p:cNvPr id="11" name="TextBox 10"/>
          <p:cNvSpPr txBox="1"/>
          <p:nvPr/>
        </p:nvSpPr>
        <p:spPr>
          <a:xfrm>
            <a:off x="6221621" y="3070727"/>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12" name="TextBox 11"/>
          <p:cNvSpPr txBox="1"/>
          <p:nvPr/>
        </p:nvSpPr>
        <p:spPr>
          <a:xfrm>
            <a:off x="6144279" y="2354278"/>
            <a:ext cx="415498" cy="369332"/>
          </a:xfrm>
          <a:prstGeom prst="rect">
            <a:avLst/>
          </a:prstGeom>
          <a:noFill/>
        </p:spPr>
        <p:txBody>
          <a:bodyPr wrap="none" rtlCol="0">
            <a:spAutoFit/>
          </a:bodyPr>
          <a:lstStyle/>
          <a:p>
            <a:r>
              <a:rPr lang="en-US" dirty="0"/>
              <a:t>…</a:t>
            </a:r>
          </a:p>
        </p:txBody>
      </p:sp>
      <p:sp>
        <p:nvSpPr>
          <p:cNvPr id="13" name="TextBox 12"/>
          <p:cNvSpPr txBox="1"/>
          <p:nvPr/>
        </p:nvSpPr>
        <p:spPr>
          <a:xfrm>
            <a:off x="6920685" y="1724189"/>
            <a:ext cx="383501" cy="369332"/>
          </a:xfrm>
          <a:prstGeom prst="rect">
            <a:avLst/>
          </a:prstGeom>
          <a:noFill/>
        </p:spPr>
        <p:txBody>
          <a:bodyPr wrap="none" rtlCol="0">
            <a:spAutoFit/>
          </a:bodyPr>
          <a:lstStyle/>
          <a:p>
            <a:r>
              <a:rPr lang="en-US" dirty="0">
                <a:solidFill>
                  <a:srgbClr val="FF0000"/>
                </a:solidFill>
              </a:rPr>
              <a:t>v</a:t>
            </a:r>
            <a:r>
              <a:rPr lang="en-US" baseline="-25000" dirty="0">
                <a:solidFill>
                  <a:srgbClr val="FF0000"/>
                </a:solidFill>
              </a:rPr>
              <a:t>1</a:t>
            </a:r>
          </a:p>
        </p:txBody>
      </p:sp>
      <p:sp>
        <p:nvSpPr>
          <p:cNvPr id="14" name="TextBox 13"/>
          <p:cNvSpPr txBox="1"/>
          <p:nvPr/>
        </p:nvSpPr>
        <p:spPr>
          <a:xfrm>
            <a:off x="6873283" y="259465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17" name="TextBox 16"/>
          <p:cNvSpPr txBox="1"/>
          <p:nvPr/>
        </p:nvSpPr>
        <p:spPr>
          <a:xfrm>
            <a:off x="481309" y="3686368"/>
            <a:ext cx="2261891" cy="707886"/>
          </a:xfrm>
          <a:prstGeom prst="rect">
            <a:avLst/>
          </a:prstGeom>
          <a:noFill/>
        </p:spPr>
        <p:txBody>
          <a:bodyPr wrap="square" rtlCol="0">
            <a:spAutoFit/>
          </a:bodyPr>
          <a:lstStyle/>
          <a:p>
            <a:r>
              <a:rPr lang="en-US" sz="2000" dirty="0"/>
              <a:t>how far from correct and which direction</a:t>
            </a:r>
          </a:p>
        </p:txBody>
      </p:sp>
      <p:cxnSp>
        <p:nvCxnSpPr>
          <p:cNvPr id="19" name="Straight Arrow Connector 18"/>
          <p:cNvCxnSpPr/>
          <p:nvPr/>
        </p:nvCxnSpPr>
        <p:spPr>
          <a:xfrm flipV="1">
            <a:off x="1752600" y="2631914"/>
            <a:ext cx="685800" cy="105445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3" name="Left Brace 32"/>
          <p:cNvSpPr/>
          <p:nvPr/>
        </p:nvSpPr>
        <p:spPr>
          <a:xfrm rot="16200000">
            <a:off x="2357364" y="1528852"/>
            <a:ext cx="228602" cy="1762271"/>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rot="16200000">
            <a:off x="4539570" y="2177371"/>
            <a:ext cx="228600" cy="44586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e 34"/>
          <p:cNvSpPr/>
          <p:nvPr/>
        </p:nvSpPr>
        <p:spPr>
          <a:xfrm rot="16200000">
            <a:off x="3799090" y="1885644"/>
            <a:ext cx="228602" cy="104868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2368335815"/>
              </p:ext>
            </p:extLst>
          </p:nvPr>
        </p:nvGraphicFramePr>
        <p:xfrm>
          <a:off x="1086643" y="4852988"/>
          <a:ext cx="2398713" cy="493712"/>
        </p:xfrm>
        <a:graphic>
          <a:graphicData uri="http://schemas.openxmlformats.org/presentationml/2006/ole">
            <mc:AlternateContent xmlns:mc="http://schemas.openxmlformats.org/markup-compatibility/2006">
              <mc:Choice xmlns:v="urn:schemas-microsoft-com:vml" Requires="v">
                <p:oleObj spid="_x0000_s530791" name="Equation" r:id="rId3" imgW="990600" imgH="203200" progId="Equation.3">
                  <p:embed/>
                </p:oleObj>
              </mc:Choice>
              <mc:Fallback>
                <p:oleObj name="Equation" r:id="rId3" imgW="990600" imgH="203200" progId="Equation.3">
                  <p:embed/>
                  <p:pic>
                    <p:nvPicPr>
                      <p:cNvPr id="0" name=""/>
                      <p:cNvPicPr/>
                      <p:nvPr/>
                    </p:nvPicPr>
                    <p:blipFill>
                      <a:blip r:embed="rId4"/>
                      <a:stretch>
                        <a:fillRect/>
                      </a:stretch>
                    </p:blipFill>
                    <p:spPr>
                      <a:xfrm>
                        <a:off x="1086643" y="4852988"/>
                        <a:ext cx="2398713" cy="4937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520586767"/>
              </p:ext>
            </p:extLst>
          </p:nvPr>
        </p:nvGraphicFramePr>
        <p:xfrm>
          <a:off x="1086643" y="5638800"/>
          <a:ext cx="2398713" cy="493712"/>
        </p:xfrm>
        <a:graphic>
          <a:graphicData uri="http://schemas.openxmlformats.org/presentationml/2006/ole">
            <mc:AlternateContent xmlns:mc="http://schemas.openxmlformats.org/markup-compatibility/2006">
              <mc:Choice xmlns:v="urn:schemas-microsoft-com:vml" Requires="v">
                <p:oleObj spid="_x0000_s530792" name="Equation" r:id="rId5" imgW="990600" imgH="203200" progId="Equation.3">
                  <p:embed/>
                </p:oleObj>
              </mc:Choice>
              <mc:Fallback>
                <p:oleObj name="Equation" r:id="rId5" imgW="990600" imgH="203200" progId="Equation.3">
                  <p:embed/>
                  <p:pic>
                    <p:nvPicPr>
                      <p:cNvPr id="0" name=""/>
                      <p:cNvPicPr/>
                      <p:nvPr/>
                    </p:nvPicPr>
                    <p:blipFill>
                      <a:blip r:embed="rId6"/>
                      <a:stretch>
                        <a:fillRect/>
                      </a:stretch>
                    </p:blipFill>
                    <p:spPr>
                      <a:xfrm>
                        <a:off x="1086643" y="5638800"/>
                        <a:ext cx="2398713" cy="493712"/>
                      </a:xfrm>
                      <a:prstGeom prst="rect">
                        <a:avLst/>
                      </a:prstGeom>
                    </p:spPr>
                  </p:pic>
                </p:oleObj>
              </mc:Fallback>
            </mc:AlternateContent>
          </a:graphicData>
        </a:graphic>
      </p:graphicFrame>
      <p:sp>
        <p:nvSpPr>
          <p:cNvPr id="3" name="TextBox 2"/>
          <p:cNvSpPr txBox="1"/>
          <p:nvPr/>
        </p:nvSpPr>
        <p:spPr>
          <a:xfrm>
            <a:off x="3886200" y="4876800"/>
            <a:ext cx="2095120" cy="400110"/>
          </a:xfrm>
          <a:prstGeom prst="rect">
            <a:avLst/>
          </a:prstGeom>
          <a:noFill/>
        </p:spPr>
        <p:txBody>
          <a:bodyPr wrap="none" rtlCol="0">
            <a:spAutoFit/>
          </a:bodyPr>
          <a:lstStyle/>
          <a:p>
            <a:r>
              <a:rPr lang="en-US" sz="2000" dirty="0">
                <a:solidFill>
                  <a:srgbClr val="0000FF"/>
                </a:solidFill>
              </a:rPr>
              <a:t>prediction &lt; label:  </a:t>
            </a:r>
          </a:p>
        </p:txBody>
      </p:sp>
      <p:sp>
        <p:nvSpPr>
          <p:cNvPr id="24" name="TextBox 23"/>
          <p:cNvSpPr txBox="1"/>
          <p:nvPr/>
        </p:nvSpPr>
        <p:spPr>
          <a:xfrm>
            <a:off x="3886200" y="5619690"/>
            <a:ext cx="2095120" cy="400110"/>
          </a:xfrm>
          <a:prstGeom prst="rect">
            <a:avLst/>
          </a:prstGeom>
          <a:noFill/>
        </p:spPr>
        <p:txBody>
          <a:bodyPr wrap="none" rtlCol="0">
            <a:spAutoFit/>
          </a:bodyPr>
          <a:lstStyle/>
          <a:p>
            <a:r>
              <a:rPr lang="en-US" sz="2000" dirty="0">
                <a:solidFill>
                  <a:srgbClr val="0000FF"/>
                </a:solidFill>
              </a:rPr>
              <a:t>prediction &gt; label:  </a:t>
            </a:r>
          </a:p>
        </p:txBody>
      </p:sp>
      <p:sp>
        <p:nvSpPr>
          <p:cNvPr id="28" name="TextBox 27"/>
          <p:cNvSpPr txBox="1"/>
          <p:nvPr/>
        </p:nvSpPr>
        <p:spPr>
          <a:xfrm>
            <a:off x="6238787" y="4876800"/>
            <a:ext cx="2146742" cy="400110"/>
          </a:xfrm>
          <a:prstGeom prst="rect">
            <a:avLst/>
          </a:prstGeom>
          <a:noFill/>
        </p:spPr>
        <p:txBody>
          <a:bodyPr wrap="none" rtlCol="0">
            <a:spAutoFit/>
          </a:bodyPr>
          <a:lstStyle/>
          <a:p>
            <a:r>
              <a:rPr lang="en-US" sz="2000" dirty="0">
                <a:solidFill>
                  <a:srgbClr val="0000FF"/>
                </a:solidFill>
              </a:rPr>
              <a:t>increase the weight</a:t>
            </a:r>
          </a:p>
        </p:txBody>
      </p:sp>
      <p:sp>
        <p:nvSpPr>
          <p:cNvPr id="29" name="TextBox 28"/>
          <p:cNvSpPr txBox="1"/>
          <p:nvPr/>
        </p:nvSpPr>
        <p:spPr>
          <a:xfrm>
            <a:off x="6324600" y="5619690"/>
            <a:ext cx="2247280" cy="400110"/>
          </a:xfrm>
          <a:prstGeom prst="rect">
            <a:avLst/>
          </a:prstGeom>
          <a:noFill/>
        </p:spPr>
        <p:txBody>
          <a:bodyPr wrap="none" rtlCol="0">
            <a:spAutoFit/>
          </a:bodyPr>
          <a:lstStyle/>
          <a:p>
            <a:r>
              <a:rPr lang="en-US" sz="2000" dirty="0">
                <a:solidFill>
                  <a:srgbClr val="0000FF"/>
                </a:solidFill>
              </a:rPr>
              <a:t>decrease the weight</a:t>
            </a:r>
          </a:p>
        </p:txBody>
      </p:sp>
      <p:sp>
        <p:nvSpPr>
          <p:cNvPr id="30" name="TextBox 29"/>
          <p:cNvSpPr txBox="1"/>
          <p:nvPr/>
        </p:nvSpPr>
        <p:spPr>
          <a:xfrm>
            <a:off x="5251229" y="6275050"/>
            <a:ext cx="3806827" cy="400110"/>
          </a:xfrm>
          <a:prstGeom prst="rect">
            <a:avLst/>
          </a:prstGeom>
          <a:noFill/>
        </p:spPr>
        <p:txBody>
          <a:bodyPr wrap="none" rtlCol="0">
            <a:spAutoFit/>
          </a:bodyPr>
          <a:lstStyle/>
          <a:p>
            <a:r>
              <a:rPr lang="en-US" sz="2000" dirty="0">
                <a:solidFill>
                  <a:srgbClr val="0000FF"/>
                </a:solidFill>
              </a:rPr>
              <a:t>bigger difference = bigger change</a:t>
            </a:r>
          </a:p>
        </p:txBody>
      </p:sp>
      <p:graphicFrame>
        <p:nvGraphicFramePr>
          <p:cNvPr id="31" name="Object 30"/>
          <p:cNvGraphicFramePr>
            <a:graphicFrameLocks noChangeAspect="1"/>
          </p:cNvGraphicFramePr>
          <p:nvPr>
            <p:extLst>
              <p:ext uri="{D42A27DB-BD31-4B8C-83A1-F6EECF244321}">
                <p14:modId xmlns:p14="http://schemas.microsoft.com/office/powerpoint/2010/main" val="174161834"/>
              </p:ext>
            </p:extLst>
          </p:nvPr>
        </p:nvGraphicFramePr>
        <p:xfrm>
          <a:off x="247650" y="1693863"/>
          <a:ext cx="4552950" cy="523875"/>
        </p:xfrm>
        <a:graphic>
          <a:graphicData uri="http://schemas.openxmlformats.org/presentationml/2006/ole">
            <mc:AlternateContent xmlns:mc="http://schemas.openxmlformats.org/markup-compatibility/2006">
              <mc:Choice xmlns:v="urn:schemas-microsoft-com:vml" Requires="v">
                <p:oleObj spid="_x0000_s530793" name="Equation" r:id="rId7" imgW="1879600" imgH="215900" progId="Equation.3">
                  <p:embed/>
                </p:oleObj>
              </mc:Choice>
              <mc:Fallback>
                <p:oleObj name="Equation" r:id="rId7" imgW="1879600" imgH="215900" progId="Equation.3">
                  <p:embed/>
                  <p:pic>
                    <p:nvPicPr>
                      <p:cNvPr id="0" name=""/>
                      <p:cNvPicPr/>
                      <p:nvPr/>
                    </p:nvPicPr>
                    <p:blipFill>
                      <a:blip r:embed="rId8"/>
                      <a:stretch>
                        <a:fillRect/>
                      </a:stretch>
                    </p:blipFill>
                    <p:spPr>
                      <a:xfrm>
                        <a:off x="247650" y="1693863"/>
                        <a:ext cx="4552950" cy="523875"/>
                      </a:xfrm>
                      <a:prstGeom prst="rect">
                        <a:avLst/>
                      </a:prstGeom>
                    </p:spPr>
                  </p:pic>
                </p:oleObj>
              </mc:Fallback>
            </mc:AlternateContent>
          </a:graphicData>
        </a:graphic>
      </p:graphicFrame>
    </p:spTree>
    <p:extLst>
      <p:ext uri="{BB962C8B-B14F-4D97-AF65-F5344CB8AC3E}">
        <p14:creationId xmlns:p14="http://schemas.microsoft.com/office/powerpoint/2010/main" val="219475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layer weights</a:t>
            </a:r>
          </a:p>
        </p:txBody>
      </p:sp>
      <p:sp>
        <p:nvSpPr>
          <p:cNvPr id="4" name="Oval 3"/>
          <p:cNvSpPr/>
          <p:nvPr/>
        </p:nvSpPr>
        <p:spPr>
          <a:xfrm>
            <a:off x="7391400" y="221811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4" idx="1"/>
          </p:cNvCxnSpPr>
          <p:nvPr/>
        </p:nvCxnSpPr>
        <p:spPr>
          <a:xfrm>
            <a:off x="6508955" y="201388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endCxn id="4" idx="3"/>
          </p:cNvCxnSpPr>
          <p:nvPr/>
        </p:nvCxnSpPr>
        <p:spPr>
          <a:xfrm flipV="1">
            <a:off x="6605955" y="278347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078720" y="248185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894148" y="2033454"/>
            <a:ext cx="466794" cy="369332"/>
          </a:xfrm>
          <a:prstGeom prst="rect">
            <a:avLst/>
          </a:prstGeom>
          <a:noFill/>
        </p:spPr>
        <p:txBody>
          <a:bodyPr wrap="none" rtlCol="0">
            <a:spAutoFit/>
          </a:bodyPr>
          <a:lstStyle/>
          <a:p>
            <a:r>
              <a:rPr lang="en-US" dirty="0"/>
              <a:t>out</a:t>
            </a:r>
          </a:p>
        </p:txBody>
      </p:sp>
      <p:cxnSp>
        <p:nvCxnSpPr>
          <p:cNvPr id="9" name="Curved Connector 8"/>
          <p:cNvCxnSpPr/>
          <p:nvPr/>
        </p:nvCxnSpPr>
        <p:spPr>
          <a:xfrm flipV="1">
            <a:off x="7596556" y="240998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42086" y="1766587"/>
            <a:ext cx="370677" cy="369332"/>
          </a:xfrm>
          <a:prstGeom prst="rect">
            <a:avLst/>
          </a:prstGeom>
          <a:noFill/>
        </p:spPr>
        <p:txBody>
          <a:bodyPr wrap="none" rtlCol="0">
            <a:spAutoFit/>
          </a:bodyPr>
          <a:lstStyle/>
          <a:p>
            <a:r>
              <a:rPr lang="en-US" dirty="0"/>
              <a:t>h</a:t>
            </a:r>
            <a:r>
              <a:rPr lang="en-US" baseline="-25000" dirty="0"/>
              <a:t>1</a:t>
            </a:r>
          </a:p>
        </p:txBody>
      </p:sp>
      <p:sp>
        <p:nvSpPr>
          <p:cNvPr id="11" name="TextBox 10"/>
          <p:cNvSpPr txBox="1"/>
          <p:nvPr/>
        </p:nvSpPr>
        <p:spPr>
          <a:xfrm>
            <a:off x="6221621" y="3070727"/>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12" name="TextBox 11"/>
          <p:cNvSpPr txBox="1"/>
          <p:nvPr/>
        </p:nvSpPr>
        <p:spPr>
          <a:xfrm>
            <a:off x="6144279" y="2354278"/>
            <a:ext cx="415498" cy="369332"/>
          </a:xfrm>
          <a:prstGeom prst="rect">
            <a:avLst/>
          </a:prstGeom>
          <a:noFill/>
        </p:spPr>
        <p:txBody>
          <a:bodyPr wrap="none" rtlCol="0">
            <a:spAutoFit/>
          </a:bodyPr>
          <a:lstStyle/>
          <a:p>
            <a:r>
              <a:rPr lang="en-US" dirty="0"/>
              <a:t>…</a:t>
            </a:r>
          </a:p>
        </p:txBody>
      </p:sp>
      <p:sp>
        <p:nvSpPr>
          <p:cNvPr id="13" name="TextBox 12"/>
          <p:cNvSpPr txBox="1"/>
          <p:nvPr/>
        </p:nvSpPr>
        <p:spPr>
          <a:xfrm>
            <a:off x="6920685" y="1724189"/>
            <a:ext cx="383501" cy="369332"/>
          </a:xfrm>
          <a:prstGeom prst="rect">
            <a:avLst/>
          </a:prstGeom>
          <a:noFill/>
        </p:spPr>
        <p:txBody>
          <a:bodyPr wrap="none" rtlCol="0">
            <a:spAutoFit/>
          </a:bodyPr>
          <a:lstStyle/>
          <a:p>
            <a:r>
              <a:rPr lang="en-US" dirty="0">
                <a:solidFill>
                  <a:srgbClr val="FF0000"/>
                </a:solidFill>
              </a:rPr>
              <a:t>v</a:t>
            </a:r>
            <a:r>
              <a:rPr lang="en-US" baseline="-25000" dirty="0">
                <a:solidFill>
                  <a:srgbClr val="FF0000"/>
                </a:solidFill>
              </a:rPr>
              <a:t>1</a:t>
            </a:r>
          </a:p>
        </p:txBody>
      </p:sp>
      <p:sp>
        <p:nvSpPr>
          <p:cNvPr id="14" name="TextBox 13"/>
          <p:cNvSpPr txBox="1"/>
          <p:nvPr/>
        </p:nvSpPr>
        <p:spPr>
          <a:xfrm>
            <a:off x="6873283" y="259465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cxnSp>
        <p:nvCxnSpPr>
          <p:cNvPr id="22" name="Straight Arrow Connector 21"/>
          <p:cNvCxnSpPr/>
          <p:nvPr/>
        </p:nvCxnSpPr>
        <p:spPr>
          <a:xfrm flipV="1">
            <a:off x="1828800" y="2631914"/>
            <a:ext cx="1981200" cy="13304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04800" y="4074265"/>
            <a:ext cx="2743200" cy="707886"/>
          </a:xfrm>
          <a:prstGeom prst="rect">
            <a:avLst/>
          </a:prstGeom>
          <a:noFill/>
        </p:spPr>
        <p:txBody>
          <a:bodyPr wrap="square" rtlCol="0">
            <a:spAutoFit/>
          </a:bodyPr>
          <a:lstStyle/>
          <a:p>
            <a:r>
              <a:rPr lang="en-US" sz="2000" dirty="0"/>
              <a:t>slope of the activation function where input is at</a:t>
            </a:r>
          </a:p>
        </p:txBody>
      </p:sp>
      <p:pic>
        <p:nvPicPr>
          <p:cNvPr id="25" name="Picture 24"/>
          <p:cNvPicPr>
            <a:picLocks noChangeAspect="1"/>
          </p:cNvPicPr>
          <p:nvPr/>
        </p:nvPicPr>
        <p:blipFill>
          <a:blip r:embed="rId3"/>
          <a:stretch>
            <a:fillRect/>
          </a:stretch>
        </p:blipFill>
        <p:spPr>
          <a:xfrm>
            <a:off x="3263447" y="4131657"/>
            <a:ext cx="2462831" cy="1593999"/>
          </a:xfrm>
          <a:prstGeom prst="rect">
            <a:avLst/>
          </a:prstGeom>
        </p:spPr>
      </p:pic>
      <p:sp>
        <p:nvSpPr>
          <p:cNvPr id="26" name="TextBox 25"/>
          <p:cNvSpPr txBox="1"/>
          <p:nvPr/>
        </p:nvSpPr>
        <p:spPr>
          <a:xfrm>
            <a:off x="3877106" y="4631221"/>
            <a:ext cx="1250913" cy="369332"/>
          </a:xfrm>
          <a:prstGeom prst="rect">
            <a:avLst/>
          </a:prstGeom>
          <a:noFill/>
        </p:spPr>
        <p:txBody>
          <a:bodyPr wrap="none" rtlCol="0">
            <a:spAutoFit/>
          </a:bodyPr>
          <a:lstStyle/>
          <a:p>
            <a:r>
              <a:rPr lang="en-US" dirty="0">
                <a:solidFill>
                  <a:srgbClr val="008000"/>
                </a:solidFill>
              </a:rPr>
              <a:t>bigger step</a:t>
            </a:r>
          </a:p>
        </p:txBody>
      </p:sp>
      <p:sp>
        <p:nvSpPr>
          <p:cNvPr id="27" name="TextBox 26"/>
          <p:cNvSpPr txBox="1"/>
          <p:nvPr/>
        </p:nvSpPr>
        <p:spPr>
          <a:xfrm>
            <a:off x="4621241" y="4126006"/>
            <a:ext cx="1282247" cy="369332"/>
          </a:xfrm>
          <a:prstGeom prst="rect">
            <a:avLst/>
          </a:prstGeom>
          <a:noFill/>
        </p:spPr>
        <p:txBody>
          <a:bodyPr wrap="none" rtlCol="0">
            <a:spAutoFit/>
          </a:bodyPr>
          <a:lstStyle/>
          <a:p>
            <a:r>
              <a:rPr lang="en-US" dirty="0">
                <a:solidFill>
                  <a:srgbClr val="008000"/>
                </a:solidFill>
              </a:rPr>
              <a:t>smaller step</a:t>
            </a:r>
          </a:p>
        </p:txBody>
      </p:sp>
      <p:sp>
        <p:nvSpPr>
          <p:cNvPr id="28" name="TextBox 27"/>
          <p:cNvSpPr txBox="1"/>
          <p:nvPr/>
        </p:nvSpPr>
        <p:spPr>
          <a:xfrm>
            <a:off x="2994419" y="5412592"/>
            <a:ext cx="1282247" cy="369332"/>
          </a:xfrm>
          <a:prstGeom prst="rect">
            <a:avLst/>
          </a:prstGeom>
          <a:noFill/>
        </p:spPr>
        <p:txBody>
          <a:bodyPr wrap="none" rtlCol="0">
            <a:spAutoFit/>
          </a:bodyPr>
          <a:lstStyle/>
          <a:p>
            <a:r>
              <a:rPr lang="en-US" dirty="0">
                <a:solidFill>
                  <a:srgbClr val="008000"/>
                </a:solidFill>
              </a:rPr>
              <a:t>smaller step</a:t>
            </a:r>
          </a:p>
        </p:txBody>
      </p:sp>
      <p:sp>
        <p:nvSpPr>
          <p:cNvPr id="29" name="Left Brace 28"/>
          <p:cNvSpPr/>
          <p:nvPr/>
        </p:nvSpPr>
        <p:spPr>
          <a:xfrm rot="16200000">
            <a:off x="2357364" y="1528852"/>
            <a:ext cx="228602" cy="1762271"/>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Left Brace 30"/>
          <p:cNvSpPr/>
          <p:nvPr/>
        </p:nvSpPr>
        <p:spPr>
          <a:xfrm rot="16200000">
            <a:off x="4539570" y="2177371"/>
            <a:ext cx="228600" cy="44586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Left Brace 32"/>
          <p:cNvSpPr/>
          <p:nvPr/>
        </p:nvSpPr>
        <p:spPr>
          <a:xfrm rot="16200000">
            <a:off x="3799090" y="1885644"/>
            <a:ext cx="228602" cy="104868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5" name="Object 34"/>
          <p:cNvGraphicFramePr>
            <a:graphicFrameLocks noChangeAspect="1"/>
          </p:cNvGraphicFramePr>
          <p:nvPr>
            <p:extLst>
              <p:ext uri="{D42A27DB-BD31-4B8C-83A1-F6EECF244321}">
                <p14:modId xmlns:p14="http://schemas.microsoft.com/office/powerpoint/2010/main" val="174161834"/>
              </p:ext>
            </p:extLst>
          </p:nvPr>
        </p:nvGraphicFramePr>
        <p:xfrm>
          <a:off x="247650" y="1693863"/>
          <a:ext cx="4552950" cy="523875"/>
        </p:xfrm>
        <a:graphic>
          <a:graphicData uri="http://schemas.openxmlformats.org/presentationml/2006/ole">
            <mc:AlternateContent xmlns:mc="http://schemas.openxmlformats.org/markup-compatibility/2006">
              <mc:Choice xmlns:v="urn:schemas-microsoft-com:vml" Requires="v">
                <p:oleObj spid="_x0000_s528508" name="Equation" r:id="rId4" imgW="1879600" imgH="215900" progId="Equation.3">
                  <p:embed/>
                </p:oleObj>
              </mc:Choice>
              <mc:Fallback>
                <p:oleObj name="Equation" r:id="rId4" imgW="1879600" imgH="215900" progId="Equation.3">
                  <p:embed/>
                  <p:pic>
                    <p:nvPicPr>
                      <p:cNvPr id="0" name=""/>
                      <p:cNvPicPr/>
                      <p:nvPr/>
                    </p:nvPicPr>
                    <p:blipFill>
                      <a:blip r:embed="rId5"/>
                      <a:stretch>
                        <a:fillRect/>
                      </a:stretch>
                    </p:blipFill>
                    <p:spPr>
                      <a:xfrm>
                        <a:off x="247650" y="1693863"/>
                        <a:ext cx="4552950" cy="523875"/>
                      </a:xfrm>
                      <a:prstGeom prst="rect">
                        <a:avLst/>
                      </a:prstGeom>
                    </p:spPr>
                  </p:pic>
                </p:oleObj>
              </mc:Fallback>
            </mc:AlternateContent>
          </a:graphicData>
        </a:graphic>
      </p:graphicFrame>
    </p:spTree>
    <p:extLst>
      <p:ext uri="{BB962C8B-B14F-4D97-AF65-F5344CB8AC3E}">
        <p14:creationId xmlns:p14="http://schemas.microsoft.com/office/powerpoint/2010/main" val="157002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layer weights</a:t>
            </a:r>
          </a:p>
        </p:txBody>
      </p:sp>
      <p:sp>
        <p:nvSpPr>
          <p:cNvPr id="4" name="Oval 3"/>
          <p:cNvSpPr/>
          <p:nvPr/>
        </p:nvSpPr>
        <p:spPr>
          <a:xfrm>
            <a:off x="7391400" y="221811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4" idx="1"/>
          </p:cNvCxnSpPr>
          <p:nvPr/>
        </p:nvCxnSpPr>
        <p:spPr>
          <a:xfrm>
            <a:off x="6508955" y="201388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endCxn id="4" idx="3"/>
          </p:cNvCxnSpPr>
          <p:nvPr/>
        </p:nvCxnSpPr>
        <p:spPr>
          <a:xfrm flipV="1">
            <a:off x="6605955" y="278347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078720" y="248185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894148" y="2033454"/>
            <a:ext cx="466794" cy="369332"/>
          </a:xfrm>
          <a:prstGeom prst="rect">
            <a:avLst/>
          </a:prstGeom>
          <a:noFill/>
        </p:spPr>
        <p:txBody>
          <a:bodyPr wrap="none" rtlCol="0">
            <a:spAutoFit/>
          </a:bodyPr>
          <a:lstStyle/>
          <a:p>
            <a:r>
              <a:rPr lang="en-US" dirty="0"/>
              <a:t>out</a:t>
            </a:r>
          </a:p>
        </p:txBody>
      </p:sp>
      <p:cxnSp>
        <p:nvCxnSpPr>
          <p:cNvPr id="9" name="Curved Connector 8"/>
          <p:cNvCxnSpPr/>
          <p:nvPr/>
        </p:nvCxnSpPr>
        <p:spPr>
          <a:xfrm flipV="1">
            <a:off x="7596556" y="240998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42086" y="1766587"/>
            <a:ext cx="370677" cy="369332"/>
          </a:xfrm>
          <a:prstGeom prst="rect">
            <a:avLst/>
          </a:prstGeom>
          <a:noFill/>
        </p:spPr>
        <p:txBody>
          <a:bodyPr wrap="none" rtlCol="0">
            <a:spAutoFit/>
          </a:bodyPr>
          <a:lstStyle/>
          <a:p>
            <a:r>
              <a:rPr lang="en-US" dirty="0"/>
              <a:t>h</a:t>
            </a:r>
            <a:r>
              <a:rPr lang="en-US" baseline="-25000" dirty="0"/>
              <a:t>1</a:t>
            </a:r>
          </a:p>
        </p:txBody>
      </p:sp>
      <p:sp>
        <p:nvSpPr>
          <p:cNvPr id="11" name="TextBox 10"/>
          <p:cNvSpPr txBox="1"/>
          <p:nvPr/>
        </p:nvSpPr>
        <p:spPr>
          <a:xfrm>
            <a:off x="6221621" y="3070727"/>
            <a:ext cx="370677" cy="369332"/>
          </a:xfrm>
          <a:prstGeom prst="rect">
            <a:avLst/>
          </a:prstGeom>
          <a:noFill/>
        </p:spPr>
        <p:txBody>
          <a:bodyPr wrap="none" rtlCol="0">
            <a:spAutoFit/>
          </a:bodyPr>
          <a:lstStyle/>
          <a:p>
            <a:r>
              <a:rPr lang="en-US" dirty="0" err="1">
                <a:solidFill>
                  <a:srgbClr val="000000"/>
                </a:solidFill>
              </a:rPr>
              <a:t>h</a:t>
            </a:r>
            <a:r>
              <a:rPr lang="en-US" baseline="-25000" dirty="0" err="1">
                <a:solidFill>
                  <a:srgbClr val="000000"/>
                </a:solidFill>
              </a:rPr>
              <a:t>d</a:t>
            </a:r>
            <a:endParaRPr lang="en-US" baseline="-25000" dirty="0">
              <a:solidFill>
                <a:srgbClr val="000000"/>
              </a:solidFill>
            </a:endParaRPr>
          </a:p>
        </p:txBody>
      </p:sp>
      <p:sp>
        <p:nvSpPr>
          <p:cNvPr id="12" name="TextBox 11"/>
          <p:cNvSpPr txBox="1"/>
          <p:nvPr/>
        </p:nvSpPr>
        <p:spPr>
          <a:xfrm>
            <a:off x="6144279" y="2354278"/>
            <a:ext cx="415498" cy="369332"/>
          </a:xfrm>
          <a:prstGeom prst="rect">
            <a:avLst/>
          </a:prstGeom>
          <a:noFill/>
        </p:spPr>
        <p:txBody>
          <a:bodyPr wrap="none" rtlCol="0">
            <a:spAutoFit/>
          </a:bodyPr>
          <a:lstStyle/>
          <a:p>
            <a:r>
              <a:rPr lang="en-US" dirty="0"/>
              <a:t>…</a:t>
            </a:r>
          </a:p>
        </p:txBody>
      </p:sp>
      <p:sp>
        <p:nvSpPr>
          <p:cNvPr id="13" name="TextBox 12"/>
          <p:cNvSpPr txBox="1"/>
          <p:nvPr/>
        </p:nvSpPr>
        <p:spPr>
          <a:xfrm>
            <a:off x="6920685" y="1724189"/>
            <a:ext cx="383501" cy="369332"/>
          </a:xfrm>
          <a:prstGeom prst="rect">
            <a:avLst/>
          </a:prstGeom>
          <a:noFill/>
        </p:spPr>
        <p:txBody>
          <a:bodyPr wrap="none" rtlCol="0">
            <a:spAutoFit/>
          </a:bodyPr>
          <a:lstStyle/>
          <a:p>
            <a:r>
              <a:rPr lang="en-US" dirty="0">
                <a:solidFill>
                  <a:srgbClr val="FF0000"/>
                </a:solidFill>
              </a:rPr>
              <a:t>v</a:t>
            </a:r>
            <a:r>
              <a:rPr lang="en-US" baseline="-25000" dirty="0">
                <a:solidFill>
                  <a:srgbClr val="FF0000"/>
                </a:solidFill>
              </a:rPr>
              <a:t>1</a:t>
            </a:r>
          </a:p>
        </p:txBody>
      </p:sp>
      <p:sp>
        <p:nvSpPr>
          <p:cNvPr id="14" name="TextBox 13"/>
          <p:cNvSpPr txBox="1"/>
          <p:nvPr/>
        </p:nvSpPr>
        <p:spPr>
          <a:xfrm>
            <a:off x="6873283" y="2594655"/>
            <a:ext cx="383501" cy="369332"/>
          </a:xfrm>
          <a:prstGeom prst="rect">
            <a:avLst/>
          </a:prstGeom>
          <a:noFill/>
        </p:spPr>
        <p:txBody>
          <a:bodyPr wrap="none" rtlCol="0">
            <a:spAutoFit/>
          </a:bodyPr>
          <a:lstStyle/>
          <a:p>
            <a:r>
              <a:rPr lang="en-US" dirty="0" err="1">
                <a:solidFill>
                  <a:srgbClr val="000000"/>
                </a:solidFill>
              </a:rPr>
              <a:t>v</a:t>
            </a:r>
            <a:r>
              <a:rPr lang="en-US" baseline="-25000" dirty="0" err="1">
                <a:solidFill>
                  <a:srgbClr val="000000"/>
                </a:solidFill>
              </a:rPr>
              <a:t>d</a:t>
            </a:r>
            <a:endParaRPr lang="en-US" baseline="-25000" dirty="0">
              <a:solidFill>
                <a:srgbClr val="000000"/>
              </a:solidFill>
            </a:endParaRPr>
          </a:p>
        </p:txBody>
      </p:sp>
      <p:sp>
        <p:nvSpPr>
          <p:cNvPr id="33" name="Left Brace 32"/>
          <p:cNvSpPr/>
          <p:nvPr/>
        </p:nvSpPr>
        <p:spPr>
          <a:xfrm rot="16200000">
            <a:off x="2357364" y="1528852"/>
            <a:ext cx="228602" cy="1762271"/>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rot="16200000">
            <a:off x="4539570" y="2177371"/>
            <a:ext cx="228600" cy="44586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e 34"/>
          <p:cNvSpPr/>
          <p:nvPr/>
        </p:nvSpPr>
        <p:spPr>
          <a:xfrm rot="16200000">
            <a:off x="3799090" y="1885644"/>
            <a:ext cx="228602" cy="104868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Arrow Connector 22"/>
          <p:cNvCxnSpPr>
            <a:stCxn id="24" idx="1"/>
          </p:cNvCxnSpPr>
          <p:nvPr/>
        </p:nvCxnSpPr>
        <p:spPr>
          <a:xfrm flipH="1" flipV="1">
            <a:off x="4648200" y="2631915"/>
            <a:ext cx="1371600" cy="147501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019800" y="3599097"/>
            <a:ext cx="2743200" cy="1015663"/>
          </a:xfrm>
          <a:prstGeom prst="rect">
            <a:avLst/>
          </a:prstGeom>
          <a:noFill/>
        </p:spPr>
        <p:txBody>
          <a:bodyPr wrap="square" rtlCol="0">
            <a:spAutoFit/>
          </a:bodyPr>
          <a:lstStyle/>
          <a:p>
            <a:r>
              <a:rPr lang="en-US" sz="2000" dirty="0"/>
              <a:t>size and direction of the feature associated with this weight</a:t>
            </a:r>
          </a:p>
        </p:txBody>
      </p:sp>
      <p:sp>
        <p:nvSpPr>
          <p:cNvPr id="3" name="TextBox 2"/>
          <p:cNvSpPr txBox="1"/>
          <p:nvPr/>
        </p:nvSpPr>
        <p:spPr>
          <a:xfrm>
            <a:off x="320187" y="4332773"/>
            <a:ext cx="1962684" cy="369332"/>
          </a:xfrm>
          <a:prstGeom prst="rect">
            <a:avLst/>
          </a:prstGeom>
          <a:noFill/>
        </p:spPr>
        <p:txBody>
          <a:bodyPr wrap="none" rtlCol="0">
            <a:spAutoFit/>
          </a:bodyPr>
          <a:lstStyle/>
          <a:p>
            <a:r>
              <a:rPr lang="en-US" dirty="0"/>
              <a:t>perceptron update:</a:t>
            </a:r>
          </a:p>
        </p:txBody>
      </p:sp>
      <p:graphicFrame>
        <p:nvGraphicFramePr>
          <p:cNvPr id="28" name="Object 27"/>
          <p:cNvGraphicFramePr>
            <a:graphicFrameLocks noChangeAspect="1"/>
          </p:cNvGraphicFramePr>
          <p:nvPr>
            <p:extLst>
              <p:ext uri="{D42A27DB-BD31-4B8C-83A1-F6EECF244321}">
                <p14:modId xmlns:p14="http://schemas.microsoft.com/office/powerpoint/2010/main" val="1962586761"/>
              </p:ext>
            </p:extLst>
          </p:nvPr>
        </p:nvGraphicFramePr>
        <p:xfrm>
          <a:off x="1590529" y="5631656"/>
          <a:ext cx="1938337" cy="471488"/>
        </p:xfrm>
        <a:graphic>
          <a:graphicData uri="http://schemas.openxmlformats.org/presentationml/2006/ole">
            <mc:AlternateContent xmlns:mc="http://schemas.openxmlformats.org/markup-compatibility/2006">
              <mc:Choice xmlns:v="urn:schemas-microsoft-com:vml" Requires="v">
                <p:oleObj spid="_x0000_s532825" name="Equation" r:id="rId3" imgW="939800" imgH="228600" progId="Equation.3">
                  <p:embed/>
                </p:oleObj>
              </mc:Choice>
              <mc:Fallback>
                <p:oleObj name="Equation" r:id="rId3" imgW="939800" imgH="228600" progId="Equation.3">
                  <p:embed/>
                  <p:pic>
                    <p:nvPicPr>
                      <p:cNvPr id="0" name=""/>
                      <p:cNvPicPr>
                        <a:picLocks noChangeAspect="1" noChangeArrowheads="1"/>
                      </p:cNvPicPr>
                      <p:nvPr/>
                    </p:nvPicPr>
                    <p:blipFill>
                      <a:blip r:embed="rId4"/>
                      <a:srcRect/>
                      <a:stretch>
                        <a:fillRect/>
                      </a:stretch>
                    </p:blipFill>
                    <p:spPr bwMode="auto">
                      <a:xfrm>
                        <a:off x="1590529" y="5631656"/>
                        <a:ext cx="1938337"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675302716"/>
              </p:ext>
            </p:extLst>
          </p:nvPr>
        </p:nvGraphicFramePr>
        <p:xfrm>
          <a:off x="1668463" y="4740275"/>
          <a:ext cx="1781175" cy="471488"/>
        </p:xfrm>
        <a:graphic>
          <a:graphicData uri="http://schemas.openxmlformats.org/presentationml/2006/ole">
            <mc:AlternateContent xmlns:mc="http://schemas.openxmlformats.org/markup-compatibility/2006">
              <mc:Choice xmlns:v="urn:schemas-microsoft-com:vml" Requires="v">
                <p:oleObj spid="_x0000_s532826" name="Equation" r:id="rId5" imgW="863600" imgH="228600" progId="Equation.3">
                  <p:embed/>
                </p:oleObj>
              </mc:Choice>
              <mc:Fallback>
                <p:oleObj name="Equation" r:id="rId5" imgW="863600" imgH="228600" progId="Equation.3">
                  <p:embed/>
                  <p:pic>
                    <p:nvPicPr>
                      <p:cNvPr id="0" name=""/>
                      <p:cNvPicPr>
                        <a:picLocks noChangeAspect="1" noChangeArrowheads="1"/>
                      </p:cNvPicPr>
                      <p:nvPr/>
                    </p:nvPicPr>
                    <p:blipFill>
                      <a:blip r:embed="rId6"/>
                      <a:srcRect/>
                      <a:stretch>
                        <a:fillRect/>
                      </a:stretch>
                    </p:blipFill>
                    <p:spPr bwMode="auto">
                      <a:xfrm>
                        <a:off x="1668463" y="4740275"/>
                        <a:ext cx="1781175"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 name="TextBox 30"/>
          <p:cNvSpPr txBox="1"/>
          <p:nvPr/>
        </p:nvSpPr>
        <p:spPr>
          <a:xfrm>
            <a:off x="381000" y="5257800"/>
            <a:ext cx="2497724" cy="369332"/>
          </a:xfrm>
          <a:prstGeom prst="rect">
            <a:avLst/>
          </a:prstGeom>
          <a:noFill/>
        </p:spPr>
        <p:txBody>
          <a:bodyPr wrap="none" rtlCol="0">
            <a:spAutoFit/>
          </a:bodyPr>
          <a:lstStyle/>
          <a:p>
            <a:r>
              <a:rPr lang="en-US" dirty="0"/>
              <a:t>gradient descent update:</a:t>
            </a:r>
          </a:p>
        </p:txBody>
      </p:sp>
      <p:sp>
        <p:nvSpPr>
          <p:cNvPr id="15" name="Rectangle 14"/>
          <p:cNvSpPr/>
          <p:nvPr/>
        </p:nvSpPr>
        <p:spPr>
          <a:xfrm>
            <a:off x="2878724" y="4740275"/>
            <a:ext cx="321676" cy="471488"/>
          </a:xfrm>
          <a:prstGeom prst="rect">
            <a:avLst/>
          </a:prstGeom>
          <a:solidFill>
            <a:srgbClr val="0080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782691" y="5667925"/>
            <a:ext cx="321676" cy="471488"/>
          </a:xfrm>
          <a:prstGeom prst="rect">
            <a:avLst/>
          </a:prstGeom>
          <a:solidFill>
            <a:srgbClr val="0080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8" name="Object 37"/>
          <p:cNvGraphicFramePr>
            <a:graphicFrameLocks noChangeAspect="1"/>
          </p:cNvGraphicFramePr>
          <p:nvPr>
            <p:extLst>
              <p:ext uri="{D42A27DB-BD31-4B8C-83A1-F6EECF244321}">
                <p14:modId xmlns:p14="http://schemas.microsoft.com/office/powerpoint/2010/main" val="174161834"/>
              </p:ext>
            </p:extLst>
          </p:nvPr>
        </p:nvGraphicFramePr>
        <p:xfrm>
          <a:off x="247650" y="1693863"/>
          <a:ext cx="4552950" cy="523875"/>
        </p:xfrm>
        <a:graphic>
          <a:graphicData uri="http://schemas.openxmlformats.org/presentationml/2006/ole">
            <mc:AlternateContent xmlns:mc="http://schemas.openxmlformats.org/markup-compatibility/2006">
              <mc:Choice xmlns:v="urn:schemas-microsoft-com:vml" Requires="v">
                <p:oleObj spid="_x0000_s532827" name="Equation" r:id="rId7" imgW="1879600" imgH="215900" progId="Equation.3">
                  <p:embed/>
                </p:oleObj>
              </mc:Choice>
              <mc:Fallback>
                <p:oleObj name="Equation" r:id="rId7" imgW="1879600" imgH="215900" progId="Equation.3">
                  <p:embed/>
                  <p:pic>
                    <p:nvPicPr>
                      <p:cNvPr id="0" name=""/>
                      <p:cNvPicPr/>
                      <p:nvPr/>
                    </p:nvPicPr>
                    <p:blipFill>
                      <a:blip r:embed="rId8"/>
                      <a:stretch>
                        <a:fillRect/>
                      </a:stretch>
                    </p:blipFill>
                    <p:spPr>
                      <a:xfrm>
                        <a:off x="247650" y="1693863"/>
                        <a:ext cx="4552950" cy="523875"/>
                      </a:xfrm>
                      <a:prstGeom prst="rect">
                        <a:avLst/>
                      </a:prstGeom>
                    </p:spPr>
                  </p:pic>
                </p:oleObj>
              </mc:Fallback>
            </mc:AlternateContent>
          </a:graphicData>
        </a:graphic>
      </p:graphicFrame>
    </p:spTree>
    <p:extLst>
      <p:ext uri="{BB962C8B-B14F-4D97-AF65-F5344CB8AC3E}">
        <p14:creationId xmlns:p14="http://schemas.microsoft.com/office/powerpoint/2010/main" val="3775526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the details</a:t>
            </a:r>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pPr marL="0" indent="0">
              <a:buNone/>
            </a:pPr>
            <a:r>
              <a:rPr lang="en-US" dirty="0">
                <a:solidFill>
                  <a:srgbClr val="FF6600"/>
                </a:solidFill>
              </a:rPr>
              <a:t>Gradient descent </a:t>
            </a:r>
            <a:r>
              <a:rPr lang="en-US" dirty="0"/>
              <a:t>method for learning weights by optimizing a loss function</a:t>
            </a:r>
          </a:p>
          <a:p>
            <a:pPr marL="0" indent="0">
              <a:buNone/>
            </a:pPr>
            <a:endParaRPr lang="en-US" dirty="0"/>
          </a:p>
          <a:p>
            <a:pPr marL="0" indent="0">
              <a:buNone/>
            </a:pPr>
            <a:endParaRPr lang="en-US" dirty="0"/>
          </a:p>
          <a:p>
            <a:pPr marL="0" indent="0">
              <a:buNone/>
            </a:pPr>
            <a:endParaRPr lang="en-US" dirty="0"/>
          </a:p>
          <a:p>
            <a:pPr marL="514350" indent="-514350">
              <a:buAutoNum type="arabicPeriod"/>
            </a:pPr>
            <a:r>
              <a:rPr lang="en-US" dirty="0"/>
              <a:t>calculate output of all nodes </a:t>
            </a:r>
          </a:p>
          <a:p>
            <a:pPr marL="514350" indent="-514350">
              <a:buAutoNum type="arabicPeriod"/>
            </a:pPr>
            <a:endParaRPr lang="en-US" dirty="0"/>
          </a:p>
          <a:p>
            <a:pPr marL="514350" indent="-514350">
              <a:buAutoNum type="arabicPeriod"/>
            </a:pPr>
            <a:r>
              <a:rPr lang="en-US" dirty="0"/>
              <a:t>calculate the updates directly for the output layer</a:t>
            </a:r>
          </a:p>
          <a:p>
            <a:pPr marL="514350" indent="-514350">
              <a:buAutoNum type="arabicPeriod"/>
            </a:pPr>
            <a:endParaRPr lang="en-US" dirty="0"/>
          </a:p>
          <a:p>
            <a:pPr marL="514350" indent="-514350">
              <a:buAutoNum type="arabicPeriod"/>
            </a:pPr>
            <a:r>
              <a:rPr lang="en-US" dirty="0"/>
              <a:t>“</a:t>
            </a:r>
            <a:r>
              <a:rPr lang="en-US" dirty="0" err="1"/>
              <a:t>backpropagate</a:t>
            </a:r>
            <a:r>
              <a:rPr lang="en-US" dirty="0"/>
              <a:t>” errors through hidden layers</a:t>
            </a:r>
          </a:p>
        </p:txBody>
      </p:sp>
      <p:graphicFrame>
        <p:nvGraphicFramePr>
          <p:cNvPr id="5" name="Object 4"/>
          <p:cNvGraphicFramePr>
            <a:graphicFrameLocks noChangeAspect="1"/>
          </p:cNvGraphicFramePr>
          <p:nvPr>
            <p:extLst>
              <p:ext uri="{D42A27DB-BD31-4B8C-83A1-F6EECF244321}">
                <p14:modId xmlns:p14="http://schemas.microsoft.com/office/powerpoint/2010/main" val="3504038819"/>
              </p:ext>
            </p:extLst>
          </p:nvPr>
        </p:nvGraphicFramePr>
        <p:xfrm>
          <a:off x="2947988" y="2628900"/>
          <a:ext cx="2538412" cy="800100"/>
        </p:xfrm>
        <a:graphic>
          <a:graphicData uri="http://schemas.openxmlformats.org/presentationml/2006/ole">
            <mc:AlternateContent xmlns:mc="http://schemas.openxmlformats.org/markup-compatibility/2006">
              <mc:Choice xmlns:v="urn:schemas-microsoft-com:vml" Requires="v">
                <p:oleObj spid="_x0000_s533616" name="Equation" r:id="rId3" imgW="1371600" imgH="431800" progId="Equation.3">
                  <p:embed/>
                </p:oleObj>
              </mc:Choice>
              <mc:Fallback>
                <p:oleObj name="Equation" r:id="rId3" imgW="1371600" imgH="431800" progId="Equation.3">
                  <p:embed/>
                  <p:pic>
                    <p:nvPicPr>
                      <p:cNvPr id="0" name=""/>
                      <p:cNvPicPr/>
                      <p:nvPr/>
                    </p:nvPicPr>
                    <p:blipFill>
                      <a:blip r:embed="rId4"/>
                      <a:stretch>
                        <a:fillRect/>
                      </a:stretch>
                    </p:blipFill>
                    <p:spPr>
                      <a:xfrm>
                        <a:off x="2947988" y="2628900"/>
                        <a:ext cx="2538412" cy="800100"/>
                      </a:xfrm>
                      <a:prstGeom prst="rect">
                        <a:avLst/>
                      </a:prstGeom>
                    </p:spPr>
                  </p:pic>
                </p:oleObj>
              </mc:Fallback>
            </mc:AlternateContent>
          </a:graphicData>
        </a:graphic>
      </p:graphicFrame>
      <p:sp>
        <p:nvSpPr>
          <p:cNvPr id="4" name="Rectangle 3"/>
          <p:cNvSpPr/>
          <p:nvPr/>
        </p:nvSpPr>
        <p:spPr>
          <a:xfrm>
            <a:off x="533400" y="5867400"/>
            <a:ext cx="7924800" cy="609600"/>
          </a:xfrm>
          <a:prstGeom prst="rect">
            <a:avLst/>
          </a:prstGeom>
          <a:solidFill>
            <a:srgbClr val="FF6600">
              <a:alpha val="36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499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endParaRPr lang="en-US" dirty="0"/>
          </a:p>
        </p:txBody>
      </p:sp>
      <p:sp>
        <p:nvSpPr>
          <p:cNvPr id="4" name="Oval 3"/>
          <p:cNvSpPr/>
          <p:nvPr/>
        </p:nvSpPr>
        <p:spPr>
          <a:xfrm>
            <a:off x="4038375" y="2878453"/>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038376" y="4326253"/>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486175" y="3640453"/>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438400" y="2873989"/>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2362200" y="4250054"/>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2819176" y="3104821"/>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805808" y="4554854"/>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2837611" y="4030699"/>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19176" y="3268699"/>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5"/>
            <a:endCxn id="6" idx="1"/>
          </p:cNvCxnSpPr>
          <p:nvPr/>
        </p:nvCxnSpPr>
        <p:spPr>
          <a:xfrm>
            <a:off x="4603730" y="3436220"/>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a:endCxn id="6" idx="3"/>
          </p:cNvCxnSpPr>
          <p:nvPr/>
        </p:nvCxnSpPr>
        <p:spPr>
          <a:xfrm flipV="1">
            <a:off x="4700730" y="4205808"/>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173495" y="3904190"/>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88923" y="3455788"/>
            <a:ext cx="466794" cy="369332"/>
          </a:xfrm>
          <a:prstGeom prst="rect">
            <a:avLst/>
          </a:prstGeom>
          <a:noFill/>
        </p:spPr>
        <p:txBody>
          <a:bodyPr wrap="none" rtlCol="0">
            <a:spAutoFit/>
          </a:bodyPr>
          <a:lstStyle/>
          <a:p>
            <a:r>
              <a:rPr lang="en-US" dirty="0"/>
              <a:t>out</a:t>
            </a:r>
          </a:p>
        </p:txBody>
      </p:sp>
      <p:cxnSp>
        <p:nvCxnSpPr>
          <p:cNvPr id="17" name="Straight Arrow Connector 16"/>
          <p:cNvCxnSpPr/>
          <p:nvPr/>
        </p:nvCxnSpPr>
        <p:spPr>
          <a:xfrm>
            <a:off x="2778127" y="3358514"/>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837611" y="3887544"/>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flipV="1">
            <a:off x="4167331" y="3070323"/>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flipV="1">
            <a:off x="4167331" y="4518123"/>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flipV="1">
            <a:off x="5691331" y="3832323"/>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662291" y="2873989"/>
            <a:ext cx="370677" cy="369332"/>
          </a:xfrm>
          <a:prstGeom prst="rect">
            <a:avLst/>
          </a:prstGeom>
          <a:noFill/>
        </p:spPr>
        <p:txBody>
          <a:bodyPr wrap="none" rtlCol="0">
            <a:spAutoFit/>
          </a:bodyPr>
          <a:lstStyle/>
          <a:p>
            <a:r>
              <a:rPr lang="en-US" dirty="0"/>
              <a:t>h</a:t>
            </a:r>
            <a:r>
              <a:rPr lang="en-US" baseline="-25000" dirty="0"/>
              <a:t>1</a:t>
            </a:r>
          </a:p>
        </p:txBody>
      </p:sp>
      <p:sp>
        <p:nvSpPr>
          <p:cNvPr id="23" name="TextBox 22"/>
          <p:cNvSpPr txBox="1"/>
          <p:nvPr/>
        </p:nvSpPr>
        <p:spPr>
          <a:xfrm>
            <a:off x="4662291" y="4638257"/>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24" name="TextBox 23"/>
          <p:cNvSpPr txBox="1"/>
          <p:nvPr/>
        </p:nvSpPr>
        <p:spPr>
          <a:xfrm>
            <a:off x="4167331" y="3702878"/>
            <a:ext cx="415498" cy="369332"/>
          </a:xfrm>
          <a:prstGeom prst="rect">
            <a:avLst/>
          </a:prstGeom>
          <a:noFill/>
        </p:spPr>
        <p:txBody>
          <a:bodyPr wrap="none" rtlCol="0">
            <a:spAutoFit/>
          </a:bodyPr>
          <a:lstStyle/>
          <a:p>
            <a:r>
              <a:rPr lang="en-US" dirty="0"/>
              <a:t>…</a:t>
            </a:r>
          </a:p>
        </p:txBody>
      </p:sp>
      <p:sp>
        <p:nvSpPr>
          <p:cNvPr id="25" name="TextBox 24"/>
          <p:cNvSpPr txBox="1"/>
          <p:nvPr/>
        </p:nvSpPr>
        <p:spPr>
          <a:xfrm>
            <a:off x="2417993" y="3688978"/>
            <a:ext cx="415498" cy="369332"/>
          </a:xfrm>
          <a:prstGeom prst="rect">
            <a:avLst/>
          </a:prstGeom>
          <a:noFill/>
        </p:spPr>
        <p:txBody>
          <a:bodyPr wrap="none" rtlCol="0">
            <a:spAutoFit/>
          </a:bodyPr>
          <a:lstStyle/>
          <a:p>
            <a:r>
              <a:rPr lang="en-US" dirty="0"/>
              <a:t>…</a:t>
            </a:r>
          </a:p>
        </p:txBody>
      </p:sp>
      <p:sp>
        <p:nvSpPr>
          <p:cNvPr id="26" name="TextBox 25"/>
          <p:cNvSpPr txBox="1"/>
          <p:nvPr/>
        </p:nvSpPr>
        <p:spPr>
          <a:xfrm>
            <a:off x="5015460" y="3146523"/>
            <a:ext cx="383501" cy="369332"/>
          </a:xfrm>
          <a:prstGeom prst="rect">
            <a:avLst/>
          </a:prstGeom>
          <a:noFill/>
        </p:spPr>
        <p:txBody>
          <a:bodyPr wrap="none" rtlCol="0">
            <a:spAutoFit/>
          </a:bodyPr>
          <a:lstStyle/>
          <a:p>
            <a:r>
              <a:rPr lang="en-US" dirty="0"/>
              <a:t>v</a:t>
            </a:r>
            <a:r>
              <a:rPr lang="en-US" baseline="-25000" dirty="0"/>
              <a:t>1</a:t>
            </a:r>
          </a:p>
        </p:txBody>
      </p:sp>
      <p:sp>
        <p:nvSpPr>
          <p:cNvPr id="27" name="TextBox 26"/>
          <p:cNvSpPr txBox="1"/>
          <p:nvPr/>
        </p:nvSpPr>
        <p:spPr>
          <a:xfrm>
            <a:off x="4968058" y="4016989"/>
            <a:ext cx="383501" cy="369332"/>
          </a:xfrm>
          <a:prstGeom prst="rect">
            <a:avLst/>
          </a:prstGeom>
          <a:noFill/>
        </p:spPr>
        <p:txBody>
          <a:bodyPr wrap="none" rtlCol="0">
            <a:spAutoFit/>
          </a:bodyPr>
          <a:lstStyle/>
          <a:p>
            <a:r>
              <a:rPr lang="en-US" dirty="0" err="1"/>
              <a:t>v</a:t>
            </a:r>
            <a:r>
              <a:rPr lang="en-US" baseline="-25000" dirty="0" err="1"/>
              <a:t>d</a:t>
            </a:r>
            <a:endParaRPr lang="en-US" baseline="-25000" dirty="0"/>
          </a:p>
        </p:txBody>
      </p:sp>
      <p:sp>
        <p:nvSpPr>
          <p:cNvPr id="28" name="TextBox 27"/>
          <p:cNvSpPr txBox="1"/>
          <p:nvPr/>
        </p:nvSpPr>
        <p:spPr>
          <a:xfrm>
            <a:off x="3177992" y="2700991"/>
            <a:ext cx="508447" cy="369332"/>
          </a:xfrm>
          <a:prstGeom prst="rect">
            <a:avLst/>
          </a:prstGeom>
          <a:noFill/>
        </p:spPr>
        <p:txBody>
          <a:bodyPr wrap="none" rtlCol="0">
            <a:spAutoFit/>
          </a:bodyPr>
          <a:lstStyle/>
          <a:p>
            <a:r>
              <a:rPr lang="en-US" dirty="0">
                <a:solidFill>
                  <a:srgbClr val="FF0000"/>
                </a:solidFill>
              </a:rPr>
              <a:t>w</a:t>
            </a:r>
            <a:r>
              <a:rPr lang="en-US" baseline="-25000" dirty="0">
                <a:solidFill>
                  <a:srgbClr val="FF0000"/>
                </a:solidFill>
              </a:rPr>
              <a:t>11</a:t>
            </a:r>
          </a:p>
        </p:txBody>
      </p:sp>
      <p:sp>
        <p:nvSpPr>
          <p:cNvPr id="29" name="TextBox 28"/>
          <p:cNvSpPr txBox="1"/>
          <p:nvPr/>
        </p:nvSpPr>
        <p:spPr>
          <a:xfrm>
            <a:off x="3214491" y="2950189"/>
            <a:ext cx="508447" cy="369332"/>
          </a:xfrm>
          <a:prstGeom prst="rect">
            <a:avLst/>
          </a:prstGeom>
          <a:noFill/>
        </p:spPr>
        <p:txBody>
          <a:bodyPr wrap="none" rtlCol="0">
            <a:spAutoFit/>
          </a:bodyPr>
          <a:lstStyle/>
          <a:p>
            <a:r>
              <a:rPr lang="en-US" dirty="0">
                <a:solidFill>
                  <a:srgbClr val="FF0000"/>
                </a:solidFill>
              </a:rPr>
              <a:t>w</a:t>
            </a:r>
            <a:r>
              <a:rPr lang="en-US" baseline="-25000" dirty="0">
                <a:solidFill>
                  <a:srgbClr val="FF0000"/>
                </a:solidFill>
              </a:rPr>
              <a:t>21</a:t>
            </a:r>
          </a:p>
        </p:txBody>
      </p:sp>
      <p:sp>
        <p:nvSpPr>
          <p:cNvPr id="30" name="TextBox 29"/>
          <p:cNvSpPr txBox="1"/>
          <p:nvPr/>
        </p:nvSpPr>
        <p:spPr>
          <a:xfrm>
            <a:off x="3214491" y="3266657"/>
            <a:ext cx="508447" cy="369332"/>
          </a:xfrm>
          <a:prstGeom prst="rect">
            <a:avLst/>
          </a:prstGeom>
          <a:noFill/>
        </p:spPr>
        <p:txBody>
          <a:bodyPr wrap="none" rtlCol="0">
            <a:spAutoFit/>
          </a:bodyPr>
          <a:lstStyle/>
          <a:p>
            <a:r>
              <a:rPr lang="en-US" dirty="0">
                <a:solidFill>
                  <a:srgbClr val="FF0000"/>
                </a:solidFill>
              </a:rPr>
              <a:t>w</a:t>
            </a:r>
            <a:r>
              <a:rPr lang="en-US" baseline="-25000" dirty="0">
                <a:solidFill>
                  <a:srgbClr val="FF0000"/>
                </a:solidFill>
              </a:rPr>
              <a:t>31</a:t>
            </a:r>
          </a:p>
        </p:txBody>
      </p:sp>
      <p:sp>
        <p:nvSpPr>
          <p:cNvPr id="31" name="TextBox 30"/>
          <p:cNvSpPr txBox="1"/>
          <p:nvPr/>
        </p:nvSpPr>
        <p:spPr>
          <a:xfrm>
            <a:off x="3239444" y="4169389"/>
            <a:ext cx="526181" cy="369332"/>
          </a:xfrm>
          <a:prstGeom prst="rect">
            <a:avLst/>
          </a:prstGeom>
          <a:noFill/>
        </p:spPr>
        <p:txBody>
          <a:bodyPr wrap="none" rtlCol="0">
            <a:spAutoFit/>
          </a:bodyPr>
          <a:lstStyle/>
          <a:p>
            <a:r>
              <a:rPr lang="en-US" dirty="0" err="1">
                <a:solidFill>
                  <a:srgbClr val="FF0000"/>
                </a:solidFill>
              </a:rPr>
              <a:t>w</a:t>
            </a:r>
            <a:r>
              <a:rPr lang="en-US" baseline="-25000" dirty="0" err="1">
                <a:solidFill>
                  <a:srgbClr val="FF0000"/>
                </a:solidFill>
              </a:rPr>
              <a:t>dm</a:t>
            </a:r>
            <a:endParaRPr lang="en-US" baseline="-25000" dirty="0">
              <a:solidFill>
                <a:srgbClr val="FF0000"/>
              </a:solidFill>
            </a:endParaRPr>
          </a:p>
        </p:txBody>
      </p:sp>
      <p:sp>
        <p:nvSpPr>
          <p:cNvPr id="32" name="Rectangle 31"/>
          <p:cNvSpPr/>
          <p:nvPr/>
        </p:nvSpPr>
        <p:spPr>
          <a:xfrm>
            <a:off x="497990" y="1752600"/>
            <a:ext cx="7338682" cy="461665"/>
          </a:xfrm>
          <a:prstGeom prst="rect">
            <a:avLst/>
          </a:prstGeom>
        </p:spPr>
        <p:txBody>
          <a:bodyPr wrap="square">
            <a:spAutoFit/>
          </a:bodyPr>
          <a:lstStyle/>
          <a:p>
            <a:r>
              <a:rPr lang="en-US" sz="2400" dirty="0"/>
              <a:t>3. “</a:t>
            </a:r>
            <a:r>
              <a:rPr lang="en-US" sz="2400" dirty="0" err="1"/>
              <a:t>backpropagate</a:t>
            </a:r>
            <a:r>
              <a:rPr lang="en-US" sz="2400" dirty="0"/>
              <a:t>” errors through hidden layers</a:t>
            </a:r>
          </a:p>
        </p:txBody>
      </p:sp>
      <p:sp>
        <p:nvSpPr>
          <p:cNvPr id="33" name="TextBox 32"/>
          <p:cNvSpPr txBox="1"/>
          <p:nvPr/>
        </p:nvSpPr>
        <p:spPr>
          <a:xfrm>
            <a:off x="1066800" y="6101534"/>
            <a:ext cx="6338243" cy="461665"/>
          </a:xfrm>
          <a:prstGeom prst="rect">
            <a:avLst/>
          </a:prstGeom>
          <a:noFill/>
        </p:spPr>
        <p:txBody>
          <a:bodyPr wrap="none" rtlCol="0">
            <a:spAutoFit/>
          </a:bodyPr>
          <a:lstStyle/>
          <a:p>
            <a:r>
              <a:rPr lang="en-US" sz="2400" dirty="0">
                <a:solidFill>
                  <a:srgbClr val="FF0000"/>
                </a:solidFill>
              </a:rPr>
              <a:t>Want to take a small step towards decreasing loss</a:t>
            </a:r>
          </a:p>
        </p:txBody>
      </p:sp>
      <p:graphicFrame>
        <p:nvGraphicFramePr>
          <p:cNvPr id="34" name="Object 33"/>
          <p:cNvGraphicFramePr>
            <a:graphicFrameLocks noChangeAspect="1"/>
          </p:cNvGraphicFramePr>
          <p:nvPr>
            <p:extLst>
              <p:ext uri="{D42A27DB-BD31-4B8C-83A1-F6EECF244321}">
                <p14:modId xmlns:p14="http://schemas.microsoft.com/office/powerpoint/2010/main" val="889261553"/>
              </p:ext>
            </p:extLst>
          </p:nvPr>
        </p:nvGraphicFramePr>
        <p:xfrm>
          <a:off x="2795588" y="5143500"/>
          <a:ext cx="2538412" cy="800100"/>
        </p:xfrm>
        <a:graphic>
          <a:graphicData uri="http://schemas.openxmlformats.org/presentationml/2006/ole">
            <mc:AlternateContent xmlns:mc="http://schemas.openxmlformats.org/markup-compatibility/2006">
              <mc:Choice xmlns:v="urn:schemas-microsoft-com:vml" Requires="v">
                <p:oleObj spid="_x0000_s534640" name="Equation" r:id="rId3" imgW="1371600" imgH="431800" progId="Equation.3">
                  <p:embed/>
                </p:oleObj>
              </mc:Choice>
              <mc:Fallback>
                <p:oleObj name="Equation" r:id="rId3" imgW="1371600" imgH="431800" progId="Equation.3">
                  <p:embed/>
                  <p:pic>
                    <p:nvPicPr>
                      <p:cNvPr id="0" name=""/>
                      <p:cNvPicPr/>
                      <p:nvPr/>
                    </p:nvPicPr>
                    <p:blipFill>
                      <a:blip r:embed="rId4"/>
                      <a:stretch>
                        <a:fillRect/>
                      </a:stretch>
                    </p:blipFill>
                    <p:spPr>
                      <a:xfrm>
                        <a:off x="2795588" y="5143500"/>
                        <a:ext cx="2538412" cy="800100"/>
                      </a:xfrm>
                      <a:prstGeom prst="rect">
                        <a:avLst/>
                      </a:prstGeom>
                    </p:spPr>
                  </p:pic>
                </p:oleObj>
              </mc:Fallback>
            </mc:AlternateContent>
          </a:graphicData>
        </a:graphic>
      </p:graphicFrame>
    </p:spTree>
    <p:extLst>
      <p:ext uri="{BB962C8B-B14F-4D97-AF65-F5344CB8AC3E}">
        <p14:creationId xmlns:p14="http://schemas.microsoft.com/office/powerpoint/2010/main" val="2688837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p:cNvGraphicFramePr>
            <a:graphicFrameLocks noChangeAspect="1"/>
          </p:cNvGraphicFramePr>
          <p:nvPr>
            <p:extLst>
              <p:ext uri="{D42A27DB-BD31-4B8C-83A1-F6EECF244321}">
                <p14:modId xmlns:p14="http://schemas.microsoft.com/office/powerpoint/2010/main" val="465193281"/>
              </p:ext>
            </p:extLst>
          </p:nvPr>
        </p:nvGraphicFramePr>
        <p:xfrm>
          <a:off x="544513" y="2049463"/>
          <a:ext cx="2795587" cy="846137"/>
        </p:xfrm>
        <a:graphic>
          <a:graphicData uri="http://schemas.openxmlformats.org/presentationml/2006/ole">
            <mc:AlternateContent xmlns:mc="http://schemas.openxmlformats.org/markup-compatibility/2006">
              <mc:Choice xmlns:v="urn:schemas-microsoft-com:vml" Requires="v">
                <p:oleObj spid="_x0000_s536221" name="Equation" r:id="rId3" imgW="1511300" imgH="457200" progId="Equation.3">
                  <p:embed/>
                </p:oleObj>
              </mc:Choice>
              <mc:Fallback>
                <p:oleObj name="Equation" r:id="rId3" imgW="1511300" imgH="457200" progId="Equation.3">
                  <p:embed/>
                  <p:pic>
                    <p:nvPicPr>
                      <p:cNvPr id="0" name=""/>
                      <p:cNvPicPr/>
                      <p:nvPr/>
                    </p:nvPicPr>
                    <p:blipFill>
                      <a:blip r:embed="rId4"/>
                      <a:stretch>
                        <a:fillRect/>
                      </a:stretch>
                    </p:blipFill>
                    <p:spPr>
                      <a:xfrm>
                        <a:off x="544513" y="2049463"/>
                        <a:ext cx="2795587" cy="846137"/>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461647864"/>
              </p:ext>
            </p:extLst>
          </p:nvPr>
        </p:nvGraphicFramePr>
        <p:xfrm>
          <a:off x="1258888" y="4060825"/>
          <a:ext cx="3570287" cy="822325"/>
        </p:xfrm>
        <a:graphic>
          <a:graphicData uri="http://schemas.openxmlformats.org/presentationml/2006/ole">
            <mc:AlternateContent xmlns:mc="http://schemas.openxmlformats.org/markup-compatibility/2006">
              <mc:Choice xmlns:v="urn:schemas-microsoft-com:vml" Requires="v">
                <p:oleObj spid="_x0000_s536222" name="Equation" r:id="rId5" imgW="1930400" imgH="444500" progId="Equation.3">
                  <p:embed/>
                </p:oleObj>
              </mc:Choice>
              <mc:Fallback>
                <p:oleObj name="Equation" r:id="rId5" imgW="1930400" imgH="444500" progId="Equation.3">
                  <p:embed/>
                  <p:pic>
                    <p:nvPicPr>
                      <p:cNvPr id="0" name=""/>
                      <p:cNvPicPr/>
                      <p:nvPr/>
                    </p:nvPicPr>
                    <p:blipFill>
                      <a:blip r:embed="rId6"/>
                      <a:stretch>
                        <a:fillRect/>
                      </a:stretch>
                    </p:blipFill>
                    <p:spPr>
                      <a:xfrm>
                        <a:off x="1258888" y="4060825"/>
                        <a:ext cx="3570287" cy="822325"/>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054090349"/>
              </p:ext>
            </p:extLst>
          </p:nvPr>
        </p:nvGraphicFramePr>
        <p:xfrm>
          <a:off x="1295400" y="4953000"/>
          <a:ext cx="3148013" cy="820738"/>
        </p:xfrm>
        <a:graphic>
          <a:graphicData uri="http://schemas.openxmlformats.org/presentationml/2006/ole">
            <mc:AlternateContent xmlns:mc="http://schemas.openxmlformats.org/markup-compatibility/2006">
              <mc:Choice xmlns:v="urn:schemas-microsoft-com:vml" Requires="v">
                <p:oleObj spid="_x0000_s536223" name="Equation" r:id="rId7" imgW="1701800" imgH="444500" progId="Equation.3">
                  <p:embed/>
                </p:oleObj>
              </mc:Choice>
              <mc:Fallback>
                <p:oleObj name="Equation" r:id="rId7" imgW="1701800" imgH="444500" progId="Equation.3">
                  <p:embed/>
                  <p:pic>
                    <p:nvPicPr>
                      <p:cNvPr id="0" name=""/>
                      <p:cNvPicPr/>
                      <p:nvPr/>
                    </p:nvPicPr>
                    <p:blipFill>
                      <a:blip r:embed="rId8"/>
                      <a:stretch>
                        <a:fillRect/>
                      </a:stretch>
                    </p:blipFill>
                    <p:spPr>
                      <a:xfrm>
                        <a:off x="1295400" y="4953000"/>
                        <a:ext cx="3148013" cy="820738"/>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554464005"/>
              </p:ext>
            </p:extLst>
          </p:nvPr>
        </p:nvGraphicFramePr>
        <p:xfrm>
          <a:off x="1311275" y="5808662"/>
          <a:ext cx="3641725" cy="820738"/>
        </p:xfrm>
        <a:graphic>
          <a:graphicData uri="http://schemas.openxmlformats.org/presentationml/2006/ole">
            <mc:AlternateContent xmlns:mc="http://schemas.openxmlformats.org/markup-compatibility/2006">
              <mc:Choice xmlns:v="urn:schemas-microsoft-com:vml" Requires="v">
                <p:oleObj spid="_x0000_s536224" name="Equation" r:id="rId9" imgW="1968500" imgH="444500" progId="Equation.3">
                  <p:embed/>
                </p:oleObj>
              </mc:Choice>
              <mc:Fallback>
                <p:oleObj name="Equation" r:id="rId9" imgW="1968500" imgH="444500" progId="Equation.3">
                  <p:embed/>
                  <p:pic>
                    <p:nvPicPr>
                      <p:cNvPr id="0" name=""/>
                      <p:cNvPicPr/>
                      <p:nvPr/>
                    </p:nvPicPr>
                    <p:blipFill>
                      <a:blip r:embed="rId10"/>
                      <a:stretch>
                        <a:fillRect/>
                      </a:stretch>
                    </p:blipFill>
                    <p:spPr>
                      <a:xfrm>
                        <a:off x="1311275" y="5808662"/>
                        <a:ext cx="3641725" cy="820738"/>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294605521"/>
              </p:ext>
            </p:extLst>
          </p:nvPr>
        </p:nvGraphicFramePr>
        <p:xfrm>
          <a:off x="5003800" y="3352800"/>
          <a:ext cx="1270000" cy="376237"/>
        </p:xfrm>
        <a:graphic>
          <a:graphicData uri="http://schemas.openxmlformats.org/presentationml/2006/ole">
            <mc:AlternateContent xmlns:mc="http://schemas.openxmlformats.org/markup-compatibility/2006">
              <mc:Choice xmlns:v="urn:schemas-microsoft-com:vml" Requires="v">
                <p:oleObj spid="_x0000_s536225" name="Equation" r:id="rId11" imgW="685800" imgH="203200" progId="Equation.3">
                  <p:embed/>
                </p:oleObj>
              </mc:Choice>
              <mc:Fallback>
                <p:oleObj name="Equation" r:id="rId11" imgW="685800" imgH="203200" progId="Equation.3">
                  <p:embed/>
                  <p:pic>
                    <p:nvPicPr>
                      <p:cNvPr id="0" name=""/>
                      <p:cNvPicPr/>
                      <p:nvPr/>
                    </p:nvPicPr>
                    <p:blipFill>
                      <a:blip r:embed="rId12"/>
                      <a:stretch>
                        <a:fillRect/>
                      </a:stretch>
                    </p:blipFill>
                    <p:spPr>
                      <a:xfrm>
                        <a:off x="5003800" y="3352800"/>
                        <a:ext cx="1270000" cy="376237"/>
                      </a:xfrm>
                      <a:prstGeom prst="rect">
                        <a:avLst/>
                      </a:prstGeom>
                    </p:spPr>
                  </p:pic>
                </p:oleObj>
              </mc:Fallback>
            </mc:AlternateContent>
          </a:graphicData>
        </a:graphic>
      </p:graphicFrame>
      <p:sp>
        <p:nvSpPr>
          <p:cNvPr id="40" name="Oval 39"/>
          <p:cNvSpPr/>
          <p:nvPr/>
        </p:nvSpPr>
        <p:spPr>
          <a:xfrm>
            <a:off x="6368236" y="1701462"/>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816036" y="2463462"/>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4768261" y="1696998"/>
            <a:ext cx="451766" cy="461665"/>
          </a:xfrm>
          <a:prstGeom prst="rect">
            <a:avLst/>
          </a:prstGeom>
          <a:noFill/>
        </p:spPr>
        <p:txBody>
          <a:bodyPr wrap="none" rtlCol="0">
            <a:spAutoFit/>
          </a:bodyPr>
          <a:lstStyle/>
          <a:p>
            <a:r>
              <a:rPr lang="en-US" sz="2400" dirty="0"/>
              <a:t>x</a:t>
            </a:r>
            <a:r>
              <a:rPr lang="en-US" sz="2400" baseline="-25000" dirty="0"/>
              <a:t>1</a:t>
            </a:r>
          </a:p>
        </p:txBody>
      </p:sp>
      <p:cxnSp>
        <p:nvCxnSpPr>
          <p:cNvPr id="43" name="Straight Arrow Connector 42"/>
          <p:cNvCxnSpPr/>
          <p:nvPr/>
        </p:nvCxnSpPr>
        <p:spPr>
          <a:xfrm flipV="1">
            <a:off x="5149037" y="192783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0" idx="5"/>
            <a:endCxn id="41" idx="1"/>
          </p:cNvCxnSpPr>
          <p:nvPr/>
        </p:nvCxnSpPr>
        <p:spPr>
          <a:xfrm>
            <a:off x="6933591" y="2259229"/>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8503356" y="2727199"/>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8318784" y="2278797"/>
            <a:ext cx="466794" cy="369332"/>
          </a:xfrm>
          <a:prstGeom prst="rect">
            <a:avLst/>
          </a:prstGeom>
          <a:noFill/>
        </p:spPr>
        <p:txBody>
          <a:bodyPr wrap="none" rtlCol="0">
            <a:spAutoFit/>
          </a:bodyPr>
          <a:lstStyle/>
          <a:p>
            <a:r>
              <a:rPr lang="en-US" dirty="0"/>
              <a:t>out</a:t>
            </a:r>
          </a:p>
        </p:txBody>
      </p:sp>
      <p:cxnSp>
        <p:nvCxnSpPr>
          <p:cNvPr id="47" name="Straight Arrow Connector 46"/>
          <p:cNvCxnSpPr/>
          <p:nvPr/>
        </p:nvCxnSpPr>
        <p:spPr>
          <a:xfrm flipV="1">
            <a:off x="5107988" y="2154198"/>
            <a:ext cx="1246881" cy="30926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5309795" y="2297422"/>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9" name="Curved Connector 48"/>
          <p:cNvCxnSpPr/>
          <p:nvPr/>
        </p:nvCxnSpPr>
        <p:spPr>
          <a:xfrm flipV="1">
            <a:off x="6497192" y="1893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flipV="1">
            <a:off x="8021192" y="2655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992152" y="1696998"/>
            <a:ext cx="370677" cy="369332"/>
          </a:xfrm>
          <a:prstGeom prst="rect">
            <a:avLst/>
          </a:prstGeom>
          <a:noFill/>
        </p:spPr>
        <p:txBody>
          <a:bodyPr wrap="none" rtlCol="0">
            <a:spAutoFit/>
          </a:bodyPr>
          <a:lstStyle/>
          <a:p>
            <a:r>
              <a:rPr lang="en-US" dirty="0"/>
              <a:t>h</a:t>
            </a:r>
            <a:r>
              <a:rPr lang="en-US" baseline="-25000" dirty="0"/>
              <a:t>1</a:t>
            </a:r>
          </a:p>
        </p:txBody>
      </p:sp>
      <p:sp>
        <p:nvSpPr>
          <p:cNvPr id="52" name="TextBox 51"/>
          <p:cNvSpPr txBox="1"/>
          <p:nvPr/>
        </p:nvSpPr>
        <p:spPr>
          <a:xfrm>
            <a:off x="4758389" y="2378681"/>
            <a:ext cx="415498" cy="369332"/>
          </a:xfrm>
          <a:prstGeom prst="rect">
            <a:avLst/>
          </a:prstGeom>
          <a:noFill/>
        </p:spPr>
        <p:txBody>
          <a:bodyPr wrap="none" rtlCol="0">
            <a:spAutoFit/>
          </a:bodyPr>
          <a:lstStyle/>
          <a:p>
            <a:r>
              <a:rPr lang="en-US" dirty="0"/>
              <a:t>…</a:t>
            </a:r>
          </a:p>
        </p:txBody>
      </p:sp>
      <p:sp>
        <p:nvSpPr>
          <p:cNvPr id="53" name="TextBox 52"/>
          <p:cNvSpPr txBox="1"/>
          <p:nvPr/>
        </p:nvSpPr>
        <p:spPr>
          <a:xfrm>
            <a:off x="7345321" y="1969532"/>
            <a:ext cx="383501" cy="369332"/>
          </a:xfrm>
          <a:prstGeom prst="rect">
            <a:avLst/>
          </a:prstGeom>
          <a:noFill/>
        </p:spPr>
        <p:txBody>
          <a:bodyPr wrap="none" rtlCol="0">
            <a:spAutoFit/>
          </a:bodyPr>
          <a:lstStyle/>
          <a:p>
            <a:r>
              <a:rPr lang="en-US" dirty="0"/>
              <a:t>v</a:t>
            </a:r>
            <a:r>
              <a:rPr lang="en-US" baseline="-25000" dirty="0"/>
              <a:t>1</a:t>
            </a:r>
          </a:p>
        </p:txBody>
      </p:sp>
      <p:sp>
        <p:nvSpPr>
          <p:cNvPr id="54" name="TextBox 53"/>
          <p:cNvSpPr txBox="1"/>
          <p:nvPr/>
        </p:nvSpPr>
        <p:spPr>
          <a:xfrm>
            <a:off x="5507853" y="1524000"/>
            <a:ext cx="508447" cy="369332"/>
          </a:xfrm>
          <a:prstGeom prst="rect">
            <a:avLst/>
          </a:prstGeom>
          <a:noFill/>
        </p:spPr>
        <p:txBody>
          <a:bodyPr wrap="none" rtlCol="0">
            <a:spAutoFit/>
          </a:bodyPr>
          <a:lstStyle/>
          <a:p>
            <a:r>
              <a:rPr lang="en-US" dirty="0">
                <a:solidFill>
                  <a:srgbClr val="FF0000"/>
                </a:solidFill>
              </a:rPr>
              <a:t>w</a:t>
            </a:r>
            <a:r>
              <a:rPr lang="en-US" baseline="-25000" dirty="0">
                <a:solidFill>
                  <a:srgbClr val="FF0000"/>
                </a:solidFill>
              </a:rPr>
              <a:t>11</a:t>
            </a:r>
          </a:p>
        </p:txBody>
      </p:sp>
      <p:sp>
        <p:nvSpPr>
          <p:cNvPr id="55" name="TextBox 54"/>
          <p:cNvSpPr txBox="1"/>
          <p:nvPr/>
        </p:nvSpPr>
        <p:spPr>
          <a:xfrm>
            <a:off x="5507853" y="1838918"/>
            <a:ext cx="508447" cy="369332"/>
          </a:xfrm>
          <a:prstGeom prst="rect">
            <a:avLst/>
          </a:prstGeom>
          <a:noFill/>
        </p:spPr>
        <p:txBody>
          <a:bodyPr wrap="none" rtlCol="0">
            <a:spAutoFit/>
          </a:bodyPr>
          <a:lstStyle/>
          <a:p>
            <a:r>
              <a:rPr lang="en-US" dirty="0"/>
              <a:t>w</a:t>
            </a:r>
            <a:r>
              <a:rPr lang="en-US" baseline="-25000" dirty="0"/>
              <a:t>12</a:t>
            </a:r>
          </a:p>
        </p:txBody>
      </p:sp>
      <p:sp>
        <p:nvSpPr>
          <p:cNvPr id="56" name="TextBox 55"/>
          <p:cNvSpPr txBox="1"/>
          <p:nvPr/>
        </p:nvSpPr>
        <p:spPr>
          <a:xfrm>
            <a:off x="5507853" y="2171366"/>
            <a:ext cx="508447" cy="369332"/>
          </a:xfrm>
          <a:prstGeom prst="rect">
            <a:avLst/>
          </a:prstGeom>
          <a:noFill/>
        </p:spPr>
        <p:txBody>
          <a:bodyPr wrap="none" rtlCol="0">
            <a:spAutoFit/>
          </a:bodyPr>
          <a:lstStyle/>
          <a:p>
            <a:r>
              <a:rPr lang="en-US" dirty="0"/>
              <a:t>w</a:t>
            </a:r>
            <a:r>
              <a:rPr lang="en-US" baseline="-25000" dirty="0"/>
              <a:t>13</a:t>
            </a:r>
          </a:p>
        </p:txBody>
      </p:sp>
      <p:sp>
        <p:nvSpPr>
          <p:cNvPr id="57" name="TextBox 56"/>
          <p:cNvSpPr txBox="1"/>
          <p:nvPr/>
        </p:nvSpPr>
        <p:spPr>
          <a:xfrm>
            <a:off x="5600802" y="2645350"/>
            <a:ext cx="415498" cy="369332"/>
          </a:xfrm>
          <a:prstGeom prst="rect">
            <a:avLst/>
          </a:prstGeom>
          <a:noFill/>
        </p:spPr>
        <p:txBody>
          <a:bodyPr wrap="none" rtlCol="0">
            <a:spAutoFit/>
          </a:bodyPr>
          <a:lstStyle/>
          <a:p>
            <a:r>
              <a:rPr lang="en-US" dirty="0"/>
              <a:t>…</a:t>
            </a:r>
          </a:p>
        </p:txBody>
      </p:sp>
      <p:sp>
        <p:nvSpPr>
          <p:cNvPr id="58" name="Rectangle 57"/>
          <p:cNvSpPr/>
          <p:nvPr/>
        </p:nvSpPr>
        <p:spPr>
          <a:xfrm>
            <a:off x="4648200" y="1371600"/>
            <a:ext cx="4495800" cy="18335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itle 58"/>
          <p:cNvSpPr>
            <a:spLocks noGrp="1"/>
          </p:cNvSpPr>
          <p:nvPr>
            <p:ph type="title"/>
          </p:nvPr>
        </p:nvSpPr>
        <p:spPr/>
        <p:txBody>
          <a:bodyPr/>
          <a:lstStyle/>
          <a:p>
            <a:r>
              <a:rPr lang="en-US" dirty="0"/>
              <a:t>Hidden layer weights</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10A31182-A4C1-CA4A-9FEE-0E4D872D59A0}"/>
                  </a:ext>
                </a:extLst>
              </p:cNvPr>
              <p:cNvSpPr txBox="1"/>
              <p:nvPr/>
            </p:nvSpPr>
            <p:spPr>
              <a:xfrm>
                <a:off x="1225434" y="3182811"/>
                <a:ext cx="2935547" cy="61972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𝑑𝑤</m:t>
                          </m:r>
                          <m:r>
                            <a:rPr lang="en-US" sz="2000" b="0" i="1" baseline="-25000" smtClean="0">
                              <a:latin typeface="Cambria Math" panose="02040503050406030204" pitchFamily="18" charset="0"/>
                            </a:rPr>
                            <m:t>𝑘𝑗</m:t>
                          </m:r>
                        </m:den>
                      </m:f>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h</m:t>
                                  </m:r>
                                </m:e>
                              </m:d>
                            </m:e>
                          </m:d>
                          <m:r>
                            <a:rPr lang="en-US" sz="2000" b="0" i="1" baseline="30000" smtClean="0">
                              <a:latin typeface="Cambria Math" panose="02040503050406030204" pitchFamily="18" charset="0"/>
                            </a:rPr>
                            <m:t>2</m:t>
                          </m:r>
                        </m:e>
                      </m:d>
                    </m:oMath>
                  </m:oMathPara>
                </a14:m>
                <a:endParaRPr lang="en-US" sz="2000" dirty="0"/>
              </a:p>
            </p:txBody>
          </p:sp>
        </mc:Choice>
        <mc:Fallback>
          <p:sp>
            <p:nvSpPr>
              <p:cNvPr id="32" name="TextBox 31">
                <a:extLst>
                  <a:ext uri="{FF2B5EF4-FFF2-40B4-BE49-F238E27FC236}">
                    <a16:creationId xmlns:a16="http://schemas.microsoft.com/office/drawing/2014/main" id="{10A31182-A4C1-CA4A-9FEE-0E4D872D59A0}"/>
                  </a:ext>
                </a:extLst>
              </p:cNvPr>
              <p:cNvSpPr txBox="1">
                <a:spLocks noRot="1" noChangeAspect="1" noMove="1" noResize="1" noEditPoints="1" noAdjustHandles="1" noChangeArrowheads="1" noChangeShapeType="1" noTextEdit="1"/>
              </p:cNvSpPr>
              <p:nvPr/>
            </p:nvSpPr>
            <p:spPr>
              <a:xfrm>
                <a:off x="1225434" y="3182811"/>
                <a:ext cx="2935547" cy="619721"/>
              </a:xfrm>
              <a:prstGeom prst="rect">
                <a:avLst/>
              </a:prstGeom>
              <a:blipFill>
                <a:blip r:embed="rId13"/>
                <a:stretch>
                  <a:fillRect t="-2041" b="-20408"/>
                </a:stretch>
              </a:blipFill>
            </p:spPr>
            <p:txBody>
              <a:bodyPr/>
              <a:lstStyle/>
              <a:p>
                <a:r>
                  <a:rPr lang="en-US">
                    <a:noFill/>
                  </a:rPr>
                  <a:t> </a:t>
                </a:r>
              </a:p>
            </p:txBody>
          </p:sp>
        </mc:Fallback>
      </mc:AlternateContent>
    </p:spTree>
    <p:extLst>
      <p:ext uri="{BB962C8B-B14F-4D97-AF65-F5344CB8AC3E}">
        <p14:creationId xmlns:p14="http://schemas.microsoft.com/office/powerpoint/2010/main" val="183311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a:t>
            </a:r>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a:solidFill>
                  <a:srgbClr val="FF6600"/>
                </a:solidFill>
              </a:rPr>
              <a:t>inputs</a:t>
            </a:r>
          </a:p>
        </p:txBody>
      </p:sp>
      <p:sp>
        <p:nvSpPr>
          <p:cNvPr id="3" name="Rectangle 2"/>
          <p:cNvSpPr/>
          <p:nvPr/>
        </p:nvSpPr>
        <p:spPr bwMode="auto">
          <a:xfrm>
            <a:off x="3124200" y="2133600"/>
            <a:ext cx="2209800" cy="609600"/>
          </a:xfrm>
          <a:prstGeom prst="rect">
            <a:avLst/>
          </a:prstGeom>
          <a:solidFill>
            <a:srgbClr val="FF660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
        <p:nvSpPr>
          <p:cNvPr id="36" name="TextBox 35"/>
          <p:cNvSpPr txBox="1"/>
          <p:nvPr/>
        </p:nvSpPr>
        <p:spPr>
          <a:xfrm>
            <a:off x="5791200" y="1981200"/>
            <a:ext cx="3047999" cy="830997"/>
          </a:xfrm>
          <a:prstGeom prst="rect">
            <a:avLst/>
          </a:prstGeom>
          <a:noFill/>
        </p:spPr>
        <p:txBody>
          <a:bodyPr wrap="square" rtlCol="0">
            <a:spAutoFit/>
          </a:bodyPr>
          <a:lstStyle/>
          <a:p>
            <a:r>
              <a:rPr lang="en-US" dirty="0">
                <a:solidFill>
                  <a:srgbClr val="FF6600"/>
                </a:solidFill>
              </a:rPr>
              <a:t>some inputs are provided/entered</a:t>
            </a:r>
          </a:p>
        </p:txBody>
      </p:sp>
    </p:spTree>
    <p:extLst>
      <p:ext uri="{BB962C8B-B14F-4D97-AF65-F5344CB8AC3E}">
        <p14:creationId xmlns:p14="http://schemas.microsoft.com/office/powerpoint/2010/main" val="3452665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layer weights</a:t>
            </a:r>
          </a:p>
        </p:txBody>
      </p:sp>
      <p:graphicFrame>
        <p:nvGraphicFramePr>
          <p:cNvPr id="4" name="Object 3"/>
          <p:cNvGraphicFramePr>
            <a:graphicFrameLocks noChangeAspect="1"/>
          </p:cNvGraphicFramePr>
          <p:nvPr>
            <p:extLst>
              <p:ext uri="{D42A27DB-BD31-4B8C-83A1-F6EECF244321}">
                <p14:modId xmlns:p14="http://schemas.microsoft.com/office/powerpoint/2010/main" val="2825599309"/>
              </p:ext>
            </p:extLst>
          </p:nvPr>
        </p:nvGraphicFramePr>
        <p:xfrm>
          <a:off x="369349" y="2618231"/>
          <a:ext cx="3641725" cy="820738"/>
        </p:xfrm>
        <a:graphic>
          <a:graphicData uri="http://schemas.openxmlformats.org/presentationml/2006/ole">
            <mc:AlternateContent xmlns:mc="http://schemas.openxmlformats.org/markup-compatibility/2006">
              <mc:Choice xmlns:v="urn:schemas-microsoft-com:vml" Requires="v">
                <p:oleObj spid="_x0000_s540070" name="Equation" r:id="rId3" imgW="1968500" imgH="444500" progId="Equation.3">
                  <p:embed/>
                </p:oleObj>
              </mc:Choice>
              <mc:Fallback>
                <p:oleObj name="Equation" r:id="rId3" imgW="1968500" imgH="444500" progId="Equation.3">
                  <p:embed/>
                  <p:pic>
                    <p:nvPicPr>
                      <p:cNvPr id="0" name=""/>
                      <p:cNvPicPr/>
                      <p:nvPr/>
                    </p:nvPicPr>
                    <p:blipFill>
                      <a:blip r:embed="rId4"/>
                      <a:stretch>
                        <a:fillRect/>
                      </a:stretch>
                    </p:blipFill>
                    <p:spPr>
                      <a:xfrm>
                        <a:off x="369349" y="2618231"/>
                        <a:ext cx="3641725" cy="820738"/>
                      </a:xfrm>
                      <a:prstGeom prst="rect">
                        <a:avLst/>
                      </a:prstGeom>
                    </p:spPr>
                  </p:pic>
                </p:oleObj>
              </mc:Fallback>
            </mc:AlternateContent>
          </a:graphicData>
        </a:graphic>
      </p:graphicFrame>
      <p:sp>
        <p:nvSpPr>
          <p:cNvPr id="5" name="Oval 4"/>
          <p:cNvSpPr/>
          <p:nvPr/>
        </p:nvSpPr>
        <p:spPr>
          <a:xfrm>
            <a:off x="6368236" y="1701462"/>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816036" y="2463462"/>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768261" y="1696998"/>
            <a:ext cx="451766" cy="461665"/>
          </a:xfrm>
          <a:prstGeom prst="rect">
            <a:avLst/>
          </a:prstGeom>
          <a:noFill/>
        </p:spPr>
        <p:txBody>
          <a:bodyPr wrap="none" rtlCol="0">
            <a:spAutoFit/>
          </a:bodyPr>
          <a:lstStyle/>
          <a:p>
            <a:r>
              <a:rPr lang="en-US" sz="2400" dirty="0"/>
              <a:t>x</a:t>
            </a:r>
            <a:r>
              <a:rPr lang="en-US" sz="2400" baseline="-25000" dirty="0"/>
              <a:t>1</a:t>
            </a:r>
          </a:p>
        </p:txBody>
      </p:sp>
      <p:cxnSp>
        <p:nvCxnSpPr>
          <p:cNvPr id="8" name="Straight Arrow Connector 7"/>
          <p:cNvCxnSpPr/>
          <p:nvPr/>
        </p:nvCxnSpPr>
        <p:spPr>
          <a:xfrm flipV="1">
            <a:off x="5149037" y="192783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5"/>
            <a:endCxn id="6" idx="1"/>
          </p:cNvCxnSpPr>
          <p:nvPr/>
        </p:nvCxnSpPr>
        <p:spPr>
          <a:xfrm>
            <a:off x="6933591" y="2259229"/>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503356" y="2727199"/>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318784" y="2278797"/>
            <a:ext cx="466794" cy="369332"/>
          </a:xfrm>
          <a:prstGeom prst="rect">
            <a:avLst/>
          </a:prstGeom>
          <a:noFill/>
        </p:spPr>
        <p:txBody>
          <a:bodyPr wrap="none" rtlCol="0">
            <a:spAutoFit/>
          </a:bodyPr>
          <a:lstStyle/>
          <a:p>
            <a:r>
              <a:rPr lang="en-US" dirty="0"/>
              <a:t>out</a:t>
            </a:r>
          </a:p>
        </p:txBody>
      </p:sp>
      <p:cxnSp>
        <p:nvCxnSpPr>
          <p:cNvPr id="12" name="Straight Arrow Connector 11"/>
          <p:cNvCxnSpPr/>
          <p:nvPr/>
        </p:nvCxnSpPr>
        <p:spPr>
          <a:xfrm flipV="1">
            <a:off x="5107988" y="2154198"/>
            <a:ext cx="1246881" cy="30926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309795" y="2297422"/>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flipV="1">
            <a:off x="6497192" y="1893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flipV="1">
            <a:off x="8021192" y="2655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992152" y="1696998"/>
            <a:ext cx="370677" cy="369332"/>
          </a:xfrm>
          <a:prstGeom prst="rect">
            <a:avLst/>
          </a:prstGeom>
          <a:noFill/>
        </p:spPr>
        <p:txBody>
          <a:bodyPr wrap="none" rtlCol="0">
            <a:spAutoFit/>
          </a:bodyPr>
          <a:lstStyle/>
          <a:p>
            <a:r>
              <a:rPr lang="en-US" dirty="0"/>
              <a:t>h</a:t>
            </a:r>
            <a:r>
              <a:rPr lang="en-US" baseline="-25000" dirty="0"/>
              <a:t>1</a:t>
            </a:r>
          </a:p>
        </p:txBody>
      </p:sp>
      <p:sp>
        <p:nvSpPr>
          <p:cNvPr id="17" name="TextBox 16"/>
          <p:cNvSpPr txBox="1"/>
          <p:nvPr/>
        </p:nvSpPr>
        <p:spPr>
          <a:xfrm>
            <a:off x="4758389" y="2378681"/>
            <a:ext cx="415498" cy="369332"/>
          </a:xfrm>
          <a:prstGeom prst="rect">
            <a:avLst/>
          </a:prstGeom>
          <a:noFill/>
        </p:spPr>
        <p:txBody>
          <a:bodyPr wrap="none" rtlCol="0">
            <a:spAutoFit/>
          </a:bodyPr>
          <a:lstStyle/>
          <a:p>
            <a:r>
              <a:rPr lang="en-US" dirty="0"/>
              <a:t>…</a:t>
            </a:r>
          </a:p>
        </p:txBody>
      </p:sp>
      <p:sp>
        <p:nvSpPr>
          <p:cNvPr id="18" name="TextBox 17"/>
          <p:cNvSpPr txBox="1"/>
          <p:nvPr/>
        </p:nvSpPr>
        <p:spPr>
          <a:xfrm>
            <a:off x="7345321" y="1969532"/>
            <a:ext cx="383501" cy="369332"/>
          </a:xfrm>
          <a:prstGeom prst="rect">
            <a:avLst/>
          </a:prstGeom>
          <a:noFill/>
        </p:spPr>
        <p:txBody>
          <a:bodyPr wrap="none" rtlCol="0">
            <a:spAutoFit/>
          </a:bodyPr>
          <a:lstStyle/>
          <a:p>
            <a:r>
              <a:rPr lang="en-US" dirty="0"/>
              <a:t>v</a:t>
            </a:r>
            <a:r>
              <a:rPr lang="en-US" baseline="-25000" dirty="0"/>
              <a:t>1</a:t>
            </a:r>
          </a:p>
        </p:txBody>
      </p:sp>
      <p:sp>
        <p:nvSpPr>
          <p:cNvPr id="19" name="TextBox 18"/>
          <p:cNvSpPr txBox="1"/>
          <p:nvPr/>
        </p:nvSpPr>
        <p:spPr>
          <a:xfrm>
            <a:off x="5507853" y="1524000"/>
            <a:ext cx="508447" cy="369332"/>
          </a:xfrm>
          <a:prstGeom prst="rect">
            <a:avLst/>
          </a:prstGeom>
          <a:noFill/>
        </p:spPr>
        <p:txBody>
          <a:bodyPr wrap="none" rtlCol="0">
            <a:spAutoFit/>
          </a:bodyPr>
          <a:lstStyle/>
          <a:p>
            <a:r>
              <a:rPr lang="en-US" dirty="0">
                <a:solidFill>
                  <a:srgbClr val="FF0000"/>
                </a:solidFill>
              </a:rPr>
              <a:t>w</a:t>
            </a:r>
            <a:r>
              <a:rPr lang="en-US" baseline="-25000" dirty="0">
                <a:solidFill>
                  <a:srgbClr val="FF0000"/>
                </a:solidFill>
              </a:rPr>
              <a:t>11</a:t>
            </a:r>
          </a:p>
        </p:txBody>
      </p:sp>
      <p:sp>
        <p:nvSpPr>
          <p:cNvPr id="20" name="TextBox 19"/>
          <p:cNvSpPr txBox="1"/>
          <p:nvPr/>
        </p:nvSpPr>
        <p:spPr>
          <a:xfrm>
            <a:off x="5507853" y="1838918"/>
            <a:ext cx="508447" cy="369332"/>
          </a:xfrm>
          <a:prstGeom prst="rect">
            <a:avLst/>
          </a:prstGeom>
          <a:noFill/>
        </p:spPr>
        <p:txBody>
          <a:bodyPr wrap="none" rtlCol="0">
            <a:spAutoFit/>
          </a:bodyPr>
          <a:lstStyle/>
          <a:p>
            <a:r>
              <a:rPr lang="en-US" dirty="0"/>
              <a:t>w</a:t>
            </a:r>
            <a:r>
              <a:rPr lang="en-US" baseline="-25000" dirty="0"/>
              <a:t>12</a:t>
            </a:r>
          </a:p>
        </p:txBody>
      </p:sp>
      <p:sp>
        <p:nvSpPr>
          <p:cNvPr id="21" name="TextBox 20"/>
          <p:cNvSpPr txBox="1"/>
          <p:nvPr/>
        </p:nvSpPr>
        <p:spPr>
          <a:xfrm>
            <a:off x="5507853" y="2171366"/>
            <a:ext cx="508447" cy="369332"/>
          </a:xfrm>
          <a:prstGeom prst="rect">
            <a:avLst/>
          </a:prstGeom>
          <a:noFill/>
        </p:spPr>
        <p:txBody>
          <a:bodyPr wrap="none" rtlCol="0">
            <a:spAutoFit/>
          </a:bodyPr>
          <a:lstStyle/>
          <a:p>
            <a:r>
              <a:rPr lang="en-US" dirty="0"/>
              <a:t>w</a:t>
            </a:r>
            <a:r>
              <a:rPr lang="en-US" baseline="-25000" dirty="0"/>
              <a:t>13</a:t>
            </a:r>
          </a:p>
        </p:txBody>
      </p:sp>
      <p:sp>
        <p:nvSpPr>
          <p:cNvPr id="22" name="TextBox 21"/>
          <p:cNvSpPr txBox="1"/>
          <p:nvPr/>
        </p:nvSpPr>
        <p:spPr>
          <a:xfrm>
            <a:off x="5600802" y="2645350"/>
            <a:ext cx="415498" cy="369332"/>
          </a:xfrm>
          <a:prstGeom prst="rect">
            <a:avLst/>
          </a:prstGeom>
          <a:noFill/>
        </p:spPr>
        <p:txBody>
          <a:bodyPr wrap="none" rtlCol="0">
            <a:spAutoFit/>
          </a:bodyPr>
          <a:lstStyle/>
          <a:p>
            <a:r>
              <a:rPr lang="en-US" dirty="0"/>
              <a:t>…</a:t>
            </a:r>
          </a:p>
        </p:txBody>
      </p:sp>
      <p:graphicFrame>
        <p:nvGraphicFramePr>
          <p:cNvPr id="23" name="Object 22"/>
          <p:cNvGraphicFramePr>
            <a:graphicFrameLocks noChangeAspect="1"/>
          </p:cNvGraphicFramePr>
          <p:nvPr>
            <p:extLst>
              <p:ext uri="{D42A27DB-BD31-4B8C-83A1-F6EECF244321}">
                <p14:modId xmlns:p14="http://schemas.microsoft.com/office/powerpoint/2010/main" val="3477706963"/>
              </p:ext>
            </p:extLst>
          </p:nvPr>
        </p:nvGraphicFramePr>
        <p:xfrm>
          <a:off x="358775" y="3598863"/>
          <a:ext cx="3663950" cy="820737"/>
        </p:xfrm>
        <a:graphic>
          <a:graphicData uri="http://schemas.openxmlformats.org/presentationml/2006/ole">
            <mc:AlternateContent xmlns:mc="http://schemas.openxmlformats.org/markup-compatibility/2006">
              <mc:Choice xmlns:v="urn:schemas-microsoft-com:vml" Requires="v">
                <p:oleObj spid="_x0000_s540071" name="Equation" r:id="rId5" imgW="1981200" imgH="444500" progId="Equation.3">
                  <p:embed/>
                </p:oleObj>
              </mc:Choice>
              <mc:Fallback>
                <p:oleObj name="Equation" r:id="rId5" imgW="1981200" imgH="444500" progId="Equation.3">
                  <p:embed/>
                  <p:pic>
                    <p:nvPicPr>
                      <p:cNvPr id="0" name=""/>
                      <p:cNvPicPr/>
                      <p:nvPr/>
                    </p:nvPicPr>
                    <p:blipFill>
                      <a:blip r:embed="rId6"/>
                      <a:stretch>
                        <a:fillRect/>
                      </a:stretch>
                    </p:blipFill>
                    <p:spPr>
                      <a:xfrm>
                        <a:off x="358775" y="3598863"/>
                        <a:ext cx="3663950" cy="820737"/>
                      </a:xfrm>
                      <a:prstGeom prst="rect">
                        <a:avLst/>
                      </a:prstGeom>
                    </p:spPr>
                  </p:pic>
                </p:oleObj>
              </mc:Fallback>
            </mc:AlternateContent>
          </a:graphicData>
        </a:graphic>
      </p:graphicFrame>
      <p:sp>
        <p:nvSpPr>
          <p:cNvPr id="24" name="TextBox 23"/>
          <p:cNvSpPr txBox="1"/>
          <p:nvPr/>
        </p:nvSpPr>
        <p:spPr>
          <a:xfrm>
            <a:off x="4447616" y="3697069"/>
            <a:ext cx="4391584" cy="646331"/>
          </a:xfrm>
          <a:prstGeom prst="rect">
            <a:avLst/>
          </a:prstGeom>
          <a:noFill/>
        </p:spPr>
        <p:txBody>
          <a:bodyPr wrap="square" rtlCol="0">
            <a:spAutoFit/>
          </a:bodyPr>
          <a:lstStyle/>
          <a:p>
            <a:r>
              <a:rPr lang="en-US" dirty="0"/>
              <a:t>derivative of other </a:t>
            </a:r>
            <a:r>
              <a:rPr lang="en-US" dirty="0" err="1"/>
              <a:t>vh</a:t>
            </a:r>
            <a:r>
              <a:rPr lang="en-US" dirty="0"/>
              <a:t> components are not affected by </a:t>
            </a:r>
            <a:r>
              <a:rPr lang="en-US" dirty="0" err="1"/>
              <a:t>w</a:t>
            </a:r>
            <a:r>
              <a:rPr lang="en-US" baseline="-25000" dirty="0" err="1"/>
              <a:t>kj</a:t>
            </a:r>
            <a:endParaRPr lang="en-US" baseline="-25000" dirty="0"/>
          </a:p>
        </p:txBody>
      </p:sp>
      <p:graphicFrame>
        <p:nvGraphicFramePr>
          <p:cNvPr id="25" name="Object 24"/>
          <p:cNvGraphicFramePr>
            <a:graphicFrameLocks noChangeAspect="1"/>
          </p:cNvGraphicFramePr>
          <p:nvPr>
            <p:extLst>
              <p:ext uri="{D42A27DB-BD31-4B8C-83A1-F6EECF244321}">
                <p14:modId xmlns:p14="http://schemas.microsoft.com/office/powerpoint/2010/main" val="2379943371"/>
              </p:ext>
            </p:extLst>
          </p:nvPr>
        </p:nvGraphicFramePr>
        <p:xfrm>
          <a:off x="346075" y="4665663"/>
          <a:ext cx="3689350" cy="820737"/>
        </p:xfrm>
        <a:graphic>
          <a:graphicData uri="http://schemas.openxmlformats.org/presentationml/2006/ole">
            <mc:AlternateContent xmlns:mc="http://schemas.openxmlformats.org/markup-compatibility/2006">
              <mc:Choice xmlns:v="urn:schemas-microsoft-com:vml" Requires="v">
                <p:oleObj spid="_x0000_s540072" name="Equation" r:id="rId7" imgW="1993900" imgH="444500" progId="Equation.3">
                  <p:embed/>
                </p:oleObj>
              </mc:Choice>
              <mc:Fallback>
                <p:oleObj name="Equation" r:id="rId7" imgW="1993900" imgH="444500" progId="Equation.3">
                  <p:embed/>
                  <p:pic>
                    <p:nvPicPr>
                      <p:cNvPr id="0" name=""/>
                      <p:cNvPicPr/>
                      <p:nvPr/>
                    </p:nvPicPr>
                    <p:blipFill>
                      <a:blip r:embed="rId8"/>
                      <a:stretch>
                        <a:fillRect/>
                      </a:stretch>
                    </p:blipFill>
                    <p:spPr>
                      <a:xfrm>
                        <a:off x="346075" y="4665663"/>
                        <a:ext cx="3689350" cy="820737"/>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862105942"/>
              </p:ext>
            </p:extLst>
          </p:nvPr>
        </p:nvGraphicFramePr>
        <p:xfrm>
          <a:off x="346075" y="5638800"/>
          <a:ext cx="4418013" cy="820738"/>
        </p:xfrm>
        <a:graphic>
          <a:graphicData uri="http://schemas.openxmlformats.org/presentationml/2006/ole">
            <mc:AlternateContent xmlns:mc="http://schemas.openxmlformats.org/markup-compatibility/2006">
              <mc:Choice xmlns:v="urn:schemas-microsoft-com:vml" Requires="v">
                <p:oleObj spid="_x0000_s540073" name="Equation" r:id="rId9" imgW="2387600" imgH="444500" progId="Equation.3">
                  <p:embed/>
                </p:oleObj>
              </mc:Choice>
              <mc:Fallback>
                <p:oleObj name="Equation" r:id="rId9" imgW="2387600" imgH="444500" progId="Equation.3">
                  <p:embed/>
                  <p:pic>
                    <p:nvPicPr>
                      <p:cNvPr id="0" name=""/>
                      <p:cNvPicPr/>
                      <p:nvPr/>
                    </p:nvPicPr>
                    <p:blipFill>
                      <a:blip r:embed="rId10"/>
                      <a:stretch>
                        <a:fillRect/>
                      </a:stretch>
                    </p:blipFill>
                    <p:spPr>
                      <a:xfrm>
                        <a:off x="346075" y="5638800"/>
                        <a:ext cx="4418013" cy="820738"/>
                      </a:xfrm>
                      <a:prstGeom prst="rect">
                        <a:avLst/>
                      </a:prstGeom>
                    </p:spPr>
                  </p:pic>
                </p:oleObj>
              </mc:Fallback>
            </mc:AlternateContent>
          </a:graphicData>
        </a:graphic>
      </p:graphicFrame>
      <p:sp>
        <p:nvSpPr>
          <p:cNvPr id="27" name="Rectangle 26"/>
          <p:cNvSpPr/>
          <p:nvPr/>
        </p:nvSpPr>
        <p:spPr>
          <a:xfrm>
            <a:off x="4648200" y="1371600"/>
            <a:ext cx="4495800" cy="18335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4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layer weights</a:t>
            </a:r>
          </a:p>
        </p:txBody>
      </p:sp>
      <p:graphicFrame>
        <p:nvGraphicFramePr>
          <p:cNvPr id="4" name="Object 3"/>
          <p:cNvGraphicFramePr>
            <a:graphicFrameLocks noChangeAspect="1"/>
          </p:cNvGraphicFramePr>
          <p:nvPr>
            <p:extLst>
              <p:ext uri="{D42A27DB-BD31-4B8C-83A1-F6EECF244321}">
                <p14:modId xmlns:p14="http://schemas.microsoft.com/office/powerpoint/2010/main" val="1007832092"/>
              </p:ext>
            </p:extLst>
          </p:nvPr>
        </p:nvGraphicFramePr>
        <p:xfrm>
          <a:off x="304800" y="3352800"/>
          <a:ext cx="4418013" cy="820738"/>
        </p:xfrm>
        <a:graphic>
          <a:graphicData uri="http://schemas.openxmlformats.org/presentationml/2006/ole">
            <mc:AlternateContent xmlns:mc="http://schemas.openxmlformats.org/markup-compatibility/2006">
              <mc:Choice xmlns:v="urn:schemas-microsoft-com:vml" Requires="v">
                <p:oleObj spid="_x0000_s541089" name="Equation" r:id="rId3" imgW="2387600" imgH="444500" progId="Equation.3">
                  <p:embed/>
                </p:oleObj>
              </mc:Choice>
              <mc:Fallback>
                <p:oleObj name="Equation" r:id="rId3" imgW="2387600" imgH="444500" progId="Equation.3">
                  <p:embed/>
                  <p:pic>
                    <p:nvPicPr>
                      <p:cNvPr id="0" name=""/>
                      <p:cNvPicPr/>
                      <p:nvPr/>
                    </p:nvPicPr>
                    <p:blipFill>
                      <a:blip r:embed="rId4"/>
                      <a:stretch>
                        <a:fillRect/>
                      </a:stretch>
                    </p:blipFill>
                    <p:spPr>
                      <a:xfrm>
                        <a:off x="304800" y="3352800"/>
                        <a:ext cx="4418013" cy="8207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09769682"/>
              </p:ext>
            </p:extLst>
          </p:nvPr>
        </p:nvGraphicFramePr>
        <p:xfrm>
          <a:off x="304800" y="4360862"/>
          <a:ext cx="5051426" cy="820738"/>
        </p:xfrm>
        <a:graphic>
          <a:graphicData uri="http://schemas.openxmlformats.org/presentationml/2006/ole">
            <mc:AlternateContent xmlns:mc="http://schemas.openxmlformats.org/markup-compatibility/2006">
              <mc:Choice xmlns:v="urn:schemas-microsoft-com:vml" Requires="v">
                <p:oleObj spid="_x0000_s541090" name="Equation" r:id="rId5" imgW="2730500" imgH="444500" progId="Equation.3">
                  <p:embed/>
                </p:oleObj>
              </mc:Choice>
              <mc:Fallback>
                <p:oleObj name="Equation" r:id="rId5" imgW="2730500" imgH="444500" progId="Equation.3">
                  <p:embed/>
                  <p:pic>
                    <p:nvPicPr>
                      <p:cNvPr id="0" name=""/>
                      <p:cNvPicPr/>
                      <p:nvPr/>
                    </p:nvPicPr>
                    <p:blipFill>
                      <a:blip r:embed="rId6"/>
                      <a:stretch>
                        <a:fillRect/>
                      </a:stretch>
                    </p:blipFill>
                    <p:spPr>
                      <a:xfrm>
                        <a:off x="304800" y="4360862"/>
                        <a:ext cx="5051426" cy="8207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29417011"/>
              </p:ext>
            </p:extLst>
          </p:nvPr>
        </p:nvGraphicFramePr>
        <p:xfrm>
          <a:off x="384175" y="5597525"/>
          <a:ext cx="4111625" cy="422275"/>
        </p:xfrm>
        <a:graphic>
          <a:graphicData uri="http://schemas.openxmlformats.org/presentationml/2006/ole">
            <mc:AlternateContent xmlns:mc="http://schemas.openxmlformats.org/markup-compatibility/2006">
              <mc:Choice xmlns:v="urn:schemas-microsoft-com:vml" Requires="v">
                <p:oleObj spid="_x0000_s541091" name="Equation" r:id="rId7" imgW="2222500" imgH="228600" progId="Equation.3">
                  <p:embed/>
                </p:oleObj>
              </mc:Choice>
              <mc:Fallback>
                <p:oleObj name="Equation" r:id="rId7" imgW="2222500" imgH="228600" progId="Equation.3">
                  <p:embed/>
                  <p:pic>
                    <p:nvPicPr>
                      <p:cNvPr id="0" name=""/>
                      <p:cNvPicPr/>
                      <p:nvPr/>
                    </p:nvPicPr>
                    <p:blipFill>
                      <a:blip r:embed="rId8"/>
                      <a:stretch>
                        <a:fillRect/>
                      </a:stretch>
                    </p:blipFill>
                    <p:spPr>
                      <a:xfrm>
                        <a:off x="384175" y="5597525"/>
                        <a:ext cx="4111625" cy="422275"/>
                      </a:xfrm>
                      <a:prstGeom prst="rect">
                        <a:avLst/>
                      </a:prstGeom>
                    </p:spPr>
                  </p:pic>
                </p:oleObj>
              </mc:Fallback>
            </mc:AlternateContent>
          </a:graphicData>
        </a:graphic>
      </p:graphicFrame>
      <p:sp>
        <p:nvSpPr>
          <p:cNvPr id="8" name="Oval 7"/>
          <p:cNvSpPr/>
          <p:nvPr/>
        </p:nvSpPr>
        <p:spPr>
          <a:xfrm>
            <a:off x="6368236" y="1701462"/>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816036" y="2463462"/>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768261" y="1696998"/>
            <a:ext cx="451766" cy="461665"/>
          </a:xfrm>
          <a:prstGeom prst="rect">
            <a:avLst/>
          </a:prstGeom>
          <a:noFill/>
        </p:spPr>
        <p:txBody>
          <a:bodyPr wrap="none" rtlCol="0">
            <a:spAutoFit/>
          </a:bodyPr>
          <a:lstStyle/>
          <a:p>
            <a:r>
              <a:rPr lang="en-US" sz="2400" dirty="0"/>
              <a:t>x</a:t>
            </a:r>
            <a:r>
              <a:rPr lang="en-US" sz="2400" baseline="-25000" dirty="0"/>
              <a:t>1</a:t>
            </a:r>
          </a:p>
        </p:txBody>
      </p:sp>
      <p:cxnSp>
        <p:nvCxnSpPr>
          <p:cNvPr id="11" name="Straight Arrow Connector 10"/>
          <p:cNvCxnSpPr/>
          <p:nvPr/>
        </p:nvCxnSpPr>
        <p:spPr>
          <a:xfrm flipV="1">
            <a:off x="5149037" y="192783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5"/>
            <a:endCxn id="9" idx="1"/>
          </p:cNvCxnSpPr>
          <p:nvPr/>
        </p:nvCxnSpPr>
        <p:spPr>
          <a:xfrm>
            <a:off x="6933591" y="2259229"/>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8503356" y="2727199"/>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18784" y="2278797"/>
            <a:ext cx="466794" cy="369332"/>
          </a:xfrm>
          <a:prstGeom prst="rect">
            <a:avLst/>
          </a:prstGeom>
          <a:noFill/>
        </p:spPr>
        <p:txBody>
          <a:bodyPr wrap="none" rtlCol="0">
            <a:spAutoFit/>
          </a:bodyPr>
          <a:lstStyle/>
          <a:p>
            <a:r>
              <a:rPr lang="en-US" dirty="0"/>
              <a:t>out</a:t>
            </a:r>
          </a:p>
        </p:txBody>
      </p:sp>
      <p:cxnSp>
        <p:nvCxnSpPr>
          <p:cNvPr id="15" name="Straight Arrow Connector 14"/>
          <p:cNvCxnSpPr/>
          <p:nvPr/>
        </p:nvCxnSpPr>
        <p:spPr>
          <a:xfrm flipV="1">
            <a:off x="5107988" y="2154198"/>
            <a:ext cx="1246881" cy="30926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309795" y="2297422"/>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flipV="1">
            <a:off x="6497192" y="1893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flipV="1">
            <a:off x="8021192" y="2655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992152" y="1696998"/>
            <a:ext cx="370677" cy="369332"/>
          </a:xfrm>
          <a:prstGeom prst="rect">
            <a:avLst/>
          </a:prstGeom>
          <a:noFill/>
        </p:spPr>
        <p:txBody>
          <a:bodyPr wrap="none" rtlCol="0">
            <a:spAutoFit/>
          </a:bodyPr>
          <a:lstStyle/>
          <a:p>
            <a:r>
              <a:rPr lang="en-US" dirty="0"/>
              <a:t>h</a:t>
            </a:r>
            <a:r>
              <a:rPr lang="en-US" baseline="-25000" dirty="0"/>
              <a:t>1</a:t>
            </a:r>
          </a:p>
        </p:txBody>
      </p:sp>
      <p:sp>
        <p:nvSpPr>
          <p:cNvPr id="20" name="TextBox 19"/>
          <p:cNvSpPr txBox="1"/>
          <p:nvPr/>
        </p:nvSpPr>
        <p:spPr>
          <a:xfrm>
            <a:off x="4758389" y="2378681"/>
            <a:ext cx="415498" cy="369332"/>
          </a:xfrm>
          <a:prstGeom prst="rect">
            <a:avLst/>
          </a:prstGeom>
          <a:noFill/>
        </p:spPr>
        <p:txBody>
          <a:bodyPr wrap="none" rtlCol="0">
            <a:spAutoFit/>
          </a:bodyPr>
          <a:lstStyle/>
          <a:p>
            <a:r>
              <a:rPr lang="en-US" dirty="0"/>
              <a:t>…</a:t>
            </a:r>
          </a:p>
        </p:txBody>
      </p:sp>
      <p:sp>
        <p:nvSpPr>
          <p:cNvPr id="21" name="TextBox 20"/>
          <p:cNvSpPr txBox="1"/>
          <p:nvPr/>
        </p:nvSpPr>
        <p:spPr>
          <a:xfrm>
            <a:off x="7345321" y="1969532"/>
            <a:ext cx="383501" cy="369332"/>
          </a:xfrm>
          <a:prstGeom prst="rect">
            <a:avLst/>
          </a:prstGeom>
          <a:noFill/>
        </p:spPr>
        <p:txBody>
          <a:bodyPr wrap="none" rtlCol="0">
            <a:spAutoFit/>
          </a:bodyPr>
          <a:lstStyle/>
          <a:p>
            <a:r>
              <a:rPr lang="en-US" dirty="0"/>
              <a:t>v</a:t>
            </a:r>
            <a:r>
              <a:rPr lang="en-US" baseline="-25000" dirty="0"/>
              <a:t>1</a:t>
            </a:r>
          </a:p>
        </p:txBody>
      </p:sp>
      <p:sp>
        <p:nvSpPr>
          <p:cNvPr id="22" name="TextBox 21"/>
          <p:cNvSpPr txBox="1"/>
          <p:nvPr/>
        </p:nvSpPr>
        <p:spPr>
          <a:xfrm>
            <a:off x="5507853" y="1524000"/>
            <a:ext cx="508447" cy="369332"/>
          </a:xfrm>
          <a:prstGeom prst="rect">
            <a:avLst/>
          </a:prstGeom>
          <a:noFill/>
        </p:spPr>
        <p:txBody>
          <a:bodyPr wrap="none" rtlCol="0">
            <a:spAutoFit/>
          </a:bodyPr>
          <a:lstStyle/>
          <a:p>
            <a:r>
              <a:rPr lang="en-US" dirty="0">
                <a:solidFill>
                  <a:srgbClr val="FF0000"/>
                </a:solidFill>
              </a:rPr>
              <a:t>w</a:t>
            </a:r>
            <a:r>
              <a:rPr lang="en-US" baseline="-25000" dirty="0">
                <a:solidFill>
                  <a:srgbClr val="FF0000"/>
                </a:solidFill>
              </a:rPr>
              <a:t>11</a:t>
            </a:r>
          </a:p>
        </p:txBody>
      </p:sp>
      <p:sp>
        <p:nvSpPr>
          <p:cNvPr id="23" name="TextBox 22"/>
          <p:cNvSpPr txBox="1"/>
          <p:nvPr/>
        </p:nvSpPr>
        <p:spPr>
          <a:xfrm>
            <a:off x="5507853" y="1838918"/>
            <a:ext cx="508447" cy="369332"/>
          </a:xfrm>
          <a:prstGeom prst="rect">
            <a:avLst/>
          </a:prstGeom>
          <a:noFill/>
        </p:spPr>
        <p:txBody>
          <a:bodyPr wrap="none" rtlCol="0">
            <a:spAutoFit/>
          </a:bodyPr>
          <a:lstStyle/>
          <a:p>
            <a:r>
              <a:rPr lang="en-US" dirty="0"/>
              <a:t>w</a:t>
            </a:r>
            <a:r>
              <a:rPr lang="en-US" baseline="-25000" dirty="0"/>
              <a:t>12</a:t>
            </a:r>
          </a:p>
        </p:txBody>
      </p:sp>
      <p:sp>
        <p:nvSpPr>
          <p:cNvPr id="24" name="TextBox 23"/>
          <p:cNvSpPr txBox="1"/>
          <p:nvPr/>
        </p:nvSpPr>
        <p:spPr>
          <a:xfrm>
            <a:off x="5507853" y="2171366"/>
            <a:ext cx="508447" cy="369332"/>
          </a:xfrm>
          <a:prstGeom prst="rect">
            <a:avLst/>
          </a:prstGeom>
          <a:noFill/>
        </p:spPr>
        <p:txBody>
          <a:bodyPr wrap="none" rtlCol="0">
            <a:spAutoFit/>
          </a:bodyPr>
          <a:lstStyle/>
          <a:p>
            <a:r>
              <a:rPr lang="en-US" dirty="0"/>
              <a:t>w</a:t>
            </a:r>
            <a:r>
              <a:rPr lang="en-US" baseline="-25000" dirty="0"/>
              <a:t>13</a:t>
            </a:r>
          </a:p>
        </p:txBody>
      </p:sp>
      <p:sp>
        <p:nvSpPr>
          <p:cNvPr id="25" name="TextBox 24"/>
          <p:cNvSpPr txBox="1"/>
          <p:nvPr/>
        </p:nvSpPr>
        <p:spPr>
          <a:xfrm>
            <a:off x="5600802" y="2645350"/>
            <a:ext cx="415498" cy="369332"/>
          </a:xfrm>
          <a:prstGeom prst="rect">
            <a:avLst/>
          </a:prstGeom>
          <a:noFill/>
        </p:spPr>
        <p:txBody>
          <a:bodyPr wrap="none" rtlCol="0">
            <a:spAutoFit/>
          </a:bodyPr>
          <a:lstStyle/>
          <a:p>
            <a:r>
              <a:rPr lang="en-US" dirty="0"/>
              <a:t>…</a:t>
            </a:r>
          </a:p>
        </p:txBody>
      </p:sp>
      <p:sp>
        <p:nvSpPr>
          <p:cNvPr id="26" name="Rectangle 25"/>
          <p:cNvSpPr/>
          <p:nvPr/>
        </p:nvSpPr>
        <p:spPr>
          <a:xfrm>
            <a:off x="4648200" y="1371600"/>
            <a:ext cx="4495800" cy="18335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3193883960"/>
              </p:ext>
            </p:extLst>
          </p:nvPr>
        </p:nvGraphicFramePr>
        <p:xfrm>
          <a:off x="5233988" y="5441950"/>
          <a:ext cx="1809750" cy="730250"/>
        </p:xfrm>
        <a:graphic>
          <a:graphicData uri="http://schemas.openxmlformats.org/presentationml/2006/ole">
            <mc:AlternateContent xmlns:mc="http://schemas.openxmlformats.org/markup-compatibility/2006">
              <mc:Choice xmlns:v="urn:schemas-microsoft-com:vml" Requires="v">
                <p:oleObj spid="_x0000_s541092" name="Equation" r:id="rId9" imgW="977900" imgH="393700" progId="Equation.3">
                  <p:embed/>
                </p:oleObj>
              </mc:Choice>
              <mc:Fallback>
                <p:oleObj name="Equation" r:id="rId9" imgW="977900" imgH="393700" progId="Equation.3">
                  <p:embed/>
                  <p:pic>
                    <p:nvPicPr>
                      <p:cNvPr id="0" name=""/>
                      <p:cNvPicPr/>
                      <p:nvPr/>
                    </p:nvPicPr>
                    <p:blipFill>
                      <a:blip r:embed="rId10"/>
                      <a:stretch>
                        <a:fillRect/>
                      </a:stretch>
                    </p:blipFill>
                    <p:spPr>
                      <a:xfrm>
                        <a:off x="5233988" y="5441950"/>
                        <a:ext cx="1809750" cy="730250"/>
                      </a:xfrm>
                      <a:prstGeom prst="rect">
                        <a:avLst/>
                      </a:prstGeom>
                    </p:spPr>
                  </p:pic>
                </p:oleObj>
              </mc:Fallback>
            </mc:AlternateContent>
          </a:graphicData>
        </a:graphic>
      </p:graphicFrame>
    </p:spTree>
    <p:extLst>
      <p:ext uri="{BB962C8B-B14F-4D97-AF65-F5344CB8AC3E}">
        <p14:creationId xmlns:p14="http://schemas.microsoft.com/office/powerpoint/2010/main" val="390361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all the math?</a:t>
            </a:r>
          </a:p>
        </p:txBody>
      </p:sp>
      <p:sp>
        <p:nvSpPr>
          <p:cNvPr id="5" name="Rectangle 4"/>
          <p:cNvSpPr/>
          <p:nvPr/>
        </p:nvSpPr>
        <p:spPr>
          <a:xfrm>
            <a:off x="838200" y="1780282"/>
            <a:ext cx="7848600" cy="800219"/>
          </a:xfrm>
          <a:prstGeom prst="rect">
            <a:avLst/>
          </a:prstGeom>
        </p:spPr>
        <p:txBody>
          <a:bodyPr wrap="square">
            <a:spAutoFit/>
          </a:bodyPr>
          <a:lstStyle/>
          <a:p>
            <a:r>
              <a:rPr lang="en-US" sz="2800" dirty="0"/>
              <a:t>“</a:t>
            </a:r>
            <a:r>
              <a:rPr lang="en-US" dirty="0"/>
              <a:t>More math! High level stuff is interesting, but having a strong grasp of the underlying math lets you reason out what's going on.”</a:t>
            </a:r>
            <a:endParaRPr lang="en-US" sz="2800" dirty="0"/>
          </a:p>
        </p:txBody>
      </p:sp>
      <p:pic>
        <p:nvPicPr>
          <p:cNvPr id="6" name="Picture 5"/>
          <p:cNvPicPr>
            <a:picLocks noChangeAspect="1"/>
          </p:cNvPicPr>
          <p:nvPr/>
        </p:nvPicPr>
        <p:blipFill>
          <a:blip r:embed="rId2"/>
          <a:stretch>
            <a:fillRect/>
          </a:stretch>
        </p:blipFill>
        <p:spPr>
          <a:xfrm>
            <a:off x="2628900" y="4495800"/>
            <a:ext cx="3086100" cy="1878496"/>
          </a:xfrm>
          <a:prstGeom prst="rect">
            <a:avLst/>
          </a:prstGeom>
        </p:spPr>
      </p:pic>
      <p:sp>
        <p:nvSpPr>
          <p:cNvPr id="7" name="Rectangle 6">
            <a:extLst>
              <a:ext uri="{FF2B5EF4-FFF2-40B4-BE49-F238E27FC236}">
                <a16:creationId xmlns:a16="http://schemas.microsoft.com/office/drawing/2014/main" id="{19F26416-430C-D244-BB6C-42573D459BEE}"/>
              </a:ext>
            </a:extLst>
          </p:cNvPr>
          <p:cNvSpPr/>
          <p:nvPr/>
        </p:nvSpPr>
        <p:spPr>
          <a:xfrm>
            <a:off x="917448" y="3076485"/>
            <a:ext cx="7848600" cy="923330"/>
          </a:xfrm>
          <a:prstGeom prst="rect">
            <a:avLst/>
          </a:prstGeom>
        </p:spPr>
        <p:txBody>
          <a:bodyPr wrap="square">
            <a:spAutoFit/>
          </a:bodyPr>
          <a:lstStyle/>
          <a:p>
            <a:r>
              <a:rPr lang="en-US" dirty="0"/>
              <a:t>“It feels like it is really shying away from the mathematical background at times in the interest of not overwhelming us, but it would be best (in my opinion) if we got the math we need to fully justify the approach.”</a:t>
            </a:r>
          </a:p>
        </p:txBody>
      </p:sp>
    </p:spTree>
    <p:extLst>
      <p:ext uri="{BB962C8B-B14F-4D97-AF65-F5344CB8AC3E}">
        <p14:creationId xmlns:p14="http://schemas.microsoft.com/office/powerpoint/2010/main" val="408419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63620801"/>
              </p:ext>
            </p:extLst>
          </p:nvPr>
        </p:nvGraphicFramePr>
        <p:xfrm>
          <a:off x="192088" y="152400"/>
          <a:ext cx="2249487" cy="685800"/>
        </p:xfrm>
        <a:graphic>
          <a:graphicData uri="http://schemas.openxmlformats.org/presentationml/2006/ole">
            <mc:AlternateContent xmlns:mc="http://schemas.openxmlformats.org/markup-compatibility/2006">
              <mc:Choice xmlns:v="urn:schemas-microsoft-com:vml" Requires="v">
                <p:oleObj spid="_x0000_s568802" name="Equation" r:id="rId3" imgW="1460500" imgH="444500" progId="Equation.3">
                  <p:embed/>
                </p:oleObj>
              </mc:Choice>
              <mc:Fallback>
                <p:oleObj name="Equation" r:id="rId3" imgW="1460500" imgH="444500" progId="Equation.3">
                  <p:embed/>
                  <p:pic>
                    <p:nvPicPr>
                      <p:cNvPr id="0" name=""/>
                      <p:cNvPicPr/>
                      <p:nvPr/>
                    </p:nvPicPr>
                    <p:blipFill>
                      <a:blip r:embed="rId4"/>
                      <a:stretch>
                        <a:fillRect/>
                      </a:stretch>
                    </p:blipFill>
                    <p:spPr>
                      <a:xfrm>
                        <a:off x="192088" y="152400"/>
                        <a:ext cx="2249487" cy="685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399439461"/>
              </p:ext>
            </p:extLst>
          </p:nvPr>
        </p:nvGraphicFramePr>
        <p:xfrm>
          <a:off x="744538" y="974725"/>
          <a:ext cx="1874837" cy="603250"/>
        </p:xfrm>
        <a:graphic>
          <a:graphicData uri="http://schemas.openxmlformats.org/presentationml/2006/ole">
            <mc:AlternateContent xmlns:mc="http://schemas.openxmlformats.org/markup-compatibility/2006">
              <mc:Choice xmlns:v="urn:schemas-microsoft-com:vml" Requires="v">
                <p:oleObj spid="_x0000_s568803" name="Equation" r:id="rId5" imgW="1384300" imgH="444500" progId="Equation.3">
                  <p:embed/>
                </p:oleObj>
              </mc:Choice>
              <mc:Fallback>
                <p:oleObj name="Equation" r:id="rId5" imgW="1384300" imgH="444500" progId="Equation.3">
                  <p:embed/>
                  <p:pic>
                    <p:nvPicPr>
                      <p:cNvPr id="0" name=""/>
                      <p:cNvPicPr/>
                      <p:nvPr/>
                    </p:nvPicPr>
                    <p:blipFill>
                      <a:blip r:embed="rId6"/>
                      <a:stretch>
                        <a:fillRect/>
                      </a:stretch>
                    </p:blipFill>
                    <p:spPr>
                      <a:xfrm>
                        <a:off x="744538" y="974725"/>
                        <a:ext cx="1874837" cy="6032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71050935"/>
              </p:ext>
            </p:extLst>
          </p:nvPr>
        </p:nvGraphicFramePr>
        <p:xfrm>
          <a:off x="742950" y="1630363"/>
          <a:ext cx="2682875" cy="617537"/>
        </p:xfrm>
        <a:graphic>
          <a:graphicData uri="http://schemas.openxmlformats.org/presentationml/2006/ole">
            <mc:AlternateContent xmlns:mc="http://schemas.openxmlformats.org/markup-compatibility/2006">
              <mc:Choice xmlns:v="urn:schemas-microsoft-com:vml" Requires="v">
                <p:oleObj spid="_x0000_s568804" name="Equation" r:id="rId7" imgW="1879600" imgH="431800" progId="Equation.3">
                  <p:embed/>
                </p:oleObj>
              </mc:Choice>
              <mc:Fallback>
                <p:oleObj name="Equation" r:id="rId7" imgW="1879600" imgH="431800" progId="Equation.3">
                  <p:embed/>
                  <p:pic>
                    <p:nvPicPr>
                      <p:cNvPr id="0" name=""/>
                      <p:cNvPicPr/>
                      <p:nvPr/>
                    </p:nvPicPr>
                    <p:blipFill>
                      <a:blip r:embed="rId8"/>
                      <a:stretch>
                        <a:fillRect/>
                      </a:stretch>
                    </p:blipFill>
                    <p:spPr>
                      <a:xfrm>
                        <a:off x="742950" y="1630363"/>
                        <a:ext cx="2682875" cy="6175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27749838"/>
              </p:ext>
            </p:extLst>
          </p:nvPr>
        </p:nvGraphicFramePr>
        <p:xfrm>
          <a:off x="4419600" y="76200"/>
          <a:ext cx="2416916" cy="731525"/>
        </p:xfrm>
        <a:graphic>
          <a:graphicData uri="http://schemas.openxmlformats.org/presentationml/2006/ole">
            <mc:AlternateContent xmlns:mc="http://schemas.openxmlformats.org/markup-compatibility/2006">
              <mc:Choice xmlns:v="urn:schemas-microsoft-com:vml" Requires="v">
                <p:oleObj spid="_x0000_s568805" name="Equation" r:id="rId9" imgW="1511300" imgH="457200" progId="Equation.3">
                  <p:embed/>
                </p:oleObj>
              </mc:Choice>
              <mc:Fallback>
                <p:oleObj name="Equation" r:id="rId9" imgW="1511300" imgH="457200" progId="Equation.3">
                  <p:embed/>
                  <p:pic>
                    <p:nvPicPr>
                      <p:cNvPr id="0" name=""/>
                      <p:cNvPicPr/>
                      <p:nvPr/>
                    </p:nvPicPr>
                    <p:blipFill>
                      <a:blip r:embed="rId10"/>
                      <a:stretch>
                        <a:fillRect/>
                      </a:stretch>
                    </p:blipFill>
                    <p:spPr>
                      <a:xfrm>
                        <a:off x="4419600" y="76200"/>
                        <a:ext cx="2416916" cy="7315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26098274"/>
              </p:ext>
            </p:extLst>
          </p:nvPr>
        </p:nvGraphicFramePr>
        <p:xfrm>
          <a:off x="5029200" y="924351"/>
          <a:ext cx="2209800" cy="675849"/>
        </p:xfrm>
        <a:graphic>
          <a:graphicData uri="http://schemas.openxmlformats.org/presentationml/2006/ole">
            <mc:AlternateContent xmlns:mc="http://schemas.openxmlformats.org/markup-compatibility/2006">
              <mc:Choice xmlns:v="urn:schemas-microsoft-com:vml" Requires="v">
                <p:oleObj spid="_x0000_s568806" name="Equation" r:id="rId11" imgW="1498600" imgH="457200" progId="Equation.3">
                  <p:embed/>
                </p:oleObj>
              </mc:Choice>
              <mc:Fallback>
                <p:oleObj name="Equation" r:id="rId11" imgW="1498600" imgH="457200" progId="Equation.3">
                  <p:embed/>
                  <p:pic>
                    <p:nvPicPr>
                      <p:cNvPr id="0" name=""/>
                      <p:cNvPicPr/>
                      <p:nvPr/>
                    </p:nvPicPr>
                    <p:blipFill>
                      <a:blip r:embed="rId12"/>
                      <a:stretch>
                        <a:fillRect/>
                      </a:stretch>
                    </p:blipFill>
                    <p:spPr>
                      <a:xfrm>
                        <a:off x="5029200" y="924351"/>
                        <a:ext cx="2209800" cy="67584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88451829"/>
              </p:ext>
            </p:extLst>
          </p:nvPr>
        </p:nvGraphicFramePr>
        <p:xfrm>
          <a:off x="5029200" y="1562760"/>
          <a:ext cx="2971800" cy="684479"/>
        </p:xfrm>
        <a:graphic>
          <a:graphicData uri="http://schemas.openxmlformats.org/presentationml/2006/ole">
            <mc:AlternateContent xmlns:mc="http://schemas.openxmlformats.org/markup-compatibility/2006">
              <mc:Choice xmlns:v="urn:schemas-microsoft-com:vml" Requires="v">
                <p:oleObj spid="_x0000_s568807" name="Equation" r:id="rId13" imgW="1930400" imgH="444500" progId="Equation.3">
                  <p:embed/>
                </p:oleObj>
              </mc:Choice>
              <mc:Fallback>
                <p:oleObj name="Equation" r:id="rId13" imgW="1930400" imgH="444500" progId="Equation.3">
                  <p:embed/>
                  <p:pic>
                    <p:nvPicPr>
                      <p:cNvPr id="0" name=""/>
                      <p:cNvPicPr/>
                      <p:nvPr/>
                    </p:nvPicPr>
                    <p:blipFill>
                      <a:blip r:embed="rId14"/>
                      <a:stretch>
                        <a:fillRect/>
                      </a:stretch>
                    </p:blipFill>
                    <p:spPr>
                      <a:xfrm>
                        <a:off x="5029200" y="1562760"/>
                        <a:ext cx="2971800" cy="68447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12417239"/>
              </p:ext>
            </p:extLst>
          </p:nvPr>
        </p:nvGraphicFramePr>
        <p:xfrm>
          <a:off x="5029200" y="2232417"/>
          <a:ext cx="2646854" cy="690078"/>
        </p:xfrm>
        <a:graphic>
          <a:graphicData uri="http://schemas.openxmlformats.org/presentationml/2006/ole">
            <mc:AlternateContent xmlns:mc="http://schemas.openxmlformats.org/markup-compatibility/2006">
              <mc:Choice xmlns:v="urn:schemas-microsoft-com:vml" Requires="v">
                <p:oleObj spid="_x0000_s568808" name="Equation" r:id="rId15" imgW="1701800" imgH="444500" progId="Equation.3">
                  <p:embed/>
                </p:oleObj>
              </mc:Choice>
              <mc:Fallback>
                <p:oleObj name="Equation" r:id="rId15" imgW="1701800" imgH="444500" progId="Equation.3">
                  <p:embed/>
                  <p:pic>
                    <p:nvPicPr>
                      <p:cNvPr id="0" name=""/>
                      <p:cNvPicPr/>
                      <p:nvPr/>
                    </p:nvPicPr>
                    <p:blipFill>
                      <a:blip r:embed="rId16"/>
                      <a:stretch>
                        <a:fillRect/>
                      </a:stretch>
                    </p:blipFill>
                    <p:spPr>
                      <a:xfrm>
                        <a:off x="5029200" y="2232417"/>
                        <a:ext cx="2646854" cy="69007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72690113"/>
              </p:ext>
            </p:extLst>
          </p:nvPr>
        </p:nvGraphicFramePr>
        <p:xfrm>
          <a:off x="4999959" y="2895600"/>
          <a:ext cx="3124200" cy="704103"/>
        </p:xfrm>
        <a:graphic>
          <a:graphicData uri="http://schemas.openxmlformats.org/presentationml/2006/ole">
            <mc:AlternateContent xmlns:mc="http://schemas.openxmlformats.org/markup-compatibility/2006">
              <mc:Choice xmlns:v="urn:schemas-microsoft-com:vml" Requires="v">
                <p:oleObj spid="_x0000_s568809" name="Equation" r:id="rId17" imgW="1968500" imgH="444500" progId="Equation.3">
                  <p:embed/>
                </p:oleObj>
              </mc:Choice>
              <mc:Fallback>
                <p:oleObj name="Equation" r:id="rId17" imgW="1968500" imgH="444500" progId="Equation.3">
                  <p:embed/>
                  <p:pic>
                    <p:nvPicPr>
                      <p:cNvPr id="0" name=""/>
                      <p:cNvPicPr/>
                      <p:nvPr/>
                    </p:nvPicPr>
                    <p:blipFill>
                      <a:blip r:embed="rId18"/>
                      <a:stretch>
                        <a:fillRect/>
                      </a:stretch>
                    </p:blipFill>
                    <p:spPr>
                      <a:xfrm>
                        <a:off x="4999959" y="2895600"/>
                        <a:ext cx="3124200" cy="70410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82934233"/>
              </p:ext>
            </p:extLst>
          </p:nvPr>
        </p:nvGraphicFramePr>
        <p:xfrm>
          <a:off x="742950" y="2257425"/>
          <a:ext cx="2540000" cy="665163"/>
        </p:xfrm>
        <a:graphic>
          <a:graphicData uri="http://schemas.openxmlformats.org/presentationml/2006/ole">
            <mc:AlternateContent xmlns:mc="http://schemas.openxmlformats.org/markup-compatibility/2006">
              <mc:Choice xmlns:v="urn:schemas-microsoft-com:vml" Requires="v">
                <p:oleObj spid="_x0000_s568810" name="Equation" r:id="rId19" imgW="1651000" imgH="431800" progId="Equation.3">
                  <p:embed/>
                </p:oleObj>
              </mc:Choice>
              <mc:Fallback>
                <p:oleObj name="Equation" r:id="rId19" imgW="1651000" imgH="431800" progId="Equation.3">
                  <p:embed/>
                  <p:pic>
                    <p:nvPicPr>
                      <p:cNvPr id="0" name=""/>
                      <p:cNvPicPr/>
                      <p:nvPr/>
                    </p:nvPicPr>
                    <p:blipFill>
                      <a:blip r:embed="rId20"/>
                      <a:stretch>
                        <a:fillRect/>
                      </a:stretch>
                    </p:blipFill>
                    <p:spPr>
                      <a:xfrm>
                        <a:off x="742950" y="2257425"/>
                        <a:ext cx="2540000" cy="66516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44760235"/>
              </p:ext>
            </p:extLst>
          </p:nvPr>
        </p:nvGraphicFramePr>
        <p:xfrm>
          <a:off x="760413" y="2895600"/>
          <a:ext cx="3074987" cy="693738"/>
        </p:xfrm>
        <a:graphic>
          <a:graphicData uri="http://schemas.openxmlformats.org/presentationml/2006/ole">
            <mc:AlternateContent xmlns:mc="http://schemas.openxmlformats.org/markup-compatibility/2006">
              <mc:Choice xmlns:v="urn:schemas-microsoft-com:vml" Requires="v">
                <p:oleObj spid="_x0000_s568811" name="Equation" r:id="rId21" imgW="1917700" imgH="431800" progId="Equation.3">
                  <p:embed/>
                </p:oleObj>
              </mc:Choice>
              <mc:Fallback>
                <p:oleObj name="Equation" r:id="rId21" imgW="1917700" imgH="431800" progId="Equation.3">
                  <p:embed/>
                  <p:pic>
                    <p:nvPicPr>
                      <p:cNvPr id="0" name=""/>
                      <p:cNvPicPr/>
                      <p:nvPr/>
                    </p:nvPicPr>
                    <p:blipFill>
                      <a:blip r:embed="rId22"/>
                      <a:stretch>
                        <a:fillRect/>
                      </a:stretch>
                    </p:blipFill>
                    <p:spPr>
                      <a:xfrm>
                        <a:off x="760413" y="2895600"/>
                        <a:ext cx="3074987" cy="69373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4212503"/>
              </p:ext>
            </p:extLst>
          </p:nvPr>
        </p:nvGraphicFramePr>
        <p:xfrm>
          <a:off x="827088" y="6305550"/>
          <a:ext cx="2867025" cy="400050"/>
        </p:xfrm>
        <a:graphic>
          <a:graphicData uri="http://schemas.openxmlformats.org/presentationml/2006/ole">
            <mc:AlternateContent xmlns:mc="http://schemas.openxmlformats.org/markup-compatibility/2006">
              <mc:Choice xmlns:v="urn:schemas-microsoft-com:vml" Requires="v">
                <p:oleObj spid="_x0000_s568812" name="Equation" r:id="rId23" imgW="1549400" imgH="215900" progId="Equation.3">
                  <p:embed/>
                </p:oleObj>
              </mc:Choice>
              <mc:Fallback>
                <p:oleObj name="Equation" r:id="rId23" imgW="1549400" imgH="215900" progId="Equation.3">
                  <p:embed/>
                  <p:pic>
                    <p:nvPicPr>
                      <p:cNvPr id="0" name=""/>
                      <p:cNvPicPr/>
                      <p:nvPr/>
                    </p:nvPicPr>
                    <p:blipFill>
                      <a:blip r:embed="rId24"/>
                      <a:stretch>
                        <a:fillRect/>
                      </a:stretch>
                    </p:blipFill>
                    <p:spPr>
                      <a:xfrm>
                        <a:off x="827088" y="6305550"/>
                        <a:ext cx="2867025"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88369707"/>
              </p:ext>
            </p:extLst>
          </p:nvPr>
        </p:nvGraphicFramePr>
        <p:xfrm>
          <a:off x="5033958" y="3733801"/>
          <a:ext cx="2890842" cy="647558"/>
        </p:xfrm>
        <a:graphic>
          <a:graphicData uri="http://schemas.openxmlformats.org/presentationml/2006/ole">
            <mc:AlternateContent xmlns:mc="http://schemas.openxmlformats.org/markup-compatibility/2006">
              <mc:Choice xmlns:v="urn:schemas-microsoft-com:vml" Requires="v">
                <p:oleObj spid="_x0000_s568813" name="Equation" r:id="rId25" imgW="1981200" imgH="444500" progId="Equation.3">
                  <p:embed/>
                </p:oleObj>
              </mc:Choice>
              <mc:Fallback>
                <p:oleObj name="Equation" r:id="rId25" imgW="1981200" imgH="444500" progId="Equation.3">
                  <p:embed/>
                  <p:pic>
                    <p:nvPicPr>
                      <p:cNvPr id="0" name=""/>
                      <p:cNvPicPr/>
                      <p:nvPr/>
                    </p:nvPicPr>
                    <p:blipFill>
                      <a:blip r:embed="rId26"/>
                      <a:stretch>
                        <a:fillRect/>
                      </a:stretch>
                    </p:blipFill>
                    <p:spPr>
                      <a:xfrm>
                        <a:off x="5033958" y="3733801"/>
                        <a:ext cx="2890842" cy="64755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33580138"/>
              </p:ext>
            </p:extLst>
          </p:nvPr>
        </p:nvGraphicFramePr>
        <p:xfrm>
          <a:off x="5005208" y="4343400"/>
          <a:ext cx="3118951" cy="693846"/>
        </p:xfrm>
        <a:graphic>
          <a:graphicData uri="http://schemas.openxmlformats.org/presentationml/2006/ole">
            <mc:AlternateContent xmlns:mc="http://schemas.openxmlformats.org/markup-compatibility/2006">
              <mc:Choice xmlns:v="urn:schemas-microsoft-com:vml" Requires="v">
                <p:oleObj spid="_x0000_s568814" name="Equation" r:id="rId27" imgW="1993900" imgH="444500" progId="Equation.3">
                  <p:embed/>
                </p:oleObj>
              </mc:Choice>
              <mc:Fallback>
                <p:oleObj name="Equation" r:id="rId27" imgW="1993900" imgH="444500" progId="Equation.3">
                  <p:embed/>
                  <p:pic>
                    <p:nvPicPr>
                      <p:cNvPr id="0" name=""/>
                      <p:cNvPicPr/>
                      <p:nvPr/>
                    </p:nvPicPr>
                    <p:blipFill>
                      <a:blip r:embed="rId28"/>
                      <a:stretch>
                        <a:fillRect/>
                      </a:stretch>
                    </p:blipFill>
                    <p:spPr>
                      <a:xfrm>
                        <a:off x="5005208" y="4343400"/>
                        <a:ext cx="3118951" cy="693846"/>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8228360"/>
              </p:ext>
            </p:extLst>
          </p:nvPr>
        </p:nvGraphicFramePr>
        <p:xfrm>
          <a:off x="5008509" y="4937674"/>
          <a:ext cx="3774143" cy="701126"/>
        </p:xfrm>
        <a:graphic>
          <a:graphicData uri="http://schemas.openxmlformats.org/presentationml/2006/ole">
            <mc:AlternateContent xmlns:mc="http://schemas.openxmlformats.org/markup-compatibility/2006">
              <mc:Choice xmlns:v="urn:schemas-microsoft-com:vml" Requires="v">
                <p:oleObj spid="_x0000_s568815" name="Equation" r:id="rId29" imgW="2387600" imgH="444500" progId="Equation.3">
                  <p:embed/>
                </p:oleObj>
              </mc:Choice>
              <mc:Fallback>
                <p:oleObj name="Equation" r:id="rId29" imgW="2387600" imgH="444500" progId="Equation.3">
                  <p:embed/>
                  <p:pic>
                    <p:nvPicPr>
                      <p:cNvPr id="0" name=""/>
                      <p:cNvPicPr/>
                      <p:nvPr/>
                    </p:nvPicPr>
                    <p:blipFill>
                      <a:blip r:embed="rId30"/>
                      <a:stretch>
                        <a:fillRect/>
                      </a:stretch>
                    </p:blipFill>
                    <p:spPr>
                      <a:xfrm>
                        <a:off x="5008509" y="4937674"/>
                        <a:ext cx="3774143" cy="701126"/>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43740758"/>
              </p:ext>
            </p:extLst>
          </p:nvPr>
        </p:nvGraphicFramePr>
        <p:xfrm>
          <a:off x="5029200" y="5577926"/>
          <a:ext cx="3657600" cy="594274"/>
        </p:xfrm>
        <a:graphic>
          <a:graphicData uri="http://schemas.openxmlformats.org/presentationml/2006/ole">
            <mc:AlternateContent xmlns:mc="http://schemas.openxmlformats.org/markup-compatibility/2006">
              <mc:Choice xmlns:v="urn:schemas-microsoft-com:vml" Requires="v">
                <p:oleObj spid="_x0000_s568816" name="Equation" r:id="rId31" imgW="2730500" imgH="444500" progId="Equation.3">
                  <p:embed/>
                </p:oleObj>
              </mc:Choice>
              <mc:Fallback>
                <p:oleObj name="Equation" r:id="rId31" imgW="2730500" imgH="444500" progId="Equation.3">
                  <p:embed/>
                  <p:pic>
                    <p:nvPicPr>
                      <p:cNvPr id="0" name=""/>
                      <p:cNvPicPr/>
                      <p:nvPr/>
                    </p:nvPicPr>
                    <p:blipFill>
                      <a:blip r:embed="rId32"/>
                      <a:stretch>
                        <a:fillRect/>
                      </a:stretch>
                    </p:blipFill>
                    <p:spPr>
                      <a:xfrm>
                        <a:off x="5029200" y="5577926"/>
                        <a:ext cx="3657600" cy="594274"/>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559128100"/>
              </p:ext>
            </p:extLst>
          </p:nvPr>
        </p:nvGraphicFramePr>
        <p:xfrm>
          <a:off x="4995742" y="6289448"/>
          <a:ext cx="3310058" cy="339952"/>
        </p:xfrm>
        <a:graphic>
          <a:graphicData uri="http://schemas.openxmlformats.org/presentationml/2006/ole">
            <mc:AlternateContent xmlns:mc="http://schemas.openxmlformats.org/markup-compatibility/2006">
              <mc:Choice xmlns:v="urn:schemas-microsoft-com:vml" Requires="v">
                <p:oleObj spid="_x0000_s568817" name="Equation" r:id="rId33" imgW="2222500" imgH="228600" progId="Equation.3">
                  <p:embed/>
                </p:oleObj>
              </mc:Choice>
              <mc:Fallback>
                <p:oleObj name="Equation" r:id="rId33" imgW="2222500" imgH="228600" progId="Equation.3">
                  <p:embed/>
                  <p:pic>
                    <p:nvPicPr>
                      <p:cNvPr id="0" name=""/>
                      <p:cNvPicPr/>
                      <p:nvPr/>
                    </p:nvPicPr>
                    <p:blipFill>
                      <a:blip r:embed="rId34"/>
                      <a:stretch>
                        <a:fillRect/>
                      </a:stretch>
                    </p:blipFill>
                    <p:spPr>
                      <a:xfrm>
                        <a:off x="4995742" y="6289448"/>
                        <a:ext cx="3310058" cy="339952"/>
                      </a:xfrm>
                      <a:prstGeom prst="rect">
                        <a:avLst/>
                      </a:prstGeom>
                    </p:spPr>
                  </p:pic>
                </p:oleObj>
              </mc:Fallback>
            </mc:AlternateContent>
          </a:graphicData>
        </a:graphic>
      </p:graphicFrame>
      <p:cxnSp>
        <p:nvCxnSpPr>
          <p:cNvPr id="19" name="Straight Connector 18"/>
          <p:cNvCxnSpPr/>
          <p:nvPr/>
        </p:nvCxnSpPr>
        <p:spPr>
          <a:xfrm>
            <a:off x="609600" y="3647567"/>
            <a:ext cx="7924800" cy="1003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600" y="6151643"/>
            <a:ext cx="7924800" cy="1003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355457" y="4588897"/>
            <a:ext cx="2518964" cy="400110"/>
          </a:xfrm>
          <a:prstGeom prst="rect">
            <a:avLst/>
          </a:prstGeom>
          <a:noFill/>
        </p:spPr>
        <p:txBody>
          <a:bodyPr wrap="none" rtlCol="0">
            <a:spAutoFit/>
          </a:bodyPr>
          <a:lstStyle/>
          <a:p>
            <a:r>
              <a:rPr lang="en-US" sz="2000" dirty="0">
                <a:solidFill>
                  <a:srgbClr val="FF0000"/>
                </a:solidFill>
              </a:rPr>
              <a:t>What happened here?</a:t>
            </a:r>
          </a:p>
        </p:txBody>
      </p:sp>
    </p:spTree>
    <p:extLst>
      <p:ext uri="{BB962C8B-B14F-4D97-AF65-F5344CB8AC3E}">
        <p14:creationId xmlns:p14="http://schemas.microsoft.com/office/powerpoint/2010/main" val="1752277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317195178"/>
              </p:ext>
            </p:extLst>
          </p:nvPr>
        </p:nvGraphicFramePr>
        <p:xfrm>
          <a:off x="457200" y="457200"/>
          <a:ext cx="3124200" cy="704103"/>
        </p:xfrm>
        <a:graphic>
          <a:graphicData uri="http://schemas.openxmlformats.org/presentationml/2006/ole">
            <mc:AlternateContent xmlns:mc="http://schemas.openxmlformats.org/markup-compatibility/2006">
              <mc:Choice xmlns:v="urn:schemas-microsoft-com:vml" Requires="v">
                <p:oleObj spid="_x0000_s542288" name="Equation" r:id="rId3" imgW="1968500" imgH="444500" progId="Equation.3">
                  <p:embed/>
                </p:oleObj>
              </mc:Choice>
              <mc:Fallback>
                <p:oleObj name="Equation" r:id="rId3" imgW="1968500" imgH="444500" progId="Equation.3">
                  <p:embed/>
                  <p:pic>
                    <p:nvPicPr>
                      <p:cNvPr id="0" name=""/>
                      <p:cNvPicPr/>
                      <p:nvPr/>
                    </p:nvPicPr>
                    <p:blipFill>
                      <a:blip r:embed="rId4"/>
                      <a:stretch>
                        <a:fillRect/>
                      </a:stretch>
                    </p:blipFill>
                    <p:spPr>
                      <a:xfrm>
                        <a:off x="457200" y="457200"/>
                        <a:ext cx="3124200" cy="70410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62064372"/>
              </p:ext>
            </p:extLst>
          </p:nvPr>
        </p:nvGraphicFramePr>
        <p:xfrm>
          <a:off x="491199" y="1295401"/>
          <a:ext cx="2890842" cy="647558"/>
        </p:xfrm>
        <a:graphic>
          <a:graphicData uri="http://schemas.openxmlformats.org/presentationml/2006/ole">
            <mc:AlternateContent xmlns:mc="http://schemas.openxmlformats.org/markup-compatibility/2006">
              <mc:Choice xmlns:v="urn:schemas-microsoft-com:vml" Requires="v">
                <p:oleObj spid="_x0000_s542289" name="Equation" r:id="rId5" imgW="1981200" imgH="444500" progId="Equation.3">
                  <p:embed/>
                </p:oleObj>
              </mc:Choice>
              <mc:Fallback>
                <p:oleObj name="Equation" r:id="rId5" imgW="1981200" imgH="444500" progId="Equation.3">
                  <p:embed/>
                  <p:pic>
                    <p:nvPicPr>
                      <p:cNvPr id="0" name=""/>
                      <p:cNvPicPr/>
                      <p:nvPr/>
                    </p:nvPicPr>
                    <p:blipFill>
                      <a:blip r:embed="rId6"/>
                      <a:stretch>
                        <a:fillRect/>
                      </a:stretch>
                    </p:blipFill>
                    <p:spPr>
                      <a:xfrm>
                        <a:off x="491199" y="1295401"/>
                        <a:ext cx="2890842" cy="64755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9587247"/>
              </p:ext>
            </p:extLst>
          </p:nvPr>
        </p:nvGraphicFramePr>
        <p:xfrm>
          <a:off x="462449" y="1905000"/>
          <a:ext cx="3118951" cy="693846"/>
        </p:xfrm>
        <a:graphic>
          <a:graphicData uri="http://schemas.openxmlformats.org/presentationml/2006/ole">
            <mc:AlternateContent xmlns:mc="http://schemas.openxmlformats.org/markup-compatibility/2006">
              <mc:Choice xmlns:v="urn:schemas-microsoft-com:vml" Requires="v">
                <p:oleObj spid="_x0000_s542290" name="Equation" r:id="rId7" imgW="1993900" imgH="444500" progId="Equation.3">
                  <p:embed/>
                </p:oleObj>
              </mc:Choice>
              <mc:Fallback>
                <p:oleObj name="Equation" r:id="rId7" imgW="1993900" imgH="444500" progId="Equation.3">
                  <p:embed/>
                  <p:pic>
                    <p:nvPicPr>
                      <p:cNvPr id="0" name=""/>
                      <p:cNvPicPr/>
                      <p:nvPr/>
                    </p:nvPicPr>
                    <p:blipFill>
                      <a:blip r:embed="rId8"/>
                      <a:stretch>
                        <a:fillRect/>
                      </a:stretch>
                    </p:blipFill>
                    <p:spPr>
                      <a:xfrm>
                        <a:off x="462449" y="1905000"/>
                        <a:ext cx="3118951" cy="693846"/>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75879963"/>
              </p:ext>
            </p:extLst>
          </p:nvPr>
        </p:nvGraphicFramePr>
        <p:xfrm>
          <a:off x="465750" y="2499274"/>
          <a:ext cx="3774143" cy="701126"/>
        </p:xfrm>
        <a:graphic>
          <a:graphicData uri="http://schemas.openxmlformats.org/presentationml/2006/ole">
            <mc:AlternateContent xmlns:mc="http://schemas.openxmlformats.org/markup-compatibility/2006">
              <mc:Choice xmlns:v="urn:schemas-microsoft-com:vml" Requires="v">
                <p:oleObj spid="_x0000_s542291" name="Equation" r:id="rId9" imgW="2387600" imgH="444500" progId="Equation.3">
                  <p:embed/>
                </p:oleObj>
              </mc:Choice>
              <mc:Fallback>
                <p:oleObj name="Equation" r:id="rId9" imgW="2387600" imgH="444500" progId="Equation.3">
                  <p:embed/>
                  <p:pic>
                    <p:nvPicPr>
                      <p:cNvPr id="0" name=""/>
                      <p:cNvPicPr/>
                      <p:nvPr/>
                    </p:nvPicPr>
                    <p:blipFill>
                      <a:blip r:embed="rId10"/>
                      <a:stretch>
                        <a:fillRect/>
                      </a:stretch>
                    </p:blipFill>
                    <p:spPr>
                      <a:xfrm>
                        <a:off x="465750" y="2499274"/>
                        <a:ext cx="3774143" cy="701126"/>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00378185"/>
              </p:ext>
            </p:extLst>
          </p:nvPr>
        </p:nvGraphicFramePr>
        <p:xfrm>
          <a:off x="486441" y="3139526"/>
          <a:ext cx="3657600" cy="594274"/>
        </p:xfrm>
        <a:graphic>
          <a:graphicData uri="http://schemas.openxmlformats.org/presentationml/2006/ole">
            <mc:AlternateContent xmlns:mc="http://schemas.openxmlformats.org/markup-compatibility/2006">
              <mc:Choice xmlns:v="urn:schemas-microsoft-com:vml" Requires="v">
                <p:oleObj spid="_x0000_s542292" name="Equation" r:id="rId11" imgW="2730500" imgH="444500" progId="Equation.3">
                  <p:embed/>
                </p:oleObj>
              </mc:Choice>
              <mc:Fallback>
                <p:oleObj name="Equation" r:id="rId11" imgW="2730500" imgH="444500" progId="Equation.3">
                  <p:embed/>
                  <p:pic>
                    <p:nvPicPr>
                      <p:cNvPr id="0" name=""/>
                      <p:cNvPicPr/>
                      <p:nvPr/>
                    </p:nvPicPr>
                    <p:blipFill>
                      <a:blip r:embed="rId12"/>
                      <a:stretch>
                        <a:fillRect/>
                      </a:stretch>
                    </p:blipFill>
                    <p:spPr>
                      <a:xfrm>
                        <a:off x="486441" y="3139526"/>
                        <a:ext cx="3657600" cy="594274"/>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494331413"/>
              </p:ext>
            </p:extLst>
          </p:nvPr>
        </p:nvGraphicFramePr>
        <p:xfrm>
          <a:off x="452983" y="3851048"/>
          <a:ext cx="3310058" cy="339952"/>
        </p:xfrm>
        <a:graphic>
          <a:graphicData uri="http://schemas.openxmlformats.org/presentationml/2006/ole">
            <mc:AlternateContent xmlns:mc="http://schemas.openxmlformats.org/markup-compatibility/2006">
              <mc:Choice xmlns:v="urn:schemas-microsoft-com:vml" Requires="v">
                <p:oleObj spid="_x0000_s542293" name="Equation" r:id="rId13" imgW="2222500" imgH="228600" progId="Equation.3">
                  <p:embed/>
                </p:oleObj>
              </mc:Choice>
              <mc:Fallback>
                <p:oleObj name="Equation" r:id="rId13" imgW="2222500" imgH="228600" progId="Equation.3">
                  <p:embed/>
                  <p:pic>
                    <p:nvPicPr>
                      <p:cNvPr id="0" name=""/>
                      <p:cNvPicPr/>
                      <p:nvPr/>
                    </p:nvPicPr>
                    <p:blipFill>
                      <a:blip r:embed="rId14"/>
                      <a:stretch>
                        <a:fillRect/>
                      </a:stretch>
                    </p:blipFill>
                    <p:spPr>
                      <a:xfrm>
                        <a:off x="452983" y="3851048"/>
                        <a:ext cx="3310058" cy="339952"/>
                      </a:xfrm>
                      <a:prstGeom prst="rect">
                        <a:avLst/>
                      </a:prstGeom>
                    </p:spPr>
                  </p:pic>
                </p:oleObj>
              </mc:Fallback>
            </mc:AlternateContent>
          </a:graphicData>
        </a:graphic>
      </p:graphicFrame>
      <p:cxnSp>
        <p:nvCxnSpPr>
          <p:cNvPr id="19" name="Straight Connector 18"/>
          <p:cNvCxnSpPr/>
          <p:nvPr/>
        </p:nvCxnSpPr>
        <p:spPr>
          <a:xfrm>
            <a:off x="257841" y="1219200"/>
            <a:ext cx="37338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57841" y="3723276"/>
            <a:ext cx="37338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6368236" y="1701462"/>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816036" y="2463462"/>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768261" y="1696998"/>
            <a:ext cx="451766" cy="461665"/>
          </a:xfrm>
          <a:prstGeom prst="rect">
            <a:avLst/>
          </a:prstGeom>
          <a:noFill/>
        </p:spPr>
        <p:txBody>
          <a:bodyPr wrap="none" rtlCol="0">
            <a:spAutoFit/>
          </a:bodyPr>
          <a:lstStyle/>
          <a:p>
            <a:r>
              <a:rPr lang="en-US" sz="2400" dirty="0"/>
              <a:t>x</a:t>
            </a:r>
            <a:r>
              <a:rPr lang="en-US" sz="2400" baseline="-25000" dirty="0"/>
              <a:t>1</a:t>
            </a:r>
          </a:p>
        </p:txBody>
      </p:sp>
      <p:cxnSp>
        <p:nvCxnSpPr>
          <p:cNvPr id="27" name="Straight Arrow Connector 26"/>
          <p:cNvCxnSpPr/>
          <p:nvPr/>
        </p:nvCxnSpPr>
        <p:spPr>
          <a:xfrm flipV="1">
            <a:off x="5149037" y="192783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4" idx="5"/>
            <a:endCxn id="25" idx="1"/>
          </p:cNvCxnSpPr>
          <p:nvPr/>
        </p:nvCxnSpPr>
        <p:spPr>
          <a:xfrm>
            <a:off x="6933591" y="2259229"/>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503356" y="2727199"/>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8318784" y="2278797"/>
            <a:ext cx="466794" cy="369332"/>
          </a:xfrm>
          <a:prstGeom prst="rect">
            <a:avLst/>
          </a:prstGeom>
          <a:noFill/>
        </p:spPr>
        <p:txBody>
          <a:bodyPr wrap="none" rtlCol="0">
            <a:spAutoFit/>
          </a:bodyPr>
          <a:lstStyle/>
          <a:p>
            <a:r>
              <a:rPr lang="en-US" dirty="0"/>
              <a:t>out</a:t>
            </a:r>
          </a:p>
        </p:txBody>
      </p:sp>
      <p:cxnSp>
        <p:nvCxnSpPr>
          <p:cNvPr id="31" name="Straight Arrow Connector 30"/>
          <p:cNvCxnSpPr/>
          <p:nvPr/>
        </p:nvCxnSpPr>
        <p:spPr>
          <a:xfrm flipV="1">
            <a:off x="5107988" y="2154198"/>
            <a:ext cx="1246881" cy="30926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5309795" y="2297422"/>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flipV="1">
            <a:off x="6497192" y="1893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34" name="Curved Connector 33"/>
          <p:cNvCxnSpPr/>
          <p:nvPr/>
        </p:nvCxnSpPr>
        <p:spPr>
          <a:xfrm flipV="1">
            <a:off x="8021192" y="2655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992152" y="1696998"/>
            <a:ext cx="370677" cy="369332"/>
          </a:xfrm>
          <a:prstGeom prst="rect">
            <a:avLst/>
          </a:prstGeom>
          <a:noFill/>
        </p:spPr>
        <p:txBody>
          <a:bodyPr wrap="none" rtlCol="0">
            <a:spAutoFit/>
          </a:bodyPr>
          <a:lstStyle/>
          <a:p>
            <a:r>
              <a:rPr lang="en-US" dirty="0"/>
              <a:t>h</a:t>
            </a:r>
            <a:r>
              <a:rPr lang="en-US" baseline="-25000" dirty="0"/>
              <a:t>1</a:t>
            </a:r>
          </a:p>
        </p:txBody>
      </p:sp>
      <p:sp>
        <p:nvSpPr>
          <p:cNvPr id="36" name="TextBox 35"/>
          <p:cNvSpPr txBox="1"/>
          <p:nvPr/>
        </p:nvSpPr>
        <p:spPr>
          <a:xfrm>
            <a:off x="4758389" y="2378681"/>
            <a:ext cx="415498" cy="369332"/>
          </a:xfrm>
          <a:prstGeom prst="rect">
            <a:avLst/>
          </a:prstGeom>
          <a:noFill/>
        </p:spPr>
        <p:txBody>
          <a:bodyPr wrap="none" rtlCol="0">
            <a:spAutoFit/>
          </a:bodyPr>
          <a:lstStyle/>
          <a:p>
            <a:r>
              <a:rPr lang="en-US" dirty="0"/>
              <a:t>…</a:t>
            </a:r>
          </a:p>
        </p:txBody>
      </p:sp>
      <p:sp>
        <p:nvSpPr>
          <p:cNvPr id="37" name="TextBox 36"/>
          <p:cNvSpPr txBox="1"/>
          <p:nvPr/>
        </p:nvSpPr>
        <p:spPr>
          <a:xfrm>
            <a:off x="7345321" y="1969532"/>
            <a:ext cx="383501" cy="369332"/>
          </a:xfrm>
          <a:prstGeom prst="rect">
            <a:avLst/>
          </a:prstGeom>
          <a:noFill/>
        </p:spPr>
        <p:txBody>
          <a:bodyPr wrap="none" rtlCol="0">
            <a:spAutoFit/>
          </a:bodyPr>
          <a:lstStyle/>
          <a:p>
            <a:r>
              <a:rPr lang="en-US" dirty="0"/>
              <a:t>v</a:t>
            </a:r>
            <a:r>
              <a:rPr lang="en-US" baseline="-25000" dirty="0"/>
              <a:t>1</a:t>
            </a:r>
          </a:p>
        </p:txBody>
      </p:sp>
      <p:sp>
        <p:nvSpPr>
          <p:cNvPr id="38" name="TextBox 37"/>
          <p:cNvSpPr txBox="1"/>
          <p:nvPr/>
        </p:nvSpPr>
        <p:spPr>
          <a:xfrm>
            <a:off x="5507853" y="1524000"/>
            <a:ext cx="508447" cy="369332"/>
          </a:xfrm>
          <a:prstGeom prst="rect">
            <a:avLst/>
          </a:prstGeom>
          <a:noFill/>
        </p:spPr>
        <p:txBody>
          <a:bodyPr wrap="none" rtlCol="0">
            <a:spAutoFit/>
          </a:bodyPr>
          <a:lstStyle/>
          <a:p>
            <a:r>
              <a:rPr lang="en-US" dirty="0">
                <a:solidFill>
                  <a:srgbClr val="FF0000"/>
                </a:solidFill>
              </a:rPr>
              <a:t>w</a:t>
            </a:r>
            <a:r>
              <a:rPr lang="en-US" baseline="-25000" dirty="0">
                <a:solidFill>
                  <a:srgbClr val="FF0000"/>
                </a:solidFill>
              </a:rPr>
              <a:t>11</a:t>
            </a:r>
          </a:p>
        </p:txBody>
      </p:sp>
      <p:sp>
        <p:nvSpPr>
          <p:cNvPr id="39" name="TextBox 38"/>
          <p:cNvSpPr txBox="1"/>
          <p:nvPr/>
        </p:nvSpPr>
        <p:spPr>
          <a:xfrm>
            <a:off x="5507853" y="1838918"/>
            <a:ext cx="508447" cy="369332"/>
          </a:xfrm>
          <a:prstGeom prst="rect">
            <a:avLst/>
          </a:prstGeom>
          <a:noFill/>
        </p:spPr>
        <p:txBody>
          <a:bodyPr wrap="none" rtlCol="0">
            <a:spAutoFit/>
          </a:bodyPr>
          <a:lstStyle/>
          <a:p>
            <a:r>
              <a:rPr lang="en-US" dirty="0"/>
              <a:t>w</a:t>
            </a:r>
            <a:r>
              <a:rPr lang="en-US" baseline="-25000" dirty="0"/>
              <a:t>12</a:t>
            </a:r>
          </a:p>
        </p:txBody>
      </p:sp>
      <p:sp>
        <p:nvSpPr>
          <p:cNvPr id="40" name="TextBox 39"/>
          <p:cNvSpPr txBox="1"/>
          <p:nvPr/>
        </p:nvSpPr>
        <p:spPr>
          <a:xfrm>
            <a:off x="5507853" y="2171366"/>
            <a:ext cx="508447" cy="369332"/>
          </a:xfrm>
          <a:prstGeom prst="rect">
            <a:avLst/>
          </a:prstGeom>
          <a:noFill/>
        </p:spPr>
        <p:txBody>
          <a:bodyPr wrap="none" rtlCol="0">
            <a:spAutoFit/>
          </a:bodyPr>
          <a:lstStyle/>
          <a:p>
            <a:r>
              <a:rPr lang="en-US" dirty="0"/>
              <a:t>w</a:t>
            </a:r>
            <a:r>
              <a:rPr lang="en-US" baseline="-25000" dirty="0"/>
              <a:t>13</a:t>
            </a:r>
          </a:p>
        </p:txBody>
      </p:sp>
      <p:sp>
        <p:nvSpPr>
          <p:cNvPr id="41" name="TextBox 40"/>
          <p:cNvSpPr txBox="1"/>
          <p:nvPr/>
        </p:nvSpPr>
        <p:spPr>
          <a:xfrm>
            <a:off x="5600802" y="2645350"/>
            <a:ext cx="415498" cy="369332"/>
          </a:xfrm>
          <a:prstGeom prst="rect">
            <a:avLst/>
          </a:prstGeom>
          <a:noFill/>
        </p:spPr>
        <p:txBody>
          <a:bodyPr wrap="none" rtlCol="0">
            <a:spAutoFit/>
          </a:bodyPr>
          <a:lstStyle/>
          <a:p>
            <a:r>
              <a:rPr lang="en-US" dirty="0"/>
              <a:t>…</a:t>
            </a:r>
          </a:p>
        </p:txBody>
      </p:sp>
      <p:sp>
        <p:nvSpPr>
          <p:cNvPr id="43" name="Oval 42"/>
          <p:cNvSpPr/>
          <p:nvPr/>
        </p:nvSpPr>
        <p:spPr>
          <a:xfrm>
            <a:off x="3048000" y="533400"/>
            <a:ext cx="715041" cy="457200"/>
          </a:xfrm>
          <a:prstGeom prst="ellipse">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5" name="Straight Arrow Connector 44"/>
          <p:cNvCxnSpPr>
            <a:stCxn id="43" idx="6"/>
          </p:cNvCxnSpPr>
          <p:nvPr/>
        </p:nvCxnSpPr>
        <p:spPr>
          <a:xfrm>
            <a:off x="3763041" y="762000"/>
            <a:ext cx="3856959" cy="1965199"/>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2819179" y="772287"/>
            <a:ext cx="381222" cy="457200"/>
          </a:xfrm>
          <a:prstGeom prst="ellipse">
            <a:avLst/>
          </a:prstGeom>
          <a:noFill/>
          <a:ln w="28575"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7" name="Straight Arrow Connector 46"/>
          <p:cNvCxnSpPr>
            <a:endCxn id="39" idx="1"/>
          </p:cNvCxnSpPr>
          <p:nvPr/>
        </p:nvCxnSpPr>
        <p:spPr>
          <a:xfrm>
            <a:off x="3200401" y="1161303"/>
            <a:ext cx="2307452" cy="862281"/>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74883" y="4876800"/>
            <a:ext cx="4186755" cy="400110"/>
          </a:xfrm>
          <a:prstGeom prst="rect">
            <a:avLst/>
          </a:prstGeom>
          <a:noFill/>
        </p:spPr>
        <p:txBody>
          <a:bodyPr wrap="none" rtlCol="0">
            <a:spAutoFit/>
          </a:bodyPr>
          <a:lstStyle/>
          <a:p>
            <a:r>
              <a:rPr lang="en-US" sz="2000" dirty="0">
                <a:solidFill>
                  <a:srgbClr val="0000FF"/>
                </a:solidFill>
              </a:rPr>
              <a:t>What is the slope </a:t>
            </a:r>
            <a:r>
              <a:rPr lang="en-US" sz="2000" dirty="0" err="1">
                <a:solidFill>
                  <a:srgbClr val="0000FF"/>
                </a:solidFill>
              </a:rPr>
              <a:t>vh</a:t>
            </a:r>
            <a:r>
              <a:rPr lang="en-US" sz="2000" dirty="0">
                <a:solidFill>
                  <a:srgbClr val="0000FF"/>
                </a:solidFill>
              </a:rPr>
              <a:t> with respect to </a:t>
            </a:r>
            <a:r>
              <a:rPr lang="en-US" sz="2000" dirty="0" err="1">
                <a:solidFill>
                  <a:srgbClr val="0000FF"/>
                </a:solidFill>
              </a:rPr>
              <a:t>w</a:t>
            </a:r>
            <a:r>
              <a:rPr lang="en-US" sz="2000" baseline="-25000" dirty="0" err="1">
                <a:solidFill>
                  <a:srgbClr val="0000FF"/>
                </a:solidFill>
              </a:rPr>
              <a:t>kj</a:t>
            </a:r>
            <a:endParaRPr lang="en-US" sz="2000" baseline="-25000" dirty="0">
              <a:solidFill>
                <a:srgbClr val="0000FF"/>
              </a:solidFill>
            </a:endParaRPr>
          </a:p>
        </p:txBody>
      </p:sp>
    </p:spTree>
    <p:extLst>
      <p:ext uri="{BB962C8B-B14F-4D97-AF65-F5344CB8AC3E}">
        <p14:creationId xmlns:p14="http://schemas.microsoft.com/office/powerpoint/2010/main" val="1388375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831872850"/>
              </p:ext>
            </p:extLst>
          </p:nvPr>
        </p:nvGraphicFramePr>
        <p:xfrm>
          <a:off x="457200" y="457200"/>
          <a:ext cx="3124200" cy="704103"/>
        </p:xfrm>
        <a:graphic>
          <a:graphicData uri="http://schemas.openxmlformats.org/presentationml/2006/ole">
            <mc:AlternateContent xmlns:mc="http://schemas.openxmlformats.org/markup-compatibility/2006">
              <mc:Choice xmlns:v="urn:schemas-microsoft-com:vml" Requires="v">
                <p:oleObj spid="_x0000_s545328" name="Equation" r:id="rId3" imgW="1968500" imgH="444500" progId="Equation.3">
                  <p:embed/>
                </p:oleObj>
              </mc:Choice>
              <mc:Fallback>
                <p:oleObj name="Equation" r:id="rId3" imgW="1968500" imgH="444500" progId="Equation.3">
                  <p:embed/>
                  <p:pic>
                    <p:nvPicPr>
                      <p:cNvPr id="0" name=""/>
                      <p:cNvPicPr/>
                      <p:nvPr/>
                    </p:nvPicPr>
                    <p:blipFill>
                      <a:blip r:embed="rId4"/>
                      <a:stretch>
                        <a:fillRect/>
                      </a:stretch>
                    </p:blipFill>
                    <p:spPr>
                      <a:xfrm>
                        <a:off x="457200" y="457200"/>
                        <a:ext cx="3124200" cy="70410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57561835"/>
              </p:ext>
            </p:extLst>
          </p:nvPr>
        </p:nvGraphicFramePr>
        <p:xfrm>
          <a:off x="491199" y="1295401"/>
          <a:ext cx="2890842" cy="647558"/>
        </p:xfrm>
        <a:graphic>
          <a:graphicData uri="http://schemas.openxmlformats.org/presentationml/2006/ole">
            <mc:AlternateContent xmlns:mc="http://schemas.openxmlformats.org/markup-compatibility/2006">
              <mc:Choice xmlns:v="urn:schemas-microsoft-com:vml" Requires="v">
                <p:oleObj spid="_x0000_s545329" name="Equation" r:id="rId5" imgW="1981200" imgH="444500" progId="Equation.3">
                  <p:embed/>
                </p:oleObj>
              </mc:Choice>
              <mc:Fallback>
                <p:oleObj name="Equation" r:id="rId5" imgW="1981200" imgH="444500" progId="Equation.3">
                  <p:embed/>
                  <p:pic>
                    <p:nvPicPr>
                      <p:cNvPr id="0" name=""/>
                      <p:cNvPicPr/>
                      <p:nvPr/>
                    </p:nvPicPr>
                    <p:blipFill>
                      <a:blip r:embed="rId6"/>
                      <a:stretch>
                        <a:fillRect/>
                      </a:stretch>
                    </p:blipFill>
                    <p:spPr>
                      <a:xfrm>
                        <a:off x="491199" y="1295401"/>
                        <a:ext cx="2890842" cy="64755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76928779"/>
              </p:ext>
            </p:extLst>
          </p:nvPr>
        </p:nvGraphicFramePr>
        <p:xfrm>
          <a:off x="462449" y="1905000"/>
          <a:ext cx="3118951" cy="693846"/>
        </p:xfrm>
        <a:graphic>
          <a:graphicData uri="http://schemas.openxmlformats.org/presentationml/2006/ole">
            <mc:AlternateContent xmlns:mc="http://schemas.openxmlformats.org/markup-compatibility/2006">
              <mc:Choice xmlns:v="urn:schemas-microsoft-com:vml" Requires="v">
                <p:oleObj spid="_x0000_s545330" name="Equation" r:id="rId7" imgW="1993900" imgH="444500" progId="Equation.3">
                  <p:embed/>
                </p:oleObj>
              </mc:Choice>
              <mc:Fallback>
                <p:oleObj name="Equation" r:id="rId7" imgW="1993900" imgH="444500" progId="Equation.3">
                  <p:embed/>
                  <p:pic>
                    <p:nvPicPr>
                      <p:cNvPr id="0" name=""/>
                      <p:cNvPicPr/>
                      <p:nvPr/>
                    </p:nvPicPr>
                    <p:blipFill>
                      <a:blip r:embed="rId8"/>
                      <a:stretch>
                        <a:fillRect/>
                      </a:stretch>
                    </p:blipFill>
                    <p:spPr>
                      <a:xfrm>
                        <a:off x="462449" y="1905000"/>
                        <a:ext cx="3118951" cy="693846"/>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08425857"/>
              </p:ext>
            </p:extLst>
          </p:nvPr>
        </p:nvGraphicFramePr>
        <p:xfrm>
          <a:off x="465750" y="2499274"/>
          <a:ext cx="3774143" cy="701126"/>
        </p:xfrm>
        <a:graphic>
          <a:graphicData uri="http://schemas.openxmlformats.org/presentationml/2006/ole">
            <mc:AlternateContent xmlns:mc="http://schemas.openxmlformats.org/markup-compatibility/2006">
              <mc:Choice xmlns:v="urn:schemas-microsoft-com:vml" Requires="v">
                <p:oleObj spid="_x0000_s545331" name="Equation" r:id="rId9" imgW="2387600" imgH="444500" progId="Equation.3">
                  <p:embed/>
                </p:oleObj>
              </mc:Choice>
              <mc:Fallback>
                <p:oleObj name="Equation" r:id="rId9" imgW="2387600" imgH="444500" progId="Equation.3">
                  <p:embed/>
                  <p:pic>
                    <p:nvPicPr>
                      <p:cNvPr id="0" name=""/>
                      <p:cNvPicPr/>
                      <p:nvPr/>
                    </p:nvPicPr>
                    <p:blipFill>
                      <a:blip r:embed="rId10"/>
                      <a:stretch>
                        <a:fillRect/>
                      </a:stretch>
                    </p:blipFill>
                    <p:spPr>
                      <a:xfrm>
                        <a:off x="465750" y="2499274"/>
                        <a:ext cx="3774143" cy="701126"/>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98923172"/>
              </p:ext>
            </p:extLst>
          </p:nvPr>
        </p:nvGraphicFramePr>
        <p:xfrm>
          <a:off x="486441" y="3139526"/>
          <a:ext cx="3657600" cy="594274"/>
        </p:xfrm>
        <a:graphic>
          <a:graphicData uri="http://schemas.openxmlformats.org/presentationml/2006/ole">
            <mc:AlternateContent xmlns:mc="http://schemas.openxmlformats.org/markup-compatibility/2006">
              <mc:Choice xmlns:v="urn:schemas-microsoft-com:vml" Requires="v">
                <p:oleObj spid="_x0000_s545332" name="Equation" r:id="rId11" imgW="2730500" imgH="444500" progId="Equation.3">
                  <p:embed/>
                </p:oleObj>
              </mc:Choice>
              <mc:Fallback>
                <p:oleObj name="Equation" r:id="rId11" imgW="2730500" imgH="444500" progId="Equation.3">
                  <p:embed/>
                  <p:pic>
                    <p:nvPicPr>
                      <p:cNvPr id="0" name=""/>
                      <p:cNvPicPr/>
                      <p:nvPr/>
                    </p:nvPicPr>
                    <p:blipFill>
                      <a:blip r:embed="rId12"/>
                      <a:stretch>
                        <a:fillRect/>
                      </a:stretch>
                    </p:blipFill>
                    <p:spPr>
                      <a:xfrm>
                        <a:off x="486441" y="3139526"/>
                        <a:ext cx="3657600" cy="594274"/>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262978492"/>
              </p:ext>
            </p:extLst>
          </p:nvPr>
        </p:nvGraphicFramePr>
        <p:xfrm>
          <a:off x="452983" y="3851048"/>
          <a:ext cx="3310058" cy="339952"/>
        </p:xfrm>
        <a:graphic>
          <a:graphicData uri="http://schemas.openxmlformats.org/presentationml/2006/ole">
            <mc:AlternateContent xmlns:mc="http://schemas.openxmlformats.org/markup-compatibility/2006">
              <mc:Choice xmlns:v="urn:schemas-microsoft-com:vml" Requires="v">
                <p:oleObj spid="_x0000_s545333" name="Equation" r:id="rId13" imgW="2222500" imgH="228600" progId="Equation.3">
                  <p:embed/>
                </p:oleObj>
              </mc:Choice>
              <mc:Fallback>
                <p:oleObj name="Equation" r:id="rId13" imgW="2222500" imgH="228600" progId="Equation.3">
                  <p:embed/>
                  <p:pic>
                    <p:nvPicPr>
                      <p:cNvPr id="0" name=""/>
                      <p:cNvPicPr/>
                      <p:nvPr/>
                    </p:nvPicPr>
                    <p:blipFill>
                      <a:blip r:embed="rId14"/>
                      <a:stretch>
                        <a:fillRect/>
                      </a:stretch>
                    </p:blipFill>
                    <p:spPr>
                      <a:xfrm>
                        <a:off x="452983" y="3851048"/>
                        <a:ext cx="3310058" cy="339952"/>
                      </a:xfrm>
                      <a:prstGeom prst="rect">
                        <a:avLst/>
                      </a:prstGeom>
                    </p:spPr>
                  </p:pic>
                </p:oleObj>
              </mc:Fallback>
            </mc:AlternateContent>
          </a:graphicData>
        </a:graphic>
      </p:graphicFrame>
      <p:cxnSp>
        <p:nvCxnSpPr>
          <p:cNvPr id="19" name="Straight Connector 18"/>
          <p:cNvCxnSpPr/>
          <p:nvPr/>
        </p:nvCxnSpPr>
        <p:spPr>
          <a:xfrm>
            <a:off x="257841" y="1219200"/>
            <a:ext cx="37338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57841" y="3723276"/>
            <a:ext cx="37338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6368236" y="1701462"/>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816036" y="2463462"/>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768261" y="1696998"/>
            <a:ext cx="451766" cy="461665"/>
          </a:xfrm>
          <a:prstGeom prst="rect">
            <a:avLst/>
          </a:prstGeom>
          <a:noFill/>
        </p:spPr>
        <p:txBody>
          <a:bodyPr wrap="none" rtlCol="0">
            <a:spAutoFit/>
          </a:bodyPr>
          <a:lstStyle/>
          <a:p>
            <a:r>
              <a:rPr lang="en-US" sz="2400" dirty="0"/>
              <a:t>x</a:t>
            </a:r>
            <a:r>
              <a:rPr lang="en-US" sz="2400" baseline="-25000" dirty="0"/>
              <a:t>1</a:t>
            </a:r>
          </a:p>
        </p:txBody>
      </p:sp>
      <p:cxnSp>
        <p:nvCxnSpPr>
          <p:cNvPr id="27" name="Straight Arrow Connector 26"/>
          <p:cNvCxnSpPr/>
          <p:nvPr/>
        </p:nvCxnSpPr>
        <p:spPr>
          <a:xfrm flipV="1">
            <a:off x="5149037" y="192783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4" idx="5"/>
            <a:endCxn id="25" idx="1"/>
          </p:cNvCxnSpPr>
          <p:nvPr/>
        </p:nvCxnSpPr>
        <p:spPr>
          <a:xfrm>
            <a:off x="6933591" y="2259229"/>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503356" y="2727199"/>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8318784" y="2278797"/>
            <a:ext cx="466794" cy="369332"/>
          </a:xfrm>
          <a:prstGeom prst="rect">
            <a:avLst/>
          </a:prstGeom>
          <a:noFill/>
        </p:spPr>
        <p:txBody>
          <a:bodyPr wrap="none" rtlCol="0">
            <a:spAutoFit/>
          </a:bodyPr>
          <a:lstStyle/>
          <a:p>
            <a:r>
              <a:rPr lang="en-US" dirty="0"/>
              <a:t>out</a:t>
            </a:r>
          </a:p>
        </p:txBody>
      </p:sp>
      <p:cxnSp>
        <p:nvCxnSpPr>
          <p:cNvPr id="31" name="Straight Arrow Connector 30"/>
          <p:cNvCxnSpPr/>
          <p:nvPr/>
        </p:nvCxnSpPr>
        <p:spPr>
          <a:xfrm flipV="1">
            <a:off x="5107988" y="2154198"/>
            <a:ext cx="1246881" cy="30926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5309795" y="2297422"/>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flipV="1">
            <a:off x="6497192" y="1893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34" name="Curved Connector 33"/>
          <p:cNvCxnSpPr/>
          <p:nvPr/>
        </p:nvCxnSpPr>
        <p:spPr>
          <a:xfrm flipV="1">
            <a:off x="8021192" y="2655332"/>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992152" y="1696998"/>
            <a:ext cx="370677" cy="369332"/>
          </a:xfrm>
          <a:prstGeom prst="rect">
            <a:avLst/>
          </a:prstGeom>
          <a:noFill/>
        </p:spPr>
        <p:txBody>
          <a:bodyPr wrap="none" rtlCol="0">
            <a:spAutoFit/>
          </a:bodyPr>
          <a:lstStyle/>
          <a:p>
            <a:r>
              <a:rPr lang="en-US" dirty="0"/>
              <a:t>h</a:t>
            </a:r>
            <a:r>
              <a:rPr lang="en-US" baseline="-25000" dirty="0"/>
              <a:t>1</a:t>
            </a:r>
          </a:p>
        </p:txBody>
      </p:sp>
      <p:sp>
        <p:nvSpPr>
          <p:cNvPr id="36" name="TextBox 35"/>
          <p:cNvSpPr txBox="1"/>
          <p:nvPr/>
        </p:nvSpPr>
        <p:spPr>
          <a:xfrm>
            <a:off x="4758389" y="2378681"/>
            <a:ext cx="415498" cy="369332"/>
          </a:xfrm>
          <a:prstGeom prst="rect">
            <a:avLst/>
          </a:prstGeom>
          <a:noFill/>
        </p:spPr>
        <p:txBody>
          <a:bodyPr wrap="none" rtlCol="0">
            <a:spAutoFit/>
          </a:bodyPr>
          <a:lstStyle/>
          <a:p>
            <a:r>
              <a:rPr lang="en-US" dirty="0"/>
              <a:t>…</a:t>
            </a:r>
          </a:p>
        </p:txBody>
      </p:sp>
      <p:sp>
        <p:nvSpPr>
          <p:cNvPr id="37" name="TextBox 36"/>
          <p:cNvSpPr txBox="1"/>
          <p:nvPr/>
        </p:nvSpPr>
        <p:spPr>
          <a:xfrm>
            <a:off x="7345321" y="1969532"/>
            <a:ext cx="383501" cy="369332"/>
          </a:xfrm>
          <a:prstGeom prst="rect">
            <a:avLst/>
          </a:prstGeom>
          <a:noFill/>
        </p:spPr>
        <p:txBody>
          <a:bodyPr wrap="none" rtlCol="0">
            <a:spAutoFit/>
          </a:bodyPr>
          <a:lstStyle/>
          <a:p>
            <a:r>
              <a:rPr lang="en-US" dirty="0"/>
              <a:t>v</a:t>
            </a:r>
            <a:r>
              <a:rPr lang="en-US" baseline="-25000" dirty="0"/>
              <a:t>1</a:t>
            </a:r>
          </a:p>
        </p:txBody>
      </p:sp>
      <p:sp>
        <p:nvSpPr>
          <p:cNvPr id="38" name="TextBox 37"/>
          <p:cNvSpPr txBox="1"/>
          <p:nvPr/>
        </p:nvSpPr>
        <p:spPr>
          <a:xfrm>
            <a:off x="5507853" y="1524000"/>
            <a:ext cx="508447" cy="369332"/>
          </a:xfrm>
          <a:prstGeom prst="rect">
            <a:avLst/>
          </a:prstGeom>
          <a:noFill/>
        </p:spPr>
        <p:txBody>
          <a:bodyPr wrap="none" rtlCol="0">
            <a:spAutoFit/>
          </a:bodyPr>
          <a:lstStyle/>
          <a:p>
            <a:r>
              <a:rPr lang="en-US" dirty="0">
                <a:solidFill>
                  <a:srgbClr val="FF0000"/>
                </a:solidFill>
              </a:rPr>
              <a:t>w</a:t>
            </a:r>
            <a:r>
              <a:rPr lang="en-US" baseline="-25000" dirty="0">
                <a:solidFill>
                  <a:srgbClr val="FF0000"/>
                </a:solidFill>
              </a:rPr>
              <a:t>11</a:t>
            </a:r>
          </a:p>
        </p:txBody>
      </p:sp>
      <p:sp>
        <p:nvSpPr>
          <p:cNvPr id="39" name="TextBox 38"/>
          <p:cNvSpPr txBox="1"/>
          <p:nvPr/>
        </p:nvSpPr>
        <p:spPr>
          <a:xfrm>
            <a:off x="5507853" y="1838918"/>
            <a:ext cx="508447" cy="369332"/>
          </a:xfrm>
          <a:prstGeom prst="rect">
            <a:avLst/>
          </a:prstGeom>
          <a:noFill/>
        </p:spPr>
        <p:txBody>
          <a:bodyPr wrap="none" rtlCol="0">
            <a:spAutoFit/>
          </a:bodyPr>
          <a:lstStyle/>
          <a:p>
            <a:r>
              <a:rPr lang="en-US" dirty="0"/>
              <a:t>w</a:t>
            </a:r>
            <a:r>
              <a:rPr lang="en-US" baseline="-25000" dirty="0"/>
              <a:t>12</a:t>
            </a:r>
          </a:p>
        </p:txBody>
      </p:sp>
      <p:sp>
        <p:nvSpPr>
          <p:cNvPr id="40" name="TextBox 39"/>
          <p:cNvSpPr txBox="1"/>
          <p:nvPr/>
        </p:nvSpPr>
        <p:spPr>
          <a:xfrm>
            <a:off x="5507853" y="2171366"/>
            <a:ext cx="508447" cy="369332"/>
          </a:xfrm>
          <a:prstGeom prst="rect">
            <a:avLst/>
          </a:prstGeom>
          <a:noFill/>
        </p:spPr>
        <p:txBody>
          <a:bodyPr wrap="none" rtlCol="0">
            <a:spAutoFit/>
          </a:bodyPr>
          <a:lstStyle/>
          <a:p>
            <a:r>
              <a:rPr lang="en-US" dirty="0"/>
              <a:t>w</a:t>
            </a:r>
            <a:r>
              <a:rPr lang="en-US" baseline="-25000" dirty="0"/>
              <a:t>13</a:t>
            </a:r>
          </a:p>
        </p:txBody>
      </p:sp>
      <p:sp>
        <p:nvSpPr>
          <p:cNvPr id="41" name="TextBox 40"/>
          <p:cNvSpPr txBox="1"/>
          <p:nvPr/>
        </p:nvSpPr>
        <p:spPr>
          <a:xfrm>
            <a:off x="5600802" y="2645350"/>
            <a:ext cx="415498" cy="369332"/>
          </a:xfrm>
          <a:prstGeom prst="rect">
            <a:avLst/>
          </a:prstGeom>
          <a:noFill/>
        </p:spPr>
        <p:txBody>
          <a:bodyPr wrap="none" rtlCol="0">
            <a:spAutoFit/>
          </a:bodyPr>
          <a:lstStyle/>
          <a:p>
            <a:r>
              <a:rPr lang="en-US" dirty="0"/>
              <a:t>…</a:t>
            </a:r>
          </a:p>
        </p:txBody>
      </p:sp>
      <p:sp>
        <p:nvSpPr>
          <p:cNvPr id="43" name="Oval 42"/>
          <p:cNvSpPr/>
          <p:nvPr/>
        </p:nvSpPr>
        <p:spPr>
          <a:xfrm>
            <a:off x="3048000" y="533400"/>
            <a:ext cx="715041" cy="457200"/>
          </a:xfrm>
          <a:prstGeom prst="ellipse">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5" name="Straight Arrow Connector 44"/>
          <p:cNvCxnSpPr>
            <a:stCxn id="43" idx="6"/>
          </p:cNvCxnSpPr>
          <p:nvPr/>
        </p:nvCxnSpPr>
        <p:spPr>
          <a:xfrm>
            <a:off x="3763041" y="762000"/>
            <a:ext cx="3856959" cy="1965199"/>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2819179" y="772287"/>
            <a:ext cx="381222" cy="457200"/>
          </a:xfrm>
          <a:prstGeom prst="ellipse">
            <a:avLst/>
          </a:prstGeom>
          <a:noFill/>
          <a:ln w="28575"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7" name="Straight Arrow Connector 46"/>
          <p:cNvCxnSpPr>
            <a:endCxn id="39" idx="1"/>
          </p:cNvCxnSpPr>
          <p:nvPr/>
        </p:nvCxnSpPr>
        <p:spPr>
          <a:xfrm>
            <a:off x="3200401" y="1161303"/>
            <a:ext cx="2307452" cy="862281"/>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144041" y="333345"/>
            <a:ext cx="4186755" cy="400110"/>
          </a:xfrm>
          <a:prstGeom prst="rect">
            <a:avLst/>
          </a:prstGeom>
          <a:noFill/>
        </p:spPr>
        <p:txBody>
          <a:bodyPr wrap="none" rtlCol="0">
            <a:spAutoFit/>
          </a:bodyPr>
          <a:lstStyle/>
          <a:p>
            <a:r>
              <a:rPr lang="en-US" sz="2000" dirty="0">
                <a:solidFill>
                  <a:srgbClr val="0000FF"/>
                </a:solidFill>
              </a:rPr>
              <a:t>What is the slope </a:t>
            </a:r>
            <a:r>
              <a:rPr lang="en-US" sz="2000" dirty="0" err="1">
                <a:solidFill>
                  <a:srgbClr val="0000FF"/>
                </a:solidFill>
              </a:rPr>
              <a:t>vh</a:t>
            </a:r>
            <a:r>
              <a:rPr lang="en-US" sz="2000" dirty="0">
                <a:solidFill>
                  <a:srgbClr val="0000FF"/>
                </a:solidFill>
              </a:rPr>
              <a:t> with respect to </a:t>
            </a:r>
            <a:r>
              <a:rPr lang="en-US" sz="2000" dirty="0" err="1">
                <a:solidFill>
                  <a:srgbClr val="0000FF"/>
                </a:solidFill>
              </a:rPr>
              <a:t>w</a:t>
            </a:r>
            <a:r>
              <a:rPr lang="en-US" sz="2000" baseline="-25000" dirty="0" err="1">
                <a:solidFill>
                  <a:srgbClr val="0000FF"/>
                </a:solidFill>
              </a:rPr>
              <a:t>kj</a:t>
            </a:r>
            <a:endParaRPr lang="en-US" sz="2000" baseline="-25000" dirty="0">
              <a:solidFill>
                <a:srgbClr val="0000FF"/>
              </a:solidFill>
            </a:endParaRPr>
          </a:p>
        </p:txBody>
      </p:sp>
      <p:sp>
        <p:nvSpPr>
          <p:cNvPr id="51" name="Rectangle 50"/>
          <p:cNvSpPr/>
          <p:nvPr/>
        </p:nvSpPr>
        <p:spPr>
          <a:xfrm>
            <a:off x="2514599" y="3851048"/>
            <a:ext cx="1248441" cy="339952"/>
          </a:xfrm>
          <a:prstGeom prst="rect">
            <a:avLst/>
          </a:prstGeom>
          <a:solidFill>
            <a:srgbClr val="008000">
              <a:alpha val="3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75178" y="5250552"/>
            <a:ext cx="2506864" cy="646331"/>
          </a:xfrm>
          <a:prstGeom prst="rect">
            <a:avLst/>
          </a:prstGeom>
          <a:noFill/>
        </p:spPr>
        <p:txBody>
          <a:bodyPr wrap="square" rtlCol="0">
            <a:spAutoFit/>
          </a:bodyPr>
          <a:lstStyle/>
          <a:p>
            <a:r>
              <a:rPr lang="en-US" dirty="0"/>
              <a:t>weight from hidden layer to output layer</a:t>
            </a:r>
          </a:p>
        </p:txBody>
      </p:sp>
      <p:cxnSp>
        <p:nvCxnSpPr>
          <p:cNvPr id="4" name="Straight Arrow Connector 3"/>
          <p:cNvCxnSpPr>
            <a:stCxn id="2" idx="0"/>
          </p:cNvCxnSpPr>
          <p:nvPr/>
        </p:nvCxnSpPr>
        <p:spPr>
          <a:xfrm flipV="1">
            <a:off x="2128610" y="4191000"/>
            <a:ext cx="462190" cy="105955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966595" y="5296233"/>
            <a:ext cx="1253432" cy="369332"/>
          </a:xfrm>
          <a:prstGeom prst="rect">
            <a:avLst/>
          </a:prstGeom>
          <a:noFill/>
        </p:spPr>
        <p:txBody>
          <a:bodyPr wrap="square" rtlCol="0">
            <a:spAutoFit/>
          </a:bodyPr>
          <a:lstStyle/>
          <a:p>
            <a:r>
              <a:rPr lang="en-US" dirty="0"/>
              <a:t>slope of </a:t>
            </a:r>
            <a:r>
              <a:rPr lang="en-US" dirty="0" err="1"/>
              <a:t>wx</a:t>
            </a:r>
            <a:endParaRPr lang="en-US" dirty="0"/>
          </a:p>
        </p:txBody>
      </p:sp>
      <p:cxnSp>
        <p:nvCxnSpPr>
          <p:cNvPr id="6" name="Straight Arrow Connector 5"/>
          <p:cNvCxnSpPr>
            <a:endCxn id="51" idx="2"/>
          </p:cNvCxnSpPr>
          <p:nvPr/>
        </p:nvCxnSpPr>
        <p:spPr>
          <a:xfrm flipH="1" flipV="1">
            <a:off x="3138820" y="4191000"/>
            <a:ext cx="1280780" cy="1105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flipV="1">
            <a:off x="3657600" y="4191001"/>
            <a:ext cx="2590800" cy="91439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175276" y="5023488"/>
            <a:ext cx="1253432" cy="646331"/>
          </a:xfrm>
          <a:prstGeom prst="rect">
            <a:avLst/>
          </a:prstGeom>
          <a:noFill/>
        </p:spPr>
        <p:txBody>
          <a:bodyPr wrap="square" rtlCol="0">
            <a:spAutoFit/>
          </a:bodyPr>
          <a:lstStyle/>
          <a:p>
            <a:r>
              <a:rPr lang="en-US" dirty="0"/>
              <a:t>input feature</a:t>
            </a:r>
          </a:p>
        </p:txBody>
      </p:sp>
    </p:spTree>
    <p:extLst>
      <p:ext uri="{BB962C8B-B14F-4D97-AF65-F5344CB8AC3E}">
        <p14:creationId xmlns:p14="http://schemas.microsoft.com/office/powerpoint/2010/main" val="3843935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13393654"/>
              </p:ext>
            </p:extLst>
          </p:nvPr>
        </p:nvGraphicFramePr>
        <p:xfrm>
          <a:off x="674688" y="2362200"/>
          <a:ext cx="2865437" cy="400050"/>
        </p:xfrm>
        <a:graphic>
          <a:graphicData uri="http://schemas.openxmlformats.org/presentationml/2006/ole">
            <mc:AlternateContent xmlns:mc="http://schemas.openxmlformats.org/markup-compatibility/2006">
              <mc:Choice xmlns:v="urn:schemas-microsoft-com:vml" Requires="v">
                <p:oleObj spid="_x0000_s545974" name="Equation" r:id="rId3" imgW="1549400" imgH="215900" progId="Equation.3">
                  <p:embed/>
                </p:oleObj>
              </mc:Choice>
              <mc:Fallback>
                <p:oleObj name="Equation" r:id="rId3" imgW="1549400" imgH="215900" progId="Equation.3">
                  <p:embed/>
                  <p:pic>
                    <p:nvPicPr>
                      <p:cNvPr id="0" name=""/>
                      <p:cNvPicPr/>
                      <p:nvPr/>
                    </p:nvPicPr>
                    <p:blipFill>
                      <a:blip r:embed="rId4"/>
                      <a:stretch>
                        <a:fillRect/>
                      </a:stretch>
                    </p:blipFill>
                    <p:spPr>
                      <a:xfrm>
                        <a:off x="674688" y="2362200"/>
                        <a:ext cx="2865437" cy="400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36698817"/>
              </p:ext>
            </p:extLst>
          </p:nvPr>
        </p:nvGraphicFramePr>
        <p:xfrm>
          <a:off x="4843341" y="2346098"/>
          <a:ext cx="4052005" cy="416152"/>
        </p:xfrm>
        <a:graphic>
          <a:graphicData uri="http://schemas.openxmlformats.org/presentationml/2006/ole">
            <mc:AlternateContent xmlns:mc="http://schemas.openxmlformats.org/markup-compatibility/2006">
              <mc:Choice xmlns:v="urn:schemas-microsoft-com:vml" Requires="v">
                <p:oleObj spid="_x0000_s545975" name="Equation" r:id="rId5" imgW="2222500" imgH="228600" progId="Equation.3">
                  <p:embed/>
                </p:oleObj>
              </mc:Choice>
              <mc:Fallback>
                <p:oleObj name="Equation" r:id="rId5" imgW="2222500" imgH="228600" progId="Equation.3">
                  <p:embed/>
                  <p:pic>
                    <p:nvPicPr>
                      <p:cNvPr id="0" name=""/>
                      <p:cNvPicPr/>
                      <p:nvPr/>
                    </p:nvPicPr>
                    <p:blipFill>
                      <a:blip r:embed="rId6"/>
                      <a:stretch>
                        <a:fillRect/>
                      </a:stretch>
                    </p:blipFill>
                    <p:spPr>
                      <a:xfrm>
                        <a:off x="4843341" y="2346098"/>
                        <a:ext cx="4052005" cy="416152"/>
                      </a:xfrm>
                      <a:prstGeom prst="rect">
                        <a:avLst/>
                      </a:prstGeom>
                    </p:spPr>
                  </p:pic>
                </p:oleObj>
              </mc:Fallback>
            </mc:AlternateContent>
          </a:graphicData>
        </a:graphic>
      </p:graphicFrame>
      <p:sp>
        <p:nvSpPr>
          <p:cNvPr id="6" name="TextBox 5"/>
          <p:cNvSpPr txBox="1"/>
          <p:nvPr/>
        </p:nvSpPr>
        <p:spPr>
          <a:xfrm>
            <a:off x="1219200" y="1686153"/>
            <a:ext cx="1664939" cy="461665"/>
          </a:xfrm>
          <a:prstGeom prst="rect">
            <a:avLst/>
          </a:prstGeom>
          <a:noFill/>
        </p:spPr>
        <p:txBody>
          <a:bodyPr wrap="none" rtlCol="0">
            <a:spAutoFit/>
          </a:bodyPr>
          <a:lstStyle/>
          <a:p>
            <a:r>
              <a:rPr lang="en-US" sz="2400" dirty="0"/>
              <a:t>output layer</a:t>
            </a:r>
          </a:p>
        </p:txBody>
      </p:sp>
      <p:sp>
        <p:nvSpPr>
          <p:cNvPr id="7" name="TextBox 6"/>
          <p:cNvSpPr txBox="1"/>
          <p:nvPr/>
        </p:nvSpPr>
        <p:spPr>
          <a:xfrm>
            <a:off x="5943600" y="1686153"/>
            <a:ext cx="1736373" cy="461665"/>
          </a:xfrm>
          <a:prstGeom prst="rect">
            <a:avLst/>
          </a:prstGeom>
          <a:noFill/>
        </p:spPr>
        <p:txBody>
          <a:bodyPr wrap="none" rtlCol="0">
            <a:spAutoFit/>
          </a:bodyPr>
          <a:lstStyle/>
          <a:p>
            <a:r>
              <a:rPr lang="en-US" sz="2400" dirty="0"/>
              <a:t>hidden layer</a:t>
            </a:r>
          </a:p>
        </p:txBody>
      </p:sp>
      <p:sp>
        <p:nvSpPr>
          <p:cNvPr id="8" name="TextBox 7"/>
          <p:cNvSpPr txBox="1"/>
          <p:nvPr/>
        </p:nvSpPr>
        <p:spPr>
          <a:xfrm>
            <a:off x="3022941" y="2971800"/>
            <a:ext cx="2318363" cy="461665"/>
          </a:xfrm>
          <a:prstGeom prst="rect">
            <a:avLst/>
          </a:prstGeom>
          <a:noFill/>
        </p:spPr>
        <p:txBody>
          <a:bodyPr wrap="none" rtlCol="0">
            <a:spAutoFit/>
          </a:bodyPr>
          <a:lstStyle/>
          <a:p>
            <a:r>
              <a:rPr lang="en-US" sz="2400" dirty="0">
                <a:solidFill>
                  <a:srgbClr val="FF0000"/>
                </a:solidFill>
              </a:rPr>
              <a:t>What’s different?</a:t>
            </a:r>
          </a:p>
        </p:txBody>
      </p:sp>
      <p:sp>
        <p:nvSpPr>
          <p:cNvPr id="9" name="Oval 8"/>
          <p:cNvSpPr/>
          <p:nvPr/>
        </p:nvSpPr>
        <p:spPr>
          <a:xfrm>
            <a:off x="2132839" y="4232045"/>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2132840" y="5679845"/>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3580639" y="4994045"/>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32864" y="4227581"/>
            <a:ext cx="451766" cy="461665"/>
          </a:xfrm>
          <a:prstGeom prst="rect">
            <a:avLst/>
          </a:prstGeom>
          <a:noFill/>
        </p:spPr>
        <p:txBody>
          <a:bodyPr wrap="none" rtlCol="0">
            <a:spAutoFit/>
          </a:bodyPr>
          <a:lstStyle/>
          <a:p>
            <a:r>
              <a:rPr lang="en-US" sz="2400" dirty="0"/>
              <a:t>x</a:t>
            </a:r>
            <a:r>
              <a:rPr lang="en-US" sz="2400" baseline="-25000" dirty="0"/>
              <a:t>1</a:t>
            </a:r>
          </a:p>
        </p:txBody>
      </p:sp>
      <p:sp>
        <p:nvSpPr>
          <p:cNvPr id="13" name="TextBox 12"/>
          <p:cNvSpPr txBox="1"/>
          <p:nvPr/>
        </p:nvSpPr>
        <p:spPr>
          <a:xfrm>
            <a:off x="456664" y="5603646"/>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14" name="Straight Arrow Connector 13"/>
          <p:cNvCxnSpPr/>
          <p:nvPr/>
        </p:nvCxnSpPr>
        <p:spPr>
          <a:xfrm flipV="1">
            <a:off x="913640" y="4458413"/>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900272" y="5908446"/>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3"/>
          </p:cNvCxnSpPr>
          <p:nvPr/>
        </p:nvCxnSpPr>
        <p:spPr>
          <a:xfrm flipV="1">
            <a:off x="932075" y="5384291"/>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913640" y="4622291"/>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5"/>
            <a:endCxn id="11" idx="1"/>
          </p:cNvCxnSpPr>
          <p:nvPr/>
        </p:nvCxnSpPr>
        <p:spPr>
          <a:xfrm>
            <a:off x="2698194" y="4789812"/>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6"/>
            <a:endCxn id="11" idx="3"/>
          </p:cNvCxnSpPr>
          <p:nvPr/>
        </p:nvCxnSpPr>
        <p:spPr>
          <a:xfrm flipV="1">
            <a:off x="2795194" y="5559400"/>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267959" y="5257782"/>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83387" y="4809380"/>
            <a:ext cx="466794" cy="369332"/>
          </a:xfrm>
          <a:prstGeom prst="rect">
            <a:avLst/>
          </a:prstGeom>
          <a:noFill/>
        </p:spPr>
        <p:txBody>
          <a:bodyPr wrap="none" rtlCol="0">
            <a:spAutoFit/>
          </a:bodyPr>
          <a:lstStyle/>
          <a:p>
            <a:r>
              <a:rPr lang="en-US" dirty="0"/>
              <a:t>out</a:t>
            </a:r>
          </a:p>
        </p:txBody>
      </p:sp>
      <p:cxnSp>
        <p:nvCxnSpPr>
          <p:cNvPr id="22" name="Straight Arrow Connector 21"/>
          <p:cNvCxnSpPr/>
          <p:nvPr/>
        </p:nvCxnSpPr>
        <p:spPr>
          <a:xfrm>
            <a:off x="872591" y="4712106"/>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932075" y="5241136"/>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flipV="1">
            <a:off x="2261795" y="4423915"/>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5" name="Curved Connector 24"/>
          <p:cNvCxnSpPr/>
          <p:nvPr/>
        </p:nvCxnSpPr>
        <p:spPr>
          <a:xfrm flipV="1">
            <a:off x="2261795" y="5871715"/>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flipV="1">
            <a:off x="3785795" y="5185915"/>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756755" y="4227581"/>
            <a:ext cx="370677" cy="369332"/>
          </a:xfrm>
          <a:prstGeom prst="rect">
            <a:avLst/>
          </a:prstGeom>
          <a:noFill/>
        </p:spPr>
        <p:txBody>
          <a:bodyPr wrap="none" rtlCol="0">
            <a:spAutoFit/>
          </a:bodyPr>
          <a:lstStyle/>
          <a:p>
            <a:r>
              <a:rPr lang="en-US" dirty="0"/>
              <a:t>h</a:t>
            </a:r>
            <a:r>
              <a:rPr lang="en-US" baseline="-25000" dirty="0"/>
              <a:t>1</a:t>
            </a:r>
          </a:p>
        </p:txBody>
      </p:sp>
      <p:sp>
        <p:nvSpPr>
          <p:cNvPr id="28" name="TextBox 27"/>
          <p:cNvSpPr txBox="1"/>
          <p:nvPr/>
        </p:nvSpPr>
        <p:spPr>
          <a:xfrm>
            <a:off x="2756755" y="5991849"/>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29" name="TextBox 28"/>
          <p:cNvSpPr txBox="1"/>
          <p:nvPr/>
        </p:nvSpPr>
        <p:spPr>
          <a:xfrm>
            <a:off x="2261795" y="5056470"/>
            <a:ext cx="415498" cy="369332"/>
          </a:xfrm>
          <a:prstGeom prst="rect">
            <a:avLst/>
          </a:prstGeom>
          <a:noFill/>
        </p:spPr>
        <p:txBody>
          <a:bodyPr wrap="none" rtlCol="0">
            <a:spAutoFit/>
          </a:bodyPr>
          <a:lstStyle/>
          <a:p>
            <a:r>
              <a:rPr lang="en-US" dirty="0"/>
              <a:t>…</a:t>
            </a:r>
          </a:p>
        </p:txBody>
      </p:sp>
      <p:sp>
        <p:nvSpPr>
          <p:cNvPr id="30" name="TextBox 29"/>
          <p:cNvSpPr txBox="1"/>
          <p:nvPr/>
        </p:nvSpPr>
        <p:spPr>
          <a:xfrm>
            <a:off x="512457" y="5042570"/>
            <a:ext cx="415498" cy="369332"/>
          </a:xfrm>
          <a:prstGeom prst="rect">
            <a:avLst/>
          </a:prstGeom>
          <a:noFill/>
        </p:spPr>
        <p:txBody>
          <a:bodyPr wrap="none" rtlCol="0">
            <a:spAutoFit/>
          </a:bodyPr>
          <a:lstStyle/>
          <a:p>
            <a:r>
              <a:rPr lang="en-US" dirty="0"/>
              <a:t>…</a:t>
            </a:r>
          </a:p>
        </p:txBody>
      </p:sp>
      <p:sp>
        <p:nvSpPr>
          <p:cNvPr id="31" name="TextBox 30"/>
          <p:cNvSpPr txBox="1"/>
          <p:nvPr/>
        </p:nvSpPr>
        <p:spPr>
          <a:xfrm>
            <a:off x="3109924" y="4500115"/>
            <a:ext cx="383501" cy="369332"/>
          </a:xfrm>
          <a:prstGeom prst="rect">
            <a:avLst/>
          </a:prstGeom>
          <a:noFill/>
        </p:spPr>
        <p:txBody>
          <a:bodyPr wrap="none" rtlCol="0">
            <a:spAutoFit/>
          </a:bodyPr>
          <a:lstStyle/>
          <a:p>
            <a:r>
              <a:rPr lang="en-US" dirty="0"/>
              <a:t>v</a:t>
            </a:r>
            <a:r>
              <a:rPr lang="en-US" baseline="-25000" dirty="0"/>
              <a:t>1</a:t>
            </a:r>
          </a:p>
        </p:txBody>
      </p:sp>
      <p:sp>
        <p:nvSpPr>
          <p:cNvPr id="32" name="TextBox 31"/>
          <p:cNvSpPr txBox="1"/>
          <p:nvPr/>
        </p:nvSpPr>
        <p:spPr>
          <a:xfrm>
            <a:off x="3062522" y="5370581"/>
            <a:ext cx="383501" cy="369332"/>
          </a:xfrm>
          <a:prstGeom prst="rect">
            <a:avLst/>
          </a:prstGeom>
          <a:noFill/>
        </p:spPr>
        <p:txBody>
          <a:bodyPr wrap="none" rtlCol="0">
            <a:spAutoFit/>
          </a:bodyPr>
          <a:lstStyle/>
          <a:p>
            <a:r>
              <a:rPr lang="en-US" dirty="0" err="1"/>
              <a:t>v</a:t>
            </a:r>
            <a:r>
              <a:rPr lang="en-US" baseline="-25000" dirty="0" err="1"/>
              <a:t>d</a:t>
            </a:r>
            <a:endParaRPr lang="en-US" baseline="-25000" dirty="0"/>
          </a:p>
        </p:txBody>
      </p:sp>
      <p:sp>
        <p:nvSpPr>
          <p:cNvPr id="33" name="TextBox 32"/>
          <p:cNvSpPr txBox="1"/>
          <p:nvPr/>
        </p:nvSpPr>
        <p:spPr>
          <a:xfrm>
            <a:off x="1270710" y="4051736"/>
            <a:ext cx="508447" cy="369332"/>
          </a:xfrm>
          <a:prstGeom prst="rect">
            <a:avLst/>
          </a:prstGeom>
          <a:noFill/>
        </p:spPr>
        <p:txBody>
          <a:bodyPr wrap="none" rtlCol="0">
            <a:spAutoFit/>
          </a:bodyPr>
          <a:lstStyle/>
          <a:p>
            <a:r>
              <a:rPr lang="en-US" dirty="0"/>
              <a:t>w</a:t>
            </a:r>
            <a:r>
              <a:rPr lang="en-US" baseline="-25000" dirty="0"/>
              <a:t>11</a:t>
            </a:r>
          </a:p>
        </p:txBody>
      </p:sp>
      <p:sp>
        <p:nvSpPr>
          <p:cNvPr id="34" name="TextBox 33"/>
          <p:cNvSpPr txBox="1"/>
          <p:nvPr/>
        </p:nvSpPr>
        <p:spPr>
          <a:xfrm>
            <a:off x="1307209" y="4300934"/>
            <a:ext cx="508447" cy="369332"/>
          </a:xfrm>
          <a:prstGeom prst="rect">
            <a:avLst/>
          </a:prstGeom>
          <a:noFill/>
        </p:spPr>
        <p:txBody>
          <a:bodyPr wrap="none" rtlCol="0">
            <a:spAutoFit/>
          </a:bodyPr>
          <a:lstStyle/>
          <a:p>
            <a:r>
              <a:rPr lang="en-US" dirty="0"/>
              <a:t>w</a:t>
            </a:r>
            <a:r>
              <a:rPr lang="en-US" baseline="-25000" dirty="0"/>
              <a:t>21</a:t>
            </a:r>
          </a:p>
        </p:txBody>
      </p:sp>
      <p:sp>
        <p:nvSpPr>
          <p:cNvPr id="35" name="TextBox 34"/>
          <p:cNvSpPr txBox="1"/>
          <p:nvPr/>
        </p:nvSpPr>
        <p:spPr>
          <a:xfrm>
            <a:off x="1307209" y="4617402"/>
            <a:ext cx="508447" cy="369332"/>
          </a:xfrm>
          <a:prstGeom prst="rect">
            <a:avLst/>
          </a:prstGeom>
          <a:noFill/>
        </p:spPr>
        <p:txBody>
          <a:bodyPr wrap="none" rtlCol="0">
            <a:spAutoFit/>
          </a:bodyPr>
          <a:lstStyle/>
          <a:p>
            <a:r>
              <a:rPr lang="en-US" dirty="0"/>
              <a:t>w</a:t>
            </a:r>
            <a:r>
              <a:rPr lang="en-US" baseline="-25000" dirty="0"/>
              <a:t>31</a:t>
            </a:r>
          </a:p>
        </p:txBody>
      </p:sp>
      <p:sp>
        <p:nvSpPr>
          <p:cNvPr id="36" name="TextBox 35"/>
          <p:cNvSpPr txBox="1"/>
          <p:nvPr/>
        </p:nvSpPr>
        <p:spPr>
          <a:xfrm>
            <a:off x="1332162" y="5520134"/>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spTree>
    <p:extLst>
      <p:ext uri="{BB962C8B-B14F-4D97-AF65-F5344CB8AC3E}">
        <p14:creationId xmlns:p14="http://schemas.microsoft.com/office/powerpoint/2010/main" val="125544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70280534"/>
              </p:ext>
            </p:extLst>
          </p:nvPr>
        </p:nvGraphicFramePr>
        <p:xfrm>
          <a:off x="674688" y="2362200"/>
          <a:ext cx="2865437" cy="400050"/>
        </p:xfrm>
        <a:graphic>
          <a:graphicData uri="http://schemas.openxmlformats.org/presentationml/2006/ole">
            <mc:AlternateContent xmlns:mc="http://schemas.openxmlformats.org/markup-compatibility/2006">
              <mc:Choice xmlns:v="urn:schemas-microsoft-com:vml" Requires="v">
                <p:oleObj spid="_x0000_s546990" name="Equation" r:id="rId3" imgW="1549400" imgH="215900" progId="Equation.3">
                  <p:embed/>
                </p:oleObj>
              </mc:Choice>
              <mc:Fallback>
                <p:oleObj name="Equation" r:id="rId3" imgW="1549400" imgH="215900" progId="Equation.3">
                  <p:embed/>
                  <p:pic>
                    <p:nvPicPr>
                      <p:cNvPr id="0" name=""/>
                      <p:cNvPicPr/>
                      <p:nvPr/>
                    </p:nvPicPr>
                    <p:blipFill>
                      <a:blip r:embed="rId4"/>
                      <a:stretch>
                        <a:fillRect/>
                      </a:stretch>
                    </p:blipFill>
                    <p:spPr>
                      <a:xfrm>
                        <a:off x="674688" y="2362200"/>
                        <a:ext cx="2865437" cy="400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95289803"/>
              </p:ext>
            </p:extLst>
          </p:nvPr>
        </p:nvGraphicFramePr>
        <p:xfrm>
          <a:off x="4843341" y="2346098"/>
          <a:ext cx="4052005" cy="416152"/>
        </p:xfrm>
        <a:graphic>
          <a:graphicData uri="http://schemas.openxmlformats.org/presentationml/2006/ole">
            <mc:AlternateContent xmlns:mc="http://schemas.openxmlformats.org/markup-compatibility/2006">
              <mc:Choice xmlns:v="urn:schemas-microsoft-com:vml" Requires="v">
                <p:oleObj spid="_x0000_s546991" name="Equation" r:id="rId5" imgW="2222500" imgH="228600" progId="Equation.3">
                  <p:embed/>
                </p:oleObj>
              </mc:Choice>
              <mc:Fallback>
                <p:oleObj name="Equation" r:id="rId5" imgW="2222500" imgH="228600" progId="Equation.3">
                  <p:embed/>
                  <p:pic>
                    <p:nvPicPr>
                      <p:cNvPr id="0" name=""/>
                      <p:cNvPicPr/>
                      <p:nvPr/>
                    </p:nvPicPr>
                    <p:blipFill>
                      <a:blip r:embed="rId6"/>
                      <a:stretch>
                        <a:fillRect/>
                      </a:stretch>
                    </p:blipFill>
                    <p:spPr>
                      <a:xfrm>
                        <a:off x="4843341" y="2346098"/>
                        <a:ext cx="4052005" cy="416152"/>
                      </a:xfrm>
                      <a:prstGeom prst="rect">
                        <a:avLst/>
                      </a:prstGeom>
                    </p:spPr>
                  </p:pic>
                </p:oleObj>
              </mc:Fallback>
            </mc:AlternateContent>
          </a:graphicData>
        </a:graphic>
      </p:graphicFrame>
      <p:sp>
        <p:nvSpPr>
          <p:cNvPr id="6" name="TextBox 5"/>
          <p:cNvSpPr txBox="1"/>
          <p:nvPr/>
        </p:nvSpPr>
        <p:spPr>
          <a:xfrm>
            <a:off x="1219200" y="1686153"/>
            <a:ext cx="1664939" cy="461665"/>
          </a:xfrm>
          <a:prstGeom prst="rect">
            <a:avLst/>
          </a:prstGeom>
          <a:noFill/>
        </p:spPr>
        <p:txBody>
          <a:bodyPr wrap="none" rtlCol="0">
            <a:spAutoFit/>
          </a:bodyPr>
          <a:lstStyle/>
          <a:p>
            <a:r>
              <a:rPr lang="en-US" sz="2400" dirty="0"/>
              <a:t>output layer</a:t>
            </a:r>
          </a:p>
        </p:txBody>
      </p:sp>
      <p:sp>
        <p:nvSpPr>
          <p:cNvPr id="7" name="TextBox 6"/>
          <p:cNvSpPr txBox="1"/>
          <p:nvPr/>
        </p:nvSpPr>
        <p:spPr>
          <a:xfrm>
            <a:off x="5943600" y="1686153"/>
            <a:ext cx="1736373" cy="461665"/>
          </a:xfrm>
          <a:prstGeom prst="rect">
            <a:avLst/>
          </a:prstGeom>
          <a:noFill/>
        </p:spPr>
        <p:txBody>
          <a:bodyPr wrap="none" rtlCol="0">
            <a:spAutoFit/>
          </a:bodyPr>
          <a:lstStyle/>
          <a:p>
            <a:r>
              <a:rPr lang="en-US" sz="2400" dirty="0"/>
              <a:t>hidden layer</a:t>
            </a:r>
          </a:p>
        </p:txBody>
      </p:sp>
      <p:sp>
        <p:nvSpPr>
          <p:cNvPr id="3" name="Rectangle 2"/>
          <p:cNvSpPr/>
          <p:nvPr/>
        </p:nvSpPr>
        <p:spPr>
          <a:xfrm>
            <a:off x="914400" y="2362200"/>
            <a:ext cx="1548857" cy="400050"/>
          </a:xfrm>
          <a:prstGeom prst="rect">
            <a:avLst/>
          </a:prstGeom>
          <a:solidFill>
            <a:srgbClr val="0080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7" name="Rectangle 36"/>
          <p:cNvSpPr/>
          <p:nvPr/>
        </p:nvSpPr>
        <p:spPr>
          <a:xfrm>
            <a:off x="5036689" y="2362200"/>
            <a:ext cx="1548857" cy="400050"/>
          </a:xfrm>
          <a:prstGeom prst="rect">
            <a:avLst/>
          </a:prstGeom>
          <a:solidFill>
            <a:srgbClr val="0080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8" name="TextBox 37"/>
          <p:cNvSpPr txBox="1"/>
          <p:nvPr/>
        </p:nvSpPr>
        <p:spPr>
          <a:xfrm>
            <a:off x="1400999" y="2895600"/>
            <a:ext cx="646331" cy="369332"/>
          </a:xfrm>
          <a:prstGeom prst="rect">
            <a:avLst/>
          </a:prstGeom>
          <a:noFill/>
        </p:spPr>
        <p:txBody>
          <a:bodyPr wrap="none" rtlCol="0">
            <a:spAutoFit/>
          </a:bodyPr>
          <a:lstStyle/>
          <a:p>
            <a:r>
              <a:rPr lang="en-US" dirty="0">
                <a:solidFill>
                  <a:srgbClr val="008000"/>
                </a:solidFill>
              </a:rPr>
              <a:t>error</a:t>
            </a:r>
          </a:p>
        </p:txBody>
      </p:sp>
      <p:sp>
        <p:nvSpPr>
          <p:cNvPr id="44" name="TextBox 43"/>
          <p:cNvSpPr txBox="1"/>
          <p:nvPr/>
        </p:nvSpPr>
        <p:spPr>
          <a:xfrm>
            <a:off x="5494516" y="2895600"/>
            <a:ext cx="646331" cy="369332"/>
          </a:xfrm>
          <a:prstGeom prst="rect">
            <a:avLst/>
          </a:prstGeom>
          <a:noFill/>
        </p:spPr>
        <p:txBody>
          <a:bodyPr wrap="none" rtlCol="0">
            <a:spAutoFit/>
          </a:bodyPr>
          <a:lstStyle/>
          <a:p>
            <a:r>
              <a:rPr lang="en-US" dirty="0">
                <a:solidFill>
                  <a:srgbClr val="008000"/>
                </a:solidFill>
              </a:rPr>
              <a:t>error</a:t>
            </a:r>
          </a:p>
        </p:txBody>
      </p:sp>
      <p:sp>
        <p:nvSpPr>
          <p:cNvPr id="45" name="TextBox 44"/>
          <p:cNvSpPr txBox="1"/>
          <p:nvPr/>
        </p:nvSpPr>
        <p:spPr>
          <a:xfrm>
            <a:off x="2362200" y="2895600"/>
            <a:ext cx="1068943" cy="923330"/>
          </a:xfrm>
          <a:prstGeom prst="rect">
            <a:avLst/>
          </a:prstGeom>
          <a:noFill/>
        </p:spPr>
        <p:txBody>
          <a:bodyPr wrap="square" rtlCol="0">
            <a:spAutoFit/>
          </a:bodyPr>
          <a:lstStyle/>
          <a:p>
            <a:r>
              <a:rPr lang="en-US" dirty="0">
                <a:solidFill>
                  <a:srgbClr val="FF6600"/>
                </a:solidFill>
              </a:rPr>
              <a:t>output activation slope</a:t>
            </a:r>
          </a:p>
        </p:txBody>
      </p:sp>
      <p:sp>
        <p:nvSpPr>
          <p:cNvPr id="46" name="Rectangle 45"/>
          <p:cNvSpPr/>
          <p:nvPr/>
        </p:nvSpPr>
        <p:spPr>
          <a:xfrm>
            <a:off x="2504307" y="2362200"/>
            <a:ext cx="772294" cy="400050"/>
          </a:xfrm>
          <a:prstGeom prst="rect">
            <a:avLst/>
          </a:prstGeom>
          <a:solidFill>
            <a:srgbClr val="FF66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47" name="TextBox 46"/>
          <p:cNvSpPr txBox="1"/>
          <p:nvPr/>
        </p:nvSpPr>
        <p:spPr>
          <a:xfrm>
            <a:off x="6556121" y="2895600"/>
            <a:ext cx="1068943" cy="923330"/>
          </a:xfrm>
          <a:prstGeom prst="rect">
            <a:avLst/>
          </a:prstGeom>
          <a:noFill/>
        </p:spPr>
        <p:txBody>
          <a:bodyPr wrap="square" rtlCol="0">
            <a:spAutoFit/>
          </a:bodyPr>
          <a:lstStyle/>
          <a:p>
            <a:r>
              <a:rPr lang="en-US" dirty="0">
                <a:solidFill>
                  <a:srgbClr val="FF6600"/>
                </a:solidFill>
              </a:rPr>
              <a:t>output activation slope</a:t>
            </a:r>
          </a:p>
        </p:txBody>
      </p:sp>
      <p:sp>
        <p:nvSpPr>
          <p:cNvPr id="48" name="Rectangle 47"/>
          <p:cNvSpPr/>
          <p:nvPr/>
        </p:nvSpPr>
        <p:spPr>
          <a:xfrm>
            <a:off x="6600358" y="2362200"/>
            <a:ext cx="772294" cy="400050"/>
          </a:xfrm>
          <a:prstGeom prst="rect">
            <a:avLst/>
          </a:prstGeom>
          <a:solidFill>
            <a:srgbClr val="FF66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49" name="Rectangle 48"/>
          <p:cNvSpPr/>
          <p:nvPr/>
        </p:nvSpPr>
        <p:spPr>
          <a:xfrm>
            <a:off x="3294990" y="2362200"/>
            <a:ext cx="234023" cy="400050"/>
          </a:xfrm>
          <a:prstGeom prst="rect">
            <a:avLst/>
          </a:prstGeom>
          <a:solidFill>
            <a:srgbClr val="3366FF">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50" name="TextBox 49"/>
          <p:cNvSpPr txBox="1"/>
          <p:nvPr/>
        </p:nvSpPr>
        <p:spPr>
          <a:xfrm>
            <a:off x="3529013" y="2962870"/>
            <a:ext cx="1068943" cy="369332"/>
          </a:xfrm>
          <a:prstGeom prst="rect">
            <a:avLst/>
          </a:prstGeom>
          <a:noFill/>
        </p:spPr>
        <p:txBody>
          <a:bodyPr wrap="square" rtlCol="0">
            <a:spAutoFit/>
          </a:bodyPr>
          <a:lstStyle/>
          <a:p>
            <a:r>
              <a:rPr lang="en-US" dirty="0">
                <a:solidFill>
                  <a:srgbClr val="3366FF"/>
                </a:solidFill>
              </a:rPr>
              <a:t>input</a:t>
            </a:r>
          </a:p>
        </p:txBody>
      </p:sp>
      <p:sp>
        <p:nvSpPr>
          <p:cNvPr id="51" name="Rectangle 50"/>
          <p:cNvSpPr/>
          <p:nvPr/>
        </p:nvSpPr>
        <p:spPr>
          <a:xfrm>
            <a:off x="8610600" y="2362200"/>
            <a:ext cx="234023" cy="400050"/>
          </a:xfrm>
          <a:prstGeom prst="rect">
            <a:avLst/>
          </a:prstGeom>
          <a:solidFill>
            <a:srgbClr val="3366FF">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52" name="TextBox 51"/>
          <p:cNvSpPr txBox="1"/>
          <p:nvPr/>
        </p:nvSpPr>
        <p:spPr>
          <a:xfrm>
            <a:off x="8456913" y="3125531"/>
            <a:ext cx="618270" cy="369332"/>
          </a:xfrm>
          <a:prstGeom prst="rect">
            <a:avLst/>
          </a:prstGeom>
          <a:noFill/>
        </p:spPr>
        <p:txBody>
          <a:bodyPr wrap="square" rtlCol="0">
            <a:spAutoFit/>
          </a:bodyPr>
          <a:lstStyle/>
          <a:p>
            <a:r>
              <a:rPr lang="en-US" dirty="0">
                <a:solidFill>
                  <a:srgbClr val="3366FF"/>
                </a:solidFill>
              </a:rPr>
              <a:t>input</a:t>
            </a:r>
          </a:p>
        </p:txBody>
      </p:sp>
      <p:sp>
        <p:nvSpPr>
          <p:cNvPr id="57" name="Oval 56"/>
          <p:cNvSpPr/>
          <p:nvPr/>
        </p:nvSpPr>
        <p:spPr>
          <a:xfrm>
            <a:off x="2132839" y="4232045"/>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Oval 57"/>
          <p:cNvSpPr/>
          <p:nvPr/>
        </p:nvSpPr>
        <p:spPr>
          <a:xfrm>
            <a:off x="2132840" y="5679845"/>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Oval 58"/>
          <p:cNvSpPr/>
          <p:nvPr/>
        </p:nvSpPr>
        <p:spPr>
          <a:xfrm>
            <a:off x="3580639" y="4994045"/>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532864" y="4227581"/>
            <a:ext cx="451766" cy="461665"/>
          </a:xfrm>
          <a:prstGeom prst="rect">
            <a:avLst/>
          </a:prstGeom>
          <a:noFill/>
        </p:spPr>
        <p:txBody>
          <a:bodyPr wrap="none" rtlCol="0">
            <a:spAutoFit/>
          </a:bodyPr>
          <a:lstStyle/>
          <a:p>
            <a:r>
              <a:rPr lang="en-US" sz="2400" dirty="0"/>
              <a:t>x</a:t>
            </a:r>
            <a:r>
              <a:rPr lang="en-US" sz="2400" baseline="-25000" dirty="0"/>
              <a:t>1</a:t>
            </a:r>
          </a:p>
        </p:txBody>
      </p:sp>
      <p:sp>
        <p:nvSpPr>
          <p:cNvPr id="61" name="TextBox 60"/>
          <p:cNvSpPr txBox="1"/>
          <p:nvPr/>
        </p:nvSpPr>
        <p:spPr>
          <a:xfrm>
            <a:off x="456664" y="5603646"/>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62" name="Straight Arrow Connector 61"/>
          <p:cNvCxnSpPr/>
          <p:nvPr/>
        </p:nvCxnSpPr>
        <p:spPr>
          <a:xfrm flipV="1">
            <a:off x="913640" y="4458413"/>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900272" y="5908446"/>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61" idx="3"/>
          </p:cNvCxnSpPr>
          <p:nvPr/>
        </p:nvCxnSpPr>
        <p:spPr>
          <a:xfrm flipV="1">
            <a:off x="932075" y="5384291"/>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913640" y="4622291"/>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57" idx="5"/>
            <a:endCxn id="59" idx="1"/>
          </p:cNvCxnSpPr>
          <p:nvPr/>
        </p:nvCxnSpPr>
        <p:spPr>
          <a:xfrm>
            <a:off x="2698194" y="4789812"/>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8" idx="6"/>
            <a:endCxn id="59" idx="3"/>
          </p:cNvCxnSpPr>
          <p:nvPr/>
        </p:nvCxnSpPr>
        <p:spPr>
          <a:xfrm flipV="1">
            <a:off x="2795194" y="5559400"/>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267959" y="5257782"/>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083387" y="4809380"/>
            <a:ext cx="466794" cy="369332"/>
          </a:xfrm>
          <a:prstGeom prst="rect">
            <a:avLst/>
          </a:prstGeom>
          <a:noFill/>
        </p:spPr>
        <p:txBody>
          <a:bodyPr wrap="none" rtlCol="0">
            <a:spAutoFit/>
          </a:bodyPr>
          <a:lstStyle/>
          <a:p>
            <a:r>
              <a:rPr lang="en-US" dirty="0"/>
              <a:t>out</a:t>
            </a:r>
          </a:p>
        </p:txBody>
      </p:sp>
      <p:cxnSp>
        <p:nvCxnSpPr>
          <p:cNvPr id="70" name="Straight Arrow Connector 69"/>
          <p:cNvCxnSpPr/>
          <p:nvPr/>
        </p:nvCxnSpPr>
        <p:spPr>
          <a:xfrm>
            <a:off x="872591" y="4712106"/>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932075" y="5241136"/>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2" name="Curved Connector 71"/>
          <p:cNvCxnSpPr/>
          <p:nvPr/>
        </p:nvCxnSpPr>
        <p:spPr>
          <a:xfrm flipV="1">
            <a:off x="2261795" y="4423915"/>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73" name="Curved Connector 72"/>
          <p:cNvCxnSpPr/>
          <p:nvPr/>
        </p:nvCxnSpPr>
        <p:spPr>
          <a:xfrm flipV="1">
            <a:off x="2261795" y="5871715"/>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flipV="1">
            <a:off x="3785795" y="5185915"/>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2756755" y="4227581"/>
            <a:ext cx="370677" cy="369332"/>
          </a:xfrm>
          <a:prstGeom prst="rect">
            <a:avLst/>
          </a:prstGeom>
          <a:noFill/>
        </p:spPr>
        <p:txBody>
          <a:bodyPr wrap="none" rtlCol="0">
            <a:spAutoFit/>
          </a:bodyPr>
          <a:lstStyle/>
          <a:p>
            <a:r>
              <a:rPr lang="en-US" dirty="0"/>
              <a:t>h</a:t>
            </a:r>
            <a:r>
              <a:rPr lang="en-US" baseline="-25000" dirty="0"/>
              <a:t>1</a:t>
            </a:r>
          </a:p>
        </p:txBody>
      </p:sp>
      <p:sp>
        <p:nvSpPr>
          <p:cNvPr id="76" name="TextBox 75"/>
          <p:cNvSpPr txBox="1"/>
          <p:nvPr/>
        </p:nvSpPr>
        <p:spPr>
          <a:xfrm>
            <a:off x="2756755" y="5991849"/>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77" name="TextBox 76"/>
          <p:cNvSpPr txBox="1"/>
          <p:nvPr/>
        </p:nvSpPr>
        <p:spPr>
          <a:xfrm>
            <a:off x="2261795" y="5056470"/>
            <a:ext cx="415498" cy="369332"/>
          </a:xfrm>
          <a:prstGeom prst="rect">
            <a:avLst/>
          </a:prstGeom>
          <a:noFill/>
        </p:spPr>
        <p:txBody>
          <a:bodyPr wrap="none" rtlCol="0">
            <a:spAutoFit/>
          </a:bodyPr>
          <a:lstStyle/>
          <a:p>
            <a:r>
              <a:rPr lang="en-US" dirty="0"/>
              <a:t>…</a:t>
            </a:r>
          </a:p>
        </p:txBody>
      </p:sp>
      <p:sp>
        <p:nvSpPr>
          <p:cNvPr id="78" name="TextBox 77"/>
          <p:cNvSpPr txBox="1"/>
          <p:nvPr/>
        </p:nvSpPr>
        <p:spPr>
          <a:xfrm>
            <a:off x="512457" y="5042570"/>
            <a:ext cx="415498" cy="369332"/>
          </a:xfrm>
          <a:prstGeom prst="rect">
            <a:avLst/>
          </a:prstGeom>
          <a:noFill/>
        </p:spPr>
        <p:txBody>
          <a:bodyPr wrap="none" rtlCol="0">
            <a:spAutoFit/>
          </a:bodyPr>
          <a:lstStyle/>
          <a:p>
            <a:r>
              <a:rPr lang="en-US" dirty="0"/>
              <a:t>…</a:t>
            </a:r>
          </a:p>
        </p:txBody>
      </p:sp>
      <p:sp>
        <p:nvSpPr>
          <p:cNvPr id="79" name="TextBox 78"/>
          <p:cNvSpPr txBox="1"/>
          <p:nvPr/>
        </p:nvSpPr>
        <p:spPr>
          <a:xfrm>
            <a:off x="3109924" y="4500115"/>
            <a:ext cx="383501" cy="369332"/>
          </a:xfrm>
          <a:prstGeom prst="rect">
            <a:avLst/>
          </a:prstGeom>
          <a:noFill/>
        </p:spPr>
        <p:txBody>
          <a:bodyPr wrap="none" rtlCol="0">
            <a:spAutoFit/>
          </a:bodyPr>
          <a:lstStyle/>
          <a:p>
            <a:r>
              <a:rPr lang="en-US" dirty="0"/>
              <a:t>v</a:t>
            </a:r>
            <a:r>
              <a:rPr lang="en-US" baseline="-25000" dirty="0"/>
              <a:t>1</a:t>
            </a:r>
          </a:p>
        </p:txBody>
      </p:sp>
      <p:sp>
        <p:nvSpPr>
          <p:cNvPr id="80" name="TextBox 79"/>
          <p:cNvSpPr txBox="1"/>
          <p:nvPr/>
        </p:nvSpPr>
        <p:spPr>
          <a:xfrm>
            <a:off x="3062522" y="5370581"/>
            <a:ext cx="383501" cy="369332"/>
          </a:xfrm>
          <a:prstGeom prst="rect">
            <a:avLst/>
          </a:prstGeom>
          <a:noFill/>
        </p:spPr>
        <p:txBody>
          <a:bodyPr wrap="none" rtlCol="0">
            <a:spAutoFit/>
          </a:bodyPr>
          <a:lstStyle/>
          <a:p>
            <a:r>
              <a:rPr lang="en-US" dirty="0" err="1"/>
              <a:t>v</a:t>
            </a:r>
            <a:r>
              <a:rPr lang="en-US" baseline="-25000" dirty="0" err="1"/>
              <a:t>d</a:t>
            </a:r>
            <a:endParaRPr lang="en-US" baseline="-25000" dirty="0"/>
          </a:p>
        </p:txBody>
      </p:sp>
      <p:sp>
        <p:nvSpPr>
          <p:cNvPr id="81" name="TextBox 80"/>
          <p:cNvSpPr txBox="1"/>
          <p:nvPr/>
        </p:nvSpPr>
        <p:spPr>
          <a:xfrm>
            <a:off x="1270710" y="4051736"/>
            <a:ext cx="508447" cy="369332"/>
          </a:xfrm>
          <a:prstGeom prst="rect">
            <a:avLst/>
          </a:prstGeom>
          <a:noFill/>
        </p:spPr>
        <p:txBody>
          <a:bodyPr wrap="none" rtlCol="0">
            <a:spAutoFit/>
          </a:bodyPr>
          <a:lstStyle/>
          <a:p>
            <a:r>
              <a:rPr lang="en-US" dirty="0"/>
              <a:t>w</a:t>
            </a:r>
            <a:r>
              <a:rPr lang="en-US" baseline="-25000" dirty="0"/>
              <a:t>11</a:t>
            </a:r>
          </a:p>
        </p:txBody>
      </p:sp>
      <p:sp>
        <p:nvSpPr>
          <p:cNvPr id="82" name="TextBox 81"/>
          <p:cNvSpPr txBox="1"/>
          <p:nvPr/>
        </p:nvSpPr>
        <p:spPr>
          <a:xfrm>
            <a:off x="1307209" y="4300934"/>
            <a:ext cx="508447" cy="369332"/>
          </a:xfrm>
          <a:prstGeom prst="rect">
            <a:avLst/>
          </a:prstGeom>
          <a:noFill/>
        </p:spPr>
        <p:txBody>
          <a:bodyPr wrap="none" rtlCol="0">
            <a:spAutoFit/>
          </a:bodyPr>
          <a:lstStyle/>
          <a:p>
            <a:r>
              <a:rPr lang="en-US" dirty="0"/>
              <a:t>w</a:t>
            </a:r>
            <a:r>
              <a:rPr lang="en-US" baseline="-25000" dirty="0"/>
              <a:t>21</a:t>
            </a:r>
          </a:p>
        </p:txBody>
      </p:sp>
      <p:sp>
        <p:nvSpPr>
          <p:cNvPr id="83" name="TextBox 82"/>
          <p:cNvSpPr txBox="1"/>
          <p:nvPr/>
        </p:nvSpPr>
        <p:spPr>
          <a:xfrm>
            <a:off x="1307209" y="4617402"/>
            <a:ext cx="508447" cy="369332"/>
          </a:xfrm>
          <a:prstGeom prst="rect">
            <a:avLst/>
          </a:prstGeom>
          <a:noFill/>
        </p:spPr>
        <p:txBody>
          <a:bodyPr wrap="none" rtlCol="0">
            <a:spAutoFit/>
          </a:bodyPr>
          <a:lstStyle/>
          <a:p>
            <a:r>
              <a:rPr lang="en-US" dirty="0"/>
              <a:t>w</a:t>
            </a:r>
            <a:r>
              <a:rPr lang="en-US" baseline="-25000" dirty="0"/>
              <a:t>31</a:t>
            </a:r>
          </a:p>
        </p:txBody>
      </p:sp>
      <p:sp>
        <p:nvSpPr>
          <p:cNvPr id="84" name="TextBox 83"/>
          <p:cNvSpPr txBox="1"/>
          <p:nvPr/>
        </p:nvSpPr>
        <p:spPr>
          <a:xfrm>
            <a:off x="1332162" y="5520134"/>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sp>
        <p:nvSpPr>
          <p:cNvPr id="85" name="TextBox 84"/>
          <p:cNvSpPr txBox="1"/>
          <p:nvPr/>
        </p:nvSpPr>
        <p:spPr>
          <a:xfrm>
            <a:off x="5301022" y="5545766"/>
            <a:ext cx="2506864" cy="646331"/>
          </a:xfrm>
          <a:prstGeom prst="rect">
            <a:avLst/>
          </a:prstGeom>
          <a:noFill/>
        </p:spPr>
        <p:txBody>
          <a:bodyPr wrap="square" rtlCol="0">
            <a:spAutoFit/>
          </a:bodyPr>
          <a:lstStyle/>
          <a:p>
            <a:r>
              <a:rPr lang="en-US" dirty="0"/>
              <a:t>weight from hidden layer to output layer</a:t>
            </a:r>
          </a:p>
        </p:txBody>
      </p:sp>
      <p:sp>
        <p:nvSpPr>
          <p:cNvPr id="87" name="TextBox 86"/>
          <p:cNvSpPr txBox="1"/>
          <p:nvPr/>
        </p:nvSpPr>
        <p:spPr>
          <a:xfrm>
            <a:off x="7830197" y="5520134"/>
            <a:ext cx="1253432" cy="369332"/>
          </a:xfrm>
          <a:prstGeom prst="rect">
            <a:avLst/>
          </a:prstGeom>
          <a:noFill/>
        </p:spPr>
        <p:txBody>
          <a:bodyPr wrap="square" rtlCol="0">
            <a:spAutoFit/>
          </a:bodyPr>
          <a:lstStyle/>
          <a:p>
            <a:r>
              <a:rPr lang="en-US" dirty="0"/>
              <a:t>slope of </a:t>
            </a:r>
            <a:r>
              <a:rPr lang="en-US" dirty="0" err="1"/>
              <a:t>wx</a:t>
            </a:r>
            <a:endParaRPr lang="en-US" dirty="0"/>
          </a:p>
        </p:txBody>
      </p:sp>
      <p:cxnSp>
        <p:nvCxnSpPr>
          <p:cNvPr id="88" name="Straight Arrow Connector 87"/>
          <p:cNvCxnSpPr/>
          <p:nvPr/>
        </p:nvCxnSpPr>
        <p:spPr>
          <a:xfrm flipH="1" flipV="1">
            <a:off x="8153400" y="2762250"/>
            <a:ext cx="152400" cy="262204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6556121" y="2667000"/>
            <a:ext cx="911479" cy="28787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584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78010641"/>
              </p:ext>
            </p:extLst>
          </p:nvPr>
        </p:nvGraphicFramePr>
        <p:xfrm>
          <a:off x="674688" y="2362200"/>
          <a:ext cx="2865437" cy="400050"/>
        </p:xfrm>
        <a:graphic>
          <a:graphicData uri="http://schemas.openxmlformats.org/presentationml/2006/ole">
            <mc:AlternateContent xmlns:mc="http://schemas.openxmlformats.org/markup-compatibility/2006">
              <mc:Choice xmlns:v="urn:schemas-microsoft-com:vml" Requires="v">
                <p:oleObj spid="_x0000_s548006" name="Equation" r:id="rId3" imgW="1549400" imgH="215900" progId="Equation.3">
                  <p:embed/>
                </p:oleObj>
              </mc:Choice>
              <mc:Fallback>
                <p:oleObj name="Equation" r:id="rId3" imgW="1549400" imgH="215900" progId="Equation.3">
                  <p:embed/>
                  <p:pic>
                    <p:nvPicPr>
                      <p:cNvPr id="0" name=""/>
                      <p:cNvPicPr/>
                      <p:nvPr/>
                    </p:nvPicPr>
                    <p:blipFill>
                      <a:blip r:embed="rId4"/>
                      <a:stretch>
                        <a:fillRect/>
                      </a:stretch>
                    </p:blipFill>
                    <p:spPr>
                      <a:xfrm>
                        <a:off x="674688" y="2362200"/>
                        <a:ext cx="2865437" cy="400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13151616"/>
              </p:ext>
            </p:extLst>
          </p:nvPr>
        </p:nvGraphicFramePr>
        <p:xfrm>
          <a:off x="4843341" y="2346098"/>
          <a:ext cx="4052005" cy="416152"/>
        </p:xfrm>
        <a:graphic>
          <a:graphicData uri="http://schemas.openxmlformats.org/presentationml/2006/ole">
            <mc:AlternateContent xmlns:mc="http://schemas.openxmlformats.org/markup-compatibility/2006">
              <mc:Choice xmlns:v="urn:schemas-microsoft-com:vml" Requires="v">
                <p:oleObj spid="_x0000_s548007" name="Equation" r:id="rId5" imgW="2222500" imgH="228600" progId="Equation.3">
                  <p:embed/>
                </p:oleObj>
              </mc:Choice>
              <mc:Fallback>
                <p:oleObj name="Equation" r:id="rId5" imgW="2222500" imgH="228600" progId="Equation.3">
                  <p:embed/>
                  <p:pic>
                    <p:nvPicPr>
                      <p:cNvPr id="0" name=""/>
                      <p:cNvPicPr/>
                      <p:nvPr/>
                    </p:nvPicPr>
                    <p:blipFill>
                      <a:blip r:embed="rId6"/>
                      <a:stretch>
                        <a:fillRect/>
                      </a:stretch>
                    </p:blipFill>
                    <p:spPr>
                      <a:xfrm>
                        <a:off x="4843341" y="2346098"/>
                        <a:ext cx="4052005" cy="416152"/>
                      </a:xfrm>
                      <a:prstGeom prst="rect">
                        <a:avLst/>
                      </a:prstGeom>
                    </p:spPr>
                  </p:pic>
                </p:oleObj>
              </mc:Fallback>
            </mc:AlternateContent>
          </a:graphicData>
        </a:graphic>
      </p:graphicFrame>
      <p:sp>
        <p:nvSpPr>
          <p:cNvPr id="6" name="TextBox 5"/>
          <p:cNvSpPr txBox="1"/>
          <p:nvPr/>
        </p:nvSpPr>
        <p:spPr>
          <a:xfrm>
            <a:off x="1219200" y="1686153"/>
            <a:ext cx="1664939" cy="461665"/>
          </a:xfrm>
          <a:prstGeom prst="rect">
            <a:avLst/>
          </a:prstGeom>
          <a:noFill/>
        </p:spPr>
        <p:txBody>
          <a:bodyPr wrap="none" rtlCol="0">
            <a:spAutoFit/>
          </a:bodyPr>
          <a:lstStyle/>
          <a:p>
            <a:r>
              <a:rPr lang="en-US" sz="2400" dirty="0"/>
              <a:t>output layer</a:t>
            </a:r>
          </a:p>
        </p:txBody>
      </p:sp>
      <p:sp>
        <p:nvSpPr>
          <p:cNvPr id="7" name="TextBox 6"/>
          <p:cNvSpPr txBox="1"/>
          <p:nvPr/>
        </p:nvSpPr>
        <p:spPr>
          <a:xfrm>
            <a:off x="5943600" y="1686153"/>
            <a:ext cx="1736373" cy="461665"/>
          </a:xfrm>
          <a:prstGeom prst="rect">
            <a:avLst/>
          </a:prstGeom>
          <a:noFill/>
        </p:spPr>
        <p:txBody>
          <a:bodyPr wrap="none" rtlCol="0">
            <a:spAutoFit/>
          </a:bodyPr>
          <a:lstStyle/>
          <a:p>
            <a:r>
              <a:rPr lang="en-US" sz="2400" dirty="0"/>
              <a:t>hidden layer</a:t>
            </a:r>
          </a:p>
        </p:txBody>
      </p:sp>
      <p:sp>
        <p:nvSpPr>
          <p:cNvPr id="3" name="Rectangle 2"/>
          <p:cNvSpPr/>
          <p:nvPr/>
        </p:nvSpPr>
        <p:spPr>
          <a:xfrm>
            <a:off x="914400" y="2362200"/>
            <a:ext cx="1548857" cy="400050"/>
          </a:xfrm>
          <a:prstGeom prst="rect">
            <a:avLst/>
          </a:prstGeom>
          <a:solidFill>
            <a:srgbClr val="0080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7" name="Rectangle 36"/>
          <p:cNvSpPr/>
          <p:nvPr/>
        </p:nvSpPr>
        <p:spPr>
          <a:xfrm>
            <a:off x="5036689" y="2362200"/>
            <a:ext cx="1548857" cy="400050"/>
          </a:xfrm>
          <a:prstGeom prst="rect">
            <a:avLst/>
          </a:prstGeom>
          <a:solidFill>
            <a:srgbClr val="0080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8" name="TextBox 37"/>
          <p:cNvSpPr txBox="1"/>
          <p:nvPr/>
        </p:nvSpPr>
        <p:spPr>
          <a:xfrm>
            <a:off x="1400999" y="2895600"/>
            <a:ext cx="646331" cy="369332"/>
          </a:xfrm>
          <a:prstGeom prst="rect">
            <a:avLst/>
          </a:prstGeom>
          <a:noFill/>
        </p:spPr>
        <p:txBody>
          <a:bodyPr wrap="none" rtlCol="0">
            <a:spAutoFit/>
          </a:bodyPr>
          <a:lstStyle/>
          <a:p>
            <a:r>
              <a:rPr lang="en-US" dirty="0">
                <a:solidFill>
                  <a:srgbClr val="008000"/>
                </a:solidFill>
              </a:rPr>
              <a:t>error</a:t>
            </a:r>
          </a:p>
        </p:txBody>
      </p:sp>
      <p:sp>
        <p:nvSpPr>
          <p:cNvPr id="44" name="TextBox 43"/>
          <p:cNvSpPr txBox="1"/>
          <p:nvPr/>
        </p:nvSpPr>
        <p:spPr>
          <a:xfrm>
            <a:off x="5494516" y="2895600"/>
            <a:ext cx="646331" cy="369332"/>
          </a:xfrm>
          <a:prstGeom prst="rect">
            <a:avLst/>
          </a:prstGeom>
          <a:noFill/>
        </p:spPr>
        <p:txBody>
          <a:bodyPr wrap="none" rtlCol="0">
            <a:spAutoFit/>
          </a:bodyPr>
          <a:lstStyle/>
          <a:p>
            <a:r>
              <a:rPr lang="en-US" dirty="0">
                <a:solidFill>
                  <a:srgbClr val="008000"/>
                </a:solidFill>
              </a:rPr>
              <a:t>error</a:t>
            </a:r>
          </a:p>
        </p:txBody>
      </p:sp>
      <p:sp>
        <p:nvSpPr>
          <p:cNvPr id="45" name="TextBox 44"/>
          <p:cNvSpPr txBox="1"/>
          <p:nvPr/>
        </p:nvSpPr>
        <p:spPr>
          <a:xfrm>
            <a:off x="2362200" y="2895600"/>
            <a:ext cx="1068943" cy="923330"/>
          </a:xfrm>
          <a:prstGeom prst="rect">
            <a:avLst/>
          </a:prstGeom>
          <a:noFill/>
        </p:spPr>
        <p:txBody>
          <a:bodyPr wrap="square" rtlCol="0">
            <a:spAutoFit/>
          </a:bodyPr>
          <a:lstStyle/>
          <a:p>
            <a:r>
              <a:rPr lang="en-US" dirty="0">
                <a:solidFill>
                  <a:srgbClr val="FF6600"/>
                </a:solidFill>
              </a:rPr>
              <a:t>output activation slope</a:t>
            </a:r>
          </a:p>
        </p:txBody>
      </p:sp>
      <p:sp>
        <p:nvSpPr>
          <p:cNvPr id="46" name="Rectangle 45"/>
          <p:cNvSpPr/>
          <p:nvPr/>
        </p:nvSpPr>
        <p:spPr>
          <a:xfrm>
            <a:off x="2504307" y="2362200"/>
            <a:ext cx="772294" cy="400050"/>
          </a:xfrm>
          <a:prstGeom prst="rect">
            <a:avLst/>
          </a:prstGeom>
          <a:solidFill>
            <a:srgbClr val="FF66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47" name="TextBox 46"/>
          <p:cNvSpPr txBox="1"/>
          <p:nvPr/>
        </p:nvSpPr>
        <p:spPr>
          <a:xfrm>
            <a:off x="6556121" y="2895600"/>
            <a:ext cx="1068943" cy="923330"/>
          </a:xfrm>
          <a:prstGeom prst="rect">
            <a:avLst/>
          </a:prstGeom>
          <a:noFill/>
        </p:spPr>
        <p:txBody>
          <a:bodyPr wrap="square" rtlCol="0">
            <a:spAutoFit/>
          </a:bodyPr>
          <a:lstStyle/>
          <a:p>
            <a:r>
              <a:rPr lang="en-US" dirty="0">
                <a:solidFill>
                  <a:srgbClr val="FF6600"/>
                </a:solidFill>
              </a:rPr>
              <a:t>output activation slope</a:t>
            </a:r>
          </a:p>
        </p:txBody>
      </p:sp>
      <p:sp>
        <p:nvSpPr>
          <p:cNvPr id="48" name="Rectangle 47"/>
          <p:cNvSpPr/>
          <p:nvPr/>
        </p:nvSpPr>
        <p:spPr>
          <a:xfrm>
            <a:off x="6600358" y="2362200"/>
            <a:ext cx="772294" cy="400050"/>
          </a:xfrm>
          <a:prstGeom prst="rect">
            <a:avLst/>
          </a:prstGeom>
          <a:solidFill>
            <a:srgbClr val="FF6600">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49" name="Rectangle 48"/>
          <p:cNvSpPr/>
          <p:nvPr/>
        </p:nvSpPr>
        <p:spPr>
          <a:xfrm>
            <a:off x="3294990" y="2362200"/>
            <a:ext cx="234023" cy="400050"/>
          </a:xfrm>
          <a:prstGeom prst="rect">
            <a:avLst/>
          </a:prstGeom>
          <a:solidFill>
            <a:srgbClr val="3366FF">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50" name="TextBox 49"/>
          <p:cNvSpPr txBox="1"/>
          <p:nvPr/>
        </p:nvSpPr>
        <p:spPr>
          <a:xfrm>
            <a:off x="3529013" y="2962870"/>
            <a:ext cx="1068943" cy="369332"/>
          </a:xfrm>
          <a:prstGeom prst="rect">
            <a:avLst/>
          </a:prstGeom>
          <a:noFill/>
        </p:spPr>
        <p:txBody>
          <a:bodyPr wrap="square" rtlCol="0">
            <a:spAutoFit/>
          </a:bodyPr>
          <a:lstStyle/>
          <a:p>
            <a:r>
              <a:rPr lang="en-US" dirty="0">
                <a:solidFill>
                  <a:srgbClr val="3366FF"/>
                </a:solidFill>
              </a:rPr>
              <a:t>input</a:t>
            </a:r>
          </a:p>
        </p:txBody>
      </p:sp>
      <p:sp>
        <p:nvSpPr>
          <p:cNvPr id="51" name="Rectangle 50"/>
          <p:cNvSpPr/>
          <p:nvPr/>
        </p:nvSpPr>
        <p:spPr>
          <a:xfrm>
            <a:off x="8610600" y="2362200"/>
            <a:ext cx="234023" cy="400050"/>
          </a:xfrm>
          <a:prstGeom prst="rect">
            <a:avLst/>
          </a:prstGeom>
          <a:solidFill>
            <a:srgbClr val="3366FF">
              <a:alpha val="32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52" name="TextBox 51"/>
          <p:cNvSpPr txBox="1"/>
          <p:nvPr/>
        </p:nvSpPr>
        <p:spPr>
          <a:xfrm>
            <a:off x="8456913" y="3125531"/>
            <a:ext cx="618270" cy="369332"/>
          </a:xfrm>
          <a:prstGeom prst="rect">
            <a:avLst/>
          </a:prstGeom>
          <a:noFill/>
        </p:spPr>
        <p:txBody>
          <a:bodyPr wrap="square" rtlCol="0">
            <a:spAutoFit/>
          </a:bodyPr>
          <a:lstStyle/>
          <a:p>
            <a:r>
              <a:rPr lang="en-US" dirty="0">
                <a:solidFill>
                  <a:srgbClr val="3366FF"/>
                </a:solidFill>
              </a:rPr>
              <a:t>input</a:t>
            </a:r>
          </a:p>
        </p:txBody>
      </p:sp>
      <p:sp>
        <p:nvSpPr>
          <p:cNvPr id="57" name="Oval 56"/>
          <p:cNvSpPr/>
          <p:nvPr/>
        </p:nvSpPr>
        <p:spPr>
          <a:xfrm>
            <a:off x="2132839" y="4232045"/>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Oval 57"/>
          <p:cNvSpPr/>
          <p:nvPr/>
        </p:nvSpPr>
        <p:spPr>
          <a:xfrm>
            <a:off x="2132840" y="5679845"/>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Oval 58"/>
          <p:cNvSpPr/>
          <p:nvPr/>
        </p:nvSpPr>
        <p:spPr>
          <a:xfrm>
            <a:off x="3580639" y="4994045"/>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532864" y="4227581"/>
            <a:ext cx="451766" cy="461665"/>
          </a:xfrm>
          <a:prstGeom prst="rect">
            <a:avLst/>
          </a:prstGeom>
          <a:noFill/>
        </p:spPr>
        <p:txBody>
          <a:bodyPr wrap="none" rtlCol="0">
            <a:spAutoFit/>
          </a:bodyPr>
          <a:lstStyle/>
          <a:p>
            <a:r>
              <a:rPr lang="en-US" sz="2400" dirty="0"/>
              <a:t>x</a:t>
            </a:r>
            <a:r>
              <a:rPr lang="en-US" sz="2400" baseline="-25000" dirty="0"/>
              <a:t>1</a:t>
            </a:r>
          </a:p>
        </p:txBody>
      </p:sp>
      <p:sp>
        <p:nvSpPr>
          <p:cNvPr id="61" name="TextBox 60"/>
          <p:cNvSpPr txBox="1"/>
          <p:nvPr/>
        </p:nvSpPr>
        <p:spPr>
          <a:xfrm>
            <a:off x="456664" y="5603646"/>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62" name="Straight Arrow Connector 61"/>
          <p:cNvCxnSpPr/>
          <p:nvPr/>
        </p:nvCxnSpPr>
        <p:spPr>
          <a:xfrm flipV="1">
            <a:off x="913640" y="4458413"/>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900272" y="5908446"/>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61" idx="3"/>
          </p:cNvCxnSpPr>
          <p:nvPr/>
        </p:nvCxnSpPr>
        <p:spPr>
          <a:xfrm flipV="1">
            <a:off x="932075" y="5384291"/>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913640" y="4622291"/>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57" idx="5"/>
            <a:endCxn id="59" idx="1"/>
          </p:cNvCxnSpPr>
          <p:nvPr/>
        </p:nvCxnSpPr>
        <p:spPr>
          <a:xfrm>
            <a:off x="2698194" y="4789812"/>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8" idx="6"/>
            <a:endCxn id="59" idx="3"/>
          </p:cNvCxnSpPr>
          <p:nvPr/>
        </p:nvCxnSpPr>
        <p:spPr>
          <a:xfrm flipV="1">
            <a:off x="2795194" y="5559400"/>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267959" y="5257782"/>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083387" y="4809380"/>
            <a:ext cx="466794" cy="369332"/>
          </a:xfrm>
          <a:prstGeom prst="rect">
            <a:avLst/>
          </a:prstGeom>
          <a:noFill/>
        </p:spPr>
        <p:txBody>
          <a:bodyPr wrap="none" rtlCol="0">
            <a:spAutoFit/>
          </a:bodyPr>
          <a:lstStyle/>
          <a:p>
            <a:r>
              <a:rPr lang="en-US" dirty="0"/>
              <a:t>out</a:t>
            </a:r>
          </a:p>
        </p:txBody>
      </p:sp>
      <p:cxnSp>
        <p:nvCxnSpPr>
          <p:cNvPr id="70" name="Straight Arrow Connector 69"/>
          <p:cNvCxnSpPr/>
          <p:nvPr/>
        </p:nvCxnSpPr>
        <p:spPr>
          <a:xfrm>
            <a:off x="872591" y="4712106"/>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932075" y="5241136"/>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2" name="Curved Connector 71"/>
          <p:cNvCxnSpPr/>
          <p:nvPr/>
        </p:nvCxnSpPr>
        <p:spPr>
          <a:xfrm flipV="1">
            <a:off x="2261795" y="4423915"/>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73" name="Curved Connector 72"/>
          <p:cNvCxnSpPr/>
          <p:nvPr/>
        </p:nvCxnSpPr>
        <p:spPr>
          <a:xfrm flipV="1">
            <a:off x="2261795" y="5871715"/>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flipV="1">
            <a:off x="3785795" y="5185915"/>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2756755" y="4227581"/>
            <a:ext cx="370677" cy="369332"/>
          </a:xfrm>
          <a:prstGeom prst="rect">
            <a:avLst/>
          </a:prstGeom>
          <a:noFill/>
        </p:spPr>
        <p:txBody>
          <a:bodyPr wrap="none" rtlCol="0">
            <a:spAutoFit/>
          </a:bodyPr>
          <a:lstStyle/>
          <a:p>
            <a:r>
              <a:rPr lang="en-US" dirty="0"/>
              <a:t>h</a:t>
            </a:r>
            <a:r>
              <a:rPr lang="en-US" baseline="-25000" dirty="0"/>
              <a:t>1</a:t>
            </a:r>
          </a:p>
        </p:txBody>
      </p:sp>
      <p:sp>
        <p:nvSpPr>
          <p:cNvPr id="76" name="TextBox 75"/>
          <p:cNvSpPr txBox="1"/>
          <p:nvPr/>
        </p:nvSpPr>
        <p:spPr>
          <a:xfrm>
            <a:off x="2756755" y="5991849"/>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77" name="TextBox 76"/>
          <p:cNvSpPr txBox="1"/>
          <p:nvPr/>
        </p:nvSpPr>
        <p:spPr>
          <a:xfrm>
            <a:off x="2261795" y="5056470"/>
            <a:ext cx="415498" cy="369332"/>
          </a:xfrm>
          <a:prstGeom prst="rect">
            <a:avLst/>
          </a:prstGeom>
          <a:noFill/>
        </p:spPr>
        <p:txBody>
          <a:bodyPr wrap="none" rtlCol="0">
            <a:spAutoFit/>
          </a:bodyPr>
          <a:lstStyle/>
          <a:p>
            <a:r>
              <a:rPr lang="en-US" dirty="0"/>
              <a:t>…</a:t>
            </a:r>
          </a:p>
        </p:txBody>
      </p:sp>
      <p:sp>
        <p:nvSpPr>
          <p:cNvPr id="78" name="TextBox 77"/>
          <p:cNvSpPr txBox="1"/>
          <p:nvPr/>
        </p:nvSpPr>
        <p:spPr>
          <a:xfrm>
            <a:off x="512457" y="5042570"/>
            <a:ext cx="415498" cy="369332"/>
          </a:xfrm>
          <a:prstGeom prst="rect">
            <a:avLst/>
          </a:prstGeom>
          <a:noFill/>
        </p:spPr>
        <p:txBody>
          <a:bodyPr wrap="none" rtlCol="0">
            <a:spAutoFit/>
          </a:bodyPr>
          <a:lstStyle/>
          <a:p>
            <a:r>
              <a:rPr lang="en-US" dirty="0"/>
              <a:t>…</a:t>
            </a:r>
          </a:p>
        </p:txBody>
      </p:sp>
      <p:sp>
        <p:nvSpPr>
          <p:cNvPr id="79" name="TextBox 78"/>
          <p:cNvSpPr txBox="1"/>
          <p:nvPr/>
        </p:nvSpPr>
        <p:spPr>
          <a:xfrm>
            <a:off x="3109924" y="4500115"/>
            <a:ext cx="383501" cy="369332"/>
          </a:xfrm>
          <a:prstGeom prst="rect">
            <a:avLst/>
          </a:prstGeom>
          <a:noFill/>
        </p:spPr>
        <p:txBody>
          <a:bodyPr wrap="none" rtlCol="0">
            <a:spAutoFit/>
          </a:bodyPr>
          <a:lstStyle/>
          <a:p>
            <a:r>
              <a:rPr lang="en-US" dirty="0"/>
              <a:t>v</a:t>
            </a:r>
            <a:r>
              <a:rPr lang="en-US" baseline="-25000" dirty="0"/>
              <a:t>1</a:t>
            </a:r>
          </a:p>
        </p:txBody>
      </p:sp>
      <p:sp>
        <p:nvSpPr>
          <p:cNvPr id="80" name="TextBox 79"/>
          <p:cNvSpPr txBox="1"/>
          <p:nvPr/>
        </p:nvSpPr>
        <p:spPr>
          <a:xfrm>
            <a:off x="3062522" y="5370581"/>
            <a:ext cx="383501" cy="369332"/>
          </a:xfrm>
          <a:prstGeom prst="rect">
            <a:avLst/>
          </a:prstGeom>
          <a:noFill/>
        </p:spPr>
        <p:txBody>
          <a:bodyPr wrap="none" rtlCol="0">
            <a:spAutoFit/>
          </a:bodyPr>
          <a:lstStyle/>
          <a:p>
            <a:r>
              <a:rPr lang="en-US" dirty="0" err="1"/>
              <a:t>v</a:t>
            </a:r>
            <a:r>
              <a:rPr lang="en-US" baseline="-25000" dirty="0" err="1"/>
              <a:t>d</a:t>
            </a:r>
            <a:endParaRPr lang="en-US" baseline="-25000" dirty="0"/>
          </a:p>
        </p:txBody>
      </p:sp>
      <p:sp>
        <p:nvSpPr>
          <p:cNvPr id="81" name="TextBox 80"/>
          <p:cNvSpPr txBox="1"/>
          <p:nvPr/>
        </p:nvSpPr>
        <p:spPr>
          <a:xfrm>
            <a:off x="1270710" y="4051736"/>
            <a:ext cx="508447" cy="369332"/>
          </a:xfrm>
          <a:prstGeom prst="rect">
            <a:avLst/>
          </a:prstGeom>
          <a:noFill/>
        </p:spPr>
        <p:txBody>
          <a:bodyPr wrap="none" rtlCol="0">
            <a:spAutoFit/>
          </a:bodyPr>
          <a:lstStyle/>
          <a:p>
            <a:r>
              <a:rPr lang="en-US" dirty="0"/>
              <a:t>w</a:t>
            </a:r>
            <a:r>
              <a:rPr lang="en-US" baseline="-25000" dirty="0"/>
              <a:t>11</a:t>
            </a:r>
          </a:p>
        </p:txBody>
      </p:sp>
      <p:sp>
        <p:nvSpPr>
          <p:cNvPr id="82" name="TextBox 81"/>
          <p:cNvSpPr txBox="1"/>
          <p:nvPr/>
        </p:nvSpPr>
        <p:spPr>
          <a:xfrm>
            <a:off x="1307209" y="4300934"/>
            <a:ext cx="508447" cy="369332"/>
          </a:xfrm>
          <a:prstGeom prst="rect">
            <a:avLst/>
          </a:prstGeom>
          <a:noFill/>
        </p:spPr>
        <p:txBody>
          <a:bodyPr wrap="none" rtlCol="0">
            <a:spAutoFit/>
          </a:bodyPr>
          <a:lstStyle/>
          <a:p>
            <a:r>
              <a:rPr lang="en-US" dirty="0"/>
              <a:t>w</a:t>
            </a:r>
            <a:r>
              <a:rPr lang="en-US" baseline="-25000" dirty="0"/>
              <a:t>21</a:t>
            </a:r>
          </a:p>
        </p:txBody>
      </p:sp>
      <p:sp>
        <p:nvSpPr>
          <p:cNvPr id="83" name="TextBox 82"/>
          <p:cNvSpPr txBox="1"/>
          <p:nvPr/>
        </p:nvSpPr>
        <p:spPr>
          <a:xfrm>
            <a:off x="1307209" y="4617402"/>
            <a:ext cx="508447" cy="369332"/>
          </a:xfrm>
          <a:prstGeom prst="rect">
            <a:avLst/>
          </a:prstGeom>
          <a:noFill/>
        </p:spPr>
        <p:txBody>
          <a:bodyPr wrap="none" rtlCol="0">
            <a:spAutoFit/>
          </a:bodyPr>
          <a:lstStyle/>
          <a:p>
            <a:r>
              <a:rPr lang="en-US" dirty="0"/>
              <a:t>w</a:t>
            </a:r>
            <a:r>
              <a:rPr lang="en-US" baseline="-25000" dirty="0"/>
              <a:t>31</a:t>
            </a:r>
          </a:p>
        </p:txBody>
      </p:sp>
      <p:sp>
        <p:nvSpPr>
          <p:cNvPr id="84" name="TextBox 83"/>
          <p:cNvSpPr txBox="1"/>
          <p:nvPr/>
        </p:nvSpPr>
        <p:spPr>
          <a:xfrm>
            <a:off x="1332162" y="5520134"/>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sp>
        <p:nvSpPr>
          <p:cNvPr id="85" name="TextBox 84"/>
          <p:cNvSpPr txBox="1"/>
          <p:nvPr/>
        </p:nvSpPr>
        <p:spPr>
          <a:xfrm>
            <a:off x="5301022" y="5545766"/>
            <a:ext cx="2166578" cy="923330"/>
          </a:xfrm>
          <a:prstGeom prst="rect">
            <a:avLst/>
          </a:prstGeom>
          <a:noFill/>
        </p:spPr>
        <p:txBody>
          <a:bodyPr wrap="square" rtlCol="0">
            <a:spAutoFit/>
          </a:bodyPr>
          <a:lstStyle/>
          <a:p>
            <a:r>
              <a:rPr lang="en-US" dirty="0"/>
              <a:t>how much of the error came from this hidden node</a:t>
            </a:r>
          </a:p>
        </p:txBody>
      </p:sp>
      <p:cxnSp>
        <p:nvCxnSpPr>
          <p:cNvPr id="86" name="Straight Arrow Connector 85"/>
          <p:cNvCxnSpPr/>
          <p:nvPr/>
        </p:nvCxnSpPr>
        <p:spPr>
          <a:xfrm flipV="1">
            <a:off x="6556121" y="2667000"/>
            <a:ext cx="911479" cy="28787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7372652" y="5520134"/>
            <a:ext cx="1710977" cy="646331"/>
          </a:xfrm>
          <a:prstGeom prst="rect">
            <a:avLst/>
          </a:prstGeom>
          <a:noFill/>
        </p:spPr>
        <p:txBody>
          <a:bodyPr wrap="square" rtlCol="0">
            <a:spAutoFit/>
          </a:bodyPr>
          <a:lstStyle/>
          <a:p>
            <a:r>
              <a:rPr lang="en-US" dirty="0"/>
              <a:t>how much do we need to change</a:t>
            </a:r>
          </a:p>
        </p:txBody>
      </p:sp>
      <p:cxnSp>
        <p:nvCxnSpPr>
          <p:cNvPr id="88" name="Straight Arrow Connector 87"/>
          <p:cNvCxnSpPr/>
          <p:nvPr/>
        </p:nvCxnSpPr>
        <p:spPr>
          <a:xfrm flipH="1" flipV="1">
            <a:off x="8153400" y="2762250"/>
            <a:ext cx="152400" cy="262204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310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Backpropgation</a:t>
            </a:r>
            <a:r>
              <a:rPr lang="en-US" dirty="0"/>
              <a:t> generalization</a:t>
            </a:r>
          </a:p>
        </p:txBody>
      </p:sp>
      <p:graphicFrame>
        <p:nvGraphicFramePr>
          <p:cNvPr id="5" name="Object 4"/>
          <p:cNvGraphicFramePr>
            <a:graphicFrameLocks noChangeAspect="1"/>
          </p:cNvGraphicFramePr>
          <p:nvPr>
            <p:extLst>
              <p:ext uri="{D42A27DB-BD31-4B8C-83A1-F6EECF244321}">
                <p14:modId xmlns:p14="http://schemas.microsoft.com/office/powerpoint/2010/main" val="882348715"/>
              </p:ext>
            </p:extLst>
          </p:nvPr>
        </p:nvGraphicFramePr>
        <p:xfrm>
          <a:off x="122237" y="2362200"/>
          <a:ext cx="3478213" cy="400050"/>
        </p:xfrm>
        <a:graphic>
          <a:graphicData uri="http://schemas.openxmlformats.org/presentationml/2006/ole">
            <mc:AlternateContent xmlns:mc="http://schemas.openxmlformats.org/markup-compatibility/2006">
              <mc:Choice xmlns:v="urn:schemas-microsoft-com:vml" Requires="v">
                <p:oleObj spid="_x0000_s550186" name="Equation" r:id="rId3" imgW="1879600" imgH="215900" progId="Equation.3">
                  <p:embed/>
                </p:oleObj>
              </mc:Choice>
              <mc:Fallback>
                <p:oleObj name="Equation" r:id="rId3" imgW="1879600" imgH="215900" progId="Equation.3">
                  <p:embed/>
                  <p:pic>
                    <p:nvPicPr>
                      <p:cNvPr id="0" name=""/>
                      <p:cNvPicPr/>
                      <p:nvPr/>
                    </p:nvPicPr>
                    <p:blipFill>
                      <a:blip r:embed="rId4"/>
                      <a:stretch>
                        <a:fillRect/>
                      </a:stretch>
                    </p:blipFill>
                    <p:spPr>
                      <a:xfrm>
                        <a:off x="122237" y="2362200"/>
                        <a:ext cx="3478213"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12675636"/>
              </p:ext>
            </p:extLst>
          </p:nvPr>
        </p:nvGraphicFramePr>
        <p:xfrm>
          <a:off x="779463" y="4953000"/>
          <a:ext cx="1690687" cy="400050"/>
        </p:xfrm>
        <a:graphic>
          <a:graphicData uri="http://schemas.openxmlformats.org/presentationml/2006/ole">
            <mc:AlternateContent xmlns:mc="http://schemas.openxmlformats.org/markup-compatibility/2006">
              <mc:Choice xmlns:v="urn:schemas-microsoft-com:vml" Requires="v">
                <p:oleObj spid="_x0000_s550187" name="Equation" r:id="rId5" imgW="914400" imgH="215900" progId="Equation.3">
                  <p:embed/>
                </p:oleObj>
              </mc:Choice>
              <mc:Fallback>
                <p:oleObj name="Equation" r:id="rId5" imgW="914400" imgH="215900" progId="Equation.3">
                  <p:embed/>
                  <p:pic>
                    <p:nvPicPr>
                      <p:cNvPr id="0" name=""/>
                      <p:cNvPicPr/>
                      <p:nvPr/>
                    </p:nvPicPr>
                    <p:blipFill>
                      <a:blip r:embed="rId6"/>
                      <a:stretch>
                        <a:fillRect/>
                      </a:stretch>
                    </p:blipFill>
                    <p:spPr>
                      <a:xfrm>
                        <a:off x="779463" y="4953000"/>
                        <a:ext cx="1690687" cy="400050"/>
                      </a:xfrm>
                      <a:prstGeom prst="rect">
                        <a:avLst/>
                      </a:prstGeom>
                    </p:spPr>
                  </p:pic>
                </p:oleObj>
              </mc:Fallback>
            </mc:AlternateContent>
          </a:graphicData>
        </a:graphic>
      </p:graphicFrame>
      <p:sp>
        <p:nvSpPr>
          <p:cNvPr id="3" name="Down Arrow 2"/>
          <p:cNvSpPr/>
          <p:nvPr/>
        </p:nvSpPr>
        <p:spPr>
          <a:xfrm>
            <a:off x="1376549" y="3810000"/>
            <a:ext cx="533400" cy="762000"/>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068851023"/>
              </p:ext>
            </p:extLst>
          </p:nvPr>
        </p:nvGraphicFramePr>
        <p:xfrm>
          <a:off x="438150" y="3028950"/>
          <a:ext cx="3219450" cy="400050"/>
        </p:xfrm>
        <a:graphic>
          <a:graphicData uri="http://schemas.openxmlformats.org/presentationml/2006/ole">
            <mc:AlternateContent xmlns:mc="http://schemas.openxmlformats.org/markup-compatibility/2006">
              <mc:Choice xmlns:v="urn:schemas-microsoft-com:vml" Requires="v">
                <p:oleObj spid="_x0000_s550188" name="Equation" r:id="rId7" imgW="1739900" imgH="215900" progId="Equation.3">
                  <p:embed/>
                </p:oleObj>
              </mc:Choice>
              <mc:Fallback>
                <p:oleObj name="Equation" r:id="rId7" imgW="1739900" imgH="215900" progId="Equation.3">
                  <p:embed/>
                  <p:pic>
                    <p:nvPicPr>
                      <p:cNvPr id="0" name=""/>
                      <p:cNvPicPr/>
                      <p:nvPr/>
                    </p:nvPicPr>
                    <p:blipFill>
                      <a:blip r:embed="rId8"/>
                      <a:stretch>
                        <a:fillRect/>
                      </a:stretch>
                    </p:blipFill>
                    <p:spPr>
                      <a:xfrm>
                        <a:off x="438150" y="3028950"/>
                        <a:ext cx="3219450" cy="4000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4347937"/>
              </p:ext>
            </p:extLst>
          </p:nvPr>
        </p:nvGraphicFramePr>
        <p:xfrm>
          <a:off x="806450" y="5575300"/>
          <a:ext cx="2982913" cy="400050"/>
        </p:xfrm>
        <a:graphic>
          <a:graphicData uri="http://schemas.openxmlformats.org/presentationml/2006/ole">
            <mc:AlternateContent xmlns:mc="http://schemas.openxmlformats.org/markup-compatibility/2006">
              <mc:Choice xmlns:v="urn:schemas-microsoft-com:vml" Requires="v">
                <p:oleObj spid="_x0000_s550189" name="Equation" r:id="rId9" imgW="1612900" imgH="215900" progId="Equation.3">
                  <p:embed/>
                </p:oleObj>
              </mc:Choice>
              <mc:Fallback>
                <p:oleObj name="Equation" r:id="rId9" imgW="1612900" imgH="215900" progId="Equation.3">
                  <p:embed/>
                  <p:pic>
                    <p:nvPicPr>
                      <p:cNvPr id="0" name=""/>
                      <p:cNvPicPr/>
                      <p:nvPr/>
                    </p:nvPicPr>
                    <p:blipFill>
                      <a:blip r:embed="rId10"/>
                      <a:stretch>
                        <a:fillRect/>
                      </a:stretch>
                    </p:blipFill>
                    <p:spPr>
                      <a:xfrm>
                        <a:off x="806450" y="5575300"/>
                        <a:ext cx="2982913" cy="400050"/>
                      </a:xfrm>
                      <a:prstGeom prst="rect">
                        <a:avLst/>
                      </a:prstGeom>
                    </p:spPr>
                  </p:pic>
                </p:oleObj>
              </mc:Fallback>
            </mc:AlternateContent>
          </a:graphicData>
        </a:graphic>
      </p:graphicFrame>
      <p:sp>
        <p:nvSpPr>
          <p:cNvPr id="6" name="TextBox 5"/>
          <p:cNvSpPr txBox="1"/>
          <p:nvPr/>
        </p:nvSpPr>
        <p:spPr>
          <a:xfrm>
            <a:off x="4043549" y="5562600"/>
            <a:ext cx="1671451" cy="400110"/>
          </a:xfrm>
          <a:prstGeom prst="rect">
            <a:avLst/>
          </a:prstGeom>
          <a:noFill/>
        </p:spPr>
        <p:txBody>
          <a:bodyPr wrap="none" rtlCol="0">
            <a:spAutoFit/>
          </a:bodyPr>
          <a:lstStyle/>
          <a:p>
            <a:r>
              <a:rPr lang="en-US" sz="2000" dirty="0">
                <a:solidFill>
                  <a:srgbClr val="FF6600"/>
                </a:solidFill>
              </a:rPr>
              <a:t>modified error</a:t>
            </a:r>
          </a:p>
        </p:txBody>
      </p:sp>
      <p:sp>
        <p:nvSpPr>
          <p:cNvPr id="13" name="TextBox 12"/>
          <p:cNvSpPr txBox="1"/>
          <p:nvPr/>
        </p:nvSpPr>
        <p:spPr>
          <a:xfrm>
            <a:off x="919349" y="6136316"/>
            <a:ext cx="1655968" cy="645484"/>
          </a:xfrm>
          <a:prstGeom prst="rect">
            <a:avLst/>
          </a:prstGeom>
          <a:noFill/>
        </p:spPr>
        <p:txBody>
          <a:bodyPr wrap="square" rtlCol="0">
            <a:spAutoFit/>
          </a:bodyPr>
          <a:lstStyle/>
          <a:p>
            <a:r>
              <a:rPr lang="en-US" dirty="0"/>
              <a:t>derivative of input at node</a:t>
            </a:r>
          </a:p>
        </p:txBody>
      </p:sp>
      <p:sp>
        <p:nvSpPr>
          <p:cNvPr id="14" name="TextBox 13"/>
          <p:cNvSpPr txBox="1"/>
          <p:nvPr/>
        </p:nvSpPr>
        <p:spPr>
          <a:xfrm>
            <a:off x="2575317" y="6136316"/>
            <a:ext cx="889019" cy="369332"/>
          </a:xfrm>
          <a:prstGeom prst="rect">
            <a:avLst/>
          </a:prstGeom>
          <a:noFill/>
        </p:spPr>
        <p:txBody>
          <a:bodyPr wrap="square" rtlCol="0">
            <a:spAutoFit/>
          </a:bodyPr>
          <a:lstStyle/>
          <a:p>
            <a:r>
              <a:rPr lang="en-US" dirty="0"/>
              <a:t>error</a:t>
            </a:r>
          </a:p>
        </p:txBody>
      </p:sp>
      <p:sp>
        <p:nvSpPr>
          <p:cNvPr id="15" name="TextBox 14"/>
          <p:cNvSpPr txBox="1"/>
          <p:nvPr/>
        </p:nvSpPr>
        <p:spPr>
          <a:xfrm>
            <a:off x="811140" y="1600200"/>
            <a:ext cx="1664939" cy="461665"/>
          </a:xfrm>
          <a:prstGeom prst="rect">
            <a:avLst/>
          </a:prstGeom>
          <a:noFill/>
        </p:spPr>
        <p:txBody>
          <a:bodyPr wrap="none" rtlCol="0">
            <a:spAutoFit/>
          </a:bodyPr>
          <a:lstStyle/>
          <a:p>
            <a:r>
              <a:rPr lang="en-US" sz="2400" dirty="0"/>
              <a:t>output layer</a:t>
            </a:r>
          </a:p>
        </p:txBody>
      </p:sp>
    </p:spTree>
    <p:extLst>
      <p:ext uri="{BB962C8B-B14F-4D97-AF65-F5344CB8AC3E}">
        <p14:creationId xmlns:p14="http://schemas.microsoft.com/office/powerpoint/2010/main" val="3865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a:t>
            </a:r>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a:solidFill>
                  <a:srgbClr val="FF6600"/>
                </a:solidFill>
              </a:rPr>
              <a:t>inputs</a:t>
            </a:r>
          </a:p>
        </p:txBody>
      </p:sp>
      <p:sp>
        <p:nvSpPr>
          <p:cNvPr id="3" name="Rectangle 2"/>
          <p:cNvSpPr/>
          <p:nvPr/>
        </p:nvSpPr>
        <p:spPr bwMode="auto">
          <a:xfrm>
            <a:off x="3124200" y="3276600"/>
            <a:ext cx="2209800" cy="609600"/>
          </a:xfrm>
          <a:prstGeom prst="rect">
            <a:avLst/>
          </a:prstGeom>
          <a:solidFill>
            <a:srgbClr val="FF660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
        <p:nvSpPr>
          <p:cNvPr id="36" name="TextBox 35"/>
          <p:cNvSpPr txBox="1"/>
          <p:nvPr/>
        </p:nvSpPr>
        <p:spPr>
          <a:xfrm>
            <a:off x="5715000" y="2819400"/>
            <a:ext cx="3047999" cy="1200328"/>
          </a:xfrm>
          <a:prstGeom prst="rect">
            <a:avLst/>
          </a:prstGeom>
          <a:noFill/>
        </p:spPr>
        <p:txBody>
          <a:bodyPr wrap="square" rtlCol="0">
            <a:spAutoFit/>
          </a:bodyPr>
          <a:lstStyle/>
          <a:p>
            <a:r>
              <a:rPr lang="en-US" dirty="0">
                <a:solidFill>
                  <a:srgbClr val="FF6600"/>
                </a:solidFill>
              </a:rPr>
              <a:t>each perceptron computes and calculates an answer</a:t>
            </a:r>
          </a:p>
        </p:txBody>
      </p:sp>
    </p:spTree>
    <p:extLst>
      <p:ext uri="{BB962C8B-B14F-4D97-AF65-F5344CB8AC3E}">
        <p14:creationId xmlns:p14="http://schemas.microsoft.com/office/powerpoint/2010/main" val="3341703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Backpropgation</a:t>
            </a:r>
            <a:r>
              <a:rPr lang="en-US" dirty="0"/>
              <a:t> generalization</a:t>
            </a:r>
          </a:p>
        </p:txBody>
      </p:sp>
      <p:sp>
        <p:nvSpPr>
          <p:cNvPr id="3" name="Down Arrow 2"/>
          <p:cNvSpPr/>
          <p:nvPr/>
        </p:nvSpPr>
        <p:spPr>
          <a:xfrm>
            <a:off x="1376549" y="3810000"/>
            <a:ext cx="533400" cy="762000"/>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962400" y="1828800"/>
            <a:ext cx="0" cy="4724400"/>
          </a:xfrm>
          <a:prstGeom prst="line">
            <a:avLst/>
          </a:prstGeom>
          <a:effectLst/>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2841013341"/>
              </p:ext>
            </p:extLst>
          </p:nvPr>
        </p:nvGraphicFramePr>
        <p:xfrm>
          <a:off x="4117848" y="2320925"/>
          <a:ext cx="4860925" cy="415925"/>
        </p:xfrm>
        <a:graphic>
          <a:graphicData uri="http://schemas.openxmlformats.org/presentationml/2006/ole">
            <mc:AlternateContent xmlns:mc="http://schemas.openxmlformats.org/markup-compatibility/2006">
              <mc:Choice xmlns:v="urn:schemas-microsoft-com:vml" Requires="v">
                <p:oleObj spid="_x0000_s552510" name="Equation" r:id="rId3" imgW="2667000" imgH="228600" progId="Equation.3">
                  <p:embed/>
                </p:oleObj>
              </mc:Choice>
              <mc:Fallback>
                <p:oleObj name="Equation" r:id="rId3" imgW="2667000" imgH="228600" progId="Equation.3">
                  <p:embed/>
                  <p:pic>
                    <p:nvPicPr>
                      <p:cNvPr id="0" name=""/>
                      <p:cNvPicPr/>
                      <p:nvPr/>
                    </p:nvPicPr>
                    <p:blipFill>
                      <a:blip r:embed="rId4"/>
                      <a:stretch>
                        <a:fillRect/>
                      </a:stretch>
                    </p:blipFill>
                    <p:spPr>
                      <a:xfrm>
                        <a:off x="4117848" y="2320925"/>
                        <a:ext cx="4860925" cy="4159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87969176"/>
              </p:ext>
            </p:extLst>
          </p:nvPr>
        </p:nvGraphicFramePr>
        <p:xfrm>
          <a:off x="4511675" y="2895600"/>
          <a:ext cx="4468813" cy="415925"/>
        </p:xfrm>
        <a:graphic>
          <a:graphicData uri="http://schemas.openxmlformats.org/presentationml/2006/ole">
            <mc:AlternateContent xmlns:mc="http://schemas.openxmlformats.org/markup-compatibility/2006">
              <mc:Choice xmlns:v="urn:schemas-microsoft-com:vml" Requires="v">
                <p:oleObj spid="_x0000_s552511" name="Equation" r:id="rId5" imgW="2451100" imgH="228600" progId="Equation.3">
                  <p:embed/>
                </p:oleObj>
              </mc:Choice>
              <mc:Fallback>
                <p:oleObj name="Equation" r:id="rId5" imgW="2451100" imgH="228600" progId="Equation.3">
                  <p:embed/>
                  <p:pic>
                    <p:nvPicPr>
                      <p:cNvPr id="0" name=""/>
                      <p:cNvPicPr/>
                      <p:nvPr/>
                    </p:nvPicPr>
                    <p:blipFill>
                      <a:blip r:embed="rId6"/>
                      <a:stretch>
                        <a:fillRect/>
                      </a:stretch>
                    </p:blipFill>
                    <p:spPr>
                      <a:xfrm>
                        <a:off x="4511675" y="2895600"/>
                        <a:ext cx="4468813" cy="415925"/>
                      </a:xfrm>
                      <a:prstGeom prst="rect">
                        <a:avLst/>
                      </a:prstGeom>
                    </p:spPr>
                  </p:pic>
                </p:oleObj>
              </mc:Fallback>
            </mc:AlternateContent>
          </a:graphicData>
        </a:graphic>
      </p:graphicFrame>
      <p:sp>
        <p:nvSpPr>
          <p:cNvPr id="15" name="Down Arrow 14"/>
          <p:cNvSpPr/>
          <p:nvPr/>
        </p:nvSpPr>
        <p:spPr>
          <a:xfrm>
            <a:off x="5562600" y="3810000"/>
            <a:ext cx="533400" cy="762000"/>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997651335"/>
              </p:ext>
            </p:extLst>
          </p:nvPr>
        </p:nvGraphicFramePr>
        <p:xfrm>
          <a:off x="4572000" y="4876800"/>
          <a:ext cx="1762125" cy="423863"/>
        </p:xfrm>
        <a:graphic>
          <a:graphicData uri="http://schemas.openxmlformats.org/presentationml/2006/ole">
            <mc:AlternateContent xmlns:mc="http://schemas.openxmlformats.org/markup-compatibility/2006">
              <mc:Choice xmlns:v="urn:schemas-microsoft-com:vml" Requires="v">
                <p:oleObj spid="_x0000_s552512" name="Equation" r:id="rId7" imgW="952500" imgH="228600" progId="Equation.3">
                  <p:embed/>
                </p:oleObj>
              </mc:Choice>
              <mc:Fallback>
                <p:oleObj name="Equation" r:id="rId7" imgW="952500" imgH="228600" progId="Equation.3">
                  <p:embed/>
                  <p:pic>
                    <p:nvPicPr>
                      <p:cNvPr id="0" name=""/>
                      <p:cNvPicPr/>
                      <p:nvPr/>
                    </p:nvPicPr>
                    <p:blipFill>
                      <a:blip r:embed="rId8"/>
                      <a:stretch>
                        <a:fillRect/>
                      </a:stretch>
                    </p:blipFill>
                    <p:spPr>
                      <a:xfrm>
                        <a:off x="4572000" y="4876800"/>
                        <a:ext cx="1762125" cy="42386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554515318"/>
              </p:ext>
            </p:extLst>
          </p:nvPr>
        </p:nvGraphicFramePr>
        <p:xfrm>
          <a:off x="4511675" y="5497513"/>
          <a:ext cx="4087813" cy="400050"/>
        </p:xfrm>
        <a:graphic>
          <a:graphicData uri="http://schemas.openxmlformats.org/presentationml/2006/ole">
            <mc:AlternateContent xmlns:mc="http://schemas.openxmlformats.org/markup-compatibility/2006">
              <mc:Choice xmlns:v="urn:schemas-microsoft-com:vml" Requires="v">
                <p:oleObj spid="_x0000_s552513" name="Equation" r:id="rId9" imgW="2209800" imgH="215900" progId="Equation.3">
                  <p:embed/>
                </p:oleObj>
              </mc:Choice>
              <mc:Fallback>
                <p:oleObj name="Equation" r:id="rId9" imgW="2209800" imgH="215900" progId="Equation.3">
                  <p:embed/>
                  <p:pic>
                    <p:nvPicPr>
                      <p:cNvPr id="0" name=""/>
                      <p:cNvPicPr/>
                      <p:nvPr/>
                    </p:nvPicPr>
                    <p:blipFill>
                      <a:blip r:embed="rId10"/>
                      <a:stretch>
                        <a:fillRect/>
                      </a:stretch>
                    </p:blipFill>
                    <p:spPr>
                      <a:xfrm>
                        <a:off x="4511675" y="5497513"/>
                        <a:ext cx="4087813" cy="400050"/>
                      </a:xfrm>
                      <a:prstGeom prst="rect">
                        <a:avLst/>
                      </a:prstGeom>
                    </p:spPr>
                  </p:pic>
                </p:oleObj>
              </mc:Fallback>
            </mc:AlternateContent>
          </a:graphicData>
        </a:graphic>
      </p:graphicFrame>
      <p:sp>
        <p:nvSpPr>
          <p:cNvPr id="10" name="TextBox 9"/>
          <p:cNvSpPr txBox="1"/>
          <p:nvPr/>
        </p:nvSpPr>
        <p:spPr>
          <a:xfrm>
            <a:off x="4650592" y="6183868"/>
            <a:ext cx="3261455" cy="369332"/>
          </a:xfrm>
          <a:prstGeom prst="rect">
            <a:avLst/>
          </a:prstGeom>
          <a:noFill/>
        </p:spPr>
        <p:txBody>
          <a:bodyPr wrap="none" rtlCol="0">
            <a:spAutoFit/>
          </a:bodyPr>
          <a:lstStyle/>
          <a:p>
            <a:r>
              <a:rPr lang="en-US" dirty="0">
                <a:solidFill>
                  <a:srgbClr val="FF0000"/>
                </a:solidFill>
              </a:rPr>
              <a:t>Can we write this more succinctly?</a:t>
            </a:r>
          </a:p>
        </p:txBody>
      </p:sp>
      <p:sp>
        <p:nvSpPr>
          <p:cNvPr id="19" name="TextBox 18"/>
          <p:cNvSpPr txBox="1"/>
          <p:nvPr/>
        </p:nvSpPr>
        <p:spPr>
          <a:xfrm>
            <a:off x="811140" y="1600200"/>
            <a:ext cx="1664939" cy="461665"/>
          </a:xfrm>
          <a:prstGeom prst="rect">
            <a:avLst/>
          </a:prstGeom>
          <a:noFill/>
        </p:spPr>
        <p:txBody>
          <a:bodyPr wrap="none" rtlCol="0">
            <a:spAutoFit/>
          </a:bodyPr>
          <a:lstStyle/>
          <a:p>
            <a:r>
              <a:rPr lang="en-US" sz="2400" dirty="0"/>
              <a:t>output layer</a:t>
            </a:r>
          </a:p>
        </p:txBody>
      </p:sp>
      <p:sp>
        <p:nvSpPr>
          <p:cNvPr id="20" name="TextBox 19"/>
          <p:cNvSpPr txBox="1"/>
          <p:nvPr/>
        </p:nvSpPr>
        <p:spPr>
          <a:xfrm>
            <a:off x="5711820" y="1597967"/>
            <a:ext cx="1736373" cy="461665"/>
          </a:xfrm>
          <a:prstGeom prst="rect">
            <a:avLst/>
          </a:prstGeom>
          <a:noFill/>
        </p:spPr>
        <p:txBody>
          <a:bodyPr wrap="none" rtlCol="0">
            <a:spAutoFit/>
          </a:bodyPr>
          <a:lstStyle/>
          <a:p>
            <a:r>
              <a:rPr lang="en-US" sz="2400" dirty="0"/>
              <a:t>hidden layer</a:t>
            </a:r>
          </a:p>
        </p:txBody>
      </p:sp>
      <p:graphicFrame>
        <p:nvGraphicFramePr>
          <p:cNvPr id="22" name="Object 21"/>
          <p:cNvGraphicFramePr>
            <a:graphicFrameLocks noChangeAspect="1"/>
          </p:cNvGraphicFramePr>
          <p:nvPr>
            <p:extLst>
              <p:ext uri="{D42A27DB-BD31-4B8C-83A1-F6EECF244321}">
                <p14:modId xmlns:p14="http://schemas.microsoft.com/office/powerpoint/2010/main" val="455504969"/>
              </p:ext>
            </p:extLst>
          </p:nvPr>
        </p:nvGraphicFramePr>
        <p:xfrm>
          <a:off x="122237" y="2362200"/>
          <a:ext cx="3478213" cy="400050"/>
        </p:xfrm>
        <a:graphic>
          <a:graphicData uri="http://schemas.openxmlformats.org/presentationml/2006/ole">
            <mc:AlternateContent xmlns:mc="http://schemas.openxmlformats.org/markup-compatibility/2006">
              <mc:Choice xmlns:v="urn:schemas-microsoft-com:vml" Requires="v">
                <p:oleObj spid="_x0000_s552514" name="Equation" r:id="rId11" imgW="1879600" imgH="215900" progId="Equation.3">
                  <p:embed/>
                </p:oleObj>
              </mc:Choice>
              <mc:Fallback>
                <p:oleObj name="Equation" r:id="rId11" imgW="1879600" imgH="215900" progId="Equation.3">
                  <p:embed/>
                  <p:pic>
                    <p:nvPicPr>
                      <p:cNvPr id="0" name=""/>
                      <p:cNvPicPr/>
                      <p:nvPr/>
                    </p:nvPicPr>
                    <p:blipFill>
                      <a:blip r:embed="rId12"/>
                      <a:stretch>
                        <a:fillRect/>
                      </a:stretch>
                    </p:blipFill>
                    <p:spPr>
                      <a:xfrm>
                        <a:off x="122237" y="2362200"/>
                        <a:ext cx="3478213" cy="40005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327470831"/>
              </p:ext>
            </p:extLst>
          </p:nvPr>
        </p:nvGraphicFramePr>
        <p:xfrm>
          <a:off x="438150" y="3028950"/>
          <a:ext cx="3219450" cy="400050"/>
        </p:xfrm>
        <a:graphic>
          <a:graphicData uri="http://schemas.openxmlformats.org/presentationml/2006/ole">
            <mc:AlternateContent xmlns:mc="http://schemas.openxmlformats.org/markup-compatibility/2006">
              <mc:Choice xmlns:v="urn:schemas-microsoft-com:vml" Requires="v">
                <p:oleObj spid="_x0000_s552515" name="Equation" r:id="rId13" imgW="1739900" imgH="215900" progId="Equation.3">
                  <p:embed/>
                </p:oleObj>
              </mc:Choice>
              <mc:Fallback>
                <p:oleObj name="Equation" r:id="rId13" imgW="1739900" imgH="215900" progId="Equation.3">
                  <p:embed/>
                  <p:pic>
                    <p:nvPicPr>
                      <p:cNvPr id="0" name=""/>
                      <p:cNvPicPr/>
                      <p:nvPr/>
                    </p:nvPicPr>
                    <p:blipFill>
                      <a:blip r:embed="rId14"/>
                      <a:stretch>
                        <a:fillRect/>
                      </a:stretch>
                    </p:blipFill>
                    <p:spPr>
                      <a:xfrm>
                        <a:off x="438150" y="3028950"/>
                        <a:ext cx="3219450" cy="40005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65505133"/>
              </p:ext>
            </p:extLst>
          </p:nvPr>
        </p:nvGraphicFramePr>
        <p:xfrm>
          <a:off x="779463" y="4953000"/>
          <a:ext cx="1690687" cy="400050"/>
        </p:xfrm>
        <a:graphic>
          <a:graphicData uri="http://schemas.openxmlformats.org/presentationml/2006/ole">
            <mc:AlternateContent xmlns:mc="http://schemas.openxmlformats.org/markup-compatibility/2006">
              <mc:Choice xmlns:v="urn:schemas-microsoft-com:vml" Requires="v">
                <p:oleObj spid="_x0000_s552516" name="Equation" r:id="rId15" imgW="914400" imgH="215900" progId="Equation.3">
                  <p:embed/>
                </p:oleObj>
              </mc:Choice>
              <mc:Fallback>
                <p:oleObj name="Equation" r:id="rId15" imgW="914400" imgH="215900" progId="Equation.3">
                  <p:embed/>
                  <p:pic>
                    <p:nvPicPr>
                      <p:cNvPr id="0" name=""/>
                      <p:cNvPicPr/>
                      <p:nvPr/>
                    </p:nvPicPr>
                    <p:blipFill>
                      <a:blip r:embed="rId16"/>
                      <a:stretch>
                        <a:fillRect/>
                      </a:stretch>
                    </p:blipFill>
                    <p:spPr>
                      <a:xfrm>
                        <a:off x="779463" y="4953000"/>
                        <a:ext cx="1690687" cy="4000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188218615"/>
              </p:ext>
            </p:extLst>
          </p:nvPr>
        </p:nvGraphicFramePr>
        <p:xfrm>
          <a:off x="806450" y="5575300"/>
          <a:ext cx="2982913" cy="400050"/>
        </p:xfrm>
        <a:graphic>
          <a:graphicData uri="http://schemas.openxmlformats.org/presentationml/2006/ole">
            <mc:AlternateContent xmlns:mc="http://schemas.openxmlformats.org/markup-compatibility/2006">
              <mc:Choice xmlns:v="urn:schemas-microsoft-com:vml" Requires="v">
                <p:oleObj spid="_x0000_s552517" name="Equation" r:id="rId17" imgW="1612900" imgH="215900" progId="Equation.3">
                  <p:embed/>
                </p:oleObj>
              </mc:Choice>
              <mc:Fallback>
                <p:oleObj name="Equation" r:id="rId17" imgW="1612900" imgH="215900" progId="Equation.3">
                  <p:embed/>
                  <p:pic>
                    <p:nvPicPr>
                      <p:cNvPr id="0" name=""/>
                      <p:cNvPicPr/>
                      <p:nvPr/>
                    </p:nvPicPr>
                    <p:blipFill>
                      <a:blip r:embed="rId18"/>
                      <a:stretch>
                        <a:fillRect/>
                      </a:stretch>
                    </p:blipFill>
                    <p:spPr>
                      <a:xfrm>
                        <a:off x="806450" y="5575300"/>
                        <a:ext cx="2982913" cy="400050"/>
                      </a:xfrm>
                      <a:prstGeom prst="rect">
                        <a:avLst/>
                      </a:prstGeom>
                    </p:spPr>
                  </p:pic>
                </p:oleObj>
              </mc:Fallback>
            </mc:AlternateContent>
          </a:graphicData>
        </a:graphic>
      </p:graphicFrame>
    </p:spTree>
    <p:extLst>
      <p:ext uri="{BB962C8B-B14F-4D97-AF65-F5344CB8AC3E}">
        <p14:creationId xmlns:p14="http://schemas.microsoft.com/office/powerpoint/2010/main" val="1367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Backpropgation</a:t>
            </a:r>
            <a:r>
              <a:rPr lang="en-US" dirty="0"/>
              <a:t> generalization</a:t>
            </a:r>
          </a:p>
        </p:txBody>
      </p:sp>
      <p:cxnSp>
        <p:nvCxnSpPr>
          <p:cNvPr id="7" name="Straight Connector 6"/>
          <p:cNvCxnSpPr/>
          <p:nvPr/>
        </p:nvCxnSpPr>
        <p:spPr>
          <a:xfrm>
            <a:off x="3962400" y="1828800"/>
            <a:ext cx="0" cy="4724400"/>
          </a:xfrm>
          <a:prstGeom prst="line">
            <a:avLst/>
          </a:prstGeom>
          <a:effectLst/>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946865808"/>
              </p:ext>
            </p:extLst>
          </p:nvPr>
        </p:nvGraphicFramePr>
        <p:xfrm>
          <a:off x="4117848" y="2320925"/>
          <a:ext cx="4860925" cy="415925"/>
        </p:xfrm>
        <a:graphic>
          <a:graphicData uri="http://schemas.openxmlformats.org/presentationml/2006/ole">
            <mc:AlternateContent xmlns:mc="http://schemas.openxmlformats.org/markup-compatibility/2006">
              <mc:Choice xmlns:v="urn:schemas-microsoft-com:vml" Requires="v">
                <p:oleObj spid="_x0000_s553556" name="Equation" r:id="rId3" imgW="2667000" imgH="228600" progId="Equation.3">
                  <p:embed/>
                </p:oleObj>
              </mc:Choice>
              <mc:Fallback>
                <p:oleObj name="Equation" r:id="rId3" imgW="2667000" imgH="228600" progId="Equation.3">
                  <p:embed/>
                  <p:pic>
                    <p:nvPicPr>
                      <p:cNvPr id="0" name=""/>
                      <p:cNvPicPr/>
                      <p:nvPr/>
                    </p:nvPicPr>
                    <p:blipFill>
                      <a:blip r:embed="rId4"/>
                      <a:stretch>
                        <a:fillRect/>
                      </a:stretch>
                    </p:blipFill>
                    <p:spPr>
                      <a:xfrm>
                        <a:off x="4117848" y="2320925"/>
                        <a:ext cx="4860925" cy="4159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70263846"/>
              </p:ext>
            </p:extLst>
          </p:nvPr>
        </p:nvGraphicFramePr>
        <p:xfrm>
          <a:off x="4511675" y="2895600"/>
          <a:ext cx="4468813" cy="415925"/>
        </p:xfrm>
        <a:graphic>
          <a:graphicData uri="http://schemas.openxmlformats.org/presentationml/2006/ole">
            <mc:AlternateContent xmlns:mc="http://schemas.openxmlformats.org/markup-compatibility/2006">
              <mc:Choice xmlns:v="urn:schemas-microsoft-com:vml" Requires="v">
                <p:oleObj spid="_x0000_s553557" name="Equation" r:id="rId5" imgW="2451100" imgH="228600" progId="Equation.3">
                  <p:embed/>
                </p:oleObj>
              </mc:Choice>
              <mc:Fallback>
                <p:oleObj name="Equation" r:id="rId5" imgW="2451100" imgH="228600" progId="Equation.3">
                  <p:embed/>
                  <p:pic>
                    <p:nvPicPr>
                      <p:cNvPr id="0" name=""/>
                      <p:cNvPicPr/>
                      <p:nvPr/>
                    </p:nvPicPr>
                    <p:blipFill>
                      <a:blip r:embed="rId6"/>
                      <a:stretch>
                        <a:fillRect/>
                      </a:stretch>
                    </p:blipFill>
                    <p:spPr>
                      <a:xfrm>
                        <a:off x="4511675" y="2895600"/>
                        <a:ext cx="4468813" cy="415925"/>
                      </a:xfrm>
                      <a:prstGeom prst="rect">
                        <a:avLst/>
                      </a:prstGeom>
                    </p:spPr>
                  </p:pic>
                </p:oleObj>
              </mc:Fallback>
            </mc:AlternateContent>
          </a:graphicData>
        </a:graphic>
      </p:graphicFrame>
      <p:sp>
        <p:nvSpPr>
          <p:cNvPr id="15" name="Down Arrow 14"/>
          <p:cNvSpPr/>
          <p:nvPr/>
        </p:nvSpPr>
        <p:spPr>
          <a:xfrm>
            <a:off x="5562600" y="3810000"/>
            <a:ext cx="533400" cy="762000"/>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2004331867"/>
              </p:ext>
            </p:extLst>
          </p:nvPr>
        </p:nvGraphicFramePr>
        <p:xfrm>
          <a:off x="4572000" y="4876800"/>
          <a:ext cx="1762125" cy="423863"/>
        </p:xfrm>
        <a:graphic>
          <a:graphicData uri="http://schemas.openxmlformats.org/presentationml/2006/ole">
            <mc:AlternateContent xmlns:mc="http://schemas.openxmlformats.org/markup-compatibility/2006">
              <mc:Choice xmlns:v="urn:schemas-microsoft-com:vml" Requires="v">
                <p:oleObj spid="_x0000_s553558" name="Equation" r:id="rId7" imgW="952500" imgH="228600" progId="Equation.3">
                  <p:embed/>
                </p:oleObj>
              </mc:Choice>
              <mc:Fallback>
                <p:oleObj name="Equation" r:id="rId7" imgW="952500" imgH="228600" progId="Equation.3">
                  <p:embed/>
                  <p:pic>
                    <p:nvPicPr>
                      <p:cNvPr id="0" name=""/>
                      <p:cNvPicPr/>
                      <p:nvPr/>
                    </p:nvPicPr>
                    <p:blipFill>
                      <a:blip r:embed="rId8"/>
                      <a:stretch>
                        <a:fillRect/>
                      </a:stretch>
                    </p:blipFill>
                    <p:spPr>
                      <a:xfrm>
                        <a:off x="4572000" y="4876800"/>
                        <a:ext cx="1762125" cy="42386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49644087"/>
              </p:ext>
            </p:extLst>
          </p:nvPr>
        </p:nvGraphicFramePr>
        <p:xfrm>
          <a:off x="4827588" y="6000750"/>
          <a:ext cx="1949450" cy="400050"/>
        </p:xfrm>
        <a:graphic>
          <a:graphicData uri="http://schemas.openxmlformats.org/presentationml/2006/ole">
            <mc:AlternateContent xmlns:mc="http://schemas.openxmlformats.org/markup-compatibility/2006">
              <mc:Choice xmlns:v="urn:schemas-microsoft-com:vml" Requires="v">
                <p:oleObj spid="_x0000_s553559" name="Equation" r:id="rId9" imgW="1054100" imgH="215900" progId="Equation.3">
                  <p:embed/>
                </p:oleObj>
              </mc:Choice>
              <mc:Fallback>
                <p:oleObj name="Equation" r:id="rId9" imgW="1054100" imgH="215900" progId="Equation.3">
                  <p:embed/>
                  <p:pic>
                    <p:nvPicPr>
                      <p:cNvPr id="0" name=""/>
                      <p:cNvPicPr/>
                      <p:nvPr/>
                    </p:nvPicPr>
                    <p:blipFill>
                      <a:blip r:embed="rId10"/>
                      <a:stretch>
                        <a:fillRect/>
                      </a:stretch>
                    </p:blipFill>
                    <p:spPr>
                      <a:xfrm>
                        <a:off x="4827588" y="6000750"/>
                        <a:ext cx="1949450"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417593580"/>
              </p:ext>
            </p:extLst>
          </p:nvPr>
        </p:nvGraphicFramePr>
        <p:xfrm>
          <a:off x="4511675" y="5497513"/>
          <a:ext cx="4087813" cy="400050"/>
        </p:xfrm>
        <a:graphic>
          <a:graphicData uri="http://schemas.openxmlformats.org/presentationml/2006/ole">
            <mc:AlternateContent xmlns:mc="http://schemas.openxmlformats.org/markup-compatibility/2006">
              <mc:Choice xmlns:v="urn:schemas-microsoft-com:vml" Requires="v">
                <p:oleObj spid="_x0000_s553560" name="Equation" r:id="rId11" imgW="2209800" imgH="215900" progId="Equation.3">
                  <p:embed/>
                </p:oleObj>
              </mc:Choice>
              <mc:Fallback>
                <p:oleObj name="Equation" r:id="rId11" imgW="2209800" imgH="215900" progId="Equation.3">
                  <p:embed/>
                  <p:pic>
                    <p:nvPicPr>
                      <p:cNvPr id="0" name=""/>
                      <p:cNvPicPr/>
                      <p:nvPr/>
                    </p:nvPicPr>
                    <p:blipFill>
                      <a:blip r:embed="rId12"/>
                      <a:stretch>
                        <a:fillRect/>
                      </a:stretch>
                    </p:blipFill>
                    <p:spPr>
                      <a:xfrm>
                        <a:off x="4511675" y="5497513"/>
                        <a:ext cx="4087813" cy="400050"/>
                      </a:xfrm>
                      <a:prstGeom prst="rect">
                        <a:avLst/>
                      </a:prstGeom>
                    </p:spPr>
                  </p:pic>
                </p:oleObj>
              </mc:Fallback>
            </mc:AlternateContent>
          </a:graphicData>
        </a:graphic>
      </p:graphicFrame>
      <p:sp>
        <p:nvSpPr>
          <p:cNvPr id="19" name="TextBox 18"/>
          <p:cNvSpPr txBox="1"/>
          <p:nvPr/>
        </p:nvSpPr>
        <p:spPr>
          <a:xfrm>
            <a:off x="811140" y="1600200"/>
            <a:ext cx="1664939" cy="461665"/>
          </a:xfrm>
          <a:prstGeom prst="rect">
            <a:avLst/>
          </a:prstGeom>
          <a:noFill/>
        </p:spPr>
        <p:txBody>
          <a:bodyPr wrap="none" rtlCol="0">
            <a:spAutoFit/>
          </a:bodyPr>
          <a:lstStyle/>
          <a:p>
            <a:r>
              <a:rPr lang="en-US" sz="2400" dirty="0"/>
              <a:t>output layer</a:t>
            </a:r>
          </a:p>
        </p:txBody>
      </p:sp>
      <p:sp>
        <p:nvSpPr>
          <p:cNvPr id="20" name="TextBox 19"/>
          <p:cNvSpPr txBox="1"/>
          <p:nvPr/>
        </p:nvSpPr>
        <p:spPr>
          <a:xfrm>
            <a:off x="5711820" y="1597967"/>
            <a:ext cx="1736373" cy="461665"/>
          </a:xfrm>
          <a:prstGeom prst="rect">
            <a:avLst/>
          </a:prstGeom>
          <a:noFill/>
        </p:spPr>
        <p:txBody>
          <a:bodyPr wrap="none" rtlCol="0">
            <a:spAutoFit/>
          </a:bodyPr>
          <a:lstStyle/>
          <a:p>
            <a:r>
              <a:rPr lang="en-US" sz="2400" dirty="0"/>
              <a:t>hidden layer</a:t>
            </a:r>
          </a:p>
        </p:txBody>
      </p:sp>
      <p:sp>
        <p:nvSpPr>
          <p:cNvPr id="21" name="Down Arrow 20"/>
          <p:cNvSpPr/>
          <p:nvPr/>
        </p:nvSpPr>
        <p:spPr>
          <a:xfrm>
            <a:off x="1376549" y="3810000"/>
            <a:ext cx="533400" cy="762000"/>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2563971959"/>
              </p:ext>
            </p:extLst>
          </p:nvPr>
        </p:nvGraphicFramePr>
        <p:xfrm>
          <a:off x="122237" y="2362200"/>
          <a:ext cx="3478213" cy="400050"/>
        </p:xfrm>
        <a:graphic>
          <a:graphicData uri="http://schemas.openxmlformats.org/presentationml/2006/ole">
            <mc:AlternateContent xmlns:mc="http://schemas.openxmlformats.org/markup-compatibility/2006">
              <mc:Choice xmlns:v="urn:schemas-microsoft-com:vml" Requires="v">
                <p:oleObj spid="_x0000_s553561" name="Equation" r:id="rId13" imgW="1879600" imgH="215900" progId="Equation.3">
                  <p:embed/>
                </p:oleObj>
              </mc:Choice>
              <mc:Fallback>
                <p:oleObj name="Equation" r:id="rId13" imgW="1879600" imgH="215900" progId="Equation.3">
                  <p:embed/>
                  <p:pic>
                    <p:nvPicPr>
                      <p:cNvPr id="0" name=""/>
                      <p:cNvPicPr/>
                      <p:nvPr/>
                    </p:nvPicPr>
                    <p:blipFill>
                      <a:blip r:embed="rId14"/>
                      <a:stretch>
                        <a:fillRect/>
                      </a:stretch>
                    </p:blipFill>
                    <p:spPr>
                      <a:xfrm>
                        <a:off x="122237" y="2362200"/>
                        <a:ext cx="3478213" cy="40005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674249387"/>
              </p:ext>
            </p:extLst>
          </p:nvPr>
        </p:nvGraphicFramePr>
        <p:xfrm>
          <a:off x="438150" y="3028950"/>
          <a:ext cx="3219450" cy="400050"/>
        </p:xfrm>
        <a:graphic>
          <a:graphicData uri="http://schemas.openxmlformats.org/presentationml/2006/ole">
            <mc:AlternateContent xmlns:mc="http://schemas.openxmlformats.org/markup-compatibility/2006">
              <mc:Choice xmlns:v="urn:schemas-microsoft-com:vml" Requires="v">
                <p:oleObj spid="_x0000_s553562" name="Equation" r:id="rId15" imgW="1739900" imgH="215900" progId="Equation.3">
                  <p:embed/>
                </p:oleObj>
              </mc:Choice>
              <mc:Fallback>
                <p:oleObj name="Equation" r:id="rId15" imgW="1739900" imgH="215900" progId="Equation.3">
                  <p:embed/>
                  <p:pic>
                    <p:nvPicPr>
                      <p:cNvPr id="0" name=""/>
                      <p:cNvPicPr/>
                      <p:nvPr/>
                    </p:nvPicPr>
                    <p:blipFill>
                      <a:blip r:embed="rId16"/>
                      <a:stretch>
                        <a:fillRect/>
                      </a:stretch>
                    </p:blipFill>
                    <p:spPr>
                      <a:xfrm>
                        <a:off x="438150" y="3028950"/>
                        <a:ext cx="3219450" cy="40005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350276840"/>
              </p:ext>
            </p:extLst>
          </p:nvPr>
        </p:nvGraphicFramePr>
        <p:xfrm>
          <a:off x="779463" y="4953000"/>
          <a:ext cx="1690687" cy="400050"/>
        </p:xfrm>
        <a:graphic>
          <a:graphicData uri="http://schemas.openxmlformats.org/presentationml/2006/ole">
            <mc:AlternateContent xmlns:mc="http://schemas.openxmlformats.org/markup-compatibility/2006">
              <mc:Choice xmlns:v="urn:schemas-microsoft-com:vml" Requires="v">
                <p:oleObj spid="_x0000_s553563" name="Equation" r:id="rId17" imgW="914400" imgH="215900" progId="Equation.3">
                  <p:embed/>
                </p:oleObj>
              </mc:Choice>
              <mc:Fallback>
                <p:oleObj name="Equation" r:id="rId17" imgW="914400" imgH="215900" progId="Equation.3">
                  <p:embed/>
                  <p:pic>
                    <p:nvPicPr>
                      <p:cNvPr id="0" name=""/>
                      <p:cNvPicPr/>
                      <p:nvPr/>
                    </p:nvPicPr>
                    <p:blipFill>
                      <a:blip r:embed="rId18"/>
                      <a:stretch>
                        <a:fillRect/>
                      </a:stretch>
                    </p:blipFill>
                    <p:spPr>
                      <a:xfrm>
                        <a:off x="779463" y="4953000"/>
                        <a:ext cx="1690687" cy="4000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015733591"/>
              </p:ext>
            </p:extLst>
          </p:nvPr>
        </p:nvGraphicFramePr>
        <p:xfrm>
          <a:off x="806450" y="5575300"/>
          <a:ext cx="2982913" cy="400050"/>
        </p:xfrm>
        <a:graphic>
          <a:graphicData uri="http://schemas.openxmlformats.org/presentationml/2006/ole">
            <mc:AlternateContent xmlns:mc="http://schemas.openxmlformats.org/markup-compatibility/2006">
              <mc:Choice xmlns:v="urn:schemas-microsoft-com:vml" Requires="v">
                <p:oleObj spid="_x0000_s553564" name="Equation" r:id="rId19" imgW="1612900" imgH="215900" progId="Equation.3">
                  <p:embed/>
                </p:oleObj>
              </mc:Choice>
              <mc:Fallback>
                <p:oleObj name="Equation" r:id="rId19" imgW="1612900" imgH="215900" progId="Equation.3">
                  <p:embed/>
                  <p:pic>
                    <p:nvPicPr>
                      <p:cNvPr id="0" name=""/>
                      <p:cNvPicPr/>
                      <p:nvPr/>
                    </p:nvPicPr>
                    <p:blipFill>
                      <a:blip r:embed="rId20"/>
                      <a:stretch>
                        <a:fillRect/>
                      </a:stretch>
                    </p:blipFill>
                    <p:spPr>
                      <a:xfrm>
                        <a:off x="806450" y="5575300"/>
                        <a:ext cx="2982913" cy="400050"/>
                      </a:xfrm>
                      <a:prstGeom prst="rect">
                        <a:avLst/>
                      </a:prstGeom>
                    </p:spPr>
                  </p:pic>
                </p:oleObj>
              </mc:Fallback>
            </mc:AlternateContent>
          </a:graphicData>
        </a:graphic>
      </p:graphicFrame>
    </p:spTree>
    <p:extLst>
      <p:ext uri="{BB962C8B-B14F-4D97-AF65-F5344CB8AC3E}">
        <p14:creationId xmlns:p14="http://schemas.microsoft.com/office/powerpoint/2010/main" val="3275062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Backpropgation</a:t>
            </a:r>
            <a:r>
              <a:rPr lang="en-US" dirty="0"/>
              <a:t> generalization</a:t>
            </a:r>
          </a:p>
        </p:txBody>
      </p:sp>
      <p:graphicFrame>
        <p:nvGraphicFramePr>
          <p:cNvPr id="8" name="Object 7"/>
          <p:cNvGraphicFramePr>
            <a:graphicFrameLocks noChangeAspect="1"/>
          </p:cNvGraphicFramePr>
          <p:nvPr>
            <p:extLst>
              <p:ext uri="{D42A27DB-BD31-4B8C-83A1-F6EECF244321}">
                <p14:modId xmlns:p14="http://schemas.microsoft.com/office/powerpoint/2010/main" val="1862539131"/>
              </p:ext>
            </p:extLst>
          </p:nvPr>
        </p:nvGraphicFramePr>
        <p:xfrm>
          <a:off x="690563" y="2309813"/>
          <a:ext cx="1690687" cy="400050"/>
        </p:xfrm>
        <a:graphic>
          <a:graphicData uri="http://schemas.openxmlformats.org/presentationml/2006/ole">
            <mc:AlternateContent xmlns:mc="http://schemas.openxmlformats.org/markup-compatibility/2006">
              <mc:Choice xmlns:v="urn:schemas-microsoft-com:vml" Requires="v">
                <p:oleObj spid="_x0000_s554440" name="Equation" r:id="rId3" imgW="914400" imgH="215900" progId="Equation.3">
                  <p:embed/>
                </p:oleObj>
              </mc:Choice>
              <mc:Fallback>
                <p:oleObj name="Equation" r:id="rId3" imgW="914400" imgH="215900" progId="Equation.3">
                  <p:embed/>
                  <p:pic>
                    <p:nvPicPr>
                      <p:cNvPr id="0" name=""/>
                      <p:cNvPicPr/>
                      <p:nvPr/>
                    </p:nvPicPr>
                    <p:blipFill>
                      <a:blip r:embed="rId4"/>
                      <a:stretch>
                        <a:fillRect/>
                      </a:stretch>
                    </p:blipFill>
                    <p:spPr>
                      <a:xfrm>
                        <a:off x="690563" y="2309813"/>
                        <a:ext cx="1690687" cy="4000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79422190"/>
              </p:ext>
            </p:extLst>
          </p:nvPr>
        </p:nvGraphicFramePr>
        <p:xfrm>
          <a:off x="685800" y="2895600"/>
          <a:ext cx="2982912" cy="400050"/>
        </p:xfrm>
        <a:graphic>
          <a:graphicData uri="http://schemas.openxmlformats.org/presentationml/2006/ole">
            <mc:AlternateContent xmlns:mc="http://schemas.openxmlformats.org/markup-compatibility/2006">
              <mc:Choice xmlns:v="urn:schemas-microsoft-com:vml" Requires="v">
                <p:oleObj spid="_x0000_s554441" name="Equation" r:id="rId5" imgW="1612900" imgH="215900" progId="Equation.3">
                  <p:embed/>
                </p:oleObj>
              </mc:Choice>
              <mc:Fallback>
                <p:oleObj name="Equation" r:id="rId5" imgW="1612900" imgH="215900" progId="Equation.3">
                  <p:embed/>
                  <p:pic>
                    <p:nvPicPr>
                      <p:cNvPr id="0" name=""/>
                      <p:cNvPicPr/>
                      <p:nvPr/>
                    </p:nvPicPr>
                    <p:blipFill>
                      <a:blip r:embed="rId6"/>
                      <a:stretch>
                        <a:fillRect/>
                      </a:stretch>
                    </p:blipFill>
                    <p:spPr>
                      <a:xfrm>
                        <a:off x="685800" y="2895600"/>
                        <a:ext cx="2982912" cy="400050"/>
                      </a:xfrm>
                      <a:prstGeom prst="rect">
                        <a:avLst/>
                      </a:prstGeom>
                    </p:spPr>
                  </p:pic>
                </p:oleObj>
              </mc:Fallback>
            </mc:AlternateContent>
          </a:graphicData>
        </a:graphic>
      </p:graphicFrame>
      <p:cxnSp>
        <p:nvCxnSpPr>
          <p:cNvPr id="7" name="Straight Connector 6"/>
          <p:cNvCxnSpPr/>
          <p:nvPr/>
        </p:nvCxnSpPr>
        <p:spPr>
          <a:xfrm>
            <a:off x="3962400" y="1828800"/>
            <a:ext cx="0" cy="3320803"/>
          </a:xfrm>
          <a:prstGeom prst="line">
            <a:avLst/>
          </a:prstGeom>
          <a:effectLst/>
        </p:spPr>
        <p:style>
          <a:lnRef idx="2">
            <a:schemeClr val="accent1"/>
          </a:lnRef>
          <a:fillRef idx="0">
            <a:schemeClr val="accent1"/>
          </a:fillRef>
          <a:effectRef idx="1">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4209935281"/>
              </p:ext>
            </p:extLst>
          </p:nvPr>
        </p:nvGraphicFramePr>
        <p:xfrm>
          <a:off x="4479925" y="2298700"/>
          <a:ext cx="1762125" cy="423863"/>
        </p:xfrm>
        <a:graphic>
          <a:graphicData uri="http://schemas.openxmlformats.org/presentationml/2006/ole">
            <mc:AlternateContent xmlns:mc="http://schemas.openxmlformats.org/markup-compatibility/2006">
              <mc:Choice xmlns:v="urn:schemas-microsoft-com:vml" Requires="v">
                <p:oleObj spid="_x0000_s554442" name="Equation" r:id="rId7" imgW="952500" imgH="228600" progId="Equation.3">
                  <p:embed/>
                </p:oleObj>
              </mc:Choice>
              <mc:Fallback>
                <p:oleObj name="Equation" r:id="rId7" imgW="952500" imgH="228600" progId="Equation.3">
                  <p:embed/>
                  <p:pic>
                    <p:nvPicPr>
                      <p:cNvPr id="0" name=""/>
                      <p:cNvPicPr/>
                      <p:nvPr/>
                    </p:nvPicPr>
                    <p:blipFill>
                      <a:blip r:embed="rId8"/>
                      <a:stretch>
                        <a:fillRect/>
                      </a:stretch>
                    </p:blipFill>
                    <p:spPr>
                      <a:xfrm>
                        <a:off x="4479925" y="2298700"/>
                        <a:ext cx="1762125" cy="42386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417822751"/>
              </p:ext>
            </p:extLst>
          </p:nvPr>
        </p:nvGraphicFramePr>
        <p:xfrm>
          <a:off x="4681538" y="3422650"/>
          <a:ext cx="1951037" cy="400050"/>
        </p:xfrm>
        <a:graphic>
          <a:graphicData uri="http://schemas.openxmlformats.org/presentationml/2006/ole">
            <mc:AlternateContent xmlns:mc="http://schemas.openxmlformats.org/markup-compatibility/2006">
              <mc:Choice xmlns:v="urn:schemas-microsoft-com:vml" Requires="v">
                <p:oleObj spid="_x0000_s554443" name="Equation" r:id="rId9" imgW="1054100" imgH="215900" progId="Equation.3">
                  <p:embed/>
                </p:oleObj>
              </mc:Choice>
              <mc:Fallback>
                <p:oleObj name="Equation" r:id="rId9" imgW="1054100" imgH="215900" progId="Equation.3">
                  <p:embed/>
                  <p:pic>
                    <p:nvPicPr>
                      <p:cNvPr id="0" name=""/>
                      <p:cNvPicPr/>
                      <p:nvPr/>
                    </p:nvPicPr>
                    <p:blipFill>
                      <a:blip r:embed="rId10"/>
                      <a:stretch>
                        <a:fillRect/>
                      </a:stretch>
                    </p:blipFill>
                    <p:spPr>
                      <a:xfrm>
                        <a:off x="4681538" y="3422650"/>
                        <a:ext cx="19510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6522929"/>
              </p:ext>
            </p:extLst>
          </p:nvPr>
        </p:nvGraphicFramePr>
        <p:xfrm>
          <a:off x="4419600" y="2919413"/>
          <a:ext cx="4087813" cy="400050"/>
        </p:xfrm>
        <a:graphic>
          <a:graphicData uri="http://schemas.openxmlformats.org/presentationml/2006/ole">
            <mc:AlternateContent xmlns:mc="http://schemas.openxmlformats.org/markup-compatibility/2006">
              <mc:Choice xmlns:v="urn:schemas-microsoft-com:vml" Requires="v">
                <p:oleObj spid="_x0000_s554444" name="Equation" r:id="rId11" imgW="2209800" imgH="215900" progId="Equation.3">
                  <p:embed/>
                </p:oleObj>
              </mc:Choice>
              <mc:Fallback>
                <p:oleObj name="Equation" r:id="rId11" imgW="2209800" imgH="215900" progId="Equation.3">
                  <p:embed/>
                  <p:pic>
                    <p:nvPicPr>
                      <p:cNvPr id="0" name=""/>
                      <p:cNvPicPr/>
                      <p:nvPr/>
                    </p:nvPicPr>
                    <p:blipFill>
                      <a:blip r:embed="rId12"/>
                      <a:stretch>
                        <a:fillRect/>
                      </a:stretch>
                    </p:blipFill>
                    <p:spPr>
                      <a:xfrm>
                        <a:off x="4419600" y="2919413"/>
                        <a:ext cx="4087813" cy="400050"/>
                      </a:xfrm>
                      <a:prstGeom prst="rect">
                        <a:avLst/>
                      </a:prstGeom>
                    </p:spPr>
                  </p:pic>
                </p:oleObj>
              </mc:Fallback>
            </mc:AlternateContent>
          </a:graphicData>
        </a:graphic>
      </p:graphicFrame>
      <p:sp>
        <p:nvSpPr>
          <p:cNvPr id="19" name="TextBox 18"/>
          <p:cNvSpPr txBox="1"/>
          <p:nvPr/>
        </p:nvSpPr>
        <p:spPr>
          <a:xfrm>
            <a:off x="811140" y="1600200"/>
            <a:ext cx="1664939" cy="461665"/>
          </a:xfrm>
          <a:prstGeom prst="rect">
            <a:avLst/>
          </a:prstGeom>
          <a:noFill/>
        </p:spPr>
        <p:txBody>
          <a:bodyPr wrap="none" rtlCol="0">
            <a:spAutoFit/>
          </a:bodyPr>
          <a:lstStyle/>
          <a:p>
            <a:r>
              <a:rPr lang="en-US" sz="2400" dirty="0"/>
              <a:t>output layer</a:t>
            </a:r>
          </a:p>
        </p:txBody>
      </p:sp>
      <p:sp>
        <p:nvSpPr>
          <p:cNvPr id="20" name="TextBox 19"/>
          <p:cNvSpPr txBox="1"/>
          <p:nvPr/>
        </p:nvSpPr>
        <p:spPr>
          <a:xfrm>
            <a:off x="5711820" y="1597967"/>
            <a:ext cx="1736373" cy="461665"/>
          </a:xfrm>
          <a:prstGeom prst="rect">
            <a:avLst/>
          </a:prstGeom>
          <a:noFill/>
        </p:spPr>
        <p:txBody>
          <a:bodyPr wrap="none" rtlCol="0">
            <a:spAutoFit/>
          </a:bodyPr>
          <a:lstStyle/>
          <a:p>
            <a:r>
              <a:rPr lang="en-US" sz="2400" dirty="0"/>
              <a:t>hidden layer</a:t>
            </a:r>
          </a:p>
        </p:txBody>
      </p:sp>
      <p:cxnSp>
        <p:nvCxnSpPr>
          <p:cNvPr id="6" name="Straight Arrow Connector 5"/>
          <p:cNvCxnSpPr/>
          <p:nvPr/>
        </p:nvCxnSpPr>
        <p:spPr>
          <a:xfrm flipV="1">
            <a:off x="5867400" y="3822700"/>
            <a:ext cx="228600" cy="71283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428339" y="4535538"/>
            <a:ext cx="2210862" cy="369332"/>
          </a:xfrm>
          <a:prstGeom prst="rect">
            <a:avLst/>
          </a:prstGeom>
          <a:noFill/>
        </p:spPr>
        <p:txBody>
          <a:bodyPr wrap="none" rtlCol="0">
            <a:spAutoFit/>
          </a:bodyPr>
          <a:lstStyle/>
          <a:p>
            <a:r>
              <a:rPr lang="en-US" dirty="0"/>
              <a:t>weight to output layer</a:t>
            </a:r>
          </a:p>
        </p:txBody>
      </p:sp>
      <p:sp>
        <p:nvSpPr>
          <p:cNvPr id="21" name="TextBox 20"/>
          <p:cNvSpPr txBox="1"/>
          <p:nvPr/>
        </p:nvSpPr>
        <p:spPr>
          <a:xfrm>
            <a:off x="6769055" y="4503272"/>
            <a:ext cx="1996993" cy="646331"/>
          </a:xfrm>
          <a:prstGeom prst="rect">
            <a:avLst/>
          </a:prstGeom>
          <a:noFill/>
        </p:spPr>
        <p:txBody>
          <a:bodyPr wrap="square" rtlCol="0">
            <a:spAutoFit/>
          </a:bodyPr>
          <a:lstStyle/>
          <a:p>
            <a:r>
              <a:rPr lang="en-US" dirty="0"/>
              <a:t>modified error of output layer</a:t>
            </a:r>
          </a:p>
        </p:txBody>
      </p:sp>
      <p:cxnSp>
        <p:nvCxnSpPr>
          <p:cNvPr id="22" name="Straight Arrow Connector 21"/>
          <p:cNvCxnSpPr/>
          <p:nvPr/>
        </p:nvCxnSpPr>
        <p:spPr>
          <a:xfrm flipH="1" flipV="1">
            <a:off x="6324600" y="3822700"/>
            <a:ext cx="1066800" cy="71283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1791000998"/>
              </p:ext>
            </p:extLst>
          </p:nvPr>
        </p:nvGraphicFramePr>
        <p:xfrm>
          <a:off x="3852228" y="5409248"/>
          <a:ext cx="2444750" cy="400050"/>
        </p:xfrm>
        <a:graphic>
          <a:graphicData uri="http://schemas.openxmlformats.org/presentationml/2006/ole">
            <mc:AlternateContent xmlns:mc="http://schemas.openxmlformats.org/markup-compatibility/2006">
              <mc:Choice xmlns:v="urn:schemas-microsoft-com:vml" Requires="v">
                <p:oleObj spid="_x0000_s554445" name="Equation" r:id="rId13" imgW="1320800" imgH="215900" progId="Equation.3">
                  <p:embed/>
                </p:oleObj>
              </mc:Choice>
              <mc:Fallback>
                <p:oleObj name="Equation" r:id="rId13" imgW="1320800" imgH="215900" progId="Equation.3">
                  <p:embed/>
                  <p:pic>
                    <p:nvPicPr>
                      <p:cNvPr id="0" name=""/>
                      <p:cNvPicPr/>
                      <p:nvPr/>
                    </p:nvPicPr>
                    <p:blipFill>
                      <a:blip r:embed="rId14"/>
                      <a:stretch>
                        <a:fillRect/>
                      </a:stretch>
                    </p:blipFill>
                    <p:spPr>
                      <a:xfrm>
                        <a:off x="3852228" y="5409248"/>
                        <a:ext cx="2444750" cy="40005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76484899"/>
              </p:ext>
            </p:extLst>
          </p:nvPr>
        </p:nvGraphicFramePr>
        <p:xfrm>
          <a:off x="3836988" y="6019800"/>
          <a:ext cx="4373562" cy="423863"/>
        </p:xfrm>
        <a:graphic>
          <a:graphicData uri="http://schemas.openxmlformats.org/presentationml/2006/ole">
            <mc:AlternateContent xmlns:mc="http://schemas.openxmlformats.org/markup-compatibility/2006">
              <mc:Choice xmlns:v="urn:schemas-microsoft-com:vml" Requires="v">
                <p:oleObj spid="_x0000_s554446" name="Equation" r:id="rId15" imgW="2362200" imgH="228600" progId="Equation.3">
                  <p:embed/>
                </p:oleObj>
              </mc:Choice>
              <mc:Fallback>
                <p:oleObj name="Equation" r:id="rId15" imgW="2362200" imgH="228600" progId="Equation.3">
                  <p:embed/>
                  <p:pic>
                    <p:nvPicPr>
                      <p:cNvPr id="0" name=""/>
                      <p:cNvPicPr/>
                      <p:nvPr/>
                    </p:nvPicPr>
                    <p:blipFill>
                      <a:blip r:embed="rId16"/>
                      <a:stretch>
                        <a:fillRect/>
                      </a:stretch>
                    </p:blipFill>
                    <p:spPr>
                      <a:xfrm>
                        <a:off x="3836988" y="6019800"/>
                        <a:ext cx="4373562" cy="423863"/>
                      </a:xfrm>
                      <a:prstGeom prst="rect">
                        <a:avLst/>
                      </a:prstGeom>
                    </p:spPr>
                  </p:pic>
                </p:oleObj>
              </mc:Fallback>
            </mc:AlternateContent>
          </a:graphicData>
        </a:graphic>
      </p:graphicFrame>
    </p:spTree>
    <p:extLst>
      <p:ext uri="{BB962C8B-B14F-4D97-AF65-F5344CB8AC3E}">
        <p14:creationId xmlns:p14="http://schemas.microsoft.com/office/powerpoint/2010/main" val="3686427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t>
            </a:r>
            <a:r>
              <a:rPr lang="en-US" dirty="0"/>
              <a:t> on multilayer networks</a:t>
            </a:r>
          </a:p>
        </p:txBody>
      </p:sp>
      <p:sp>
        <p:nvSpPr>
          <p:cNvPr id="4" name="Oval 12"/>
          <p:cNvSpPr>
            <a:spLocks noChangeArrowheads="1"/>
          </p:cNvSpPr>
          <p:nvPr/>
        </p:nvSpPr>
        <p:spPr bwMode="auto">
          <a:xfrm>
            <a:off x="14579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20675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26009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296159" y="50284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1610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22199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1343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2753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1381759" y="28948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1572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991359" y="28948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2181859" y="28567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524759" y="28948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2715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13817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1686559" y="36568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1877059" y="34663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2219959" y="31234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1686559" y="35044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19913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2289622" y="37264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2556322" y="34597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1984823" y="33139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2289623" y="34663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25247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2823022" y="36633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1718122" y="44503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2067559" y="46474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2258060" y="46408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2632523" y="44188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2296953" y="54848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5" name="Object 34"/>
          <p:cNvGraphicFramePr>
            <a:graphicFrameLocks noChangeAspect="1"/>
          </p:cNvGraphicFramePr>
          <p:nvPr>
            <p:extLst>
              <p:ext uri="{D42A27DB-BD31-4B8C-83A1-F6EECF244321}">
                <p14:modId xmlns:p14="http://schemas.microsoft.com/office/powerpoint/2010/main" val="552115324"/>
              </p:ext>
            </p:extLst>
          </p:nvPr>
        </p:nvGraphicFramePr>
        <p:xfrm>
          <a:off x="3498850" y="4648200"/>
          <a:ext cx="2397125" cy="423863"/>
        </p:xfrm>
        <a:graphic>
          <a:graphicData uri="http://schemas.openxmlformats.org/presentationml/2006/ole">
            <mc:AlternateContent xmlns:mc="http://schemas.openxmlformats.org/markup-compatibility/2006">
              <mc:Choice xmlns:v="urn:schemas-microsoft-com:vml" Requires="v">
                <p:oleObj spid="_x0000_s555193" name="Equation" r:id="rId3" imgW="1295400" imgH="228600" progId="Equation.3">
                  <p:embed/>
                </p:oleObj>
              </mc:Choice>
              <mc:Fallback>
                <p:oleObj name="Equation" r:id="rId3" imgW="1295400" imgH="228600" progId="Equation.3">
                  <p:embed/>
                  <p:pic>
                    <p:nvPicPr>
                      <p:cNvPr id="0" name=""/>
                      <p:cNvPicPr/>
                      <p:nvPr/>
                    </p:nvPicPr>
                    <p:blipFill>
                      <a:blip r:embed="rId4"/>
                      <a:stretch>
                        <a:fillRect/>
                      </a:stretch>
                    </p:blipFill>
                    <p:spPr>
                      <a:xfrm>
                        <a:off x="3498850" y="4648200"/>
                        <a:ext cx="2397125" cy="423863"/>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075807055"/>
              </p:ext>
            </p:extLst>
          </p:nvPr>
        </p:nvGraphicFramePr>
        <p:xfrm>
          <a:off x="3733800" y="3422073"/>
          <a:ext cx="1905000" cy="311727"/>
        </p:xfrm>
        <a:graphic>
          <a:graphicData uri="http://schemas.openxmlformats.org/presentationml/2006/ole">
            <mc:AlternateContent xmlns:mc="http://schemas.openxmlformats.org/markup-compatibility/2006">
              <mc:Choice xmlns:v="urn:schemas-microsoft-com:vml" Requires="v">
                <p:oleObj spid="_x0000_s555194" name="Equation" r:id="rId5" imgW="1320800" imgH="215900" progId="Equation.3">
                  <p:embed/>
                </p:oleObj>
              </mc:Choice>
              <mc:Fallback>
                <p:oleObj name="Equation" r:id="rId5" imgW="1320800" imgH="215900" progId="Equation.3">
                  <p:embed/>
                  <p:pic>
                    <p:nvPicPr>
                      <p:cNvPr id="0" name=""/>
                      <p:cNvPicPr/>
                      <p:nvPr/>
                    </p:nvPicPr>
                    <p:blipFill>
                      <a:blip r:embed="rId6"/>
                      <a:stretch>
                        <a:fillRect/>
                      </a:stretch>
                    </p:blipFill>
                    <p:spPr>
                      <a:xfrm>
                        <a:off x="3733800" y="3422073"/>
                        <a:ext cx="1905000" cy="311727"/>
                      </a:xfrm>
                      <a:prstGeom prst="rect">
                        <a:avLst/>
                      </a:prstGeom>
                    </p:spPr>
                  </p:pic>
                </p:oleObj>
              </mc:Fallback>
            </mc:AlternateContent>
          </a:graphicData>
        </a:graphic>
      </p:graphicFrame>
      <p:sp>
        <p:nvSpPr>
          <p:cNvPr id="40" name="TextBox 39"/>
          <p:cNvSpPr txBox="1"/>
          <p:nvPr/>
        </p:nvSpPr>
        <p:spPr>
          <a:xfrm>
            <a:off x="3718560" y="2651760"/>
            <a:ext cx="2404512" cy="369332"/>
          </a:xfrm>
          <a:prstGeom prst="rect">
            <a:avLst/>
          </a:prstGeom>
          <a:noFill/>
        </p:spPr>
        <p:txBody>
          <a:bodyPr wrap="none" rtlCol="0">
            <a:spAutoFit/>
          </a:bodyPr>
          <a:lstStyle/>
          <a:p>
            <a:r>
              <a:rPr lang="en-US" dirty="0">
                <a:solidFill>
                  <a:srgbClr val="FF0000"/>
                </a:solidFill>
              </a:rPr>
              <a:t>Anything different here?</a:t>
            </a:r>
          </a:p>
        </p:txBody>
      </p:sp>
      <p:graphicFrame>
        <p:nvGraphicFramePr>
          <p:cNvPr id="41" name="Object 40"/>
          <p:cNvGraphicFramePr>
            <a:graphicFrameLocks noChangeAspect="1"/>
          </p:cNvGraphicFramePr>
          <p:nvPr>
            <p:extLst>
              <p:ext uri="{D42A27DB-BD31-4B8C-83A1-F6EECF244321}">
                <p14:modId xmlns:p14="http://schemas.microsoft.com/office/powerpoint/2010/main" val="2709029638"/>
              </p:ext>
            </p:extLst>
          </p:nvPr>
        </p:nvGraphicFramePr>
        <p:xfrm>
          <a:off x="3733800" y="3657601"/>
          <a:ext cx="3505200" cy="339706"/>
        </p:xfrm>
        <a:graphic>
          <a:graphicData uri="http://schemas.openxmlformats.org/presentationml/2006/ole">
            <mc:AlternateContent xmlns:mc="http://schemas.openxmlformats.org/markup-compatibility/2006">
              <mc:Choice xmlns:v="urn:schemas-microsoft-com:vml" Requires="v">
                <p:oleObj spid="_x0000_s555195" name="Equation" r:id="rId7" imgW="2362200" imgH="228600" progId="Equation.3">
                  <p:embed/>
                </p:oleObj>
              </mc:Choice>
              <mc:Fallback>
                <p:oleObj name="Equation" r:id="rId7" imgW="2362200" imgH="228600" progId="Equation.3">
                  <p:embed/>
                  <p:pic>
                    <p:nvPicPr>
                      <p:cNvPr id="0" name=""/>
                      <p:cNvPicPr/>
                      <p:nvPr/>
                    </p:nvPicPr>
                    <p:blipFill>
                      <a:blip r:embed="rId8"/>
                      <a:stretch>
                        <a:fillRect/>
                      </a:stretch>
                    </p:blipFill>
                    <p:spPr>
                      <a:xfrm>
                        <a:off x="3733800" y="3657601"/>
                        <a:ext cx="3505200" cy="339706"/>
                      </a:xfrm>
                      <a:prstGeom prst="rect">
                        <a:avLst/>
                      </a:prstGeom>
                    </p:spPr>
                  </p:pic>
                </p:oleObj>
              </mc:Fallback>
            </mc:AlternateContent>
          </a:graphicData>
        </a:graphic>
      </p:graphicFrame>
    </p:spTree>
    <p:extLst>
      <p:ext uri="{BB962C8B-B14F-4D97-AF65-F5344CB8AC3E}">
        <p14:creationId xmlns:p14="http://schemas.microsoft.com/office/powerpoint/2010/main" val="209499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t>
            </a:r>
            <a:r>
              <a:rPr lang="en-US" dirty="0"/>
              <a:t> on multilayer networks</a:t>
            </a:r>
          </a:p>
        </p:txBody>
      </p:sp>
      <p:sp>
        <p:nvSpPr>
          <p:cNvPr id="4" name="Oval 12"/>
          <p:cNvSpPr>
            <a:spLocks noChangeArrowheads="1"/>
          </p:cNvSpPr>
          <p:nvPr/>
        </p:nvSpPr>
        <p:spPr bwMode="auto">
          <a:xfrm>
            <a:off x="14579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20675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26009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296159" y="50284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1610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22199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1343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2753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1381759" y="28948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1572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991359" y="28948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2181859" y="28567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524759" y="28948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2715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13817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1686559" y="36568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1877059" y="34663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2219959" y="31234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1686559" y="35044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19913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2289622" y="37264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2556322" y="34597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1984823" y="33139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2289623" y="34663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2524759" y="3809206"/>
            <a:ext cx="609600" cy="152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2823022" y="36633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1718122" y="44503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2067559" y="46474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2258060" y="46408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2632523" y="44188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2296953" y="54848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5" name="Object 34"/>
          <p:cNvGraphicFramePr>
            <a:graphicFrameLocks noChangeAspect="1"/>
          </p:cNvGraphicFramePr>
          <p:nvPr>
            <p:extLst>
              <p:ext uri="{D42A27DB-BD31-4B8C-83A1-F6EECF244321}">
                <p14:modId xmlns:p14="http://schemas.microsoft.com/office/powerpoint/2010/main" val="2533216850"/>
              </p:ext>
            </p:extLst>
          </p:nvPr>
        </p:nvGraphicFramePr>
        <p:xfrm>
          <a:off x="3498850" y="4648200"/>
          <a:ext cx="2397125" cy="423863"/>
        </p:xfrm>
        <a:graphic>
          <a:graphicData uri="http://schemas.openxmlformats.org/presentationml/2006/ole">
            <mc:AlternateContent xmlns:mc="http://schemas.openxmlformats.org/markup-compatibility/2006">
              <mc:Choice xmlns:v="urn:schemas-microsoft-com:vml" Requires="v">
                <p:oleObj spid="_x0000_s556214" name="Equation" r:id="rId3" imgW="1295400" imgH="228600" progId="Equation.3">
                  <p:embed/>
                </p:oleObj>
              </mc:Choice>
              <mc:Fallback>
                <p:oleObj name="Equation" r:id="rId3" imgW="1295400" imgH="228600" progId="Equation.3">
                  <p:embed/>
                  <p:pic>
                    <p:nvPicPr>
                      <p:cNvPr id="0" name=""/>
                      <p:cNvPicPr/>
                      <p:nvPr/>
                    </p:nvPicPr>
                    <p:blipFill>
                      <a:blip r:embed="rId4"/>
                      <a:stretch>
                        <a:fillRect/>
                      </a:stretch>
                    </p:blipFill>
                    <p:spPr>
                      <a:xfrm>
                        <a:off x="3498850" y="4648200"/>
                        <a:ext cx="2397125" cy="423863"/>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869771636"/>
              </p:ext>
            </p:extLst>
          </p:nvPr>
        </p:nvGraphicFramePr>
        <p:xfrm>
          <a:off x="3733800" y="3422073"/>
          <a:ext cx="1905000" cy="311727"/>
        </p:xfrm>
        <a:graphic>
          <a:graphicData uri="http://schemas.openxmlformats.org/presentationml/2006/ole">
            <mc:AlternateContent xmlns:mc="http://schemas.openxmlformats.org/markup-compatibility/2006">
              <mc:Choice xmlns:v="urn:schemas-microsoft-com:vml" Requires="v">
                <p:oleObj spid="_x0000_s556215" name="Equation" r:id="rId5" imgW="1320800" imgH="215900" progId="Equation.3">
                  <p:embed/>
                </p:oleObj>
              </mc:Choice>
              <mc:Fallback>
                <p:oleObj name="Equation" r:id="rId5" imgW="1320800" imgH="215900" progId="Equation.3">
                  <p:embed/>
                  <p:pic>
                    <p:nvPicPr>
                      <p:cNvPr id="0" name=""/>
                      <p:cNvPicPr/>
                      <p:nvPr/>
                    </p:nvPicPr>
                    <p:blipFill>
                      <a:blip r:embed="rId6"/>
                      <a:stretch>
                        <a:fillRect/>
                      </a:stretch>
                    </p:blipFill>
                    <p:spPr>
                      <a:xfrm>
                        <a:off x="3733800" y="3422073"/>
                        <a:ext cx="1905000" cy="311727"/>
                      </a:xfrm>
                      <a:prstGeom prst="rect">
                        <a:avLst/>
                      </a:prstGeom>
                    </p:spPr>
                  </p:pic>
                </p:oleObj>
              </mc:Fallback>
            </mc:AlternateContent>
          </a:graphicData>
        </a:graphic>
      </p:graphicFrame>
      <p:sp>
        <p:nvSpPr>
          <p:cNvPr id="40" name="TextBox 39"/>
          <p:cNvSpPr txBox="1"/>
          <p:nvPr/>
        </p:nvSpPr>
        <p:spPr>
          <a:xfrm>
            <a:off x="3733800" y="5638006"/>
            <a:ext cx="4315203" cy="646331"/>
          </a:xfrm>
          <a:prstGeom prst="rect">
            <a:avLst/>
          </a:prstGeom>
          <a:noFill/>
        </p:spPr>
        <p:txBody>
          <a:bodyPr wrap="square" rtlCol="0">
            <a:spAutoFit/>
          </a:bodyPr>
          <a:lstStyle/>
          <a:p>
            <a:r>
              <a:rPr lang="en-US" dirty="0">
                <a:solidFill>
                  <a:srgbClr val="FF0000"/>
                </a:solidFill>
              </a:rPr>
              <a:t>What “errors” at the next layer does the highlighted edge affect? </a:t>
            </a:r>
          </a:p>
        </p:txBody>
      </p:sp>
      <p:graphicFrame>
        <p:nvGraphicFramePr>
          <p:cNvPr id="41" name="Object 40"/>
          <p:cNvGraphicFramePr>
            <a:graphicFrameLocks noChangeAspect="1"/>
          </p:cNvGraphicFramePr>
          <p:nvPr>
            <p:extLst>
              <p:ext uri="{D42A27DB-BD31-4B8C-83A1-F6EECF244321}">
                <p14:modId xmlns:p14="http://schemas.microsoft.com/office/powerpoint/2010/main" val="2709029638"/>
              </p:ext>
            </p:extLst>
          </p:nvPr>
        </p:nvGraphicFramePr>
        <p:xfrm>
          <a:off x="3733800" y="3657601"/>
          <a:ext cx="3505200" cy="339706"/>
        </p:xfrm>
        <a:graphic>
          <a:graphicData uri="http://schemas.openxmlformats.org/presentationml/2006/ole">
            <mc:AlternateContent xmlns:mc="http://schemas.openxmlformats.org/markup-compatibility/2006">
              <mc:Choice xmlns:v="urn:schemas-microsoft-com:vml" Requires="v">
                <p:oleObj spid="_x0000_s556216" name="Equation" r:id="rId7" imgW="2362200" imgH="228600" progId="Equation.3">
                  <p:embed/>
                </p:oleObj>
              </mc:Choice>
              <mc:Fallback>
                <p:oleObj name="Equation" r:id="rId7" imgW="2362200" imgH="228600" progId="Equation.3">
                  <p:embed/>
                  <p:pic>
                    <p:nvPicPr>
                      <p:cNvPr id="0" name=""/>
                      <p:cNvPicPr/>
                      <p:nvPr/>
                    </p:nvPicPr>
                    <p:blipFill>
                      <a:blip r:embed="rId8"/>
                      <a:stretch>
                        <a:fillRect/>
                      </a:stretch>
                    </p:blipFill>
                    <p:spPr>
                      <a:xfrm>
                        <a:off x="3733800" y="3657601"/>
                        <a:ext cx="3505200" cy="339706"/>
                      </a:xfrm>
                      <a:prstGeom prst="rect">
                        <a:avLst/>
                      </a:prstGeom>
                    </p:spPr>
                  </p:pic>
                </p:oleObj>
              </mc:Fallback>
            </mc:AlternateContent>
          </a:graphicData>
        </a:graphic>
      </p:graphicFrame>
    </p:spTree>
    <p:extLst>
      <p:ext uri="{BB962C8B-B14F-4D97-AF65-F5344CB8AC3E}">
        <p14:creationId xmlns:p14="http://schemas.microsoft.com/office/powerpoint/2010/main" val="3861006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t>
            </a:r>
            <a:r>
              <a:rPr lang="en-US" dirty="0"/>
              <a:t> on multilayer networks</a:t>
            </a:r>
          </a:p>
        </p:txBody>
      </p:sp>
      <p:sp>
        <p:nvSpPr>
          <p:cNvPr id="4" name="Oval 12"/>
          <p:cNvSpPr>
            <a:spLocks noChangeArrowheads="1"/>
          </p:cNvSpPr>
          <p:nvPr/>
        </p:nvSpPr>
        <p:spPr bwMode="auto">
          <a:xfrm>
            <a:off x="14579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20675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296159" y="5028406"/>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1610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22199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1343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2753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1381759" y="28948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1572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991359" y="28948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2181859" y="28567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524759" y="28948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2715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13817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1686559" y="36568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p:cNvCxnSpPr>
          <p:nvPr/>
        </p:nvCxnSpPr>
        <p:spPr bwMode="auto">
          <a:xfrm rot="16200000" flipH="1">
            <a:off x="1877059" y="34663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2219959" y="31234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1686559" y="35044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19913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p:cNvCxnSpPr>
          <p:nvPr/>
        </p:nvCxnSpPr>
        <p:spPr bwMode="auto">
          <a:xfrm rot="16200000" flipH="1">
            <a:off x="2289622" y="37264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2556322" y="34597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1984823" y="33139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2289623" y="34663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p:cNvCxnSpPr>
          <p:nvPr/>
        </p:nvCxnSpPr>
        <p:spPr bwMode="auto">
          <a:xfrm rot="5400000">
            <a:off x="2524759" y="3809206"/>
            <a:ext cx="609600" cy="152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2823022" y="36633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1718122" y="44503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2067559" y="46474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endCxn id="7" idx="0"/>
          </p:cNvCxnSpPr>
          <p:nvPr/>
        </p:nvCxnSpPr>
        <p:spPr bwMode="auto">
          <a:xfrm rot="5400000">
            <a:off x="2258060" y="4640869"/>
            <a:ext cx="578037" cy="197037"/>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2632523" y="44188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2296953" y="54848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5" name="Object 34"/>
          <p:cNvGraphicFramePr>
            <a:graphicFrameLocks noChangeAspect="1"/>
          </p:cNvGraphicFramePr>
          <p:nvPr>
            <p:extLst>
              <p:ext uri="{D42A27DB-BD31-4B8C-83A1-F6EECF244321}">
                <p14:modId xmlns:p14="http://schemas.microsoft.com/office/powerpoint/2010/main" val="3393341232"/>
              </p:ext>
            </p:extLst>
          </p:nvPr>
        </p:nvGraphicFramePr>
        <p:xfrm>
          <a:off x="3498850" y="4648200"/>
          <a:ext cx="2397125" cy="423863"/>
        </p:xfrm>
        <a:graphic>
          <a:graphicData uri="http://schemas.openxmlformats.org/presentationml/2006/ole">
            <mc:AlternateContent xmlns:mc="http://schemas.openxmlformats.org/markup-compatibility/2006">
              <mc:Choice xmlns:v="urn:schemas-microsoft-com:vml" Requires="v">
                <p:oleObj spid="_x0000_s557235" name="Equation" r:id="rId3" imgW="1295400" imgH="228600" progId="Equation.3">
                  <p:embed/>
                </p:oleObj>
              </mc:Choice>
              <mc:Fallback>
                <p:oleObj name="Equation" r:id="rId3" imgW="1295400" imgH="228600" progId="Equation.3">
                  <p:embed/>
                  <p:pic>
                    <p:nvPicPr>
                      <p:cNvPr id="0" name=""/>
                      <p:cNvPicPr/>
                      <p:nvPr/>
                    </p:nvPicPr>
                    <p:blipFill>
                      <a:blip r:embed="rId4"/>
                      <a:stretch>
                        <a:fillRect/>
                      </a:stretch>
                    </p:blipFill>
                    <p:spPr>
                      <a:xfrm>
                        <a:off x="3498850" y="4648200"/>
                        <a:ext cx="2397125" cy="423863"/>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351581154"/>
              </p:ext>
            </p:extLst>
          </p:nvPr>
        </p:nvGraphicFramePr>
        <p:xfrm>
          <a:off x="3733800" y="3422073"/>
          <a:ext cx="1905000" cy="311727"/>
        </p:xfrm>
        <a:graphic>
          <a:graphicData uri="http://schemas.openxmlformats.org/presentationml/2006/ole">
            <mc:AlternateContent xmlns:mc="http://schemas.openxmlformats.org/markup-compatibility/2006">
              <mc:Choice xmlns:v="urn:schemas-microsoft-com:vml" Requires="v">
                <p:oleObj spid="_x0000_s557236" name="Equation" r:id="rId5" imgW="1320800" imgH="215900" progId="Equation.3">
                  <p:embed/>
                </p:oleObj>
              </mc:Choice>
              <mc:Fallback>
                <p:oleObj name="Equation" r:id="rId5" imgW="1320800" imgH="215900" progId="Equation.3">
                  <p:embed/>
                  <p:pic>
                    <p:nvPicPr>
                      <p:cNvPr id="0" name=""/>
                      <p:cNvPicPr/>
                      <p:nvPr/>
                    </p:nvPicPr>
                    <p:blipFill>
                      <a:blip r:embed="rId6"/>
                      <a:stretch>
                        <a:fillRect/>
                      </a:stretch>
                    </p:blipFill>
                    <p:spPr>
                      <a:xfrm>
                        <a:off x="3733800" y="3422073"/>
                        <a:ext cx="1905000" cy="311727"/>
                      </a:xfrm>
                      <a:prstGeom prst="rect">
                        <a:avLst/>
                      </a:prstGeom>
                    </p:spPr>
                  </p:pic>
                </p:oleObj>
              </mc:Fallback>
            </mc:AlternateContent>
          </a:graphicData>
        </a:graphic>
      </p:graphicFrame>
      <p:sp>
        <p:nvSpPr>
          <p:cNvPr id="42" name="Oval 12"/>
          <p:cNvSpPr>
            <a:spLocks noChangeArrowheads="1"/>
          </p:cNvSpPr>
          <p:nvPr/>
        </p:nvSpPr>
        <p:spPr bwMode="auto">
          <a:xfrm>
            <a:off x="26009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aphicFrame>
        <p:nvGraphicFramePr>
          <p:cNvPr id="43" name="Object 42"/>
          <p:cNvGraphicFramePr>
            <a:graphicFrameLocks noChangeAspect="1"/>
          </p:cNvGraphicFramePr>
          <p:nvPr>
            <p:extLst>
              <p:ext uri="{D42A27DB-BD31-4B8C-83A1-F6EECF244321}">
                <p14:modId xmlns:p14="http://schemas.microsoft.com/office/powerpoint/2010/main" val="2709029638"/>
              </p:ext>
            </p:extLst>
          </p:nvPr>
        </p:nvGraphicFramePr>
        <p:xfrm>
          <a:off x="3733800" y="3657601"/>
          <a:ext cx="3505200" cy="339706"/>
        </p:xfrm>
        <a:graphic>
          <a:graphicData uri="http://schemas.openxmlformats.org/presentationml/2006/ole">
            <mc:AlternateContent xmlns:mc="http://schemas.openxmlformats.org/markup-compatibility/2006">
              <mc:Choice xmlns:v="urn:schemas-microsoft-com:vml" Requires="v">
                <p:oleObj spid="_x0000_s557237" name="Equation" r:id="rId7" imgW="2362200" imgH="228600" progId="Equation.3">
                  <p:embed/>
                </p:oleObj>
              </mc:Choice>
              <mc:Fallback>
                <p:oleObj name="Equation" r:id="rId7" imgW="2362200" imgH="228600" progId="Equation.3">
                  <p:embed/>
                  <p:pic>
                    <p:nvPicPr>
                      <p:cNvPr id="0" name=""/>
                      <p:cNvPicPr/>
                      <p:nvPr/>
                    </p:nvPicPr>
                    <p:blipFill>
                      <a:blip r:embed="rId8"/>
                      <a:stretch>
                        <a:fillRect/>
                      </a:stretch>
                    </p:blipFill>
                    <p:spPr>
                      <a:xfrm>
                        <a:off x="3733800" y="3657601"/>
                        <a:ext cx="3505200" cy="339706"/>
                      </a:xfrm>
                      <a:prstGeom prst="rect">
                        <a:avLst/>
                      </a:prstGeom>
                    </p:spPr>
                  </p:pic>
                </p:oleObj>
              </mc:Fallback>
            </mc:AlternateContent>
          </a:graphicData>
        </a:graphic>
      </p:graphicFrame>
    </p:spTree>
    <p:extLst>
      <p:ext uri="{BB962C8B-B14F-4D97-AF65-F5344CB8AC3E}">
        <p14:creationId xmlns:p14="http://schemas.microsoft.com/office/powerpoint/2010/main" val="120039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t>
            </a:r>
            <a:r>
              <a:rPr lang="en-US" dirty="0"/>
              <a:t> on multilayer networks</a:t>
            </a:r>
          </a:p>
        </p:txBody>
      </p:sp>
      <p:sp>
        <p:nvSpPr>
          <p:cNvPr id="4" name="Oval 12"/>
          <p:cNvSpPr>
            <a:spLocks noChangeArrowheads="1"/>
          </p:cNvSpPr>
          <p:nvPr/>
        </p:nvSpPr>
        <p:spPr bwMode="auto">
          <a:xfrm>
            <a:off x="14579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20675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26009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296159" y="50284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1610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22199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134359" y="4190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2753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1381759" y="28948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1572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991359" y="28948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2181859" y="28567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524759" y="2894808"/>
            <a:ext cx="609600" cy="152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rot="5400000">
            <a:off x="2715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13817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1686559" y="36568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1877059" y="34663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2219959" y="31234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1686559" y="35044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19913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2289622" y="37264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2556322" y="34597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1984823" y="33139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2289623" y="34663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25247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2823022" y="36633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1718122" y="44503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2067559" y="46474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2258060" y="46408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2632523" y="44188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2296953" y="54848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5" name="Object 34"/>
          <p:cNvGraphicFramePr>
            <a:graphicFrameLocks noChangeAspect="1"/>
          </p:cNvGraphicFramePr>
          <p:nvPr>
            <p:extLst>
              <p:ext uri="{D42A27DB-BD31-4B8C-83A1-F6EECF244321}">
                <p14:modId xmlns:p14="http://schemas.microsoft.com/office/powerpoint/2010/main" val="2049342011"/>
              </p:ext>
            </p:extLst>
          </p:nvPr>
        </p:nvGraphicFramePr>
        <p:xfrm>
          <a:off x="3498850" y="4648200"/>
          <a:ext cx="2397125" cy="423863"/>
        </p:xfrm>
        <a:graphic>
          <a:graphicData uri="http://schemas.openxmlformats.org/presentationml/2006/ole">
            <mc:AlternateContent xmlns:mc="http://schemas.openxmlformats.org/markup-compatibility/2006">
              <mc:Choice xmlns:v="urn:schemas-microsoft-com:vml" Requires="v">
                <p:oleObj spid="_x0000_s558259" name="Equation" r:id="rId3" imgW="1295400" imgH="228600" progId="Equation.3">
                  <p:embed/>
                </p:oleObj>
              </mc:Choice>
              <mc:Fallback>
                <p:oleObj name="Equation" r:id="rId3" imgW="1295400" imgH="228600" progId="Equation.3">
                  <p:embed/>
                  <p:pic>
                    <p:nvPicPr>
                      <p:cNvPr id="0" name=""/>
                      <p:cNvPicPr/>
                      <p:nvPr/>
                    </p:nvPicPr>
                    <p:blipFill>
                      <a:blip r:embed="rId4"/>
                      <a:stretch>
                        <a:fillRect/>
                      </a:stretch>
                    </p:blipFill>
                    <p:spPr>
                      <a:xfrm>
                        <a:off x="3498850" y="4648200"/>
                        <a:ext cx="2397125" cy="423863"/>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860496186"/>
              </p:ext>
            </p:extLst>
          </p:nvPr>
        </p:nvGraphicFramePr>
        <p:xfrm>
          <a:off x="3733800" y="3422073"/>
          <a:ext cx="1905000" cy="311727"/>
        </p:xfrm>
        <a:graphic>
          <a:graphicData uri="http://schemas.openxmlformats.org/presentationml/2006/ole">
            <mc:AlternateContent xmlns:mc="http://schemas.openxmlformats.org/markup-compatibility/2006">
              <mc:Choice xmlns:v="urn:schemas-microsoft-com:vml" Requires="v">
                <p:oleObj spid="_x0000_s558260" name="Equation" r:id="rId5" imgW="1320800" imgH="215900" progId="Equation.3">
                  <p:embed/>
                </p:oleObj>
              </mc:Choice>
              <mc:Fallback>
                <p:oleObj name="Equation" r:id="rId5" imgW="1320800" imgH="215900" progId="Equation.3">
                  <p:embed/>
                  <p:pic>
                    <p:nvPicPr>
                      <p:cNvPr id="0" name=""/>
                      <p:cNvPicPr/>
                      <p:nvPr/>
                    </p:nvPicPr>
                    <p:blipFill>
                      <a:blip r:embed="rId6"/>
                      <a:stretch>
                        <a:fillRect/>
                      </a:stretch>
                    </p:blipFill>
                    <p:spPr>
                      <a:xfrm>
                        <a:off x="3733800" y="3422073"/>
                        <a:ext cx="1905000" cy="311727"/>
                      </a:xfrm>
                      <a:prstGeom prst="rect">
                        <a:avLst/>
                      </a:prstGeom>
                    </p:spPr>
                  </p:pic>
                </p:oleObj>
              </mc:Fallback>
            </mc:AlternateContent>
          </a:graphicData>
        </a:graphic>
      </p:graphicFrame>
      <p:sp>
        <p:nvSpPr>
          <p:cNvPr id="41" name="TextBox 40"/>
          <p:cNvSpPr txBox="1"/>
          <p:nvPr/>
        </p:nvSpPr>
        <p:spPr>
          <a:xfrm>
            <a:off x="3733800" y="5638006"/>
            <a:ext cx="4315203" cy="646331"/>
          </a:xfrm>
          <a:prstGeom prst="rect">
            <a:avLst/>
          </a:prstGeom>
          <a:noFill/>
        </p:spPr>
        <p:txBody>
          <a:bodyPr wrap="square" rtlCol="0">
            <a:spAutoFit/>
          </a:bodyPr>
          <a:lstStyle/>
          <a:p>
            <a:r>
              <a:rPr lang="en-US" dirty="0">
                <a:solidFill>
                  <a:srgbClr val="FF0000"/>
                </a:solidFill>
              </a:rPr>
              <a:t>What “errors” at the next layer does the highlighted edge affect? </a:t>
            </a:r>
          </a:p>
        </p:txBody>
      </p:sp>
      <p:graphicFrame>
        <p:nvGraphicFramePr>
          <p:cNvPr id="42" name="Object 41"/>
          <p:cNvGraphicFramePr>
            <a:graphicFrameLocks noChangeAspect="1"/>
          </p:cNvGraphicFramePr>
          <p:nvPr>
            <p:extLst>
              <p:ext uri="{D42A27DB-BD31-4B8C-83A1-F6EECF244321}">
                <p14:modId xmlns:p14="http://schemas.microsoft.com/office/powerpoint/2010/main" val="2709029638"/>
              </p:ext>
            </p:extLst>
          </p:nvPr>
        </p:nvGraphicFramePr>
        <p:xfrm>
          <a:off x="3733800" y="3657601"/>
          <a:ext cx="3505200" cy="339706"/>
        </p:xfrm>
        <a:graphic>
          <a:graphicData uri="http://schemas.openxmlformats.org/presentationml/2006/ole">
            <mc:AlternateContent xmlns:mc="http://schemas.openxmlformats.org/markup-compatibility/2006">
              <mc:Choice xmlns:v="urn:schemas-microsoft-com:vml" Requires="v">
                <p:oleObj spid="_x0000_s558261" name="Equation" r:id="rId7" imgW="2362200" imgH="228600" progId="Equation.3">
                  <p:embed/>
                </p:oleObj>
              </mc:Choice>
              <mc:Fallback>
                <p:oleObj name="Equation" r:id="rId7" imgW="2362200" imgH="228600" progId="Equation.3">
                  <p:embed/>
                  <p:pic>
                    <p:nvPicPr>
                      <p:cNvPr id="0" name=""/>
                      <p:cNvPicPr/>
                      <p:nvPr/>
                    </p:nvPicPr>
                    <p:blipFill>
                      <a:blip r:embed="rId8"/>
                      <a:stretch>
                        <a:fillRect/>
                      </a:stretch>
                    </p:blipFill>
                    <p:spPr>
                      <a:xfrm>
                        <a:off x="3733800" y="3657601"/>
                        <a:ext cx="3505200" cy="339706"/>
                      </a:xfrm>
                      <a:prstGeom prst="rect">
                        <a:avLst/>
                      </a:prstGeom>
                    </p:spPr>
                  </p:pic>
                </p:oleObj>
              </mc:Fallback>
            </mc:AlternateContent>
          </a:graphicData>
        </a:graphic>
      </p:graphicFrame>
    </p:spTree>
    <p:extLst>
      <p:ext uri="{BB962C8B-B14F-4D97-AF65-F5344CB8AC3E}">
        <p14:creationId xmlns:p14="http://schemas.microsoft.com/office/powerpoint/2010/main" val="2583505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t>
            </a:r>
            <a:r>
              <a:rPr lang="en-US" dirty="0"/>
              <a:t> on multilayer networks</a:t>
            </a:r>
          </a:p>
        </p:txBody>
      </p:sp>
      <p:sp>
        <p:nvSpPr>
          <p:cNvPr id="4" name="Oval 12"/>
          <p:cNvSpPr>
            <a:spLocks noChangeArrowheads="1"/>
          </p:cNvSpPr>
          <p:nvPr/>
        </p:nvSpPr>
        <p:spPr bwMode="auto">
          <a:xfrm>
            <a:off x="1457959" y="4190206"/>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2067559" y="4190206"/>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2600959" y="4190206"/>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296159" y="50284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1610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22199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134359" y="4190206"/>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2753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1381759" y="28948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1572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991359" y="28948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2181859" y="28567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524759" y="2894808"/>
            <a:ext cx="609600" cy="152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rot="5400000">
            <a:off x="2715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13817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1686559" y="36568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1877059" y="34663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2219959" y="31234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1686559" y="35044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19913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2289622" y="37264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2556322" y="34597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1984823" y="3313906"/>
            <a:ext cx="654237" cy="1187637"/>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2289623" y="3466306"/>
            <a:ext cx="654237" cy="793563"/>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2524759" y="3809206"/>
            <a:ext cx="609600" cy="1524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2823022" y="3663342"/>
            <a:ext cx="654237" cy="488763"/>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1718122" y="44503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2067559" y="46474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2258060" y="46408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2632523" y="44188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2296953" y="54848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5" name="Object 34"/>
          <p:cNvGraphicFramePr>
            <a:graphicFrameLocks noChangeAspect="1"/>
          </p:cNvGraphicFramePr>
          <p:nvPr>
            <p:extLst>
              <p:ext uri="{D42A27DB-BD31-4B8C-83A1-F6EECF244321}">
                <p14:modId xmlns:p14="http://schemas.microsoft.com/office/powerpoint/2010/main" val="3421730175"/>
              </p:ext>
            </p:extLst>
          </p:nvPr>
        </p:nvGraphicFramePr>
        <p:xfrm>
          <a:off x="3498850" y="4648200"/>
          <a:ext cx="2397125" cy="423863"/>
        </p:xfrm>
        <a:graphic>
          <a:graphicData uri="http://schemas.openxmlformats.org/presentationml/2006/ole">
            <mc:AlternateContent xmlns:mc="http://schemas.openxmlformats.org/markup-compatibility/2006">
              <mc:Choice xmlns:v="urn:schemas-microsoft-com:vml" Requires="v">
                <p:oleObj spid="_x0000_s559283" name="Equation" r:id="rId3" imgW="1295400" imgH="228600" progId="Equation.3">
                  <p:embed/>
                </p:oleObj>
              </mc:Choice>
              <mc:Fallback>
                <p:oleObj name="Equation" r:id="rId3" imgW="1295400" imgH="228600" progId="Equation.3">
                  <p:embed/>
                  <p:pic>
                    <p:nvPicPr>
                      <p:cNvPr id="0" name=""/>
                      <p:cNvPicPr/>
                      <p:nvPr/>
                    </p:nvPicPr>
                    <p:blipFill>
                      <a:blip r:embed="rId4"/>
                      <a:stretch>
                        <a:fillRect/>
                      </a:stretch>
                    </p:blipFill>
                    <p:spPr>
                      <a:xfrm>
                        <a:off x="3498850" y="4648200"/>
                        <a:ext cx="2397125" cy="423863"/>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901042853"/>
              </p:ext>
            </p:extLst>
          </p:nvPr>
        </p:nvGraphicFramePr>
        <p:xfrm>
          <a:off x="3733800" y="3422073"/>
          <a:ext cx="1905000" cy="311727"/>
        </p:xfrm>
        <a:graphic>
          <a:graphicData uri="http://schemas.openxmlformats.org/presentationml/2006/ole">
            <mc:AlternateContent xmlns:mc="http://schemas.openxmlformats.org/markup-compatibility/2006">
              <mc:Choice xmlns:v="urn:schemas-microsoft-com:vml" Requires="v">
                <p:oleObj spid="_x0000_s559284" name="Equation" r:id="rId5" imgW="1320800" imgH="215900" progId="Equation.3">
                  <p:embed/>
                </p:oleObj>
              </mc:Choice>
              <mc:Fallback>
                <p:oleObj name="Equation" r:id="rId5" imgW="1320800" imgH="215900" progId="Equation.3">
                  <p:embed/>
                  <p:pic>
                    <p:nvPicPr>
                      <p:cNvPr id="0" name=""/>
                      <p:cNvPicPr/>
                      <p:nvPr/>
                    </p:nvPicPr>
                    <p:blipFill>
                      <a:blip r:embed="rId6"/>
                      <a:stretch>
                        <a:fillRect/>
                      </a:stretch>
                    </p:blipFill>
                    <p:spPr>
                      <a:xfrm>
                        <a:off x="3733800" y="3422073"/>
                        <a:ext cx="1905000" cy="311727"/>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709029638"/>
              </p:ext>
            </p:extLst>
          </p:nvPr>
        </p:nvGraphicFramePr>
        <p:xfrm>
          <a:off x="3733800" y="3657601"/>
          <a:ext cx="3505200" cy="339706"/>
        </p:xfrm>
        <a:graphic>
          <a:graphicData uri="http://schemas.openxmlformats.org/presentationml/2006/ole">
            <mc:AlternateContent xmlns:mc="http://schemas.openxmlformats.org/markup-compatibility/2006">
              <mc:Choice xmlns:v="urn:schemas-microsoft-com:vml" Requires="v">
                <p:oleObj spid="_x0000_s559285" name="Equation" r:id="rId7" imgW="2362200" imgH="228600" progId="Equation.3">
                  <p:embed/>
                </p:oleObj>
              </mc:Choice>
              <mc:Fallback>
                <p:oleObj name="Equation" r:id="rId7" imgW="2362200" imgH="228600" progId="Equation.3">
                  <p:embed/>
                  <p:pic>
                    <p:nvPicPr>
                      <p:cNvPr id="0" name=""/>
                      <p:cNvPicPr/>
                      <p:nvPr/>
                    </p:nvPicPr>
                    <p:blipFill>
                      <a:blip r:embed="rId8"/>
                      <a:stretch>
                        <a:fillRect/>
                      </a:stretch>
                    </p:blipFill>
                    <p:spPr>
                      <a:xfrm>
                        <a:off x="3733800" y="3657601"/>
                        <a:ext cx="3505200" cy="339706"/>
                      </a:xfrm>
                      <a:prstGeom prst="rect">
                        <a:avLst/>
                      </a:prstGeom>
                    </p:spPr>
                  </p:pic>
                </p:oleObj>
              </mc:Fallback>
            </mc:AlternateContent>
          </a:graphicData>
        </a:graphic>
      </p:graphicFrame>
    </p:spTree>
    <p:extLst>
      <p:ext uri="{BB962C8B-B14F-4D97-AF65-F5344CB8AC3E}">
        <p14:creationId xmlns:p14="http://schemas.microsoft.com/office/powerpoint/2010/main" val="3859610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t>
            </a:r>
            <a:r>
              <a:rPr lang="en-US" dirty="0"/>
              <a:t> on multilayer networks</a:t>
            </a:r>
          </a:p>
        </p:txBody>
      </p:sp>
      <p:sp>
        <p:nvSpPr>
          <p:cNvPr id="4" name="Oval 12"/>
          <p:cNvSpPr>
            <a:spLocks noChangeArrowheads="1"/>
          </p:cNvSpPr>
          <p:nvPr/>
        </p:nvSpPr>
        <p:spPr bwMode="auto">
          <a:xfrm>
            <a:off x="1457959" y="4190206"/>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2067559" y="4190206"/>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2600959" y="4190206"/>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296159" y="50284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1610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22199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134359" y="4190206"/>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2753359" y="3275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1381759" y="28948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1572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1991359" y="28948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2181859" y="28567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524759" y="2894808"/>
            <a:ext cx="609600" cy="152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rot="5400000">
            <a:off x="2715259" y="28567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13817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1686559" y="36568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1877059" y="34663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2219959" y="31234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1686559" y="35044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1991359" y="3809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2289622" y="37264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2556322" y="34597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1984823" y="3313906"/>
            <a:ext cx="654237" cy="1187637"/>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2289623" y="3466306"/>
            <a:ext cx="654237" cy="793563"/>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2524759" y="3809206"/>
            <a:ext cx="609600" cy="1524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2823022" y="3663342"/>
            <a:ext cx="654237" cy="488763"/>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1718122" y="44503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2067559" y="46474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2258060" y="46408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2632523" y="44188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2296953" y="54848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5" name="Object 34"/>
          <p:cNvGraphicFramePr>
            <a:graphicFrameLocks noChangeAspect="1"/>
          </p:cNvGraphicFramePr>
          <p:nvPr>
            <p:extLst>
              <p:ext uri="{D42A27DB-BD31-4B8C-83A1-F6EECF244321}">
                <p14:modId xmlns:p14="http://schemas.microsoft.com/office/powerpoint/2010/main" val="1690313142"/>
              </p:ext>
            </p:extLst>
          </p:nvPr>
        </p:nvGraphicFramePr>
        <p:xfrm>
          <a:off x="3498850" y="4648200"/>
          <a:ext cx="2397125" cy="423863"/>
        </p:xfrm>
        <a:graphic>
          <a:graphicData uri="http://schemas.openxmlformats.org/presentationml/2006/ole">
            <mc:AlternateContent xmlns:mc="http://schemas.openxmlformats.org/markup-compatibility/2006">
              <mc:Choice xmlns:v="urn:schemas-microsoft-com:vml" Requires="v">
                <p:oleObj spid="_x0000_s561419" name="Equation" r:id="rId3" imgW="1295400" imgH="228600" progId="Equation.3">
                  <p:embed/>
                </p:oleObj>
              </mc:Choice>
              <mc:Fallback>
                <p:oleObj name="Equation" r:id="rId3" imgW="1295400" imgH="228600" progId="Equation.3">
                  <p:embed/>
                  <p:pic>
                    <p:nvPicPr>
                      <p:cNvPr id="0" name=""/>
                      <p:cNvPicPr/>
                      <p:nvPr/>
                    </p:nvPicPr>
                    <p:blipFill>
                      <a:blip r:embed="rId4"/>
                      <a:stretch>
                        <a:fillRect/>
                      </a:stretch>
                    </p:blipFill>
                    <p:spPr>
                      <a:xfrm>
                        <a:off x="3498850" y="4648200"/>
                        <a:ext cx="2397125" cy="423863"/>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303446599"/>
              </p:ext>
            </p:extLst>
          </p:nvPr>
        </p:nvGraphicFramePr>
        <p:xfrm>
          <a:off x="3733800" y="3422073"/>
          <a:ext cx="1905000" cy="311727"/>
        </p:xfrm>
        <a:graphic>
          <a:graphicData uri="http://schemas.openxmlformats.org/presentationml/2006/ole">
            <mc:AlternateContent xmlns:mc="http://schemas.openxmlformats.org/markup-compatibility/2006">
              <mc:Choice xmlns:v="urn:schemas-microsoft-com:vml" Requires="v">
                <p:oleObj spid="_x0000_s561420" name="Equation" r:id="rId5" imgW="1320800" imgH="215900" progId="Equation.3">
                  <p:embed/>
                </p:oleObj>
              </mc:Choice>
              <mc:Fallback>
                <p:oleObj name="Equation" r:id="rId5" imgW="1320800" imgH="215900" progId="Equation.3">
                  <p:embed/>
                  <p:pic>
                    <p:nvPicPr>
                      <p:cNvPr id="0" name=""/>
                      <p:cNvPicPr/>
                      <p:nvPr/>
                    </p:nvPicPr>
                    <p:blipFill>
                      <a:blip r:embed="rId6"/>
                      <a:stretch>
                        <a:fillRect/>
                      </a:stretch>
                    </p:blipFill>
                    <p:spPr>
                      <a:xfrm>
                        <a:off x="3733800" y="3422073"/>
                        <a:ext cx="1905000" cy="311727"/>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592759590"/>
              </p:ext>
            </p:extLst>
          </p:nvPr>
        </p:nvGraphicFramePr>
        <p:xfrm>
          <a:off x="3733800" y="3657601"/>
          <a:ext cx="3505200" cy="339706"/>
        </p:xfrm>
        <a:graphic>
          <a:graphicData uri="http://schemas.openxmlformats.org/presentationml/2006/ole">
            <mc:AlternateContent xmlns:mc="http://schemas.openxmlformats.org/markup-compatibility/2006">
              <mc:Choice xmlns:v="urn:schemas-microsoft-com:vml" Requires="v">
                <p:oleObj spid="_x0000_s561421" name="Equation" r:id="rId7" imgW="2362200" imgH="228600" progId="Equation.3">
                  <p:embed/>
                </p:oleObj>
              </mc:Choice>
              <mc:Fallback>
                <p:oleObj name="Equation" r:id="rId7" imgW="2362200" imgH="228600" progId="Equation.3">
                  <p:embed/>
                  <p:pic>
                    <p:nvPicPr>
                      <p:cNvPr id="0" name=""/>
                      <p:cNvPicPr/>
                      <p:nvPr/>
                    </p:nvPicPr>
                    <p:blipFill>
                      <a:blip r:embed="rId8"/>
                      <a:stretch>
                        <a:fillRect/>
                      </a:stretch>
                    </p:blipFill>
                    <p:spPr>
                      <a:xfrm>
                        <a:off x="3733800" y="3657601"/>
                        <a:ext cx="3505200" cy="339706"/>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858522384"/>
              </p:ext>
            </p:extLst>
          </p:nvPr>
        </p:nvGraphicFramePr>
        <p:xfrm>
          <a:off x="3721100" y="2594759"/>
          <a:ext cx="1905000" cy="311727"/>
        </p:xfrm>
        <a:graphic>
          <a:graphicData uri="http://schemas.openxmlformats.org/presentationml/2006/ole">
            <mc:AlternateContent xmlns:mc="http://schemas.openxmlformats.org/markup-compatibility/2006">
              <mc:Choice xmlns:v="urn:schemas-microsoft-com:vml" Requires="v">
                <p:oleObj spid="_x0000_s561422" name="Equation" r:id="rId9" imgW="1320800" imgH="215900" progId="Equation.3">
                  <p:embed/>
                </p:oleObj>
              </mc:Choice>
              <mc:Fallback>
                <p:oleObj name="Equation" r:id="rId9" imgW="1320800" imgH="215900" progId="Equation.3">
                  <p:embed/>
                  <p:pic>
                    <p:nvPicPr>
                      <p:cNvPr id="0" name=""/>
                      <p:cNvPicPr/>
                      <p:nvPr/>
                    </p:nvPicPr>
                    <p:blipFill>
                      <a:blip r:embed="rId6"/>
                      <a:stretch>
                        <a:fillRect/>
                      </a:stretch>
                    </p:blipFill>
                    <p:spPr>
                      <a:xfrm>
                        <a:off x="3721100" y="2594759"/>
                        <a:ext cx="1905000" cy="311727"/>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650854276"/>
              </p:ext>
            </p:extLst>
          </p:nvPr>
        </p:nvGraphicFramePr>
        <p:xfrm>
          <a:off x="3657600" y="2790600"/>
          <a:ext cx="3721100" cy="409800"/>
        </p:xfrm>
        <a:graphic>
          <a:graphicData uri="http://schemas.openxmlformats.org/presentationml/2006/ole">
            <mc:AlternateContent xmlns:mc="http://schemas.openxmlformats.org/markup-compatibility/2006">
              <mc:Choice xmlns:v="urn:schemas-microsoft-com:vml" Requires="v">
                <p:oleObj spid="_x0000_s561423" name="Equation" r:id="rId10" imgW="2540000" imgH="279400" progId="Equation.3">
                  <p:embed/>
                </p:oleObj>
              </mc:Choice>
              <mc:Fallback>
                <p:oleObj name="Equation" r:id="rId10" imgW="2540000" imgH="279400" progId="Equation.3">
                  <p:embed/>
                  <p:pic>
                    <p:nvPicPr>
                      <p:cNvPr id="0" name=""/>
                      <p:cNvPicPr/>
                      <p:nvPr/>
                    </p:nvPicPr>
                    <p:blipFill>
                      <a:blip r:embed="rId11"/>
                      <a:stretch>
                        <a:fillRect/>
                      </a:stretch>
                    </p:blipFill>
                    <p:spPr>
                      <a:xfrm>
                        <a:off x="3657600" y="2790600"/>
                        <a:ext cx="3721100" cy="409800"/>
                      </a:xfrm>
                      <a:prstGeom prst="rect">
                        <a:avLst/>
                      </a:prstGeom>
                    </p:spPr>
                  </p:pic>
                </p:oleObj>
              </mc:Fallback>
            </mc:AlternateContent>
          </a:graphicData>
        </a:graphic>
      </p:graphicFrame>
    </p:spTree>
    <p:extLst>
      <p:ext uri="{BB962C8B-B14F-4D97-AF65-F5344CB8AC3E}">
        <p14:creationId xmlns:p14="http://schemas.microsoft.com/office/powerpoint/2010/main" val="1922790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t>
            </a:r>
            <a:r>
              <a:rPr lang="en-US" dirty="0"/>
              <a:t> on multilayer networks</a:t>
            </a:r>
          </a:p>
        </p:txBody>
      </p:sp>
      <p:sp>
        <p:nvSpPr>
          <p:cNvPr id="41" name="Oval 12"/>
          <p:cNvSpPr>
            <a:spLocks noChangeArrowheads="1"/>
          </p:cNvSpPr>
          <p:nvPr/>
        </p:nvSpPr>
        <p:spPr bwMode="auto">
          <a:xfrm>
            <a:off x="1600632" y="3349341"/>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42" name="Oval 12"/>
          <p:cNvSpPr>
            <a:spLocks noChangeArrowheads="1"/>
          </p:cNvSpPr>
          <p:nvPr/>
        </p:nvSpPr>
        <p:spPr bwMode="auto">
          <a:xfrm>
            <a:off x="2210232" y="3349341"/>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43" name="Oval 12"/>
          <p:cNvSpPr>
            <a:spLocks noChangeArrowheads="1"/>
          </p:cNvSpPr>
          <p:nvPr/>
        </p:nvSpPr>
        <p:spPr bwMode="auto">
          <a:xfrm>
            <a:off x="2743632" y="3349341"/>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45" name="Oval 44"/>
          <p:cNvSpPr>
            <a:spLocks noChangeArrowheads="1"/>
          </p:cNvSpPr>
          <p:nvPr/>
        </p:nvSpPr>
        <p:spPr bwMode="auto">
          <a:xfrm>
            <a:off x="1753032" y="2434941"/>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6" name="Oval 12"/>
          <p:cNvSpPr>
            <a:spLocks noChangeArrowheads="1"/>
          </p:cNvSpPr>
          <p:nvPr/>
        </p:nvSpPr>
        <p:spPr bwMode="auto">
          <a:xfrm>
            <a:off x="2362632" y="2434941"/>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7" name="Oval 12"/>
          <p:cNvSpPr>
            <a:spLocks noChangeArrowheads="1"/>
          </p:cNvSpPr>
          <p:nvPr/>
        </p:nvSpPr>
        <p:spPr bwMode="auto">
          <a:xfrm>
            <a:off x="3277032" y="3349341"/>
            <a:ext cx="304800" cy="304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48" name="Oval 12"/>
          <p:cNvSpPr>
            <a:spLocks noChangeArrowheads="1"/>
          </p:cNvSpPr>
          <p:nvPr/>
        </p:nvSpPr>
        <p:spPr bwMode="auto">
          <a:xfrm>
            <a:off x="2896032" y="2434941"/>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55" name="Straight Arrow Connector 54"/>
          <p:cNvCxnSpPr>
            <a:stCxn id="45" idx="4"/>
            <a:endCxn id="41" idx="0"/>
          </p:cNvCxnSpPr>
          <p:nvPr/>
        </p:nvCxnSpPr>
        <p:spPr bwMode="auto">
          <a:xfrm rot="5400000">
            <a:off x="1524432" y="2968341"/>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Straight Arrow Connector 55"/>
          <p:cNvCxnSpPr>
            <a:stCxn id="45" idx="4"/>
            <a:endCxn id="42" idx="0"/>
          </p:cNvCxnSpPr>
          <p:nvPr/>
        </p:nvCxnSpPr>
        <p:spPr bwMode="auto">
          <a:xfrm rot="16200000" flipH="1">
            <a:off x="1829232" y="2815941"/>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Straight Arrow Connector 56"/>
          <p:cNvCxnSpPr>
            <a:stCxn id="45" idx="4"/>
            <a:endCxn id="43" idx="1"/>
          </p:cNvCxnSpPr>
          <p:nvPr/>
        </p:nvCxnSpPr>
        <p:spPr bwMode="auto">
          <a:xfrm rot="16200000" flipH="1">
            <a:off x="2019732" y="2625440"/>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Straight Arrow Connector 57"/>
          <p:cNvCxnSpPr>
            <a:stCxn id="45" idx="4"/>
            <a:endCxn id="47" idx="0"/>
          </p:cNvCxnSpPr>
          <p:nvPr/>
        </p:nvCxnSpPr>
        <p:spPr bwMode="auto">
          <a:xfrm rot="16200000" flipH="1">
            <a:off x="2362632" y="2282541"/>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9" name="Straight Arrow Connector 58"/>
          <p:cNvCxnSpPr>
            <a:stCxn id="46" idx="4"/>
            <a:endCxn id="41" idx="0"/>
          </p:cNvCxnSpPr>
          <p:nvPr/>
        </p:nvCxnSpPr>
        <p:spPr bwMode="auto">
          <a:xfrm rot="5400000">
            <a:off x="1829232" y="2663541"/>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46" idx="4"/>
            <a:endCxn id="42" idx="0"/>
          </p:cNvCxnSpPr>
          <p:nvPr/>
        </p:nvCxnSpPr>
        <p:spPr bwMode="auto">
          <a:xfrm rot="5400000">
            <a:off x="2134032" y="2968341"/>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a:stCxn id="46" idx="5"/>
            <a:endCxn id="43" idx="0"/>
          </p:cNvCxnSpPr>
          <p:nvPr/>
        </p:nvCxnSpPr>
        <p:spPr bwMode="auto">
          <a:xfrm rot="16200000" flipH="1">
            <a:off x="2432295" y="2885603"/>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2" name="Straight Arrow Connector 61"/>
          <p:cNvCxnSpPr>
            <a:stCxn id="46" idx="5"/>
            <a:endCxn id="47" idx="0"/>
          </p:cNvCxnSpPr>
          <p:nvPr/>
        </p:nvCxnSpPr>
        <p:spPr bwMode="auto">
          <a:xfrm rot="16200000" flipH="1">
            <a:off x="2698995" y="2618903"/>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3" name="Straight Arrow Connector 62"/>
          <p:cNvCxnSpPr>
            <a:stCxn id="48" idx="4"/>
            <a:endCxn id="41" idx="7"/>
          </p:cNvCxnSpPr>
          <p:nvPr/>
        </p:nvCxnSpPr>
        <p:spPr bwMode="auto">
          <a:xfrm rot="5400000">
            <a:off x="2127496" y="2473041"/>
            <a:ext cx="654237" cy="1187637"/>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64" name="Straight Arrow Connector 63"/>
          <p:cNvCxnSpPr>
            <a:stCxn id="48" idx="5"/>
            <a:endCxn id="42" idx="0"/>
          </p:cNvCxnSpPr>
          <p:nvPr/>
        </p:nvCxnSpPr>
        <p:spPr bwMode="auto">
          <a:xfrm rot="5400000">
            <a:off x="2432296" y="2625441"/>
            <a:ext cx="654237" cy="793563"/>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65" name="Straight Arrow Connector 64"/>
          <p:cNvCxnSpPr>
            <a:stCxn id="48" idx="4"/>
            <a:endCxn id="43" idx="0"/>
          </p:cNvCxnSpPr>
          <p:nvPr/>
        </p:nvCxnSpPr>
        <p:spPr bwMode="auto">
          <a:xfrm rot="5400000">
            <a:off x="2667432" y="2968341"/>
            <a:ext cx="609600" cy="1524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66" name="Straight Arrow Connector 65"/>
          <p:cNvCxnSpPr>
            <a:stCxn id="48" idx="4"/>
            <a:endCxn id="47" idx="7"/>
          </p:cNvCxnSpPr>
          <p:nvPr/>
        </p:nvCxnSpPr>
        <p:spPr bwMode="auto">
          <a:xfrm rot="16200000" flipH="1">
            <a:off x="2965695" y="2822477"/>
            <a:ext cx="654237" cy="488763"/>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103" name="Object 102"/>
          <p:cNvGraphicFramePr>
            <a:graphicFrameLocks noChangeAspect="1"/>
          </p:cNvGraphicFramePr>
          <p:nvPr>
            <p:extLst>
              <p:ext uri="{D42A27DB-BD31-4B8C-83A1-F6EECF244321}">
                <p14:modId xmlns:p14="http://schemas.microsoft.com/office/powerpoint/2010/main" val="4214282612"/>
              </p:ext>
            </p:extLst>
          </p:nvPr>
        </p:nvGraphicFramePr>
        <p:xfrm>
          <a:off x="4092373" y="2684693"/>
          <a:ext cx="1905000" cy="311727"/>
        </p:xfrm>
        <a:graphic>
          <a:graphicData uri="http://schemas.openxmlformats.org/presentationml/2006/ole">
            <mc:AlternateContent xmlns:mc="http://schemas.openxmlformats.org/markup-compatibility/2006">
              <mc:Choice xmlns:v="urn:schemas-microsoft-com:vml" Requires="v">
                <p:oleObj spid="_x0000_s560251" name="Equation" r:id="rId3" imgW="1320800" imgH="215900" progId="Equation.3">
                  <p:embed/>
                </p:oleObj>
              </mc:Choice>
              <mc:Fallback>
                <p:oleObj name="Equation" r:id="rId3" imgW="1320800" imgH="215900" progId="Equation.3">
                  <p:embed/>
                  <p:pic>
                    <p:nvPicPr>
                      <p:cNvPr id="0" name=""/>
                      <p:cNvPicPr/>
                      <p:nvPr/>
                    </p:nvPicPr>
                    <p:blipFill>
                      <a:blip r:embed="rId4"/>
                      <a:stretch>
                        <a:fillRect/>
                      </a:stretch>
                    </p:blipFill>
                    <p:spPr>
                      <a:xfrm>
                        <a:off x="4092373" y="2684693"/>
                        <a:ext cx="1905000" cy="311727"/>
                      </a:xfrm>
                      <a:prstGeom prst="rect">
                        <a:avLst/>
                      </a:prstGeom>
                    </p:spPr>
                  </p:pic>
                </p:oleObj>
              </mc:Fallback>
            </mc:AlternateContent>
          </a:graphicData>
        </a:graphic>
      </p:graphicFrame>
      <p:graphicFrame>
        <p:nvGraphicFramePr>
          <p:cNvPr id="104" name="Object 103"/>
          <p:cNvGraphicFramePr>
            <a:graphicFrameLocks noChangeAspect="1"/>
          </p:cNvGraphicFramePr>
          <p:nvPr>
            <p:extLst>
              <p:ext uri="{D42A27DB-BD31-4B8C-83A1-F6EECF244321}">
                <p14:modId xmlns:p14="http://schemas.microsoft.com/office/powerpoint/2010/main" val="1303664388"/>
              </p:ext>
            </p:extLst>
          </p:nvPr>
        </p:nvGraphicFramePr>
        <p:xfrm>
          <a:off x="4028873" y="2880534"/>
          <a:ext cx="3721100" cy="409800"/>
        </p:xfrm>
        <a:graphic>
          <a:graphicData uri="http://schemas.openxmlformats.org/presentationml/2006/ole">
            <mc:AlternateContent xmlns:mc="http://schemas.openxmlformats.org/markup-compatibility/2006">
              <mc:Choice xmlns:v="urn:schemas-microsoft-com:vml" Requires="v">
                <p:oleObj spid="_x0000_s560252" name="Equation" r:id="rId5" imgW="2540000" imgH="279400" progId="Equation.3">
                  <p:embed/>
                </p:oleObj>
              </mc:Choice>
              <mc:Fallback>
                <p:oleObj name="Equation" r:id="rId5" imgW="2540000" imgH="279400" progId="Equation.3">
                  <p:embed/>
                  <p:pic>
                    <p:nvPicPr>
                      <p:cNvPr id="0" name=""/>
                      <p:cNvPicPr/>
                      <p:nvPr/>
                    </p:nvPicPr>
                    <p:blipFill>
                      <a:blip r:embed="rId6"/>
                      <a:stretch>
                        <a:fillRect/>
                      </a:stretch>
                    </p:blipFill>
                    <p:spPr>
                      <a:xfrm>
                        <a:off x="4028873" y="2880534"/>
                        <a:ext cx="3721100" cy="409800"/>
                      </a:xfrm>
                      <a:prstGeom prst="rect">
                        <a:avLst/>
                      </a:prstGeom>
                    </p:spPr>
                  </p:pic>
                </p:oleObj>
              </mc:Fallback>
            </mc:AlternateContent>
          </a:graphicData>
        </a:graphic>
      </p:graphicFrame>
      <p:sp>
        <p:nvSpPr>
          <p:cNvPr id="3" name="TextBox 2"/>
          <p:cNvSpPr txBox="1"/>
          <p:nvPr/>
        </p:nvSpPr>
        <p:spPr>
          <a:xfrm>
            <a:off x="2355497" y="1865898"/>
            <a:ext cx="415498" cy="369332"/>
          </a:xfrm>
          <a:prstGeom prst="rect">
            <a:avLst/>
          </a:prstGeom>
          <a:noFill/>
        </p:spPr>
        <p:txBody>
          <a:bodyPr wrap="none" rtlCol="0">
            <a:spAutoFit/>
          </a:bodyPr>
          <a:lstStyle/>
          <a:p>
            <a:r>
              <a:rPr lang="en-US" dirty="0"/>
              <a:t>…</a:t>
            </a:r>
          </a:p>
        </p:txBody>
      </p:sp>
      <p:sp>
        <p:nvSpPr>
          <p:cNvPr id="105" name="TextBox 104"/>
          <p:cNvSpPr txBox="1"/>
          <p:nvPr/>
        </p:nvSpPr>
        <p:spPr>
          <a:xfrm>
            <a:off x="2307283" y="3861866"/>
            <a:ext cx="415498" cy="369332"/>
          </a:xfrm>
          <a:prstGeom prst="rect">
            <a:avLst/>
          </a:prstGeom>
          <a:noFill/>
        </p:spPr>
        <p:txBody>
          <a:bodyPr wrap="none" rtlCol="0">
            <a:spAutoFit/>
          </a:bodyPr>
          <a:lstStyle/>
          <a:p>
            <a:r>
              <a:rPr lang="en-US" dirty="0"/>
              <a:t>…</a:t>
            </a:r>
          </a:p>
        </p:txBody>
      </p:sp>
      <p:sp>
        <p:nvSpPr>
          <p:cNvPr id="36" name="TextBox 35"/>
          <p:cNvSpPr txBox="1"/>
          <p:nvPr/>
        </p:nvSpPr>
        <p:spPr>
          <a:xfrm>
            <a:off x="509402" y="4431329"/>
            <a:ext cx="7567798" cy="1938992"/>
          </a:xfrm>
          <a:prstGeom prst="rect">
            <a:avLst/>
          </a:prstGeom>
          <a:noFill/>
        </p:spPr>
        <p:txBody>
          <a:bodyPr wrap="square" rtlCol="0">
            <a:spAutoFit/>
          </a:bodyPr>
          <a:lstStyle/>
          <a:p>
            <a:r>
              <a:rPr lang="en-US" sz="2400" dirty="0" err="1"/>
              <a:t>Backpropogation</a:t>
            </a:r>
            <a:r>
              <a:rPr lang="en-US" sz="2400" dirty="0"/>
              <a:t>:</a:t>
            </a:r>
          </a:p>
          <a:p>
            <a:pPr marL="285750" indent="-285750">
              <a:buFontTx/>
              <a:buChar char="-"/>
            </a:pPr>
            <a:r>
              <a:rPr lang="en-US" sz="2400" dirty="0"/>
              <a:t>Calculate new weights and modified errors at output layer</a:t>
            </a:r>
          </a:p>
          <a:p>
            <a:pPr marL="285750" indent="-285750">
              <a:buFontTx/>
              <a:buChar char="-"/>
            </a:pPr>
            <a:r>
              <a:rPr lang="en-US" sz="2400" dirty="0"/>
              <a:t>Recursively calculate new weights and modified errors on hidden layers based on recursive relationship</a:t>
            </a:r>
          </a:p>
          <a:p>
            <a:pPr marL="285750" indent="-285750">
              <a:buFontTx/>
              <a:buChar char="-"/>
            </a:pPr>
            <a:r>
              <a:rPr lang="en-US" sz="2400" dirty="0"/>
              <a:t>Update model with new weights</a:t>
            </a:r>
          </a:p>
        </p:txBody>
      </p:sp>
      <p:cxnSp>
        <p:nvCxnSpPr>
          <p:cNvPr id="106" name="Straight Arrow Connector 105"/>
          <p:cNvCxnSpPr/>
          <p:nvPr/>
        </p:nvCxnSpPr>
        <p:spPr>
          <a:xfrm flipV="1">
            <a:off x="4648200" y="3290334"/>
            <a:ext cx="838200" cy="23484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84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a:t>
            </a:r>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a:solidFill>
                  <a:srgbClr val="FF6600"/>
                </a:solidFill>
              </a:rPr>
              <a:t>inputs</a:t>
            </a:r>
          </a:p>
        </p:txBody>
      </p:sp>
      <p:sp>
        <p:nvSpPr>
          <p:cNvPr id="3" name="Rectangle 2"/>
          <p:cNvSpPr/>
          <p:nvPr/>
        </p:nvSpPr>
        <p:spPr bwMode="auto">
          <a:xfrm>
            <a:off x="3124200" y="4114800"/>
            <a:ext cx="2209800" cy="609600"/>
          </a:xfrm>
          <a:prstGeom prst="rect">
            <a:avLst/>
          </a:prstGeom>
          <a:solidFill>
            <a:srgbClr val="FF660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
        <p:nvSpPr>
          <p:cNvPr id="36" name="TextBox 35"/>
          <p:cNvSpPr txBox="1"/>
          <p:nvPr/>
        </p:nvSpPr>
        <p:spPr>
          <a:xfrm>
            <a:off x="5715000" y="3810000"/>
            <a:ext cx="3047999" cy="1200328"/>
          </a:xfrm>
          <a:prstGeom prst="rect">
            <a:avLst/>
          </a:prstGeom>
          <a:noFill/>
        </p:spPr>
        <p:txBody>
          <a:bodyPr wrap="square" rtlCol="0">
            <a:spAutoFit/>
          </a:bodyPr>
          <a:lstStyle/>
          <a:p>
            <a:r>
              <a:rPr lang="en-US" dirty="0">
                <a:solidFill>
                  <a:srgbClr val="FF6600"/>
                </a:solidFill>
              </a:rPr>
              <a:t>those answers become inputs for the next level</a:t>
            </a:r>
          </a:p>
        </p:txBody>
      </p:sp>
    </p:spTree>
    <p:extLst>
      <p:ext uri="{BB962C8B-B14F-4D97-AF65-F5344CB8AC3E}">
        <p14:creationId xmlns:p14="http://schemas.microsoft.com/office/powerpoint/2010/main" val="3995659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output nodes</a:t>
            </a:r>
          </a:p>
        </p:txBody>
      </p:sp>
      <p:sp>
        <p:nvSpPr>
          <p:cNvPr id="4" name="Oval 12"/>
          <p:cNvSpPr>
            <a:spLocks noChangeArrowheads="1"/>
          </p:cNvSpPr>
          <p:nvPr/>
        </p:nvSpPr>
        <p:spPr bwMode="auto">
          <a:xfrm>
            <a:off x="1828801" y="43426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2438401" y="43426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2971801" y="43426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209801" y="51808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1981201" y="34282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2590801" y="34282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505201" y="43426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3124201" y="34282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1752601"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1943101"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2362201" y="3047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2552701" y="3009106"/>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895601"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3086101"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1752601" y="3961605"/>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2057401" y="3809205"/>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2247901" y="3618704"/>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2590801" y="3275805"/>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2057401" y="3656805"/>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2362201" y="3961605"/>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2660464" y="3878867"/>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2927164" y="3612167"/>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2355665" y="3466305"/>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2660465" y="3618705"/>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2895601" y="3961605"/>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3193864" y="3815741"/>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a:off x="2088964" y="4602768"/>
            <a:ext cx="1654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flipH="1">
            <a:off x="2362201" y="4647405"/>
            <a:ext cx="228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flipH="1">
            <a:off x="2362201" y="4602768"/>
            <a:ext cx="654237" cy="578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flipH="1">
            <a:off x="2469964" y="4647405"/>
            <a:ext cx="1187637" cy="578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2209801" y="5637211"/>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Oval 12"/>
          <p:cNvSpPr>
            <a:spLocks noChangeArrowheads="1"/>
          </p:cNvSpPr>
          <p:nvPr/>
        </p:nvSpPr>
        <p:spPr bwMode="auto">
          <a:xfrm>
            <a:off x="3061507" y="51808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40" name="Straight Arrow Connector 39"/>
          <p:cNvCxnSpPr/>
          <p:nvPr/>
        </p:nvCxnSpPr>
        <p:spPr bwMode="auto">
          <a:xfrm rot="5400000">
            <a:off x="3061507" y="5637211"/>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a:stCxn id="4" idx="5"/>
            <a:endCxn id="39" idx="1"/>
          </p:cNvCxnSpPr>
          <p:nvPr/>
        </p:nvCxnSpPr>
        <p:spPr bwMode="auto">
          <a:xfrm>
            <a:off x="2088964" y="4602768"/>
            <a:ext cx="1017180"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a:stCxn id="6" idx="4"/>
            <a:endCxn id="39" idx="0"/>
          </p:cNvCxnSpPr>
          <p:nvPr/>
        </p:nvCxnSpPr>
        <p:spPr bwMode="auto">
          <a:xfrm>
            <a:off x="3124201" y="4647405"/>
            <a:ext cx="89706"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a:stCxn id="5" idx="5"/>
            <a:endCxn id="39" idx="0"/>
          </p:cNvCxnSpPr>
          <p:nvPr/>
        </p:nvCxnSpPr>
        <p:spPr bwMode="auto">
          <a:xfrm>
            <a:off x="2698564" y="4602768"/>
            <a:ext cx="515343" cy="578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2" name="Straight Arrow Connector 51"/>
          <p:cNvCxnSpPr>
            <a:stCxn id="10" idx="4"/>
            <a:endCxn id="39" idx="7"/>
          </p:cNvCxnSpPr>
          <p:nvPr/>
        </p:nvCxnSpPr>
        <p:spPr bwMode="auto">
          <a:xfrm flipH="1">
            <a:off x="3321670" y="4647405"/>
            <a:ext cx="335931" cy="578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5" name="TextBox 54"/>
          <p:cNvSpPr txBox="1"/>
          <p:nvPr/>
        </p:nvSpPr>
        <p:spPr>
          <a:xfrm>
            <a:off x="3366307" y="5987534"/>
            <a:ext cx="4399562" cy="400110"/>
          </a:xfrm>
          <a:prstGeom prst="rect">
            <a:avLst/>
          </a:prstGeom>
          <a:noFill/>
        </p:spPr>
        <p:txBody>
          <a:bodyPr wrap="none" rtlCol="0">
            <a:spAutoFit/>
          </a:bodyPr>
          <a:lstStyle/>
          <a:p>
            <a:r>
              <a:rPr lang="en-US" sz="2000" dirty="0">
                <a:solidFill>
                  <a:srgbClr val="FF0000"/>
                </a:solidFill>
              </a:rPr>
              <a:t>How does multiple outputs change things?</a:t>
            </a:r>
          </a:p>
        </p:txBody>
      </p:sp>
      <p:graphicFrame>
        <p:nvGraphicFramePr>
          <p:cNvPr id="56" name="Object 55"/>
          <p:cNvGraphicFramePr>
            <a:graphicFrameLocks noChangeAspect="1"/>
          </p:cNvGraphicFramePr>
          <p:nvPr>
            <p:extLst>
              <p:ext uri="{D42A27DB-BD31-4B8C-83A1-F6EECF244321}">
                <p14:modId xmlns:p14="http://schemas.microsoft.com/office/powerpoint/2010/main" val="1000510698"/>
              </p:ext>
            </p:extLst>
          </p:nvPr>
        </p:nvGraphicFramePr>
        <p:xfrm>
          <a:off x="4232275" y="4724400"/>
          <a:ext cx="2397125" cy="423863"/>
        </p:xfrm>
        <a:graphic>
          <a:graphicData uri="http://schemas.openxmlformats.org/presentationml/2006/ole">
            <mc:AlternateContent xmlns:mc="http://schemas.openxmlformats.org/markup-compatibility/2006">
              <mc:Choice xmlns:v="urn:schemas-microsoft-com:vml" Requires="v">
                <p:oleObj spid="_x0000_s562443" name="Equation" r:id="rId3" imgW="1295400" imgH="228600" progId="Equation.3">
                  <p:embed/>
                </p:oleObj>
              </mc:Choice>
              <mc:Fallback>
                <p:oleObj name="Equation" r:id="rId3" imgW="1295400" imgH="228600" progId="Equation.3">
                  <p:embed/>
                  <p:pic>
                    <p:nvPicPr>
                      <p:cNvPr id="0" name=""/>
                      <p:cNvPicPr/>
                      <p:nvPr/>
                    </p:nvPicPr>
                    <p:blipFill>
                      <a:blip r:embed="rId4"/>
                      <a:stretch>
                        <a:fillRect/>
                      </a:stretch>
                    </p:blipFill>
                    <p:spPr>
                      <a:xfrm>
                        <a:off x="4232275" y="4724400"/>
                        <a:ext cx="2397125" cy="423863"/>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1513005669"/>
              </p:ext>
            </p:extLst>
          </p:nvPr>
        </p:nvGraphicFramePr>
        <p:xfrm>
          <a:off x="4127500" y="3684010"/>
          <a:ext cx="1905000" cy="311727"/>
        </p:xfrm>
        <a:graphic>
          <a:graphicData uri="http://schemas.openxmlformats.org/presentationml/2006/ole">
            <mc:AlternateContent xmlns:mc="http://schemas.openxmlformats.org/markup-compatibility/2006">
              <mc:Choice xmlns:v="urn:schemas-microsoft-com:vml" Requires="v">
                <p:oleObj spid="_x0000_s562444" name="Equation" r:id="rId5" imgW="1320800" imgH="215900" progId="Equation.3">
                  <p:embed/>
                </p:oleObj>
              </mc:Choice>
              <mc:Fallback>
                <p:oleObj name="Equation" r:id="rId5" imgW="1320800" imgH="215900" progId="Equation.3">
                  <p:embed/>
                  <p:pic>
                    <p:nvPicPr>
                      <p:cNvPr id="0" name=""/>
                      <p:cNvPicPr/>
                      <p:nvPr/>
                    </p:nvPicPr>
                    <p:blipFill>
                      <a:blip r:embed="rId6"/>
                      <a:stretch>
                        <a:fillRect/>
                      </a:stretch>
                    </p:blipFill>
                    <p:spPr>
                      <a:xfrm>
                        <a:off x="4127500" y="3684010"/>
                        <a:ext cx="1905000" cy="311727"/>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3065465004"/>
              </p:ext>
            </p:extLst>
          </p:nvPr>
        </p:nvGraphicFramePr>
        <p:xfrm>
          <a:off x="4127500" y="3919538"/>
          <a:ext cx="3505200" cy="339706"/>
        </p:xfrm>
        <a:graphic>
          <a:graphicData uri="http://schemas.openxmlformats.org/presentationml/2006/ole">
            <mc:AlternateContent xmlns:mc="http://schemas.openxmlformats.org/markup-compatibility/2006">
              <mc:Choice xmlns:v="urn:schemas-microsoft-com:vml" Requires="v">
                <p:oleObj spid="_x0000_s562445" name="Equation" r:id="rId7" imgW="2362200" imgH="228600" progId="Equation.3">
                  <p:embed/>
                </p:oleObj>
              </mc:Choice>
              <mc:Fallback>
                <p:oleObj name="Equation" r:id="rId7" imgW="2362200" imgH="228600" progId="Equation.3">
                  <p:embed/>
                  <p:pic>
                    <p:nvPicPr>
                      <p:cNvPr id="0" name=""/>
                      <p:cNvPicPr/>
                      <p:nvPr/>
                    </p:nvPicPr>
                    <p:blipFill>
                      <a:blip r:embed="rId8"/>
                      <a:stretch>
                        <a:fillRect/>
                      </a:stretch>
                    </p:blipFill>
                    <p:spPr>
                      <a:xfrm>
                        <a:off x="4127500" y="3919538"/>
                        <a:ext cx="3505200" cy="339706"/>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4042239849"/>
              </p:ext>
            </p:extLst>
          </p:nvPr>
        </p:nvGraphicFramePr>
        <p:xfrm>
          <a:off x="4114800" y="2856696"/>
          <a:ext cx="1905000" cy="311727"/>
        </p:xfrm>
        <a:graphic>
          <a:graphicData uri="http://schemas.openxmlformats.org/presentationml/2006/ole">
            <mc:AlternateContent xmlns:mc="http://schemas.openxmlformats.org/markup-compatibility/2006">
              <mc:Choice xmlns:v="urn:schemas-microsoft-com:vml" Requires="v">
                <p:oleObj spid="_x0000_s562446" name="Equation" r:id="rId9" imgW="1320800" imgH="215900" progId="Equation.3">
                  <p:embed/>
                </p:oleObj>
              </mc:Choice>
              <mc:Fallback>
                <p:oleObj name="Equation" r:id="rId9" imgW="1320800" imgH="215900" progId="Equation.3">
                  <p:embed/>
                  <p:pic>
                    <p:nvPicPr>
                      <p:cNvPr id="0" name=""/>
                      <p:cNvPicPr/>
                      <p:nvPr/>
                    </p:nvPicPr>
                    <p:blipFill>
                      <a:blip r:embed="rId6"/>
                      <a:stretch>
                        <a:fillRect/>
                      </a:stretch>
                    </p:blipFill>
                    <p:spPr>
                      <a:xfrm>
                        <a:off x="4114800" y="2856696"/>
                        <a:ext cx="1905000" cy="311727"/>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1592741226"/>
              </p:ext>
            </p:extLst>
          </p:nvPr>
        </p:nvGraphicFramePr>
        <p:xfrm>
          <a:off x="4051300" y="3052537"/>
          <a:ext cx="3721100" cy="409800"/>
        </p:xfrm>
        <a:graphic>
          <a:graphicData uri="http://schemas.openxmlformats.org/presentationml/2006/ole">
            <mc:AlternateContent xmlns:mc="http://schemas.openxmlformats.org/markup-compatibility/2006">
              <mc:Choice xmlns:v="urn:schemas-microsoft-com:vml" Requires="v">
                <p:oleObj spid="_x0000_s562447" name="Equation" r:id="rId10" imgW="2540000" imgH="279400" progId="Equation.3">
                  <p:embed/>
                </p:oleObj>
              </mc:Choice>
              <mc:Fallback>
                <p:oleObj name="Equation" r:id="rId10" imgW="2540000" imgH="279400" progId="Equation.3">
                  <p:embed/>
                  <p:pic>
                    <p:nvPicPr>
                      <p:cNvPr id="0" name=""/>
                      <p:cNvPicPr/>
                      <p:nvPr/>
                    </p:nvPicPr>
                    <p:blipFill>
                      <a:blip r:embed="rId11"/>
                      <a:stretch>
                        <a:fillRect/>
                      </a:stretch>
                    </p:blipFill>
                    <p:spPr>
                      <a:xfrm>
                        <a:off x="4051300" y="3052537"/>
                        <a:ext cx="3721100" cy="409800"/>
                      </a:xfrm>
                      <a:prstGeom prst="rect">
                        <a:avLst/>
                      </a:prstGeom>
                    </p:spPr>
                  </p:pic>
                </p:oleObj>
              </mc:Fallback>
            </mc:AlternateContent>
          </a:graphicData>
        </a:graphic>
      </p:graphicFrame>
    </p:spTree>
    <p:extLst>
      <p:ext uri="{BB962C8B-B14F-4D97-AF65-F5344CB8AC3E}">
        <p14:creationId xmlns:p14="http://schemas.microsoft.com/office/powerpoint/2010/main" val="2193206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output nodes</a:t>
            </a:r>
          </a:p>
        </p:txBody>
      </p:sp>
      <p:sp>
        <p:nvSpPr>
          <p:cNvPr id="4" name="Oval 12"/>
          <p:cNvSpPr>
            <a:spLocks noChangeArrowheads="1"/>
          </p:cNvSpPr>
          <p:nvPr/>
        </p:nvSpPr>
        <p:spPr bwMode="auto">
          <a:xfrm>
            <a:off x="1828801" y="43426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2438401" y="43426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2971801" y="43426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2209801" y="51808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1981201" y="34282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2590801" y="34282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505201" y="43426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3124201" y="34282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1752601"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1943101"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2362201" y="30472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2552701" y="3009106"/>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895601"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3086101"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1752601" y="3961605"/>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2057401" y="3809205"/>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2247901" y="3618704"/>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2590801" y="3275805"/>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2057401" y="3656805"/>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2362201" y="3961605"/>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2660464" y="3878867"/>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2927164" y="3612167"/>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2355665" y="3466305"/>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2660465" y="3618705"/>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2895601" y="3961605"/>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3193864" y="3815741"/>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a:off x="2088964" y="4602768"/>
            <a:ext cx="1654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flipH="1">
            <a:off x="2362201" y="4647405"/>
            <a:ext cx="228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flipH="1">
            <a:off x="2362201" y="4602768"/>
            <a:ext cx="654237" cy="578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flipH="1">
            <a:off x="2469964" y="4647405"/>
            <a:ext cx="1187637" cy="578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2209801" y="5637211"/>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Oval 12"/>
          <p:cNvSpPr>
            <a:spLocks noChangeArrowheads="1"/>
          </p:cNvSpPr>
          <p:nvPr/>
        </p:nvSpPr>
        <p:spPr bwMode="auto">
          <a:xfrm>
            <a:off x="3061507" y="5180805"/>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40" name="Straight Arrow Connector 39"/>
          <p:cNvCxnSpPr/>
          <p:nvPr/>
        </p:nvCxnSpPr>
        <p:spPr bwMode="auto">
          <a:xfrm rot="5400000">
            <a:off x="3061507" y="5637211"/>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a:stCxn id="4" idx="5"/>
            <a:endCxn id="39" idx="1"/>
          </p:cNvCxnSpPr>
          <p:nvPr/>
        </p:nvCxnSpPr>
        <p:spPr bwMode="auto">
          <a:xfrm>
            <a:off x="2088964" y="4602768"/>
            <a:ext cx="1017180"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a:stCxn id="6" idx="4"/>
            <a:endCxn id="39" idx="0"/>
          </p:cNvCxnSpPr>
          <p:nvPr/>
        </p:nvCxnSpPr>
        <p:spPr bwMode="auto">
          <a:xfrm>
            <a:off x="3124201" y="4647405"/>
            <a:ext cx="89706"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a:stCxn id="5" idx="5"/>
            <a:endCxn id="39" idx="0"/>
          </p:cNvCxnSpPr>
          <p:nvPr/>
        </p:nvCxnSpPr>
        <p:spPr bwMode="auto">
          <a:xfrm>
            <a:off x="2698564" y="4602768"/>
            <a:ext cx="515343" cy="578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2" name="Straight Arrow Connector 51"/>
          <p:cNvCxnSpPr>
            <a:stCxn id="10" idx="4"/>
            <a:endCxn id="39" idx="7"/>
          </p:cNvCxnSpPr>
          <p:nvPr/>
        </p:nvCxnSpPr>
        <p:spPr bwMode="auto">
          <a:xfrm flipH="1">
            <a:off x="3321670" y="4647405"/>
            <a:ext cx="335931" cy="578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5" name="TextBox 54"/>
          <p:cNvSpPr txBox="1"/>
          <p:nvPr/>
        </p:nvSpPr>
        <p:spPr>
          <a:xfrm>
            <a:off x="3366307" y="5987534"/>
            <a:ext cx="4399562" cy="400110"/>
          </a:xfrm>
          <a:prstGeom prst="rect">
            <a:avLst/>
          </a:prstGeom>
          <a:noFill/>
        </p:spPr>
        <p:txBody>
          <a:bodyPr wrap="none" rtlCol="0">
            <a:spAutoFit/>
          </a:bodyPr>
          <a:lstStyle/>
          <a:p>
            <a:r>
              <a:rPr lang="en-US" sz="2000" dirty="0">
                <a:solidFill>
                  <a:srgbClr val="FF0000"/>
                </a:solidFill>
              </a:rPr>
              <a:t>How does multiple outputs change things?</a:t>
            </a:r>
          </a:p>
        </p:txBody>
      </p:sp>
      <p:graphicFrame>
        <p:nvGraphicFramePr>
          <p:cNvPr id="56" name="Object 55"/>
          <p:cNvGraphicFramePr>
            <a:graphicFrameLocks noChangeAspect="1"/>
          </p:cNvGraphicFramePr>
          <p:nvPr>
            <p:extLst>
              <p:ext uri="{D42A27DB-BD31-4B8C-83A1-F6EECF244321}">
                <p14:modId xmlns:p14="http://schemas.microsoft.com/office/powerpoint/2010/main" val="1786252052"/>
              </p:ext>
            </p:extLst>
          </p:nvPr>
        </p:nvGraphicFramePr>
        <p:xfrm>
          <a:off x="4232275" y="4724400"/>
          <a:ext cx="2397125" cy="423863"/>
        </p:xfrm>
        <a:graphic>
          <a:graphicData uri="http://schemas.openxmlformats.org/presentationml/2006/ole">
            <mc:AlternateContent xmlns:mc="http://schemas.openxmlformats.org/markup-compatibility/2006">
              <mc:Choice xmlns:v="urn:schemas-microsoft-com:vml" Requires="v">
                <p:oleObj spid="_x0000_s563467" name="Equation" r:id="rId3" imgW="1295400" imgH="228600" progId="Equation.3">
                  <p:embed/>
                </p:oleObj>
              </mc:Choice>
              <mc:Fallback>
                <p:oleObj name="Equation" r:id="rId3" imgW="1295400" imgH="228600" progId="Equation.3">
                  <p:embed/>
                  <p:pic>
                    <p:nvPicPr>
                      <p:cNvPr id="0" name=""/>
                      <p:cNvPicPr/>
                      <p:nvPr/>
                    </p:nvPicPr>
                    <p:blipFill>
                      <a:blip r:embed="rId4"/>
                      <a:stretch>
                        <a:fillRect/>
                      </a:stretch>
                    </p:blipFill>
                    <p:spPr>
                      <a:xfrm>
                        <a:off x="4232275" y="4724400"/>
                        <a:ext cx="2397125" cy="423863"/>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1826732277"/>
              </p:ext>
            </p:extLst>
          </p:nvPr>
        </p:nvGraphicFramePr>
        <p:xfrm>
          <a:off x="4114800" y="2856696"/>
          <a:ext cx="1905000" cy="311727"/>
        </p:xfrm>
        <a:graphic>
          <a:graphicData uri="http://schemas.openxmlformats.org/presentationml/2006/ole">
            <mc:AlternateContent xmlns:mc="http://schemas.openxmlformats.org/markup-compatibility/2006">
              <mc:Choice xmlns:v="urn:schemas-microsoft-com:vml" Requires="v">
                <p:oleObj spid="_x0000_s563468" name="Equation" r:id="rId5" imgW="1320800" imgH="215900" progId="Equation.3">
                  <p:embed/>
                </p:oleObj>
              </mc:Choice>
              <mc:Fallback>
                <p:oleObj name="Equation" r:id="rId5" imgW="1320800" imgH="215900" progId="Equation.3">
                  <p:embed/>
                  <p:pic>
                    <p:nvPicPr>
                      <p:cNvPr id="0" name=""/>
                      <p:cNvPicPr/>
                      <p:nvPr/>
                    </p:nvPicPr>
                    <p:blipFill>
                      <a:blip r:embed="rId6"/>
                      <a:stretch>
                        <a:fillRect/>
                      </a:stretch>
                    </p:blipFill>
                    <p:spPr>
                      <a:xfrm>
                        <a:off x="4114800" y="2856696"/>
                        <a:ext cx="1905000" cy="311727"/>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06499979"/>
              </p:ext>
            </p:extLst>
          </p:nvPr>
        </p:nvGraphicFramePr>
        <p:xfrm>
          <a:off x="4051300" y="3052537"/>
          <a:ext cx="3721100" cy="409800"/>
        </p:xfrm>
        <a:graphic>
          <a:graphicData uri="http://schemas.openxmlformats.org/presentationml/2006/ole">
            <mc:AlternateContent xmlns:mc="http://schemas.openxmlformats.org/markup-compatibility/2006">
              <mc:Choice xmlns:v="urn:schemas-microsoft-com:vml" Requires="v">
                <p:oleObj spid="_x0000_s563469" name="Equation" r:id="rId7" imgW="2540000" imgH="279400" progId="Equation.3">
                  <p:embed/>
                </p:oleObj>
              </mc:Choice>
              <mc:Fallback>
                <p:oleObj name="Equation" r:id="rId7" imgW="2540000" imgH="279400" progId="Equation.3">
                  <p:embed/>
                  <p:pic>
                    <p:nvPicPr>
                      <p:cNvPr id="0" name=""/>
                      <p:cNvPicPr/>
                      <p:nvPr/>
                    </p:nvPicPr>
                    <p:blipFill>
                      <a:blip r:embed="rId8"/>
                      <a:stretch>
                        <a:fillRect/>
                      </a:stretch>
                    </p:blipFill>
                    <p:spPr>
                      <a:xfrm>
                        <a:off x="4051300" y="3052537"/>
                        <a:ext cx="3721100" cy="409800"/>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919710623"/>
              </p:ext>
            </p:extLst>
          </p:nvPr>
        </p:nvGraphicFramePr>
        <p:xfrm>
          <a:off x="4222750" y="3661559"/>
          <a:ext cx="1905000" cy="311727"/>
        </p:xfrm>
        <a:graphic>
          <a:graphicData uri="http://schemas.openxmlformats.org/presentationml/2006/ole">
            <mc:AlternateContent xmlns:mc="http://schemas.openxmlformats.org/markup-compatibility/2006">
              <mc:Choice xmlns:v="urn:schemas-microsoft-com:vml" Requires="v">
                <p:oleObj spid="_x0000_s563470" name="Equation" r:id="rId9" imgW="1320800" imgH="215900" progId="Equation.3">
                  <p:embed/>
                </p:oleObj>
              </mc:Choice>
              <mc:Fallback>
                <p:oleObj name="Equation" r:id="rId9" imgW="1320800" imgH="215900" progId="Equation.3">
                  <p:embed/>
                  <p:pic>
                    <p:nvPicPr>
                      <p:cNvPr id="0" name=""/>
                      <p:cNvPicPr/>
                      <p:nvPr/>
                    </p:nvPicPr>
                    <p:blipFill>
                      <a:blip r:embed="rId6"/>
                      <a:stretch>
                        <a:fillRect/>
                      </a:stretch>
                    </p:blipFill>
                    <p:spPr>
                      <a:xfrm>
                        <a:off x="4222750" y="3661559"/>
                        <a:ext cx="1905000" cy="311727"/>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470486927"/>
              </p:ext>
            </p:extLst>
          </p:nvPr>
        </p:nvGraphicFramePr>
        <p:xfrm>
          <a:off x="4159250" y="3857400"/>
          <a:ext cx="3721100" cy="409800"/>
        </p:xfrm>
        <a:graphic>
          <a:graphicData uri="http://schemas.openxmlformats.org/presentationml/2006/ole">
            <mc:AlternateContent xmlns:mc="http://schemas.openxmlformats.org/markup-compatibility/2006">
              <mc:Choice xmlns:v="urn:schemas-microsoft-com:vml" Requires="v">
                <p:oleObj spid="_x0000_s563471" name="Equation" r:id="rId10" imgW="2540000" imgH="279400" progId="Equation.3">
                  <p:embed/>
                </p:oleObj>
              </mc:Choice>
              <mc:Fallback>
                <p:oleObj name="Equation" r:id="rId10" imgW="2540000" imgH="279400" progId="Equation.3">
                  <p:embed/>
                  <p:pic>
                    <p:nvPicPr>
                      <p:cNvPr id="0" name=""/>
                      <p:cNvPicPr/>
                      <p:nvPr/>
                    </p:nvPicPr>
                    <p:blipFill>
                      <a:blip r:embed="rId8"/>
                      <a:stretch>
                        <a:fillRect/>
                      </a:stretch>
                    </p:blipFill>
                    <p:spPr>
                      <a:xfrm>
                        <a:off x="4159250" y="3857400"/>
                        <a:ext cx="3721100" cy="409800"/>
                      </a:xfrm>
                      <a:prstGeom prst="rect">
                        <a:avLst/>
                      </a:prstGeom>
                    </p:spPr>
                  </p:pic>
                </p:oleObj>
              </mc:Fallback>
            </mc:AlternateContent>
          </a:graphicData>
        </a:graphic>
      </p:graphicFrame>
      <p:sp>
        <p:nvSpPr>
          <p:cNvPr id="3" name="Rectangle 2"/>
          <p:cNvSpPr/>
          <p:nvPr/>
        </p:nvSpPr>
        <p:spPr>
          <a:xfrm>
            <a:off x="6629400" y="3857400"/>
            <a:ext cx="1250950" cy="485205"/>
          </a:xfrm>
          <a:prstGeom prst="rect">
            <a:avLst/>
          </a:prstGeom>
          <a:solidFill>
            <a:srgbClr val="0000FF">
              <a:alpha val="2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07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implementation</a:t>
            </a:r>
          </a:p>
        </p:txBody>
      </p:sp>
      <p:sp>
        <p:nvSpPr>
          <p:cNvPr id="6" name="TextBox 5"/>
          <p:cNvSpPr txBox="1"/>
          <p:nvPr/>
        </p:nvSpPr>
        <p:spPr>
          <a:xfrm>
            <a:off x="270663" y="1728164"/>
            <a:ext cx="2782282" cy="461665"/>
          </a:xfrm>
          <a:prstGeom prst="rect">
            <a:avLst/>
          </a:prstGeom>
          <a:noFill/>
        </p:spPr>
        <p:txBody>
          <a:bodyPr wrap="none" rtlCol="0">
            <a:spAutoFit/>
          </a:bodyPr>
          <a:lstStyle/>
          <a:p>
            <a:r>
              <a:rPr lang="en-US" sz="2400" dirty="0"/>
              <a:t>Output layer update:</a:t>
            </a:r>
          </a:p>
        </p:txBody>
      </p:sp>
      <p:graphicFrame>
        <p:nvGraphicFramePr>
          <p:cNvPr id="7" name="Object 6"/>
          <p:cNvGraphicFramePr>
            <a:graphicFrameLocks noChangeAspect="1"/>
          </p:cNvGraphicFramePr>
          <p:nvPr>
            <p:extLst>
              <p:ext uri="{D42A27DB-BD31-4B8C-83A1-F6EECF244321}">
                <p14:modId xmlns:p14="http://schemas.microsoft.com/office/powerpoint/2010/main" val="1288249986"/>
              </p:ext>
            </p:extLst>
          </p:nvPr>
        </p:nvGraphicFramePr>
        <p:xfrm>
          <a:off x="779463" y="2209800"/>
          <a:ext cx="3502025" cy="400050"/>
        </p:xfrm>
        <a:graphic>
          <a:graphicData uri="http://schemas.openxmlformats.org/presentationml/2006/ole">
            <mc:AlternateContent xmlns:mc="http://schemas.openxmlformats.org/markup-compatibility/2006">
              <mc:Choice xmlns:v="urn:schemas-microsoft-com:vml" Requires="v">
                <p:oleObj spid="_x0000_s564329" name="Equation" r:id="rId3" imgW="1892300" imgH="215900" progId="Equation.3">
                  <p:embed/>
                </p:oleObj>
              </mc:Choice>
              <mc:Fallback>
                <p:oleObj name="Equation" r:id="rId3" imgW="1892300" imgH="215900" progId="Equation.3">
                  <p:embed/>
                  <p:pic>
                    <p:nvPicPr>
                      <p:cNvPr id="0" name=""/>
                      <p:cNvPicPr/>
                      <p:nvPr/>
                    </p:nvPicPr>
                    <p:blipFill>
                      <a:blip r:embed="rId4"/>
                      <a:stretch>
                        <a:fillRect/>
                      </a:stretch>
                    </p:blipFill>
                    <p:spPr>
                      <a:xfrm>
                        <a:off x="779463" y="2209800"/>
                        <a:ext cx="3502025"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93464511"/>
              </p:ext>
            </p:extLst>
          </p:nvPr>
        </p:nvGraphicFramePr>
        <p:xfrm>
          <a:off x="685800" y="3429000"/>
          <a:ext cx="4862513" cy="415925"/>
        </p:xfrm>
        <a:graphic>
          <a:graphicData uri="http://schemas.openxmlformats.org/presentationml/2006/ole">
            <mc:AlternateContent xmlns:mc="http://schemas.openxmlformats.org/markup-compatibility/2006">
              <mc:Choice xmlns:v="urn:schemas-microsoft-com:vml" Requires="v">
                <p:oleObj spid="_x0000_s564330" name="Equation" r:id="rId5" imgW="2667000" imgH="228600" progId="Equation.3">
                  <p:embed/>
                </p:oleObj>
              </mc:Choice>
              <mc:Fallback>
                <p:oleObj name="Equation" r:id="rId5" imgW="2667000" imgH="228600" progId="Equation.3">
                  <p:embed/>
                  <p:pic>
                    <p:nvPicPr>
                      <p:cNvPr id="0" name=""/>
                      <p:cNvPicPr/>
                      <p:nvPr/>
                    </p:nvPicPr>
                    <p:blipFill>
                      <a:blip r:embed="rId6"/>
                      <a:stretch>
                        <a:fillRect/>
                      </a:stretch>
                    </p:blipFill>
                    <p:spPr>
                      <a:xfrm>
                        <a:off x="685800" y="3429000"/>
                        <a:ext cx="4862513" cy="415925"/>
                      </a:xfrm>
                      <a:prstGeom prst="rect">
                        <a:avLst/>
                      </a:prstGeom>
                    </p:spPr>
                  </p:pic>
                </p:oleObj>
              </mc:Fallback>
            </mc:AlternateContent>
          </a:graphicData>
        </a:graphic>
      </p:graphicFrame>
      <p:sp>
        <p:nvSpPr>
          <p:cNvPr id="9" name="TextBox 8"/>
          <p:cNvSpPr txBox="1"/>
          <p:nvPr/>
        </p:nvSpPr>
        <p:spPr>
          <a:xfrm>
            <a:off x="270663" y="2895600"/>
            <a:ext cx="2929107" cy="461665"/>
          </a:xfrm>
          <a:prstGeom prst="rect">
            <a:avLst/>
          </a:prstGeom>
          <a:noFill/>
        </p:spPr>
        <p:txBody>
          <a:bodyPr wrap="none" rtlCol="0">
            <a:spAutoFit/>
          </a:bodyPr>
          <a:lstStyle/>
          <a:p>
            <a:r>
              <a:rPr lang="en-US" sz="2400" dirty="0"/>
              <a:t>Hidden layer update:</a:t>
            </a:r>
          </a:p>
        </p:txBody>
      </p:sp>
      <p:sp>
        <p:nvSpPr>
          <p:cNvPr id="10" name="TextBox 9"/>
          <p:cNvSpPr txBox="1"/>
          <p:nvPr/>
        </p:nvSpPr>
        <p:spPr>
          <a:xfrm>
            <a:off x="1981200" y="4948535"/>
            <a:ext cx="5537243" cy="461665"/>
          </a:xfrm>
          <a:prstGeom prst="rect">
            <a:avLst/>
          </a:prstGeom>
          <a:noFill/>
        </p:spPr>
        <p:txBody>
          <a:bodyPr wrap="none" rtlCol="0">
            <a:spAutoFit/>
          </a:bodyPr>
          <a:lstStyle/>
          <a:p>
            <a:r>
              <a:rPr lang="en-US" sz="2400" dirty="0">
                <a:solidFill>
                  <a:srgbClr val="FF0000"/>
                </a:solidFill>
              </a:rPr>
              <a:t>Any missing information for implementation?</a:t>
            </a:r>
          </a:p>
        </p:txBody>
      </p:sp>
    </p:spTree>
    <p:extLst>
      <p:ext uri="{BB962C8B-B14F-4D97-AF65-F5344CB8AC3E}">
        <p14:creationId xmlns:p14="http://schemas.microsoft.com/office/powerpoint/2010/main" val="1638027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implementation</a:t>
            </a:r>
          </a:p>
        </p:txBody>
      </p:sp>
      <p:sp>
        <p:nvSpPr>
          <p:cNvPr id="6" name="TextBox 5"/>
          <p:cNvSpPr txBox="1"/>
          <p:nvPr/>
        </p:nvSpPr>
        <p:spPr>
          <a:xfrm>
            <a:off x="270663" y="1728164"/>
            <a:ext cx="2782282" cy="461665"/>
          </a:xfrm>
          <a:prstGeom prst="rect">
            <a:avLst/>
          </a:prstGeom>
          <a:noFill/>
        </p:spPr>
        <p:txBody>
          <a:bodyPr wrap="none" rtlCol="0">
            <a:spAutoFit/>
          </a:bodyPr>
          <a:lstStyle/>
          <a:p>
            <a:r>
              <a:rPr lang="en-US" sz="2400" dirty="0"/>
              <a:t>Output layer update:</a:t>
            </a:r>
          </a:p>
        </p:txBody>
      </p:sp>
      <p:graphicFrame>
        <p:nvGraphicFramePr>
          <p:cNvPr id="7" name="Object 6"/>
          <p:cNvGraphicFramePr>
            <a:graphicFrameLocks noChangeAspect="1"/>
          </p:cNvGraphicFramePr>
          <p:nvPr>
            <p:extLst>
              <p:ext uri="{D42A27DB-BD31-4B8C-83A1-F6EECF244321}">
                <p14:modId xmlns:p14="http://schemas.microsoft.com/office/powerpoint/2010/main" val="785455085"/>
              </p:ext>
            </p:extLst>
          </p:nvPr>
        </p:nvGraphicFramePr>
        <p:xfrm>
          <a:off x="685800" y="2209800"/>
          <a:ext cx="3502025" cy="400050"/>
        </p:xfrm>
        <a:graphic>
          <a:graphicData uri="http://schemas.openxmlformats.org/presentationml/2006/ole">
            <mc:AlternateContent xmlns:mc="http://schemas.openxmlformats.org/markup-compatibility/2006">
              <mc:Choice xmlns:v="urn:schemas-microsoft-com:vml" Requires="v">
                <p:oleObj spid="_x0000_s565348" name="Equation" r:id="rId3" imgW="1892300" imgH="215900" progId="Equation.3">
                  <p:embed/>
                </p:oleObj>
              </mc:Choice>
              <mc:Fallback>
                <p:oleObj name="Equation" r:id="rId3" imgW="1892300" imgH="215900" progId="Equation.3">
                  <p:embed/>
                  <p:pic>
                    <p:nvPicPr>
                      <p:cNvPr id="0" name=""/>
                      <p:cNvPicPr/>
                      <p:nvPr/>
                    </p:nvPicPr>
                    <p:blipFill>
                      <a:blip r:embed="rId4"/>
                      <a:stretch>
                        <a:fillRect/>
                      </a:stretch>
                    </p:blipFill>
                    <p:spPr>
                      <a:xfrm>
                        <a:off x="685800" y="2209800"/>
                        <a:ext cx="3502025"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37762334"/>
              </p:ext>
            </p:extLst>
          </p:nvPr>
        </p:nvGraphicFramePr>
        <p:xfrm>
          <a:off x="685800" y="3429000"/>
          <a:ext cx="4862513" cy="415925"/>
        </p:xfrm>
        <a:graphic>
          <a:graphicData uri="http://schemas.openxmlformats.org/presentationml/2006/ole">
            <mc:AlternateContent xmlns:mc="http://schemas.openxmlformats.org/markup-compatibility/2006">
              <mc:Choice xmlns:v="urn:schemas-microsoft-com:vml" Requires="v">
                <p:oleObj spid="_x0000_s565349" name="Equation" r:id="rId5" imgW="2667000" imgH="228600" progId="Equation.3">
                  <p:embed/>
                </p:oleObj>
              </mc:Choice>
              <mc:Fallback>
                <p:oleObj name="Equation" r:id="rId5" imgW="2667000" imgH="228600" progId="Equation.3">
                  <p:embed/>
                  <p:pic>
                    <p:nvPicPr>
                      <p:cNvPr id="0" name=""/>
                      <p:cNvPicPr/>
                      <p:nvPr/>
                    </p:nvPicPr>
                    <p:blipFill>
                      <a:blip r:embed="rId6"/>
                      <a:stretch>
                        <a:fillRect/>
                      </a:stretch>
                    </p:blipFill>
                    <p:spPr>
                      <a:xfrm>
                        <a:off x="685800" y="3429000"/>
                        <a:ext cx="4862513" cy="415925"/>
                      </a:xfrm>
                      <a:prstGeom prst="rect">
                        <a:avLst/>
                      </a:prstGeom>
                    </p:spPr>
                  </p:pic>
                </p:oleObj>
              </mc:Fallback>
            </mc:AlternateContent>
          </a:graphicData>
        </a:graphic>
      </p:graphicFrame>
      <p:sp>
        <p:nvSpPr>
          <p:cNvPr id="9" name="TextBox 8"/>
          <p:cNvSpPr txBox="1"/>
          <p:nvPr/>
        </p:nvSpPr>
        <p:spPr>
          <a:xfrm>
            <a:off x="270663" y="2895600"/>
            <a:ext cx="2929107" cy="461665"/>
          </a:xfrm>
          <a:prstGeom prst="rect">
            <a:avLst/>
          </a:prstGeom>
          <a:noFill/>
        </p:spPr>
        <p:txBody>
          <a:bodyPr wrap="none" rtlCol="0">
            <a:spAutoFit/>
          </a:bodyPr>
          <a:lstStyle/>
          <a:p>
            <a:r>
              <a:rPr lang="en-US" sz="2400" dirty="0"/>
              <a:t>Hidden layer update:</a:t>
            </a:r>
          </a:p>
        </p:txBody>
      </p:sp>
      <p:sp>
        <p:nvSpPr>
          <p:cNvPr id="3" name="Rectangle 2"/>
          <p:cNvSpPr/>
          <p:nvPr/>
        </p:nvSpPr>
        <p:spPr>
          <a:xfrm>
            <a:off x="4648200" y="3429000"/>
            <a:ext cx="838200" cy="415925"/>
          </a:xfrm>
          <a:prstGeom prst="rect">
            <a:avLst/>
          </a:prstGeom>
          <a:solidFill>
            <a:srgbClr val="0000FF">
              <a:alpha val="3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74823" y="3429000"/>
            <a:ext cx="838200" cy="415925"/>
          </a:xfrm>
          <a:prstGeom prst="rect">
            <a:avLst/>
          </a:prstGeom>
          <a:solidFill>
            <a:srgbClr val="0000FF">
              <a:alpha val="3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133599" y="3429000"/>
            <a:ext cx="919345" cy="415925"/>
          </a:xfrm>
          <a:prstGeom prst="rect">
            <a:avLst/>
          </a:prstGeom>
          <a:solidFill>
            <a:srgbClr val="0000FF">
              <a:alpha val="3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439993" y="2209800"/>
            <a:ext cx="759777" cy="415925"/>
          </a:xfrm>
          <a:prstGeom prst="rect">
            <a:avLst/>
          </a:prstGeom>
          <a:solidFill>
            <a:srgbClr val="0000FF">
              <a:alpha val="3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352170" y="2209800"/>
            <a:ext cx="870580" cy="415925"/>
          </a:xfrm>
          <a:prstGeom prst="rect">
            <a:avLst/>
          </a:prstGeom>
          <a:solidFill>
            <a:srgbClr val="0000FF">
              <a:alpha val="3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41327" y="4632729"/>
            <a:ext cx="4942379" cy="923330"/>
          </a:xfrm>
          <a:prstGeom prst="rect">
            <a:avLst/>
          </a:prstGeom>
          <a:noFill/>
        </p:spPr>
        <p:txBody>
          <a:bodyPr wrap="none" rtlCol="0">
            <a:spAutoFit/>
          </a:bodyPr>
          <a:lstStyle/>
          <a:p>
            <a:pPr marL="342900" indent="-342900">
              <a:buAutoNum type="arabicPeriod"/>
            </a:pPr>
            <a:r>
              <a:rPr lang="en-US" dirty="0"/>
              <a:t>What activation function are we using</a:t>
            </a:r>
          </a:p>
          <a:p>
            <a:pPr marL="342900" indent="-342900">
              <a:buAutoNum type="arabicPeriod"/>
            </a:pPr>
            <a:endParaRPr lang="en-US" dirty="0"/>
          </a:p>
          <a:p>
            <a:pPr marL="342900" indent="-342900">
              <a:buAutoNum type="arabicPeriod"/>
            </a:pPr>
            <a:r>
              <a:rPr lang="en-US" dirty="0"/>
              <a:t>What is the derivative of that activation function</a:t>
            </a:r>
          </a:p>
        </p:txBody>
      </p:sp>
    </p:spTree>
    <p:extLst>
      <p:ext uri="{BB962C8B-B14F-4D97-AF65-F5344CB8AC3E}">
        <p14:creationId xmlns:p14="http://schemas.microsoft.com/office/powerpoint/2010/main" val="1474467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function derivatives</a:t>
            </a:r>
          </a:p>
        </p:txBody>
      </p:sp>
      <p:graphicFrame>
        <p:nvGraphicFramePr>
          <p:cNvPr id="5" name="Object 4"/>
          <p:cNvGraphicFramePr>
            <a:graphicFrameLocks noChangeAspect="1"/>
          </p:cNvGraphicFramePr>
          <p:nvPr>
            <p:extLst>
              <p:ext uri="{D42A27DB-BD31-4B8C-83A1-F6EECF244321}">
                <p14:modId xmlns:p14="http://schemas.microsoft.com/office/powerpoint/2010/main" val="2643821392"/>
              </p:ext>
            </p:extLst>
          </p:nvPr>
        </p:nvGraphicFramePr>
        <p:xfrm>
          <a:off x="833438" y="2105025"/>
          <a:ext cx="1879600" cy="895350"/>
        </p:xfrm>
        <a:graphic>
          <a:graphicData uri="http://schemas.openxmlformats.org/presentationml/2006/ole">
            <mc:AlternateContent xmlns:mc="http://schemas.openxmlformats.org/markup-compatibility/2006">
              <mc:Choice xmlns:v="urn:schemas-microsoft-com:vml" Requires="v">
                <p:oleObj spid="_x0000_s566416" name="Equation" r:id="rId3" imgW="825500" imgH="393700" progId="Equation.3">
                  <p:embed/>
                </p:oleObj>
              </mc:Choice>
              <mc:Fallback>
                <p:oleObj name="Equation" r:id="rId3" imgW="825500" imgH="393700" progId="Equation.3">
                  <p:embed/>
                  <p:pic>
                    <p:nvPicPr>
                      <p:cNvPr id="0" name=""/>
                      <p:cNvPicPr>
                        <a:picLocks noChangeAspect="1" noChangeArrowheads="1"/>
                      </p:cNvPicPr>
                      <p:nvPr/>
                    </p:nvPicPr>
                    <p:blipFill>
                      <a:blip r:embed="rId4"/>
                      <a:srcRect/>
                      <a:stretch>
                        <a:fillRect/>
                      </a:stretch>
                    </p:blipFill>
                    <p:spPr bwMode="auto">
                      <a:xfrm>
                        <a:off x="833438" y="2105025"/>
                        <a:ext cx="1879600" cy="895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 name="Picture 6"/>
          <p:cNvPicPr>
            <a:picLocks noChangeAspect="1"/>
          </p:cNvPicPr>
          <p:nvPr/>
        </p:nvPicPr>
        <p:blipFill>
          <a:blip r:embed="rId5"/>
          <a:stretch>
            <a:fillRect/>
          </a:stretch>
        </p:blipFill>
        <p:spPr>
          <a:xfrm>
            <a:off x="5287610" y="5142626"/>
            <a:ext cx="2462831" cy="1593999"/>
          </a:xfrm>
          <a:prstGeom prst="rect">
            <a:avLst/>
          </a:prstGeom>
        </p:spPr>
      </p:pic>
      <p:sp>
        <p:nvSpPr>
          <p:cNvPr id="9" name="TextBox 8"/>
          <p:cNvSpPr txBox="1"/>
          <p:nvPr/>
        </p:nvSpPr>
        <p:spPr>
          <a:xfrm>
            <a:off x="364355" y="1634468"/>
            <a:ext cx="1120920" cy="461665"/>
          </a:xfrm>
          <a:prstGeom prst="rect">
            <a:avLst/>
          </a:prstGeom>
          <a:noFill/>
        </p:spPr>
        <p:txBody>
          <a:bodyPr wrap="none" rtlCol="0">
            <a:spAutoFit/>
          </a:bodyPr>
          <a:lstStyle/>
          <a:p>
            <a:r>
              <a:rPr lang="en-US" sz="2400" dirty="0"/>
              <a:t>sigmoid</a:t>
            </a:r>
          </a:p>
        </p:txBody>
      </p:sp>
      <p:graphicFrame>
        <p:nvGraphicFramePr>
          <p:cNvPr id="11" name="Object 10"/>
          <p:cNvGraphicFramePr>
            <a:graphicFrameLocks noChangeAspect="1"/>
          </p:cNvGraphicFramePr>
          <p:nvPr>
            <p:extLst>
              <p:ext uri="{D42A27DB-BD31-4B8C-83A1-F6EECF244321}">
                <p14:modId xmlns:p14="http://schemas.microsoft.com/office/powerpoint/2010/main" val="4055305690"/>
              </p:ext>
            </p:extLst>
          </p:nvPr>
        </p:nvGraphicFramePr>
        <p:xfrm>
          <a:off x="719137" y="3271837"/>
          <a:ext cx="2862263" cy="461963"/>
        </p:xfrm>
        <a:graphic>
          <a:graphicData uri="http://schemas.openxmlformats.org/presentationml/2006/ole">
            <mc:AlternateContent xmlns:mc="http://schemas.openxmlformats.org/markup-compatibility/2006">
              <mc:Choice xmlns:v="urn:schemas-microsoft-com:vml" Requires="v">
                <p:oleObj spid="_x0000_s566417" name="Equation" r:id="rId6" imgW="1257300" imgH="203200" progId="Equation.3">
                  <p:embed/>
                </p:oleObj>
              </mc:Choice>
              <mc:Fallback>
                <p:oleObj name="Equation" r:id="rId6" imgW="1257300" imgH="203200" progId="Equation.3">
                  <p:embed/>
                  <p:pic>
                    <p:nvPicPr>
                      <p:cNvPr id="0" name=""/>
                      <p:cNvPicPr>
                        <a:picLocks noChangeAspect="1" noChangeArrowheads="1"/>
                      </p:cNvPicPr>
                      <p:nvPr/>
                    </p:nvPicPr>
                    <p:blipFill>
                      <a:blip r:embed="rId7"/>
                      <a:srcRect/>
                      <a:stretch>
                        <a:fillRect/>
                      </a:stretch>
                    </p:blipFill>
                    <p:spPr bwMode="auto">
                      <a:xfrm>
                        <a:off x="719137" y="3271837"/>
                        <a:ext cx="2862263" cy="461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24689182"/>
              </p:ext>
            </p:extLst>
          </p:nvPr>
        </p:nvGraphicFramePr>
        <p:xfrm>
          <a:off x="847725" y="4800600"/>
          <a:ext cx="3267075" cy="895350"/>
        </p:xfrm>
        <a:graphic>
          <a:graphicData uri="http://schemas.openxmlformats.org/presentationml/2006/ole">
            <mc:AlternateContent xmlns:mc="http://schemas.openxmlformats.org/markup-compatibility/2006">
              <mc:Choice xmlns:v="urn:schemas-microsoft-com:vml" Requires="v">
                <p:oleObj spid="_x0000_s566418" name="Equation" r:id="rId8" imgW="1435100" imgH="393700" progId="Equation.3">
                  <p:embed/>
                </p:oleObj>
              </mc:Choice>
              <mc:Fallback>
                <p:oleObj name="Equation" r:id="rId8" imgW="1435100" imgH="393700" progId="Equation.3">
                  <p:embed/>
                  <p:pic>
                    <p:nvPicPr>
                      <p:cNvPr id="0" name=""/>
                      <p:cNvPicPr>
                        <a:picLocks noChangeAspect="1" noChangeArrowheads="1"/>
                      </p:cNvPicPr>
                      <p:nvPr/>
                    </p:nvPicPr>
                    <p:blipFill>
                      <a:blip r:embed="rId9"/>
                      <a:srcRect/>
                      <a:stretch>
                        <a:fillRect/>
                      </a:stretch>
                    </p:blipFill>
                    <p:spPr bwMode="auto">
                      <a:xfrm>
                        <a:off x="847725" y="4800600"/>
                        <a:ext cx="3267075" cy="895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extBox 12"/>
          <p:cNvSpPr txBox="1"/>
          <p:nvPr/>
        </p:nvSpPr>
        <p:spPr>
          <a:xfrm>
            <a:off x="346810" y="4224394"/>
            <a:ext cx="707495" cy="461665"/>
          </a:xfrm>
          <a:prstGeom prst="rect">
            <a:avLst/>
          </a:prstGeom>
          <a:noFill/>
        </p:spPr>
        <p:txBody>
          <a:bodyPr wrap="none" rtlCol="0">
            <a:spAutoFit/>
          </a:bodyPr>
          <a:lstStyle/>
          <a:p>
            <a:r>
              <a:rPr lang="en-US" sz="2400" dirty="0" err="1"/>
              <a:t>tanh</a:t>
            </a:r>
            <a:endParaRPr lang="en-US" sz="2400" dirty="0"/>
          </a:p>
        </p:txBody>
      </p:sp>
      <p:pic>
        <p:nvPicPr>
          <p:cNvPr id="15" name="Picture 14"/>
          <p:cNvPicPr>
            <a:picLocks noChangeAspect="1"/>
          </p:cNvPicPr>
          <p:nvPr/>
        </p:nvPicPr>
        <p:blipFill>
          <a:blip r:embed="rId10"/>
          <a:stretch>
            <a:fillRect/>
          </a:stretch>
        </p:blipFill>
        <p:spPr>
          <a:xfrm>
            <a:off x="5393491" y="1752600"/>
            <a:ext cx="2667000" cy="1777556"/>
          </a:xfrm>
          <a:prstGeom prst="rect">
            <a:avLst/>
          </a:prstGeom>
        </p:spPr>
      </p:pic>
    </p:spTree>
    <p:extLst>
      <p:ext uri="{BB962C8B-B14F-4D97-AF65-F5344CB8AC3E}">
        <p14:creationId xmlns:p14="http://schemas.microsoft.com/office/powerpoint/2010/main" val="3144388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rate</a:t>
            </a:r>
          </a:p>
        </p:txBody>
      </p:sp>
      <p:sp>
        <p:nvSpPr>
          <p:cNvPr id="5" name="TextBox 4"/>
          <p:cNvSpPr txBox="1"/>
          <p:nvPr/>
        </p:nvSpPr>
        <p:spPr>
          <a:xfrm>
            <a:off x="270663" y="1728164"/>
            <a:ext cx="2782282" cy="461665"/>
          </a:xfrm>
          <a:prstGeom prst="rect">
            <a:avLst/>
          </a:prstGeom>
          <a:noFill/>
        </p:spPr>
        <p:txBody>
          <a:bodyPr wrap="none" rtlCol="0">
            <a:spAutoFit/>
          </a:bodyPr>
          <a:lstStyle/>
          <a:p>
            <a:r>
              <a:rPr lang="en-US" sz="2400" dirty="0"/>
              <a:t>Output layer update:</a:t>
            </a:r>
          </a:p>
        </p:txBody>
      </p:sp>
      <p:graphicFrame>
        <p:nvGraphicFramePr>
          <p:cNvPr id="6" name="Object 5"/>
          <p:cNvGraphicFramePr>
            <a:graphicFrameLocks noChangeAspect="1"/>
          </p:cNvGraphicFramePr>
          <p:nvPr>
            <p:extLst>
              <p:ext uri="{D42A27DB-BD31-4B8C-83A1-F6EECF244321}">
                <p14:modId xmlns:p14="http://schemas.microsoft.com/office/powerpoint/2010/main" val="2309009543"/>
              </p:ext>
            </p:extLst>
          </p:nvPr>
        </p:nvGraphicFramePr>
        <p:xfrm>
          <a:off x="698500" y="2209800"/>
          <a:ext cx="3665538" cy="400050"/>
        </p:xfrm>
        <a:graphic>
          <a:graphicData uri="http://schemas.openxmlformats.org/presentationml/2006/ole">
            <mc:AlternateContent xmlns:mc="http://schemas.openxmlformats.org/markup-compatibility/2006">
              <mc:Choice xmlns:v="urn:schemas-microsoft-com:vml" Requires="v">
                <p:oleObj spid="_x0000_s567386" name="Equation" r:id="rId3" imgW="1981200" imgH="215900" progId="Equation.3">
                  <p:embed/>
                </p:oleObj>
              </mc:Choice>
              <mc:Fallback>
                <p:oleObj name="Equation" r:id="rId3" imgW="1981200" imgH="215900" progId="Equation.3">
                  <p:embed/>
                  <p:pic>
                    <p:nvPicPr>
                      <p:cNvPr id="0" name=""/>
                      <p:cNvPicPr/>
                      <p:nvPr/>
                    </p:nvPicPr>
                    <p:blipFill>
                      <a:blip r:embed="rId4"/>
                      <a:stretch>
                        <a:fillRect/>
                      </a:stretch>
                    </p:blipFill>
                    <p:spPr>
                      <a:xfrm>
                        <a:off x="698500" y="2209800"/>
                        <a:ext cx="3665538"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2246936"/>
              </p:ext>
            </p:extLst>
          </p:nvPr>
        </p:nvGraphicFramePr>
        <p:xfrm>
          <a:off x="688975" y="3429000"/>
          <a:ext cx="5026025" cy="415925"/>
        </p:xfrm>
        <a:graphic>
          <a:graphicData uri="http://schemas.openxmlformats.org/presentationml/2006/ole">
            <mc:AlternateContent xmlns:mc="http://schemas.openxmlformats.org/markup-compatibility/2006">
              <mc:Choice xmlns:v="urn:schemas-microsoft-com:vml" Requires="v">
                <p:oleObj spid="_x0000_s567387" name="Equation" r:id="rId5" imgW="2755900" imgH="228600" progId="Equation.3">
                  <p:embed/>
                </p:oleObj>
              </mc:Choice>
              <mc:Fallback>
                <p:oleObj name="Equation" r:id="rId5" imgW="2755900" imgH="228600" progId="Equation.3">
                  <p:embed/>
                  <p:pic>
                    <p:nvPicPr>
                      <p:cNvPr id="0" name=""/>
                      <p:cNvPicPr/>
                      <p:nvPr/>
                    </p:nvPicPr>
                    <p:blipFill>
                      <a:blip r:embed="rId6"/>
                      <a:stretch>
                        <a:fillRect/>
                      </a:stretch>
                    </p:blipFill>
                    <p:spPr>
                      <a:xfrm>
                        <a:off x="688975" y="3429000"/>
                        <a:ext cx="5026025" cy="415925"/>
                      </a:xfrm>
                      <a:prstGeom prst="rect">
                        <a:avLst/>
                      </a:prstGeom>
                    </p:spPr>
                  </p:pic>
                </p:oleObj>
              </mc:Fallback>
            </mc:AlternateContent>
          </a:graphicData>
        </a:graphic>
      </p:graphicFrame>
      <p:sp>
        <p:nvSpPr>
          <p:cNvPr id="8" name="TextBox 7"/>
          <p:cNvSpPr txBox="1"/>
          <p:nvPr/>
        </p:nvSpPr>
        <p:spPr>
          <a:xfrm>
            <a:off x="270663" y="2895600"/>
            <a:ext cx="2929107" cy="461665"/>
          </a:xfrm>
          <a:prstGeom prst="rect">
            <a:avLst/>
          </a:prstGeom>
          <a:noFill/>
        </p:spPr>
        <p:txBody>
          <a:bodyPr wrap="none" rtlCol="0">
            <a:spAutoFit/>
          </a:bodyPr>
          <a:lstStyle/>
          <a:p>
            <a:r>
              <a:rPr lang="en-US" sz="2400" dirty="0"/>
              <a:t>Hidden layer update:</a:t>
            </a:r>
          </a:p>
        </p:txBody>
      </p:sp>
      <p:sp>
        <p:nvSpPr>
          <p:cNvPr id="10" name="TextBox 9"/>
          <p:cNvSpPr txBox="1"/>
          <p:nvPr/>
        </p:nvSpPr>
        <p:spPr>
          <a:xfrm>
            <a:off x="284771" y="4455748"/>
            <a:ext cx="8007320" cy="1938992"/>
          </a:xfrm>
          <a:prstGeom prst="rect">
            <a:avLst/>
          </a:prstGeom>
          <a:noFill/>
        </p:spPr>
        <p:txBody>
          <a:bodyPr wrap="none" rtlCol="0">
            <a:spAutoFit/>
          </a:bodyPr>
          <a:lstStyle/>
          <a:p>
            <a:pPr marL="285750" indent="-285750">
              <a:buFont typeface="Arial"/>
              <a:buChar char="•"/>
            </a:pPr>
            <a:r>
              <a:rPr lang="en-US" sz="2400" dirty="0"/>
              <a:t>Like gradient descent for linear classifiers, use a learning rate</a:t>
            </a:r>
          </a:p>
          <a:p>
            <a:pPr marL="285750" indent="-285750">
              <a:buFont typeface="Arial"/>
              <a:buChar char="•"/>
            </a:pPr>
            <a:endParaRPr lang="en-US" sz="2400" dirty="0"/>
          </a:p>
          <a:p>
            <a:pPr marL="285750" indent="-285750">
              <a:buFont typeface="Arial"/>
              <a:buChar char="•"/>
            </a:pPr>
            <a:r>
              <a:rPr lang="en-US" sz="2400" dirty="0"/>
              <a:t>Often will start larger and then get smaller  </a:t>
            </a:r>
          </a:p>
          <a:p>
            <a:pPr marL="285750" indent="-285750">
              <a:buFont typeface="Arial"/>
              <a:buChar char="•"/>
            </a:pPr>
            <a:endParaRPr lang="en-US" sz="2400" dirty="0"/>
          </a:p>
          <a:p>
            <a:pPr marL="285750" indent="-285750">
              <a:buFont typeface="Arial"/>
              <a:buChar char="•"/>
            </a:pPr>
            <a:endParaRPr lang="en-US" sz="2400" dirty="0"/>
          </a:p>
        </p:txBody>
      </p:sp>
      <p:sp>
        <p:nvSpPr>
          <p:cNvPr id="11" name="Rectangle 10"/>
          <p:cNvSpPr/>
          <p:nvPr/>
        </p:nvSpPr>
        <p:spPr>
          <a:xfrm>
            <a:off x="1905000" y="3429000"/>
            <a:ext cx="152401" cy="415925"/>
          </a:xfrm>
          <a:prstGeom prst="rect">
            <a:avLst/>
          </a:prstGeom>
          <a:solidFill>
            <a:srgbClr val="0000FF">
              <a:alpha val="3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696743" y="2209800"/>
            <a:ext cx="152401" cy="415925"/>
          </a:xfrm>
          <a:prstGeom prst="rect">
            <a:avLst/>
          </a:prstGeom>
          <a:solidFill>
            <a:srgbClr val="0000FF">
              <a:alpha val="3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752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Backpropagation</a:t>
            </a:r>
            <a:r>
              <a:rPr lang="en-US" dirty="0"/>
              <a:t> implementation</a:t>
            </a:r>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pPr marL="0" indent="0">
              <a:buNone/>
            </a:pPr>
            <a:r>
              <a:rPr lang="en-US" dirty="0"/>
              <a:t>Just like gradient descent!</a:t>
            </a:r>
          </a:p>
          <a:p>
            <a:pPr marL="0" indent="0">
              <a:buNone/>
            </a:pPr>
            <a:endParaRPr lang="en-US" dirty="0"/>
          </a:p>
          <a:p>
            <a:pPr marL="0" indent="0">
              <a:buNone/>
            </a:pPr>
            <a:r>
              <a:rPr lang="en-US" dirty="0">
                <a:solidFill>
                  <a:srgbClr val="FF6600"/>
                </a:solidFill>
              </a:rPr>
              <a:t>for</a:t>
            </a:r>
            <a:r>
              <a:rPr lang="en-US" dirty="0"/>
              <a:t> some number of iterations:</a:t>
            </a:r>
          </a:p>
          <a:p>
            <a:pPr marL="320040" lvl="1" indent="0">
              <a:buNone/>
            </a:pPr>
            <a:r>
              <a:rPr lang="en-US" dirty="0"/>
              <a:t>randomly shuffle training data</a:t>
            </a:r>
          </a:p>
          <a:p>
            <a:pPr marL="320040" lvl="1" indent="0">
              <a:buNone/>
            </a:pPr>
            <a:r>
              <a:rPr lang="en-US" dirty="0">
                <a:solidFill>
                  <a:srgbClr val="FF6600"/>
                </a:solidFill>
              </a:rPr>
              <a:t>for</a:t>
            </a:r>
            <a:r>
              <a:rPr lang="en-US" dirty="0"/>
              <a:t> each example:</a:t>
            </a:r>
          </a:p>
          <a:p>
            <a:pPr marL="937260" lvl="2" indent="-342900">
              <a:buFontTx/>
              <a:buChar char="-"/>
            </a:pPr>
            <a:r>
              <a:rPr lang="en-US" dirty="0"/>
              <a:t>Compute all outputs going forward</a:t>
            </a:r>
          </a:p>
          <a:p>
            <a:pPr marL="937260" lvl="2" indent="-342900">
              <a:buFontTx/>
              <a:buChar char="-"/>
            </a:pPr>
            <a:r>
              <a:rPr lang="en-US" sz="2400" dirty="0"/>
              <a:t>Calculate new weights and modified errors at output layer </a:t>
            </a:r>
          </a:p>
          <a:p>
            <a:pPr marL="937260" lvl="2" indent="-342900">
              <a:buFontTx/>
              <a:buChar char="-"/>
            </a:pPr>
            <a:r>
              <a:rPr lang="en-US" sz="2400" dirty="0"/>
              <a:t>Recursively calculate new weights and modified errors on hidden layers based on recursive relationship</a:t>
            </a:r>
          </a:p>
          <a:p>
            <a:pPr marL="937260" lvl="2" indent="-342900">
              <a:buFontTx/>
              <a:buChar char="-"/>
            </a:pPr>
            <a:r>
              <a:rPr lang="en-US" sz="2400" dirty="0"/>
              <a:t>Update model with new weights</a:t>
            </a:r>
          </a:p>
          <a:p>
            <a:pPr marL="320040" lvl="1" indent="0">
              <a:buNone/>
            </a:pPr>
            <a:endParaRPr lang="en-US" dirty="0"/>
          </a:p>
        </p:txBody>
      </p:sp>
    </p:spTree>
    <p:extLst>
      <p:ext uri="{BB962C8B-B14F-4D97-AF65-F5344CB8AC3E}">
        <p14:creationId xmlns:p14="http://schemas.microsoft.com/office/powerpoint/2010/main" val="1733656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bias</a:t>
            </a:r>
          </a:p>
        </p:txBody>
      </p:sp>
      <p:sp>
        <p:nvSpPr>
          <p:cNvPr id="4" name="Oval 3"/>
          <p:cNvSpPr/>
          <p:nvPr/>
        </p:nvSpPr>
        <p:spPr>
          <a:xfrm>
            <a:off x="4158436" y="2466309"/>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4158437" y="3914109"/>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5606236" y="322830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558461" y="2461845"/>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2482261" y="3837910"/>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2939237" y="2692677"/>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925869" y="414271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2957672" y="3618555"/>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939237" y="2856555"/>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5"/>
            <a:endCxn id="6" idx="1"/>
          </p:cNvCxnSpPr>
          <p:nvPr/>
        </p:nvCxnSpPr>
        <p:spPr>
          <a:xfrm>
            <a:off x="4723791" y="302407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a:endCxn id="6" idx="3"/>
          </p:cNvCxnSpPr>
          <p:nvPr/>
        </p:nvCxnSpPr>
        <p:spPr>
          <a:xfrm flipV="1">
            <a:off x="4820791" y="379366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293556" y="349204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108984" y="3043644"/>
            <a:ext cx="466794" cy="369332"/>
          </a:xfrm>
          <a:prstGeom prst="rect">
            <a:avLst/>
          </a:prstGeom>
          <a:noFill/>
        </p:spPr>
        <p:txBody>
          <a:bodyPr wrap="none" rtlCol="0">
            <a:spAutoFit/>
          </a:bodyPr>
          <a:lstStyle/>
          <a:p>
            <a:r>
              <a:rPr lang="en-US" dirty="0"/>
              <a:t>out</a:t>
            </a:r>
          </a:p>
        </p:txBody>
      </p:sp>
      <p:cxnSp>
        <p:nvCxnSpPr>
          <p:cNvPr id="17" name="Straight Arrow Connector 16"/>
          <p:cNvCxnSpPr/>
          <p:nvPr/>
        </p:nvCxnSpPr>
        <p:spPr>
          <a:xfrm>
            <a:off x="2898188" y="2946370"/>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957672" y="3475400"/>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flipV="1">
            <a:off x="4287392" y="26581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flipV="1">
            <a:off x="4287392" y="4105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flipV="1">
            <a:off x="5811392" y="34201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782352" y="2461845"/>
            <a:ext cx="370677" cy="369332"/>
          </a:xfrm>
          <a:prstGeom prst="rect">
            <a:avLst/>
          </a:prstGeom>
          <a:noFill/>
        </p:spPr>
        <p:txBody>
          <a:bodyPr wrap="none" rtlCol="0">
            <a:spAutoFit/>
          </a:bodyPr>
          <a:lstStyle/>
          <a:p>
            <a:r>
              <a:rPr lang="en-US" dirty="0"/>
              <a:t>h</a:t>
            </a:r>
            <a:r>
              <a:rPr lang="en-US" baseline="-25000" dirty="0"/>
              <a:t>1</a:t>
            </a:r>
          </a:p>
        </p:txBody>
      </p:sp>
      <p:sp>
        <p:nvSpPr>
          <p:cNvPr id="23" name="TextBox 22"/>
          <p:cNvSpPr txBox="1"/>
          <p:nvPr/>
        </p:nvSpPr>
        <p:spPr>
          <a:xfrm>
            <a:off x="4782352" y="4226113"/>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24" name="TextBox 23"/>
          <p:cNvSpPr txBox="1"/>
          <p:nvPr/>
        </p:nvSpPr>
        <p:spPr>
          <a:xfrm>
            <a:off x="4287392" y="3290734"/>
            <a:ext cx="415498" cy="369332"/>
          </a:xfrm>
          <a:prstGeom prst="rect">
            <a:avLst/>
          </a:prstGeom>
          <a:noFill/>
        </p:spPr>
        <p:txBody>
          <a:bodyPr wrap="none" rtlCol="0">
            <a:spAutoFit/>
          </a:bodyPr>
          <a:lstStyle/>
          <a:p>
            <a:r>
              <a:rPr lang="en-US" dirty="0"/>
              <a:t>…</a:t>
            </a:r>
          </a:p>
        </p:txBody>
      </p:sp>
      <p:sp>
        <p:nvSpPr>
          <p:cNvPr id="25" name="TextBox 24"/>
          <p:cNvSpPr txBox="1"/>
          <p:nvPr/>
        </p:nvSpPr>
        <p:spPr>
          <a:xfrm>
            <a:off x="2538054" y="3276834"/>
            <a:ext cx="415498" cy="369332"/>
          </a:xfrm>
          <a:prstGeom prst="rect">
            <a:avLst/>
          </a:prstGeom>
          <a:noFill/>
        </p:spPr>
        <p:txBody>
          <a:bodyPr wrap="none" rtlCol="0">
            <a:spAutoFit/>
          </a:bodyPr>
          <a:lstStyle/>
          <a:p>
            <a:r>
              <a:rPr lang="en-US" dirty="0"/>
              <a:t>…</a:t>
            </a:r>
          </a:p>
        </p:txBody>
      </p:sp>
      <p:sp>
        <p:nvSpPr>
          <p:cNvPr id="26" name="TextBox 25"/>
          <p:cNvSpPr txBox="1"/>
          <p:nvPr/>
        </p:nvSpPr>
        <p:spPr>
          <a:xfrm>
            <a:off x="5135521" y="2734379"/>
            <a:ext cx="383501" cy="369332"/>
          </a:xfrm>
          <a:prstGeom prst="rect">
            <a:avLst/>
          </a:prstGeom>
          <a:noFill/>
        </p:spPr>
        <p:txBody>
          <a:bodyPr wrap="none" rtlCol="0">
            <a:spAutoFit/>
          </a:bodyPr>
          <a:lstStyle/>
          <a:p>
            <a:r>
              <a:rPr lang="en-US" dirty="0"/>
              <a:t>v</a:t>
            </a:r>
            <a:r>
              <a:rPr lang="en-US" baseline="-25000" dirty="0"/>
              <a:t>1</a:t>
            </a:r>
          </a:p>
        </p:txBody>
      </p:sp>
      <p:sp>
        <p:nvSpPr>
          <p:cNvPr id="27" name="TextBox 26"/>
          <p:cNvSpPr txBox="1"/>
          <p:nvPr/>
        </p:nvSpPr>
        <p:spPr>
          <a:xfrm>
            <a:off x="5088119" y="3604845"/>
            <a:ext cx="383501" cy="369332"/>
          </a:xfrm>
          <a:prstGeom prst="rect">
            <a:avLst/>
          </a:prstGeom>
          <a:noFill/>
        </p:spPr>
        <p:txBody>
          <a:bodyPr wrap="none" rtlCol="0">
            <a:spAutoFit/>
          </a:bodyPr>
          <a:lstStyle/>
          <a:p>
            <a:r>
              <a:rPr lang="en-US" dirty="0" err="1"/>
              <a:t>v</a:t>
            </a:r>
            <a:r>
              <a:rPr lang="en-US" baseline="-25000" dirty="0" err="1"/>
              <a:t>d</a:t>
            </a:r>
            <a:endParaRPr lang="en-US" baseline="-25000" dirty="0"/>
          </a:p>
        </p:txBody>
      </p:sp>
      <p:sp>
        <p:nvSpPr>
          <p:cNvPr id="28" name="TextBox 27"/>
          <p:cNvSpPr txBox="1"/>
          <p:nvPr/>
        </p:nvSpPr>
        <p:spPr>
          <a:xfrm>
            <a:off x="3296307" y="2286000"/>
            <a:ext cx="508447" cy="369332"/>
          </a:xfrm>
          <a:prstGeom prst="rect">
            <a:avLst/>
          </a:prstGeom>
          <a:noFill/>
        </p:spPr>
        <p:txBody>
          <a:bodyPr wrap="none" rtlCol="0">
            <a:spAutoFit/>
          </a:bodyPr>
          <a:lstStyle/>
          <a:p>
            <a:r>
              <a:rPr lang="en-US" dirty="0"/>
              <a:t>w</a:t>
            </a:r>
            <a:r>
              <a:rPr lang="en-US" baseline="-25000" dirty="0"/>
              <a:t>11</a:t>
            </a:r>
          </a:p>
        </p:txBody>
      </p:sp>
      <p:sp>
        <p:nvSpPr>
          <p:cNvPr id="29" name="TextBox 28"/>
          <p:cNvSpPr txBox="1"/>
          <p:nvPr/>
        </p:nvSpPr>
        <p:spPr>
          <a:xfrm>
            <a:off x="3332806" y="2535198"/>
            <a:ext cx="508447" cy="369332"/>
          </a:xfrm>
          <a:prstGeom prst="rect">
            <a:avLst/>
          </a:prstGeom>
          <a:noFill/>
        </p:spPr>
        <p:txBody>
          <a:bodyPr wrap="none" rtlCol="0">
            <a:spAutoFit/>
          </a:bodyPr>
          <a:lstStyle/>
          <a:p>
            <a:r>
              <a:rPr lang="en-US" dirty="0"/>
              <a:t>w</a:t>
            </a:r>
            <a:r>
              <a:rPr lang="en-US" baseline="-25000" dirty="0"/>
              <a:t>21</a:t>
            </a:r>
          </a:p>
        </p:txBody>
      </p:sp>
      <p:sp>
        <p:nvSpPr>
          <p:cNvPr id="30" name="TextBox 29"/>
          <p:cNvSpPr txBox="1"/>
          <p:nvPr/>
        </p:nvSpPr>
        <p:spPr>
          <a:xfrm>
            <a:off x="3332806" y="2851666"/>
            <a:ext cx="508447" cy="369332"/>
          </a:xfrm>
          <a:prstGeom prst="rect">
            <a:avLst/>
          </a:prstGeom>
          <a:noFill/>
        </p:spPr>
        <p:txBody>
          <a:bodyPr wrap="none" rtlCol="0">
            <a:spAutoFit/>
          </a:bodyPr>
          <a:lstStyle/>
          <a:p>
            <a:r>
              <a:rPr lang="en-US" dirty="0"/>
              <a:t>w</a:t>
            </a:r>
            <a:r>
              <a:rPr lang="en-US" baseline="-25000" dirty="0"/>
              <a:t>31</a:t>
            </a:r>
          </a:p>
        </p:txBody>
      </p:sp>
      <p:sp>
        <p:nvSpPr>
          <p:cNvPr id="31" name="TextBox 30"/>
          <p:cNvSpPr txBox="1"/>
          <p:nvPr/>
        </p:nvSpPr>
        <p:spPr>
          <a:xfrm>
            <a:off x="3357759" y="3754398"/>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sp>
        <p:nvSpPr>
          <p:cNvPr id="32" name="TextBox 31"/>
          <p:cNvSpPr txBox="1"/>
          <p:nvPr/>
        </p:nvSpPr>
        <p:spPr>
          <a:xfrm>
            <a:off x="2674290" y="5515727"/>
            <a:ext cx="3896169" cy="461665"/>
          </a:xfrm>
          <a:prstGeom prst="rect">
            <a:avLst/>
          </a:prstGeom>
          <a:noFill/>
        </p:spPr>
        <p:txBody>
          <a:bodyPr wrap="none" rtlCol="0">
            <a:spAutoFit/>
          </a:bodyPr>
          <a:lstStyle/>
          <a:p>
            <a:r>
              <a:rPr lang="en-US" sz="2400" dirty="0">
                <a:solidFill>
                  <a:srgbClr val="FF0000"/>
                </a:solidFill>
              </a:rPr>
              <a:t>How should we learn the bias?</a:t>
            </a:r>
          </a:p>
        </p:txBody>
      </p:sp>
    </p:spTree>
    <p:extLst>
      <p:ext uri="{BB962C8B-B14F-4D97-AF65-F5344CB8AC3E}">
        <p14:creationId xmlns:p14="http://schemas.microsoft.com/office/powerpoint/2010/main" val="3755616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bias</a:t>
            </a:r>
          </a:p>
        </p:txBody>
      </p:sp>
      <p:sp>
        <p:nvSpPr>
          <p:cNvPr id="4" name="Oval 3"/>
          <p:cNvSpPr/>
          <p:nvPr/>
        </p:nvSpPr>
        <p:spPr>
          <a:xfrm>
            <a:off x="4158436" y="2466309"/>
            <a:ext cx="662355" cy="65346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4158437" y="3914109"/>
            <a:ext cx="662354" cy="702947"/>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5606236" y="3228309"/>
            <a:ext cx="662355" cy="6623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558461" y="2461845"/>
            <a:ext cx="451766" cy="461665"/>
          </a:xfrm>
          <a:prstGeom prst="rect">
            <a:avLst/>
          </a:prstGeom>
          <a:noFill/>
        </p:spPr>
        <p:txBody>
          <a:bodyPr wrap="none" rtlCol="0">
            <a:spAutoFit/>
          </a:bodyPr>
          <a:lstStyle/>
          <a:p>
            <a:r>
              <a:rPr lang="en-US" sz="2400" dirty="0"/>
              <a:t>x</a:t>
            </a:r>
            <a:r>
              <a:rPr lang="en-US" sz="2400" baseline="-25000" dirty="0"/>
              <a:t>1</a:t>
            </a:r>
          </a:p>
        </p:txBody>
      </p:sp>
      <p:sp>
        <p:nvSpPr>
          <p:cNvPr id="8" name="TextBox 7"/>
          <p:cNvSpPr txBox="1"/>
          <p:nvPr/>
        </p:nvSpPr>
        <p:spPr>
          <a:xfrm>
            <a:off x="2482261" y="3837910"/>
            <a:ext cx="475411" cy="461665"/>
          </a:xfrm>
          <a:prstGeom prst="rect">
            <a:avLst/>
          </a:prstGeom>
          <a:noFill/>
        </p:spPr>
        <p:txBody>
          <a:bodyPr wrap="none" rtlCol="0">
            <a:spAutoFit/>
          </a:bodyPr>
          <a:lstStyle/>
          <a:p>
            <a:r>
              <a:rPr lang="en-US" sz="2400" dirty="0" err="1"/>
              <a:t>x</a:t>
            </a:r>
            <a:r>
              <a:rPr lang="en-US" sz="2400" baseline="-25000" dirty="0" err="1"/>
              <a:t>m</a:t>
            </a:r>
            <a:endParaRPr lang="en-US" sz="2400" baseline="-25000" dirty="0"/>
          </a:p>
        </p:txBody>
      </p:sp>
      <p:cxnSp>
        <p:nvCxnSpPr>
          <p:cNvPr id="9" name="Straight Arrow Connector 8"/>
          <p:cNvCxnSpPr/>
          <p:nvPr/>
        </p:nvCxnSpPr>
        <p:spPr>
          <a:xfrm flipV="1">
            <a:off x="2939237" y="2692677"/>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925869" y="4142710"/>
            <a:ext cx="1219200" cy="2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p:cNvCxnSpPr>
          <p:nvPr/>
        </p:nvCxnSpPr>
        <p:spPr>
          <a:xfrm flipV="1">
            <a:off x="2957672" y="3618555"/>
            <a:ext cx="1267720"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939237" y="2856555"/>
            <a:ext cx="1286155" cy="2632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5"/>
            <a:endCxn id="6" idx="1"/>
          </p:cNvCxnSpPr>
          <p:nvPr/>
        </p:nvCxnSpPr>
        <p:spPr>
          <a:xfrm>
            <a:off x="4723791" y="3024076"/>
            <a:ext cx="979445" cy="301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a:endCxn id="6" idx="3"/>
          </p:cNvCxnSpPr>
          <p:nvPr/>
        </p:nvCxnSpPr>
        <p:spPr>
          <a:xfrm flipV="1">
            <a:off x="4820791" y="3793664"/>
            <a:ext cx="882445" cy="4719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293556" y="3492046"/>
            <a:ext cx="56444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108984" y="3043644"/>
            <a:ext cx="466794" cy="369332"/>
          </a:xfrm>
          <a:prstGeom prst="rect">
            <a:avLst/>
          </a:prstGeom>
          <a:noFill/>
        </p:spPr>
        <p:txBody>
          <a:bodyPr wrap="none" rtlCol="0">
            <a:spAutoFit/>
          </a:bodyPr>
          <a:lstStyle/>
          <a:p>
            <a:r>
              <a:rPr lang="en-US" dirty="0"/>
              <a:t>out</a:t>
            </a:r>
          </a:p>
        </p:txBody>
      </p:sp>
      <p:cxnSp>
        <p:nvCxnSpPr>
          <p:cNvPr id="17" name="Straight Arrow Connector 16"/>
          <p:cNvCxnSpPr/>
          <p:nvPr/>
        </p:nvCxnSpPr>
        <p:spPr>
          <a:xfrm>
            <a:off x="2898188" y="2946370"/>
            <a:ext cx="1246881" cy="46660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957672" y="3475400"/>
            <a:ext cx="1187397" cy="4501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flipV="1">
            <a:off x="4287392" y="26581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flipV="1">
            <a:off x="4287392" y="41059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flipV="1">
            <a:off x="5811392" y="3420179"/>
            <a:ext cx="304800" cy="260866"/>
          </a:xfrm>
          <a:prstGeom prst="curvedConnector3">
            <a:avLst/>
          </a:prstGeom>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782352" y="2461845"/>
            <a:ext cx="370677" cy="369332"/>
          </a:xfrm>
          <a:prstGeom prst="rect">
            <a:avLst/>
          </a:prstGeom>
          <a:noFill/>
        </p:spPr>
        <p:txBody>
          <a:bodyPr wrap="none" rtlCol="0">
            <a:spAutoFit/>
          </a:bodyPr>
          <a:lstStyle/>
          <a:p>
            <a:r>
              <a:rPr lang="en-US" dirty="0"/>
              <a:t>h</a:t>
            </a:r>
            <a:r>
              <a:rPr lang="en-US" baseline="-25000" dirty="0"/>
              <a:t>1</a:t>
            </a:r>
          </a:p>
        </p:txBody>
      </p:sp>
      <p:sp>
        <p:nvSpPr>
          <p:cNvPr id="23" name="TextBox 22"/>
          <p:cNvSpPr txBox="1"/>
          <p:nvPr/>
        </p:nvSpPr>
        <p:spPr>
          <a:xfrm>
            <a:off x="4782352" y="4226113"/>
            <a:ext cx="370677" cy="369332"/>
          </a:xfrm>
          <a:prstGeom prst="rect">
            <a:avLst/>
          </a:prstGeom>
          <a:noFill/>
        </p:spPr>
        <p:txBody>
          <a:bodyPr wrap="none" rtlCol="0">
            <a:spAutoFit/>
          </a:bodyPr>
          <a:lstStyle/>
          <a:p>
            <a:r>
              <a:rPr lang="en-US" dirty="0" err="1"/>
              <a:t>h</a:t>
            </a:r>
            <a:r>
              <a:rPr lang="en-US" baseline="-25000" dirty="0" err="1"/>
              <a:t>d</a:t>
            </a:r>
            <a:endParaRPr lang="en-US" baseline="-25000" dirty="0"/>
          </a:p>
        </p:txBody>
      </p:sp>
      <p:sp>
        <p:nvSpPr>
          <p:cNvPr id="24" name="TextBox 23"/>
          <p:cNvSpPr txBox="1"/>
          <p:nvPr/>
        </p:nvSpPr>
        <p:spPr>
          <a:xfrm>
            <a:off x="4287392" y="3290734"/>
            <a:ext cx="415498" cy="369332"/>
          </a:xfrm>
          <a:prstGeom prst="rect">
            <a:avLst/>
          </a:prstGeom>
          <a:noFill/>
        </p:spPr>
        <p:txBody>
          <a:bodyPr wrap="none" rtlCol="0">
            <a:spAutoFit/>
          </a:bodyPr>
          <a:lstStyle/>
          <a:p>
            <a:r>
              <a:rPr lang="en-US" dirty="0"/>
              <a:t>…</a:t>
            </a:r>
          </a:p>
        </p:txBody>
      </p:sp>
      <p:sp>
        <p:nvSpPr>
          <p:cNvPr id="25" name="TextBox 24"/>
          <p:cNvSpPr txBox="1"/>
          <p:nvPr/>
        </p:nvSpPr>
        <p:spPr>
          <a:xfrm>
            <a:off x="2538054" y="3276834"/>
            <a:ext cx="415498" cy="369332"/>
          </a:xfrm>
          <a:prstGeom prst="rect">
            <a:avLst/>
          </a:prstGeom>
          <a:noFill/>
        </p:spPr>
        <p:txBody>
          <a:bodyPr wrap="none" rtlCol="0">
            <a:spAutoFit/>
          </a:bodyPr>
          <a:lstStyle/>
          <a:p>
            <a:r>
              <a:rPr lang="en-US" dirty="0"/>
              <a:t>…</a:t>
            </a:r>
          </a:p>
        </p:txBody>
      </p:sp>
      <p:sp>
        <p:nvSpPr>
          <p:cNvPr id="26" name="TextBox 25"/>
          <p:cNvSpPr txBox="1"/>
          <p:nvPr/>
        </p:nvSpPr>
        <p:spPr>
          <a:xfrm>
            <a:off x="5135521" y="2734379"/>
            <a:ext cx="383501" cy="369332"/>
          </a:xfrm>
          <a:prstGeom prst="rect">
            <a:avLst/>
          </a:prstGeom>
          <a:noFill/>
        </p:spPr>
        <p:txBody>
          <a:bodyPr wrap="none" rtlCol="0">
            <a:spAutoFit/>
          </a:bodyPr>
          <a:lstStyle/>
          <a:p>
            <a:r>
              <a:rPr lang="en-US" dirty="0"/>
              <a:t>v</a:t>
            </a:r>
            <a:r>
              <a:rPr lang="en-US" baseline="-25000" dirty="0"/>
              <a:t>1</a:t>
            </a:r>
          </a:p>
        </p:txBody>
      </p:sp>
      <p:sp>
        <p:nvSpPr>
          <p:cNvPr id="27" name="TextBox 26"/>
          <p:cNvSpPr txBox="1"/>
          <p:nvPr/>
        </p:nvSpPr>
        <p:spPr>
          <a:xfrm>
            <a:off x="5088119" y="3604845"/>
            <a:ext cx="383501" cy="369332"/>
          </a:xfrm>
          <a:prstGeom prst="rect">
            <a:avLst/>
          </a:prstGeom>
          <a:noFill/>
        </p:spPr>
        <p:txBody>
          <a:bodyPr wrap="none" rtlCol="0">
            <a:spAutoFit/>
          </a:bodyPr>
          <a:lstStyle/>
          <a:p>
            <a:r>
              <a:rPr lang="en-US" dirty="0" err="1"/>
              <a:t>v</a:t>
            </a:r>
            <a:r>
              <a:rPr lang="en-US" baseline="-25000" dirty="0" err="1"/>
              <a:t>d</a:t>
            </a:r>
            <a:endParaRPr lang="en-US" baseline="-25000" dirty="0"/>
          </a:p>
        </p:txBody>
      </p:sp>
      <p:sp>
        <p:nvSpPr>
          <p:cNvPr id="28" name="TextBox 27"/>
          <p:cNvSpPr txBox="1"/>
          <p:nvPr/>
        </p:nvSpPr>
        <p:spPr>
          <a:xfrm>
            <a:off x="3296307" y="2286000"/>
            <a:ext cx="508447" cy="369332"/>
          </a:xfrm>
          <a:prstGeom prst="rect">
            <a:avLst/>
          </a:prstGeom>
          <a:noFill/>
        </p:spPr>
        <p:txBody>
          <a:bodyPr wrap="none" rtlCol="0">
            <a:spAutoFit/>
          </a:bodyPr>
          <a:lstStyle/>
          <a:p>
            <a:r>
              <a:rPr lang="en-US" dirty="0"/>
              <a:t>w</a:t>
            </a:r>
            <a:r>
              <a:rPr lang="en-US" baseline="-25000" dirty="0"/>
              <a:t>11</a:t>
            </a:r>
          </a:p>
        </p:txBody>
      </p:sp>
      <p:sp>
        <p:nvSpPr>
          <p:cNvPr id="29" name="TextBox 28"/>
          <p:cNvSpPr txBox="1"/>
          <p:nvPr/>
        </p:nvSpPr>
        <p:spPr>
          <a:xfrm>
            <a:off x="3332806" y="2535198"/>
            <a:ext cx="508447" cy="369332"/>
          </a:xfrm>
          <a:prstGeom prst="rect">
            <a:avLst/>
          </a:prstGeom>
          <a:noFill/>
        </p:spPr>
        <p:txBody>
          <a:bodyPr wrap="none" rtlCol="0">
            <a:spAutoFit/>
          </a:bodyPr>
          <a:lstStyle/>
          <a:p>
            <a:r>
              <a:rPr lang="en-US" dirty="0"/>
              <a:t>w</a:t>
            </a:r>
            <a:r>
              <a:rPr lang="en-US" baseline="-25000" dirty="0"/>
              <a:t>21</a:t>
            </a:r>
          </a:p>
        </p:txBody>
      </p:sp>
      <p:sp>
        <p:nvSpPr>
          <p:cNvPr id="30" name="TextBox 29"/>
          <p:cNvSpPr txBox="1"/>
          <p:nvPr/>
        </p:nvSpPr>
        <p:spPr>
          <a:xfrm>
            <a:off x="3332806" y="2851666"/>
            <a:ext cx="508447" cy="369332"/>
          </a:xfrm>
          <a:prstGeom prst="rect">
            <a:avLst/>
          </a:prstGeom>
          <a:noFill/>
        </p:spPr>
        <p:txBody>
          <a:bodyPr wrap="none" rtlCol="0">
            <a:spAutoFit/>
          </a:bodyPr>
          <a:lstStyle/>
          <a:p>
            <a:r>
              <a:rPr lang="en-US" dirty="0"/>
              <a:t>w</a:t>
            </a:r>
            <a:r>
              <a:rPr lang="en-US" baseline="-25000" dirty="0"/>
              <a:t>31</a:t>
            </a:r>
          </a:p>
        </p:txBody>
      </p:sp>
      <p:sp>
        <p:nvSpPr>
          <p:cNvPr id="31" name="TextBox 30"/>
          <p:cNvSpPr txBox="1"/>
          <p:nvPr/>
        </p:nvSpPr>
        <p:spPr>
          <a:xfrm>
            <a:off x="3357759" y="3754398"/>
            <a:ext cx="526181" cy="369332"/>
          </a:xfrm>
          <a:prstGeom prst="rect">
            <a:avLst/>
          </a:prstGeom>
          <a:noFill/>
        </p:spPr>
        <p:txBody>
          <a:bodyPr wrap="none" rtlCol="0">
            <a:spAutoFit/>
          </a:bodyPr>
          <a:lstStyle/>
          <a:p>
            <a:r>
              <a:rPr lang="en-US" dirty="0" err="1"/>
              <a:t>w</a:t>
            </a:r>
            <a:r>
              <a:rPr lang="en-US" baseline="-25000" dirty="0" err="1"/>
              <a:t>dm</a:t>
            </a:r>
            <a:endParaRPr lang="en-US" baseline="-25000" dirty="0"/>
          </a:p>
        </p:txBody>
      </p:sp>
      <p:sp>
        <p:nvSpPr>
          <p:cNvPr id="32" name="TextBox 31"/>
          <p:cNvSpPr txBox="1"/>
          <p:nvPr/>
        </p:nvSpPr>
        <p:spPr>
          <a:xfrm>
            <a:off x="676340" y="5105400"/>
            <a:ext cx="7557944" cy="1569660"/>
          </a:xfrm>
          <a:prstGeom prst="rect">
            <a:avLst/>
          </a:prstGeom>
          <a:noFill/>
        </p:spPr>
        <p:txBody>
          <a:bodyPr wrap="square" rtlCol="0">
            <a:spAutoFit/>
          </a:bodyPr>
          <a:lstStyle/>
          <a:p>
            <a:pPr marL="457200" indent="-457200">
              <a:buAutoNum type="arabicPeriod"/>
            </a:pPr>
            <a:r>
              <a:rPr lang="en-US" sz="2400" dirty="0">
                <a:solidFill>
                  <a:srgbClr val="0000FF"/>
                </a:solidFill>
              </a:rPr>
              <a:t>Add an extra feature hard-wired to 1 to all the examples</a:t>
            </a:r>
          </a:p>
          <a:p>
            <a:pPr marL="457200" indent="-457200">
              <a:buAutoNum type="arabicPeriod"/>
            </a:pPr>
            <a:r>
              <a:rPr lang="en-US" sz="2400" dirty="0">
                <a:solidFill>
                  <a:srgbClr val="0000FF"/>
                </a:solidFill>
              </a:rPr>
              <a:t>For other layers, add an extra parameter whose input is always 1</a:t>
            </a:r>
          </a:p>
        </p:txBody>
      </p:sp>
      <p:sp>
        <p:nvSpPr>
          <p:cNvPr id="3" name="TextBox 2"/>
          <p:cNvSpPr txBox="1"/>
          <p:nvPr/>
        </p:nvSpPr>
        <p:spPr>
          <a:xfrm>
            <a:off x="2586158" y="4495800"/>
            <a:ext cx="326181" cy="400110"/>
          </a:xfrm>
          <a:prstGeom prst="rect">
            <a:avLst/>
          </a:prstGeom>
          <a:noFill/>
        </p:spPr>
        <p:txBody>
          <a:bodyPr wrap="none" rtlCol="0">
            <a:spAutoFit/>
          </a:bodyPr>
          <a:lstStyle/>
          <a:p>
            <a:r>
              <a:rPr lang="en-US" sz="2000" dirty="0">
                <a:solidFill>
                  <a:srgbClr val="0000FF"/>
                </a:solidFill>
              </a:rPr>
              <a:t>1</a:t>
            </a:r>
          </a:p>
        </p:txBody>
      </p:sp>
      <p:cxnSp>
        <p:nvCxnSpPr>
          <p:cNvPr id="34" name="Straight Arrow Connector 33"/>
          <p:cNvCxnSpPr/>
          <p:nvPr/>
        </p:nvCxnSpPr>
        <p:spPr>
          <a:xfrm flipV="1">
            <a:off x="2957672" y="3220998"/>
            <a:ext cx="1329720" cy="127480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 idx="3"/>
          </p:cNvCxnSpPr>
          <p:nvPr/>
        </p:nvCxnSpPr>
        <p:spPr>
          <a:xfrm flipV="1">
            <a:off x="2912339" y="4495800"/>
            <a:ext cx="1126261" cy="200055"/>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276600" y="4126468"/>
            <a:ext cx="415498" cy="369332"/>
          </a:xfrm>
          <a:prstGeom prst="rect">
            <a:avLst/>
          </a:prstGeom>
          <a:noFill/>
        </p:spPr>
        <p:txBody>
          <a:bodyPr wrap="none" rtlCol="0">
            <a:spAutoFit/>
          </a:bodyPr>
          <a:lstStyle/>
          <a:p>
            <a:r>
              <a:rPr lang="en-US" dirty="0"/>
              <a:t>…</a:t>
            </a:r>
          </a:p>
        </p:txBody>
      </p:sp>
      <p:sp>
        <p:nvSpPr>
          <p:cNvPr id="39" name="TextBox 38"/>
          <p:cNvSpPr txBox="1"/>
          <p:nvPr/>
        </p:nvSpPr>
        <p:spPr>
          <a:xfrm>
            <a:off x="5240519" y="4366845"/>
            <a:ext cx="326181" cy="400110"/>
          </a:xfrm>
          <a:prstGeom prst="rect">
            <a:avLst/>
          </a:prstGeom>
          <a:noFill/>
        </p:spPr>
        <p:txBody>
          <a:bodyPr wrap="none" rtlCol="0">
            <a:spAutoFit/>
          </a:bodyPr>
          <a:lstStyle/>
          <a:p>
            <a:r>
              <a:rPr lang="en-US" sz="2000" dirty="0">
                <a:solidFill>
                  <a:srgbClr val="0000FF"/>
                </a:solidFill>
              </a:rPr>
              <a:t>1</a:t>
            </a:r>
          </a:p>
        </p:txBody>
      </p:sp>
      <p:cxnSp>
        <p:nvCxnSpPr>
          <p:cNvPr id="40" name="Straight Arrow Connector 39"/>
          <p:cNvCxnSpPr>
            <a:stCxn id="39" idx="3"/>
            <a:endCxn id="6" idx="4"/>
          </p:cNvCxnSpPr>
          <p:nvPr/>
        </p:nvCxnSpPr>
        <p:spPr>
          <a:xfrm flipV="1">
            <a:off x="5566700" y="3890664"/>
            <a:ext cx="370714" cy="67623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105400" y="4050268"/>
            <a:ext cx="571052" cy="369332"/>
          </a:xfrm>
          <a:prstGeom prst="rect">
            <a:avLst/>
          </a:prstGeom>
          <a:noFill/>
        </p:spPr>
        <p:txBody>
          <a:bodyPr wrap="none" rtlCol="0">
            <a:spAutoFit/>
          </a:bodyPr>
          <a:lstStyle/>
          <a:p>
            <a:r>
              <a:rPr lang="en-US" dirty="0">
                <a:solidFill>
                  <a:srgbClr val="0000FF"/>
                </a:solidFill>
              </a:rPr>
              <a:t>v</a:t>
            </a:r>
            <a:r>
              <a:rPr lang="en-US" baseline="-25000" dirty="0">
                <a:solidFill>
                  <a:srgbClr val="0000FF"/>
                </a:solidFill>
              </a:rPr>
              <a:t>d+1</a:t>
            </a:r>
          </a:p>
        </p:txBody>
      </p:sp>
      <p:sp>
        <p:nvSpPr>
          <p:cNvPr id="44" name="TextBox 43"/>
          <p:cNvSpPr txBox="1"/>
          <p:nvPr/>
        </p:nvSpPr>
        <p:spPr>
          <a:xfrm>
            <a:off x="3429007" y="4617056"/>
            <a:ext cx="797138" cy="369332"/>
          </a:xfrm>
          <a:prstGeom prst="rect">
            <a:avLst/>
          </a:prstGeom>
          <a:noFill/>
        </p:spPr>
        <p:txBody>
          <a:bodyPr wrap="none" rtlCol="0">
            <a:spAutoFit/>
          </a:bodyPr>
          <a:lstStyle/>
          <a:p>
            <a:r>
              <a:rPr lang="en-US" dirty="0" err="1">
                <a:solidFill>
                  <a:srgbClr val="0000FF"/>
                </a:solidFill>
              </a:rPr>
              <a:t>w</a:t>
            </a:r>
            <a:r>
              <a:rPr lang="en-US" baseline="-25000" dirty="0" err="1">
                <a:solidFill>
                  <a:srgbClr val="0000FF"/>
                </a:solidFill>
              </a:rPr>
              <a:t>d</a:t>
            </a:r>
            <a:r>
              <a:rPr lang="en-US" baseline="-25000" dirty="0">
                <a:solidFill>
                  <a:srgbClr val="0000FF"/>
                </a:solidFill>
              </a:rPr>
              <a:t>(m+1)</a:t>
            </a:r>
          </a:p>
        </p:txBody>
      </p:sp>
    </p:spTree>
    <p:extLst>
      <p:ext uri="{BB962C8B-B14F-4D97-AF65-F5344CB8AC3E}">
        <p14:creationId xmlns:p14="http://schemas.microsoft.com/office/powerpoint/2010/main" val="1862938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vs. batch learning</a:t>
            </a:r>
          </a:p>
        </p:txBody>
      </p:sp>
      <p:sp>
        <p:nvSpPr>
          <p:cNvPr id="3" name="Content Placeholder 2"/>
          <p:cNvSpPr>
            <a:spLocks noGrp="1"/>
          </p:cNvSpPr>
          <p:nvPr>
            <p:ph sz="quarter" idx="1"/>
          </p:nvPr>
        </p:nvSpPr>
        <p:spPr>
          <a:xfrm>
            <a:off x="612648" y="1600200"/>
            <a:ext cx="8153400" cy="2895600"/>
          </a:xfrm>
        </p:spPr>
        <p:txBody>
          <a:bodyPr>
            <a:normAutofit/>
          </a:bodyPr>
          <a:lstStyle/>
          <a:p>
            <a:pPr marL="0" indent="0">
              <a:buNone/>
            </a:pPr>
            <a:r>
              <a:rPr lang="en-US" sz="2400" dirty="0">
                <a:solidFill>
                  <a:srgbClr val="FF6600"/>
                </a:solidFill>
              </a:rPr>
              <a:t>for</a:t>
            </a:r>
            <a:r>
              <a:rPr lang="en-US" sz="2400" dirty="0"/>
              <a:t> some number of iterations:</a:t>
            </a:r>
          </a:p>
          <a:p>
            <a:pPr marL="320040" lvl="1" indent="0">
              <a:buNone/>
            </a:pPr>
            <a:r>
              <a:rPr lang="en-US" sz="2000" dirty="0"/>
              <a:t>randomly shuffle training data</a:t>
            </a:r>
          </a:p>
          <a:p>
            <a:pPr marL="320040" lvl="1" indent="0">
              <a:buNone/>
            </a:pPr>
            <a:r>
              <a:rPr lang="en-US" sz="2000" dirty="0">
                <a:solidFill>
                  <a:srgbClr val="FF6600"/>
                </a:solidFill>
              </a:rPr>
              <a:t>for</a:t>
            </a:r>
            <a:r>
              <a:rPr lang="en-US" sz="2000" dirty="0"/>
              <a:t> each example:</a:t>
            </a:r>
          </a:p>
          <a:p>
            <a:pPr marL="937260" lvl="2" indent="-342900">
              <a:buFontTx/>
              <a:buChar char="-"/>
            </a:pPr>
            <a:r>
              <a:rPr lang="en-US" sz="1800" dirty="0"/>
              <a:t>Compute all outputs going forward</a:t>
            </a:r>
          </a:p>
          <a:p>
            <a:pPr marL="937260" lvl="2" indent="-342900">
              <a:buFontTx/>
              <a:buChar char="-"/>
            </a:pPr>
            <a:r>
              <a:rPr lang="en-US" sz="1800" dirty="0"/>
              <a:t>Calculate new weights and modified errors at output layer </a:t>
            </a:r>
          </a:p>
          <a:p>
            <a:pPr marL="937260" lvl="2" indent="-342900">
              <a:buFontTx/>
              <a:buChar char="-"/>
            </a:pPr>
            <a:r>
              <a:rPr lang="en-US" sz="1800" dirty="0"/>
              <a:t>Recursively calculate new weights and modified errors on hidden layers based on recursive relationship</a:t>
            </a:r>
          </a:p>
          <a:p>
            <a:pPr marL="937260" lvl="2" indent="-342900">
              <a:buFontTx/>
              <a:buChar char="-"/>
            </a:pPr>
            <a:r>
              <a:rPr lang="en-US" sz="1800" dirty="0"/>
              <a:t>Update model with new weights</a:t>
            </a:r>
          </a:p>
        </p:txBody>
      </p:sp>
      <p:sp>
        <p:nvSpPr>
          <p:cNvPr id="4" name="Rectangle 3"/>
          <p:cNvSpPr/>
          <p:nvPr/>
        </p:nvSpPr>
        <p:spPr>
          <a:xfrm>
            <a:off x="762000" y="2438400"/>
            <a:ext cx="7924800" cy="1981200"/>
          </a:xfrm>
          <a:prstGeom prst="rect">
            <a:avLst/>
          </a:prstGeom>
          <a:solidFill>
            <a:srgbClr val="FF6600">
              <a:alpha val="19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49523" y="5029200"/>
            <a:ext cx="6622877" cy="461665"/>
          </a:xfrm>
          <a:prstGeom prst="rect">
            <a:avLst/>
          </a:prstGeom>
          <a:noFill/>
        </p:spPr>
        <p:txBody>
          <a:bodyPr wrap="none" rtlCol="0">
            <a:spAutoFit/>
          </a:bodyPr>
          <a:lstStyle/>
          <a:p>
            <a:r>
              <a:rPr lang="en-US" sz="2400" dirty="0"/>
              <a:t>Online learning: update weights after each example</a:t>
            </a:r>
          </a:p>
        </p:txBody>
      </p:sp>
      <p:sp>
        <p:nvSpPr>
          <p:cNvPr id="6" name="TextBox 5"/>
          <p:cNvSpPr txBox="1"/>
          <p:nvPr/>
        </p:nvSpPr>
        <p:spPr>
          <a:xfrm>
            <a:off x="1219200" y="5882004"/>
            <a:ext cx="2067393" cy="461665"/>
          </a:xfrm>
          <a:prstGeom prst="rect">
            <a:avLst/>
          </a:prstGeom>
          <a:noFill/>
        </p:spPr>
        <p:txBody>
          <a:bodyPr wrap="none" rtlCol="0">
            <a:spAutoFit/>
          </a:bodyPr>
          <a:lstStyle/>
          <a:p>
            <a:r>
              <a:rPr lang="en-US" sz="2400" dirty="0">
                <a:solidFill>
                  <a:srgbClr val="FF0000"/>
                </a:solidFill>
              </a:rPr>
              <a:t>Batch learning?</a:t>
            </a:r>
          </a:p>
        </p:txBody>
      </p:sp>
    </p:spTree>
    <p:extLst>
      <p:ext uri="{BB962C8B-B14F-4D97-AF65-F5344CB8AC3E}">
        <p14:creationId xmlns:p14="http://schemas.microsoft.com/office/powerpoint/2010/main" val="40469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a:t>
            </a:r>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a:solidFill>
                  <a:srgbClr val="FF6600"/>
                </a:solidFill>
              </a:rPr>
              <a:t>inputs</a:t>
            </a:r>
          </a:p>
        </p:txBody>
      </p:sp>
      <p:sp>
        <p:nvSpPr>
          <p:cNvPr id="3" name="Rectangle 2"/>
          <p:cNvSpPr/>
          <p:nvPr/>
        </p:nvSpPr>
        <p:spPr bwMode="auto">
          <a:xfrm>
            <a:off x="3124200" y="4953000"/>
            <a:ext cx="2209800" cy="609600"/>
          </a:xfrm>
          <a:prstGeom prst="rect">
            <a:avLst/>
          </a:prstGeom>
          <a:solidFill>
            <a:srgbClr val="FF660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
        <p:nvSpPr>
          <p:cNvPr id="36" name="TextBox 35"/>
          <p:cNvSpPr txBox="1"/>
          <p:nvPr/>
        </p:nvSpPr>
        <p:spPr>
          <a:xfrm>
            <a:off x="5486400" y="4807803"/>
            <a:ext cx="3505200" cy="830997"/>
          </a:xfrm>
          <a:prstGeom prst="rect">
            <a:avLst/>
          </a:prstGeom>
          <a:noFill/>
        </p:spPr>
        <p:txBody>
          <a:bodyPr wrap="square" rtlCol="0">
            <a:spAutoFit/>
          </a:bodyPr>
          <a:lstStyle/>
          <a:p>
            <a:r>
              <a:rPr lang="en-US" dirty="0">
                <a:solidFill>
                  <a:srgbClr val="FF6600"/>
                </a:solidFill>
              </a:rPr>
              <a:t>finally get the answer after all levels compute</a:t>
            </a:r>
          </a:p>
        </p:txBody>
      </p:sp>
    </p:spTree>
    <p:extLst>
      <p:ext uri="{BB962C8B-B14F-4D97-AF65-F5344CB8AC3E}">
        <p14:creationId xmlns:p14="http://schemas.microsoft.com/office/powerpoint/2010/main" val="943284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learning</a:t>
            </a:r>
          </a:p>
        </p:txBody>
      </p:sp>
      <p:sp>
        <p:nvSpPr>
          <p:cNvPr id="3" name="Content Placeholder 2"/>
          <p:cNvSpPr>
            <a:spLocks noGrp="1"/>
          </p:cNvSpPr>
          <p:nvPr>
            <p:ph sz="quarter" idx="1"/>
          </p:nvPr>
        </p:nvSpPr>
        <p:spPr>
          <a:xfrm>
            <a:off x="612648" y="1600200"/>
            <a:ext cx="8153400" cy="4038600"/>
          </a:xfrm>
        </p:spPr>
        <p:txBody>
          <a:bodyPr>
            <a:normAutofit/>
          </a:bodyPr>
          <a:lstStyle/>
          <a:p>
            <a:pPr marL="0" indent="0">
              <a:buNone/>
            </a:pPr>
            <a:r>
              <a:rPr lang="en-US" sz="2400" dirty="0">
                <a:solidFill>
                  <a:srgbClr val="FF6600"/>
                </a:solidFill>
              </a:rPr>
              <a:t>for</a:t>
            </a:r>
            <a:r>
              <a:rPr lang="en-US" sz="2400" dirty="0"/>
              <a:t> some number of iterations:</a:t>
            </a:r>
          </a:p>
          <a:p>
            <a:pPr marL="320040" lvl="1" indent="0">
              <a:buNone/>
            </a:pPr>
            <a:r>
              <a:rPr lang="en-US" sz="2000" dirty="0"/>
              <a:t>randomly shuffle training data</a:t>
            </a:r>
          </a:p>
          <a:p>
            <a:pPr marL="320040" lvl="1" indent="0">
              <a:buNone/>
            </a:pPr>
            <a:r>
              <a:rPr lang="en-US" sz="2000" dirty="0"/>
              <a:t>initialize weight accumulators to 0 (one for each weight)</a:t>
            </a:r>
          </a:p>
          <a:p>
            <a:pPr marL="320040" lvl="1" indent="0">
              <a:buNone/>
            </a:pPr>
            <a:r>
              <a:rPr lang="en-US" sz="2000" dirty="0">
                <a:solidFill>
                  <a:srgbClr val="FF6600"/>
                </a:solidFill>
              </a:rPr>
              <a:t>for</a:t>
            </a:r>
            <a:r>
              <a:rPr lang="en-US" sz="2000" dirty="0"/>
              <a:t> each example:</a:t>
            </a:r>
          </a:p>
          <a:p>
            <a:pPr marL="937260" lvl="2" indent="-342900">
              <a:buFontTx/>
              <a:buChar char="-"/>
            </a:pPr>
            <a:r>
              <a:rPr lang="en-US" sz="1800" dirty="0"/>
              <a:t>Compute all outputs going forward</a:t>
            </a:r>
          </a:p>
          <a:p>
            <a:pPr marL="937260" lvl="2" indent="-342900">
              <a:buFontTx/>
              <a:buChar char="-"/>
            </a:pPr>
            <a:r>
              <a:rPr lang="en-US" sz="1800" dirty="0"/>
              <a:t>Calculate new weights and modified errors at output layer </a:t>
            </a:r>
          </a:p>
          <a:p>
            <a:pPr marL="937260" lvl="2" indent="-342900">
              <a:buFontTx/>
              <a:buChar char="-"/>
            </a:pPr>
            <a:r>
              <a:rPr lang="en-US" sz="1800" dirty="0"/>
              <a:t>Recursively calculate new weights and modified errors on hidden layers based on recursive relationship</a:t>
            </a:r>
          </a:p>
          <a:p>
            <a:pPr marL="937260" lvl="2" indent="-342900">
              <a:buFontTx/>
              <a:buChar char="-"/>
            </a:pPr>
            <a:r>
              <a:rPr lang="en-US" sz="1800" dirty="0"/>
              <a:t>Add new weights to weight accumulators</a:t>
            </a:r>
          </a:p>
          <a:p>
            <a:pPr marL="320040" lvl="1" indent="0">
              <a:buNone/>
            </a:pPr>
            <a:r>
              <a:rPr lang="en-US" sz="2100" dirty="0"/>
              <a:t>Divide weight accumulators by number of examples</a:t>
            </a:r>
          </a:p>
          <a:p>
            <a:pPr marL="320040" lvl="1" indent="0">
              <a:buNone/>
            </a:pPr>
            <a:r>
              <a:rPr lang="en-US" sz="2100" dirty="0"/>
              <a:t>Update model weights by weight accumulators</a:t>
            </a:r>
          </a:p>
        </p:txBody>
      </p:sp>
      <p:sp>
        <p:nvSpPr>
          <p:cNvPr id="7" name="Rectangle 6"/>
          <p:cNvSpPr/>
          <p:nvPr/>
        </p:nvSpPr>
        <p:spPr>
          <a:xfrm>
            <a:off x="806580" y="4876800"/>
            <a:ext cx="5822820" cy="762000"/>
          </a:xfrm>
          <a:prstGeom prst="rect">
            <a:avLst/>
          </a:prstGeom>
          <a:solidFill>
            <a:srgbClr val="FF6600">
              <a:alpha val="19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96219" y="6096000"/>
            <a:ext cx="7052381" cy="461665"/>
          </a:xfrm>
          <a:prstGeom prst="rect">
            <a:avLst/>
          </a:prstGeom>
          <a:noFill/>
        </p:spPr>
        <p:txBody>
          <a:bodyPr wrap="none" rtlCol="0">
            <a:spAutoFit/>
          </a:bodyPr>
          <a:lstStyle/>
          <a:p>
            <a:r>
              <a:rPr lang="en-US" sz="2400" dirty="0">
                <a:solidFill>
                  <a:srgbClr val="0000FF"/>
                </a:solidFill>
              </a:rPr>
              <a:t>Process </a:t>
            </a:r>
            <a:r>
              <a:rPr lang="en-US" sz="2400" i="1" dirty="0">
                <a:solidFill>
                  <a:srgbClr val="0000FF"/>
                </a:solidFill>
              </a:rPr>
              <a:t>all</a:t>
            </a:r>
            <a:r>
              <a:rPr lang="en-US" sz="2400" dirty="0">
                <a:solidFill>
                  <a:srgbClr val="0000FF"/>
                </a:solidFill>
              </a:rPr>
              <a:t> of the examples before updating the weights</a:t>
            </a:r>
          </a:p>
        </p:txBody>
      </p:sp>
      <p:sp>
        <p:nvSpPr>
          <p:cNvPr id="9" name="Rectangle 8"/>
          <p:cNvSpPr/>
          <p:nvPr/>
        </p:nvSpPr>
        <p:spPr>
          <a:xfrm>
            <a:off x="958980" y="2438400"/>
            <a:ext cx="5899020" cy="457200"/>
          </a:xfrm>
          <a:prstGeom prst="rect">
            <a:avLst/>
          </a:prstGeom>
          <a:solidFill>
            <a:srgbClr val="FF6600">
              <a:alpha val="19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137427" y="4419600"/>
            <a:ext cx="4729973" cy="457200"/>
          </a:xfrm>
          <a:prstGeom prst="rect">
            <a:avLst/>
          </a:prstGeom>
          <a:solidFill>
            <a:srgbClr val="FF6600">
              <a:alpha val="19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605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variations</a:t>
            </a:r>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Momentum: include a factor in the weight update to keep moving in the direction of the previous update</a:t>
            </a:r>
          </a:p>
          <a:p>
            <a:pPr marL="0" indent="0">
              <a:buNone/>
            </a:pPr>
            <a:endParaRPr lang="en-US" dirty="0"/>
          </a:p>
          <a:p>
            <a:pPr marL="0" indent="0">
              <a:buNone/>
            </a:pPr>
            <a:r>
              <a:rPr lang="en-US" dirty="0"/>
              <a:t>Mini-batch:</a:t>
            </a:r>
          </a:p>
          <a:p>
            <a:pPr lvl="1"/>
            <a:r>
              <a:rPr lang="en-US" dirty="0"/>
              <a:t>Compromise between online and batch</a:t>
            </a:r>
          </a:p>
          <a:p>
            <a:pPr lvl="1"/>
            <a:r>
              <a:rPr lang="en-US" dirty="0"/>
              <a:t>Avoids noisiness of updates from online while making more educated weight updates</a:t>
            </a:r>
          </a:p>
          <a:p>
            <a:pPr marL="0" indent="0">
              <a:buNone/>
            </a:pPr>
            <a:endParaRPr lang="en-US" dirty="0"/>
          </a:p>
          <a:p>
            <a:pPr marL="0" indent="0">
              <a:buNone/>
            </a:pPr>
            <a:r>
              <a:rPr lang="en-US" dirty="0"/>
              <a:t>Simulated annealing:</a:t>
            </a:r>
          </a:p>
          <a:p>
            <a:pPr lvl="1"/>
            <a:r>
              <a:rPr lang="en-US" dirty="0"/>
              <a:t>With some probability make a random weight update</a:t>
            </a:r>
          </a:p>
          <a:p>
            <a:pPr lvl="1"/>
            <a:r>
              <a:rPr lang="en-US" dirty="0"/>
              <a:t>Reduce this probability over time</a:t>
            </a:r>
          </a:p>
          <a:p>
            <a:pPr marL="0" indent="0">
              <a:buNone/>
            </a:pPr>
            <a:endParaRPr lang="en-US" dirty="0"/>
          </a:p>
          <a:p>
            <a:pPr marL="0" indent="0">
              <a:buNone/>
            </a:pPr>
            <a:r>
              <a:rPr lang="en-US" dirty="0"/>
              <a: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28634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neural networks?</a:t>
            </a:r>
          </a:p>
        </p:txBody>
      </p:sp>
      <p:sp>
        <p:nvSpPr>
          <p:cNvPr id="3" name="Content Placeholder 2"/>
          <p:cNvSpPr>
            <a:spLocks noGrp="1"/>
          </p:cNvSpPr>
          <p:nvPr>
            <p:ph sz="quarter" idx="1"/>
          </p:nvPr>
        </p:nvSpPr>
        <p:spPr/>
        <p:txBody>
          <a:bodyPr/>
          <a:lstStyle/>
          <a:p>
            <a:pPr marL="0" indent="0">
              <a:buNone/>
            </a:pPr>
            <a:r>
              <a:rPr lang="en-US" dirty="0"/>
              <a:t>Picking network configuration</a:t>
            </a:r>
          </a:p>
          <a:p>
            <a:endParaRPr lang="en-US" dirty="0"/>
          </a:p>
          <a:p>
            <a:pPr marL="0" indent="0">
              <a:buNone/>
            </a:pPr>
            <a:r>
              <a:rPr lang="en-US" dirty="0"/>
              <a:t>Can be slow to train for large networks and large amounts of data</a:t>
            </a:r>
          </a:p>
          <a:p>
            <a:pPr marL="0" indent="0">
              <a:buNone/>
            </a:pPr>
            <a:endParaRPr lang="en-US" dirty="0"/>
          </a:p>
          <a:p>
            <a:pPr marL="0" indent="0">
              <a:buNone/>
            </a:pPr>
            <a:r>
              <a:rPr lang="en-US" dirty="0"/>
              <a:t>Loss functions (including squared error) are generally not convex </a:t>
            </a:r>
            <a:r>
              <a:rPr lang="en-US" i="1" dirty="0"/>
              <a:t>with respect to the parameter space</a:t>
            </a:r>
            <a:endParaRPr lang="en-US" dirty="0"/>
          </a:p>
          <a:p>
            <a:endParaRPr lang="en-US" dirty="0"/>
          </a:p>
          <a:p>
            <a:endParaRPr lang="en-US" dirty="0"/>
          </a:p>
        </p:txBody>
      </p:sp>
    </p:spTree>
    <p:extLst>
      <p:ext uri="{BB962C8B-B14F-4D97-AF65-F5344CB8AC3E}">
        <p14:creationId xmlns:p14="http://schemas.microsoft.com/office/powerpoint/2010/main" val="23900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457200" y="152400"/>
            <a:ext cx="8229600" cy="1371600"/>
          </a:xfrm>
        </p:spPr>
        <p:txBody>
          <a:bodyPr/>
          <a:lstStyle/>
          <a:p>
            <a:pPr eaLnBrk="1" hangingPunct="1"/>
            <a:r>
              <a:rPr lang="en-US" dirty="0"/>
              <a:t>History of Neural Networks</a:t>
            </a:r>
          </a:p>
        </p:txBody>
      </p:sp>
      <p:sp>
        <p:nvSpPr>
          <p:cNvPr id="34819" name="Rectangle 1027"/>
          <p:cNvSpPr>
            <a:spLocks noGrp="1" noChangeArrowheads="1"/>
          </p:cNvSpPr>
          <p:nvPr>
            <p:ph type="body" idx="1"/>
          </p:nvPr>
        </p:nvSpPr>
        <p:spPr>
          <a:xfrm>
            <a:off x="457200" y="1676400"/>
            <a:ext cx="8229600" cy="4876800"/>
          </a:xfrm>
        </p:spPr>
        <p:txBody>
          <a:bodyPr>
            <a:normAutofit lnSpcReduction="10000"/>
          </a:bodyPr>
          <a:lstStyle/>
          <a:p>
            <a:pPr marL="0" indent="0" eaLnBrk="1" hangingPunct="1">
              <a:lnSpc>
                <a:spcPct val="80000"/>
              </a:lnSpc>
              <a:buNone/>
            </a:pPr>
            <a:r>
              <a:rPr lang="en-US" sz="2800" dirty="0"/>
              <a:t>McCulloch and Pitts (1943) – introduced model of artificial neurons and suggested they could learn</a:t>
            </a:r>
          </a:p>
          <a:p>
            <a:pPr marL="0" indent="0" eaLnBrk="1" hangingPunct="1">
              <a:lnSpc>
                <a:spcPct val="80000"/>
              </a:lnSpc>
              <a:buNone/>
            </a:pPr>
            <a:endParaRPr lang="en-US" sz="2800" dirty="0"/>
          </a:p>
          <a:p>
            <a:pPr marL="0" indent="0" eaLnBrk="1" hangingPunct="1">
              <a:lnSpc>
                <a:spcPct val="80000"/>
              </a:lnSpc>
              <a:buNone/>
            </a:pPr>
            <a:r>
              <a:rPr lang="en-US" sz="2800" dirty="0" err="1"/>
              <a:t>Hebb</a:t>
            </a:r>
            <a:r>
              <a:rPr lang="en-US" sz="2800" dirty="0"/>
              <a:t> (1949) – Simple updating rule for learning</a:t>
            </a:r>
          </a:p>
          <a:p>
            <a:pPr marL="0" indent="0" eaLnBrk="1" hangingPunct="1">
              <a:lnSpc>
                <a:spcPct val="80000"/>
              </a:lnSpc>
              <a:buNone/>
            </a:pPr>
            <a:endParaRPr lang="en-US" sz="2800" dirty="0"/>
          </a:p>
          <a:p>
            <a:pPr marL="0" indent="0" eaLnBrk="1" hangingPunct="1">
              <a:lnSpc>
                <a:spcPct val="80000"/>
              </a:lnSpc>
              <a:buNone/>
            </a:pPr>
            <a:r>
              <a:rPr lang="en-US" sz="2800" dirty="0"/>
              <a:t>Rosenblatt (1962) - the </a:t>
            </a:r>
            <a:r>
              <a:rPr lang="en-US" sz="2800" i="1" dirty="0"/>
              <a:t>perceptron</a:t>
            </a:r>
            <a:r>
              <a:rPr lang="en-US" sz="2800" dirty="0"/>
              <a:t> model</a:t>
            </a:r>
          </a:p>
          <a:p>
            <a:pPr marL="0" indent="0" eaLnBrk="1" hangingPunct="1">
              <a:lnSpc>
                <a:spcPct val="80000"/>
              </a:lnSpc>
              <a:buNone/>
            </a:pPr>
            <a:endParaRPr lang="en-US" sz="2800" dirty="0"/>
          </a:p>
          <a:p>
            <a:pPr marL="0" indent="0" eaLnBrk="1" hangingPunct="1">
              <a:lnSpc>
                <a:spcPct val="80000"/>
              </a:lnSpc>
              <a:buNone/>
            </a:pPr>
            <a:r>
              <a:rPr lang="en-US" sz="2800" dirty="0" err="1"/>
              <a:t>Minsky</a:t>
            </a:r>
            <a:r>
              <a:rPr lang="en-US" sz="2800" dirty="0"/>
              <a:t> and </a:t>
            </a:r>
            <a:r>
              <a:rPr lang="en-US" sz="2800" dirty="0" err="1"/>
              <a:t>Papert</a:t>
            </a:r>
            <a:r>
              <a:rPr lang="en-US" sz="2800" dirty="0"/>
              <a:t> (1969) – wrote </a:t>
            </a:r>
            <a:r>
              <a:rPr lang="en-US" sz="2800" i="1" dirty="0" err="1"/>
              <a:t>Perceptrons</a:t>
            </a:r>
            <a:r>
              <a:rPr lang="en-US" sz="2800" i="1" dirty="0"/>
              <a:t> </a:t>
            </a:r>
          </a:p>
          <a:p>
            <a:pPr marL="0" indent="0" eaLnBrk="1" hangingPunct="1">
              <a:lnSpc>
                <a:spcPct val="80000"/>
              </a:lnSpc>
              <a:buNone/>
            </a:pPr>
            <a:endParaRPr lang="en-US" sz="2800" dirty="0"/>
          </a:p>
          <a:p>
            <a:pPr marL="0" indent="0" eaLnBrk="1" hangingPunct="1">
              <a:lnSpc>
                <a:spcPct val="80000"/>
              </a:lnSpc>
              <a:buNone/>
            </a:pPr>
            <a:r>
              <a:rPr lang="en-US" sz="2800" dirty="0"/>
              <a:t>Bryson and Ho (1969, but largely ignored until 1980s--Rosenblatt) – invented </a:t>
            </a:r>
            <a:r>
              <a:rPr lang="en-US" sz="2800" dirty="0" err="1"/>
              <a:t>backpropagation</a:t>
            </a:r>
            <a:r>
              <a:rPr lang="en-US" sz="2800" dirty="0"/>
              <a:t> learning for multilayer networks</a:t>
            </a:r>
          </a:p>
        </p:txBody>
      </p:sp>
    </p:spTree>
    <p:extLst>
      <p:ext uri="{BB962C8B-B14F-4D97-AF65-F5344CB8AC3E}">
        <p14:creationId xmlns:p14="http://schemas.microsoft.com/office/powerpoint/2010/main" val="1384423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0"/>
            <a:ext cx="9144000" cy="6081117"/>
          </a:xfrm>
          <a:prstGeom prst="rect">
            <a:avLst/>
          </a:prstGeom>
        </p:spPr>
      </p:pic>
    </p:spTree>
    <p:extLst>
      <p:ext uri="{BB962C8B-B14F-4D97-AF65-F5344CB8AC3E}">
        <p14:creationId xmlns:p14="http://schemas.microsoft.com/office/powerpoint/2010/main" val="3439447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923330"/>
          </a:xfrm>
          <a:prstGeom prst="rect">
            <a:avLst/>
          </a:prstGeom>
        </p:spPr>
        <p:txBody>
          <a:bodyPr>
            <a:spAutoFit/>
          </a:bodyPr>
          <a:lstStyle/>
          <a:p>
            <a:r>
              <a:rPr lang="en-US" dirty="0"/>
              <a:t>http://</a:t>
            </a:r>
            <a:r>
              <a:rPr lang="en-US" dirty="0" err="1"/>
              <a:t>www.nytimes.com</a:t>
            </a:r>
            <a:r>
              <a:rPr lang="en-US" dirty="0"/>
              <a:t>/2012/06/26/technology/in-a-big-network-of-computers-evidence-of-machine-learning.html?_r=0</a:t>
            </a:r>
          </a:p>
        </p:txBody>
      </p:sp>
    </p:spTree>
    <p:extLst>
      <p:ext uri="{BB962C8B-B14F-4D97-AF65-F5344CB8AC3E}">
        <p14:creationId xmlns:p14="http://schemas.microsoft.com/office/powerpoint/2010/main" val="7875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Oval 1027"/>
          <p:cNvSpPr>
            <a:spLocks noChangeArrowheads="1"/>
          </p:cNvSpPr>
          <p:nvPr/>
        </p:nvSpPr>
        <p:spPr bwMode="auto">
          <a:xfrm>
            <a:off x="3886200" y="2895600"/>
            <a:ext cx="1600200" cy="1600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5562600" y="3657600"/>
            <a:ext cx="16764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2" name="Text Box 1030"/>
          <p:cNvSpPr txBox="1">
            <a:spLocks noChangeArrowheads="1"/>
          </p:cNvSpPr>
          <p:nvPr/>
        </p:nvSpPr>
        <p:spPr bwMode="auto">
          <a:xfrm>
            <a:off x="7239000" y="3443288"/>
            <a:ext cx="1371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36873" name="Line 1031"/>
          <p:cNvSpPr>
            <a:spLocks noChangeShapeType="1"/>
          </p:cNvSpPr>
          <p:nvPr/>
        </p:nvSpPr>
        <p:spPr bwMode="auto">
          <a:xfrm>
            <a:off x="1600200" y="1752600"/>
            <a:ext cx="2286000" cy="14478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1600200" y="3505200"/>
            <a:ext cx="22098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1524000" y="3886200"/>
            <a:ext cx="2286000" cy="838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1524000" y="4191000"/>
            <a:ext cx="2438400" cy="19050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7" name="Text Box 1035"/>
          <p:cNvSpPr txBox="1">
            <a:spLocks noChangeArrowheads="1"/>
          </p:cNvSpPr>
          <p:nvPr/>
        </p:nvSpPr>
        <p:spPr bwMode="auto">
          <a:xfrm>
            <a:off x="685800" y="1524000"/>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36878" name="Text Box 1036"/>
          <p:cNvSpPr txBox="1">
            <a:spLocks noChangeArrowheads="1"/>
          </p:cNvSpPr>
          <p:nvPr/>
        </p:nvSpPr>
        <p:spPr bwMode="auto">
          <a:xfrm>
            <a:off x="685800" y="3290888"/>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36879" name="Text Box 1037"/>
          <p:cNvSpPr txBox="1">
            <a:spLocks noChangeArrowheads="1"/>
          </p:cNvSpPr>
          <p:nvPr/>
        </p:nvSpPr>
        <p:spPr bwMode="auto">
          <a:xfrm>
            <a:off x="609600" y="4510088"/>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3</a:t>
            </a:r>
          </a:p>
        </p:txBody>
      </p:sp>
      <p:sp>
        <p:nvSpPr>
          <p:cNvPr id="36880" name="Text Box 1038"/>
          <p:cNvSpPr txBox="1">
            <a:spLocks noChangeArrowheads="1"/>
          </p:cNvSpPr>
          <p:nvPr/>
        </p:nvSpPr>
        <p:spPr bwMode="auto">
          <a:xfrm>
            <a:off x="609600" y="5881688"/>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4</a:t>
            </a:r>
          </a:p>
        </p:txBody>
      </p:sp>
      <p:sp>
        <p:nvSpPr>
          <p:cNvPr id="36881" name="Text Box 1039"/>
          <p:cNvSpPr txBox="1">
            <a:spLocks noChangeArrowheads="1"/>
          </p:cNvSpPr>
          <p:nvPr/>
        </p:nvSpPr>
        <p:spPr bwMode="auto">
          <a:xfrm>
            <a:off x="2286000" y="1919288"/>
            <a:ext cx="1371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Weight w</a:t>
            </a:r>
            <a:r>
              <a:rPr lang="en-US" sz="1800" baseline="-25000"/>
              <a:t>1</a:t>
            </a:r>
          </a:p>
        </p:txBody>
      </p:sp>
      <p:sp>
        <p:nvSpPr>
          <p:cNvPr id="36882" name="Text Box 1040"/>
          <p:cNvSpPr txBox="1">
            <a:spLocks noChangeArrowheads="1"/>
          </p:cNvSpPr>
          <p:nvPr/>
        </p:nvSpPr>
        <p:spPr bwMode="auto">
          <a:xfrm>
            <a:off x="1828800" y="3124200"/>
            <a:ext cx="1371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Weight w</a:t>
            </a:r>
            <a:r>
              <a:rPr lang="en-US" sz="1800" baseline="-25000"/>
              <a:t>2</a:t>
            </a:r>
          </a:p>
        </p:txBody>
      </p:sp>
      <p:sp>
        <p:nvSpPr>
          <p:cNvPr id="36883" name="Text Box 1041"/>
          <p:cNvSpPr txBox="1">
            <a:spLocks noChangeArrowheads="1"/>
          </p:cNvSpPr>
          <p:nvPr/>
        </p:nvSpPr>
        <p:spPr bwMode="auto">
          <a:xfrm>
            <a:off x="1752600" y="4586288"/>
            <a:ext cx="1371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Weight w</a:t>
            </a:r>
            <a:r>
              <a:rPr lang="en-US" sz="1800" baseline="-25000"/>
              <a:t>3</a:t>
            </a:r>
          </a:p>
        </p:txBody>
      </p:sp>
      <p:sp>
        <p:nvSpPr>
          <p:cNvPr id="36884" name="Text Box 1042"/>
          <p:cNvSpPr txBox="1">
            <a:spLocks noChangeArrowheads="1"/>
          </p:cNvSpPr>
          <p:nvPr/>
        </p:nvSpPr>
        <p:spPr bwMode="auto">
          <a:xfrm>
            <a:off x="2209800" y="5486400"/>
            <a:ext cx="1371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Weight w</a:t>
            </a:r>
            <a:r>
              <a:rPr lang="en-US" sz="1800" baseline="-25000"/>
              <a:t>4</a:t>
            </a:r>
          </a:p>
        </p:txBody>
      </p:sp>
      <p:sp>
        <p:nvSpPr>
          <p:cNvPr id="36868" name="Text Box 1045"/>
          <p:cNvSpPr txBox="1">
            <a:spLocks noChangeArrowheads="1"/>
          </p:cNvSpPr>
          <p:nvPr/>
        </p:nvSpPr>
        <p:spPr bwMode="auto">
          <a:xfrm>
            <a:off x="304800" y="334962"/>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a:t>A neuron/perceptron</a:t>
            </a:r>
          </a:p>
        </p:txBody>
      </p:sp>
      <p:cxnSp>
        <p:nvCxnSpPr>
          <p:cNvPr id="22" name="Straight Connector 21"/>
          <p:cNvCxnSpPr/>
          <p:nvPr/>
        </p:nvCxnSpPr>
        <p:spPr bwMode="auto">
          <a:xfrm rot="16200000" flipH="1">
            <a:off x="3923506" y="3694906"/>
            <a:ext cx="1600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23" name="Object 22"/>
          <p:cNvGraphicFramePr>
            <a:graphicFrameLocks noChangeAspect="1"/>
          </p:cNvGraphicFramePr>
          <p:nvPr>
            <p:extLst>
              <p:ext uri="{D42A27DB-BD31-4B8C-83A1-F6EECF244321}">
                <p14:modId xmlns:p14="http://schemas.microsoft.com/office/powerpoint/2010/main" val="713167347"/>
              </p:ext>
            </p:extLst>
          </p:nvPr>
        </p:nvGraphicFramePr>
        <p:xfrm>
          <a:off x="3883111" y="4885150"/>
          <a:ext cx="1608137" cy="762000"/>
        </p:xfrm>
        <a:graphic>
          <a:graphicData uri="http://schemas.openxmlformats.org/presentationml/2006/ole">
            <mc:AlternateContent xmlns:mc="http://schemas.openxmlformats.org/markup-compatibility/2006">
              <mc:Choice xmlns:v="urn:schemas-microsoft-com:vml" Requires="v">
                <p:oleObj spid="_x0000_s1089" name="Equation" r:id="rId4" imgW="723900" imgH="342900" progId="Equation.3">
                  <p:embed/>
                </p:oleObj>
              </mc:Choice>
              <mc:Fallback>
                <p:oleObj name="Equation" r:id="rId4" imgW="723900" imgH="342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3111" y="4885150"/>
                        <a:ext cx="1608137" cy="762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886" name="Object 22"/>
          <p:cNvGraphicFramePr>
            <a:graphicFrameLocks noChangeAspect="1"/>
          </p:cNvGraphicFramePr>
          <p:nvPr/>
        </p:nvGraphicFramePr>
        <p:xfrm>
          <a:off x="4114800" y="3373438"/>
          <a:ext cx="592137" cy="817562"/>
        </p:xfrm>
        <a:graphic>
          <a:graphicData uri="http://schemas.openxmlformats.org/presentationml/2006/ole">
            <mc:AlternateContent xmlns:mc="http://schemas.openxmlformats.org/markup-compatibility/2006">
              <mc:Choice xmlns:v="urn:schemas-microsoft-com:vml" Requires="v">
                <p:oleObj spid="_x0000_s1090" name="Equation" r:id="rId6" imgW="266700" imgH="368300" progId="Equation.3">
                  <p:embed/>
                </p:oleObj>
              </mc:Choice>
              <mc:Fallback>
                <p:oleObj name="Equation" r:id="rId6" imgW="2667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373438"/>
                        <a:ext cx="592137" cy="8175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887" name="Object 23"/>
          <p:cNvGraphicFramePr>
            <a:graphicFrameLocks noChangeAspect="1"/>
          </p:cNvGraphicFramePr>
          <p:nvPr/>
        </p:nvGraphicFramePr>
        <p:xfrm>
          <a:off x="4807795" y="3519487"/>
          <a:ext cx="602405" cy="290513"/>
        </p:xfrm>
        <a:graphic>
          <a:graphicData uri="http://schemas.openxmlformats.org/presentationml/2006/ole">
            <mc:AlternateContent xmlns:mc="http://schemas.openxmlformats.org/markup-compatibility/2006">
              <mc:Choice xmlns:v="urn:schemas-microsoft-com:vml" Requires="v">
                <p:oleObj spid="_x0000_s1091" name="Equation" r:id="rId8" imgW="342900" imgH="165100" progId="Equation.3">
                  <p:embed/>
                </p:oleObj>
              </mc:Choice>
              <mc:Fallback>
                <p:oleObj name="Equation" r:id="rId8" imgW="342900" imgH="165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7795" y="3519487"/>
                        <a:ext cx="602405" cy="290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6" name="TextBox 25"/>
          <p:cNvSpPr txBox="1"/>
          <p:nvPr/>
        </p:nvSpPr>
        <p:spPr>
          <a:xfrm>
            <a:off x="5486400" y="4114800"/>
            <a:ext cx="3200400" cy="369332"/>
          </a:xfrm>
          <a:prstGeom prst="rect">
            <a:avLst/>
          </a:prstGeom>
          <a:noFill/>
        </p:spPr>
        <p:txBody>
          <a:bodyPr wrap="square" rtlCol="0">
            <a:spAutoFit/>
          </a:bodyPr>
          <a:lstStyle/>
          <a:p>
            <a:r>
              <a:rPr lang="en-US" dirty="0">
                <a:solidFill>
                  <a:srgbClr val="1818FF"/>
                </a:solidFill>
              </a:rPr>
              <a:t>activation function</a:t>
            </a:r>
          </a:p>
        </p:txBody>
      </p:sp>
      <p:sp>
        <p:nvSpPr>
          <p:cNvPr id="27" name="Rectangle 26"/>
          <p:cNvSpPr/>
          <p:nvPr/>
        </p:nvSpPr>
        <p:spPr bwMode="auto">
          <a:xfrm>
            <a:off x="3891048" y="4808950"/>
            <a:ext cx="1676400" cy="914400"/>
          </a:xfrm>
          <a:prstGeom prst="rect">
            <a:avLst/>
          </a:prstGeom>
          <a:noFill/>
          <a:ln w="28575" cap="flat" cmpd="sng" algn="ctr">
            <a:solidFill>
              <a:srgbClr val="99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cxnSp>
        <p:nvCxnSpPr>
          <p:cNvPr id="29" name="Straight Arrow Connector 28"/>
          <p:cNvCxnSpPr>
            <a:stCxn id="26" idx="1"/>
          </p:cNvCxnSpPr>
          <p:nvPr/>
        </p:nvCxnSpPr>
        <p:spPr bwMode="auto">
          <a:xfrm flipH="1" flipV="1">
            <a:off x="5105400" y="3886204"/>
            <a:ext cx="381000" cy="4132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60253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functions</a:t>
            </a:r>
          </a:p>
        </p:txBody>
      </p:sp>
      <p:sp>
        <p:nvSpPr>
          <p:cNvPr id="3" name="Content Placeholder 2"/>
          <p:cNvSpPr>
            <a:spLocks noGrp="1"/>
          </p:cNvSpPr>
          <p:nvPr>
            <p:ph idx="1"/>
          </p:nvPr>
        </p:nvSpPr>
        <p:spPr>
          <a:xfrm>
            <a:off x="476562" y="1562100"/>
            <a:ext cx="4800600" cy="4686300"/>
          </a:xfrm>
        </p:spPr>
        <p:txBody>
          <a:bodyPr/>
          <a:lstStyle/>
          <a:p>
            <a:pPr marL="0" indent="0">
              <a:buNone/>
            </a:pPr>
            <a:r>
              <a:rPr lang="en-US" sz="2800" dirty="0"/>
              <a:t>hard threshold:</a:t>
            </a:r>
          </a:p>
          <a:p>
            <a:pPr lvl="1"/>
            <a:endParaRPr lang="en-US" sz="2400" dirty="0"/>
          </a:p>
          <a:p>
            <a:pPr lvl="1"/>
            <a:endParaRPr lang="en-US" sz="2400" dirty="0"/>
          </a:p>
          <a:p>
            <a:pPr lvl="1"/>
            <a:endParaRPr lang="en-US" sz="2400" dirty="0"/>
          </a:p>
          <a:p>
            <a:pPr marL="0" indent="0">
              <a:buNone/>
            </a:pPr>
            <a:r>
              <a:rPr lang="en-US" sz="2800" dirty="0"/>
              <a:t>sigmoid</a:t>
            </a:r>
          </a:p>
          <a:p>
            <a:pPr marL="0" indent="0">
              <a:buNone/>
            </a:pPr>
            <a:endParaRPr lang="en-US" sz="2800" dirty="0"/>
          </a:p>
          <a:p>
            <a:pPr marL="365760" lvl="1" indent="0">
              <a:buNone/>
            </a:pPr>
            <a:endParaRPr lang="en-US" sz="2800" dirty="0"/>
          </a:p>
          <a:p>
            <a:pPr marL="45720" indent="0">
              <a:buNone/>
            </a:pPr>
            <a:endParaRPr lang="en-US" sz="2700" dirty="0"/>
          </a:p>
          <a:p>
            <a:pPr marL="45720" indent="0">
              <a:buNone/>
            </a:pPr>
            <a:r>
              <a:rPr lang="en-US" sz="2700" dirty="0" err="1"/>
              <a:t>tanh</a:t>
            </a:r>
            <a:r>
              <a:rPr lang="en-US" sz="2700" dirty="0"/>
              <a:t> x</a:t>
            </a:r>
          </a:p>
          <a:p>
            <a:pPr lvl="1"/>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394616576"/>
              </p:ext>
            </p:extLst>
          </p:nvPr>
        </p:nvGraphicFramePr>
        <p:xfrm>
          <a:off x="1430338" y="4238625"/>
          <a:ext cx="1908175" cy="896938"/>
        </p:xfrm>
        <a:graphic>
          <a:graphicData uri="http://schemas.openxmlformats.org/presentationml/2006/ole">
            <mc:AlternateContent xmlns:mc="http://schemas.openxmlformats.org/markup-compatibility/2006">
              <mc:Choice xmlns:v="urn:schemas-microsoft-com:vml" Requires="v">
                <p:oleObj spid="_x0000_s569388" name="Equation" r:id="rId4" imgW="838200" imgH="393700" progId="Equation.3">
                  <p:embed/>
                </p:oleObj>
              </mc:Choice>
              <mc:Fallback>
                <p:oleObj name="Equation" r:id="rId4" imgW="838200" imgH="393700" progId="Equation.3">
                  <p:embed/>
                  <p:pic>
                    <p:nvPicPr>
                      <p:cNvPr id="0" name=""/>
                      <p:cNvPicPr>
                        <a:picLocks noChangeAspect="1" noChangeArrowheads="1"/>
                      </p:cNvPicPr>
                      <p:nvPr/>
                    </p:nvPicPr>
                    <p:blipFill>
                      <a:blip r:embed="rId5"/>
                      <a:srcRect/>
                      <a:stretch>
                        <a:fillRect/>
                      </a:stretch>
                    </p:blipFill>
                    <p:spPr bwMode="auto">
                      <a:xfrm>
                        <a:off x="1430338" y="4238625"/>
                        <a:ext cx="1908175" cy="8969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6" name="Straight Connector 5"/>
          <p:cNvCxnSpPr/>
          <p:nvPr/>
        </p:nvCxnSpPr>
        <p:spPr bwMode="auto">
          <a:xfrm>
            <a:off x="5486400" y="3198812"/>
            <a:ext cx="1219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6705600" y="1674812"/>
            <a:ext cx="1219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rot="5400000">
            <a:off x="5942806" y="2436812"/>
            <a:ext cx="1524794"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 name="Picture 4"/>
          <p:cNvPicPr>
            <a:picLocks noChangeAspect="1"/>
          </p:cNvPicPr>
          <p:nvPr/>
        </p:nvPicPr>
        <p:blipFill>
          <a:blip r:embed="rId6"/>
          <a:stretch>
            <a:fillRect/>
          </a:stretch>
        </p:blipFill>
        <p:spPr>
          <a:xfrm>
            <a:off x="5287610" y="5142626"/>
            <a:ext cx="2462831" cy="1593999"/>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674712437"/>
              </p:ext>
            </p:extLst>
          </p:nvPr>
        </p:nvGraphicFramePr>
        <p:xfrm>
          <a:off x="1143000" y="2143125"/>
          <a:ext cx="2336800" cy="752475"/>
        </p:xfrm>
        <a:graphic>
          <a:graphicData uri="http://schemas.openxmlformats.org/presentationml/2006/ole">
            <mc:AlternateContent xmlns:mc="http://schemas.openxmlformats.org/markup-compatibility/2006">
              <mc:Choice xmlns:v="urn:schemas-microsoft-com:vml" Requires="v">
                <p:oleObj spid="_x0000_s569389" name="Equation" r:id="rId7" imgW="1536700" imgH="495300" progId="Equation.3">
                  <p:embed/>
                </p:oleObj>
              </mc:Choice>
              <mc:Fallback>
                <p:oleObj name="Equation" r:id="rId7" imgW="1536700" imgH="495300" progId="Equation.3">
                  <p:embed/>
                  <p:pic>
                    <p:nvPicPr>
                      <p:cNvPr id="0" name=""/>
                      <p:cNvPicPr/>
                      <p:nvPr/>
                    </p:nvPicPr>
                    <p:blipFill>
                      <a:blip r:embed="rId8"/>
                      <a:stretch>
                        <a:fillRect/>
                      </a:stretch>
                    </p:blipFill>
                    <p:spPr>
                      <a:xfrm>
                        <a:off x="1143000" y="2143125"/>
                        <a:ext cx="2336800" cy="752475"/>
                      </a:xfrm>
                      <a:prstGeom prst="rect">
                        <a:avLst/>
                      </a:prstGeom>
                    </p:spPr>
                  </p:pic>
                </p:oleObj>
              </mc:Fallback>
            </mc:AlternateContent>
          </a:graphicData>
        </a:graphic>
      </p:graphicFrame>
      <p:pic>
        <p:nvPicPr>
          <p:cNvPr id="11" name="Picture 10"/>
          <p:cNvPicPr>
            <a:picLocks noChangeAspect="1"/>
          </p:cNvPicPr>
          <p:nvPr/>
        </p:nvPicPr>
        <p:blipFill>
          <a:blip r:embed="rId9"/>
          <a:stretch>
            <a:fillRect/>
          </a:stretch>
        </p:blipFill>
        <p:spPr>
          <a:xfrm>
            <a:off x="5371306" y="3327844"/>
            <a:ext cx="2667000" cy="1777556"/>
          </a:xfrm>
          <a:prstGeom prst="rect">
            <a:avLst/>
          </a:prstGeom>
        </p:spPr>
      </p:pic>
    </p:spTree>
    <p:extLst>
      <p:ext uri="{BB962C8B-B14F-4D97-AF65-F5344CB8AC3E}">
        <p14:creationId xmlns:p14="http://schemas.microsoft.com/office/powerpoint/2010/main" val="18994169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14703</TotalTime>
  <Words>2056</Words>
  <Application>Microsoft Macintosh PowerPoint</Application>
  <PresentationFormat>On-screen Show (4:3)</PresentationFormat>
  <Paragraphs>704</Paragraphs>
  <Slides>75</Slides>
  <Notes>12</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3" baseType="lpstr">
      <vt:lpstr>Arial</vt:lpstr>
      <vt:lpstr>Calibri</vt:lpstr>
      <vt:lpstr>Cambria Math</vt:lpstr>
      <vt:lpstr>Tw Cen MT</vt:lpstr>
      <vt:lpstr>Wingdings</vt:lpstr>
      <vt:lpstr>Wingdings 2</vt:lpstr>
      <vt:lpstr>Median</vt:lpstr>
      <vt:lpstr>Equation</vt:lpstr>
      <vt:lpstr>backpropagation</vt:lpstr>
      <vt:lpstr>Admin</vt:lpstr>
      <vt:lpstr>Neural network</vt:lpstr>
      <vt:lpstr>Neural network</vt:lpstr>
      <vt:lpstr>Neural network</vt:lpstr>
      <vt:lpstr>Neural network</vt:lpstr>
      <vt:lpstr>Neural network</vt:lpstr>
      <vt:lpstr>PowerPoint Presentation</vt:lpstr>
      <vt:lpstr>Activation functions</vt:lpstr>
      <vt:lpstr>Training</vt:lpstr>
      <vt:lpstr>Learning in multilayer networks</vt:lpstr>
      <vt:lpstr>Backpropagation: intuition</vt:lpstr>
      <vt:lpstr>Backpropagation: intuition</vt:lpstr>
      <vt:lpstr>Backpropagation: intuition</vt:lpstr>
      <vt:lpstr>Backpropagation: intuition</vt:lpstr>
      <vt:lpstr>Backpropagation: intuition</vt:lpstr>
      <vt:lpstr>Backpropagation: the details</vt:lpstr>
      <vt:lpstr>Backpropagation: the details</vt:lpstr>
      <vt:lpstr>Backpropagation: the details</vt:lpstr>
      <vt:lpstr>Backpropagation: the details</vt:lpstr>
      <vt:lpstr>Backpropagation: the details</vt:lpstr>
      <vt:lpstr>Backpropagation: the details</vt:lpstr>
      <vt:lpstr>Backpropagation: the details</vt:lpstr>
      <vt:lpstr>Backpropagation: the details</vt:lpstr>
      <vt:lpstr>Backpropagation: the details</vt:lpstr>
      <vt:lpstr>Backpropagation: the details</vt:lpstr>
      <vt:lpstr>Backpropagation: the details</vt:lpstr>
      <vt:lpstr>Backpropagation: the details</vt:lpstr>
      <vt:lpstr>Output layer weights</vt:lpstr>
      <vt:lpstr>Output layer weights</vt:lpstr>
      <vt:lpstr>Output layer weights</vt:lpstr>
      <vt:lpstr>Output layer weights</vt:lpstr>
      <vt:lpstr>Output layer weights</vt:lpstr>
      <vt:lpstr>Output layer weights</vt:lpstr>
      <vt:lpstr>Output layer weights</vt:lpstr>
      <vt:lpstr>Output layer weights</vt:lpstr>
      <vt:lpstr>Backpropagation: the details</vt:lpstr>
      <vt:lpstr>Backpropagation</vt:lpstr>
      <vt:lpstr>Hidden layer weights</vt:lpstr>
      <vt:lpstr>Hidden layer weights</vt:lpstr>
      <vt:lpstr>Hidden layer weights</vt:lpstr>
      <vt:lpstr>Why all the math?</vt:lpstr>
      <vt:lpstr>PowerPoint Presentation</vt:lpstr>
      <vt:lpstr>PowerPoint Presentation</vt:lpstr>
      <vt:lpstr>PowerPoint Presentation</vt:lpstr>
      <vt:lpstr>Backpropagation</vt:lpstr>
      <vt:lpstr>Backpropagation</vt:lpstr>
      <vt:lpstr>Backpropagation</vt:lpstr>
      <vt:lpstr>Backpropgation generalization</vt:lpstr>
      <vt:lpstr>Backpropgation generalization</vt:lpstr>
      <vt:lpstr>Backpropgation generalization</vt:lpstr>
      <vt:lpstr>Backpropgation generalization</vt:lpstr>
      <vt:lpstr>Backprop on multilayer networks</vt:lpstr>
      <vt:lpstr>Backprop on multilayer networks</vt:lpstr>
      <vt:lpstr>Backprop on multilayer networks</vt:lpstr>
      <vt:lpstr>Backprop on multilayer networks</vt:lpstr>
      <vt:lpstr>Backprop on multilayer networks</vt:lpstr>
      <vt:lpstr>Backprop on multilayer networks</vt:lpstr>
      <vt:lpstr>Backprop on multilayer networks</vt:lpstr>
      <vt:lpstr>Multiple output nodes</vt:lpstr>
      <vt:lpstr>Multiple output nodes</vt:lpstr>
      <vt:lpstr>Backpropagation implementation</vt:lpstr>
      <vt:lpstr>Backpropagation implementation</vt:lpstr>
      <vt:lpstr>Activation function derivatives</vt:lpstr>
      <vt:lpstr>Learning rate</vt:lpstr>
      <vt:lpstr>Backpropagation implementation</vt:lpstr>
      <vt:lpstr>Handling bias</vt:lpstr>
      <vt:lpstr>Handling bias</vt:lpstr>
      <vt:lpstr>Online vs. batch learning</vt:lpstr>
      <vt:lpstr>Batch learning</vt:lpstr>
      <vt:lpstr>Many variations</vt:lpstr>
      <vt:lpstr>Challenges of neural networks?</vt:lpstr>
      <vt:lpstr>History of Neural Networks</vt:lpstr>
      <vt:lpstr>PowerPoint Presentation</vt:lpstr>
      <vt:lpstr>PowerPoint Presentation</vt:lpstr>
    </vt:vector>
  </TitlesOfParts>
  <Company>Pomona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analysis</dc:title>
  <dc:creator>Dave Kauchak</dc:creator>
  <cp:lastModifiedBy>David Robert Kauchak</cp:lastModifiedBy>
  <cp:revision>1061</cp:revision>
  <cp:lastPrinted>2016-10-27T20:52:47Z</cp:lastPrinted>
  <dcterms:created xsi:type="dcterms:W3CDTF">2011-01-25T19:35:23Z</dcterms:created>
  <dcterms:modified xsi:type="dcterms:W3CDTF">2019-10-31T19:10:37Z</dcterms:modified>
</cp:coreProperties>
</file>