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419" r:id="rId3"/>
    <p:sldId id="413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18" r:id="rId14"/>
    <p:sldId id="406" r:id="rId15"/>
    <p:sldId id="407" r:id="rId16"/>
    <p:sldId id="417" r:id="rId17"/>
    <p:sldId id="408" r:id="rId18"/>
    <p:sldId id="409" r:id="rId19"/>
    <p:sldId id="415" r:id="rId20"/>
    <p:sldId id="411" r:id="rId21"/>
    <p:sldId id="412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420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416" r:id="rId52"/>
    <p:sldId id="389" r:id="rId53"/>
    <p:sldId id="390" r:id="rId54"/>
    <p:sldId id="391" r:id="rId55"/>
    <p:sldId id="39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2" autoAdjust="0"/>
    <p:restoredTop sz="94560"/>
  </p:normalViewPr>
  <p:slideViewPr>
    <p:cSldViewPr snapToGrid="0" snapToObjects="1">
      <p:cViewPr varScale="1">
        <p:scale>
          <a:sx n="102" d="100"/>
          <a:sy n="102" d="100"/>
        </p:scale>
        <p:origin x="23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6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10/3/19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6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4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2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55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6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7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75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</a:t>
            </a:r>
            <a:r>
              <a:rPr lang="en-US"/>
              <a:t>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Multiclass classification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Modifying existing approaches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binary classifier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OVA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AVA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Tree-based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micro- vs. macro-averaging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Ranking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binary classifier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weighted binary classifier</a:t>
            </a:r>
          </a:p>
        </p:txBody>
      </p:sp>
    </p:spTree>
    <p:extLst>
      <p:ext uri="{BB962C8B-B14F-4D97-AF65-F5344CB8AC3E}">
        <p14:creationId xmlns:p14="http://schemas.microsoft.com/office/powerpoint/2010/main" val="57252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0/1 loss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Surrogate loss functions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Convexity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regularization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different </a:t>
            </a:r>
            <a:r>
              <a:rPr lang="en-US" dirty="0" err="1"/>
              <a:t>regularizers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p-norms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Misc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good coding habits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JavaDoc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8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general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2 hours goes by fast!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Don’t plan on looking everything up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Lookup equations, algorithms, random details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sure you understand the key concepts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Don’t spend too much time on any one question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Skip questions you’re stuck on and come back to them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Watch the time as you go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careful on the T/F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written questions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think before you write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your argument/analysis clear </a:t>
            </a:r>
            <a:r>
              <a:rPr lang="en-US"/>
              <a:t>and concise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6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have you heard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(Ordinary) Least squares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4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781694"/>
              </p:ext>
            </p:extLst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3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80358"/>
              </p:ext>
            </p:extLst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4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9502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5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62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784099"/>
              </p:ext>
            </p:extLst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7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98027"/>
              </p:ext>
            </p:extLst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8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>
                <a:solidFill>
                  <a:srgbClr val="FF0000"/>
                </a:solidFill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82829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9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13168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1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80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49275"/>
              </p:ext>
            </p:extLst>
          </p:nvPr>
        </p:nvGraphicFramePr>
        <p:xfrm>
          <a:off x="3492499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2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499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309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17691"/>
              </p:ext>
            </p:extLst>
          </p:nvPr>
        </p:nvGraphicFramePr>
        <p:xfrm>
          <a:off x="3583652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3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3652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158475"/>
              </p:ext>
            </p:extLst>
          </p:nvPr>
        </p:nvGraphicFramePr>
        <p:xfrm>
          <a:off x="3583652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4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3652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05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81396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41204"/>
              </p:ext>
            </p:extLst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0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05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47925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88291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434265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537604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3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A249-C096-E24F-8181-F0A638C5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3305A-31E4-5846-8239-BFEED758A5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</a:t>
            </a:r>
            <a:r>
              <a:rPr lang="en-US"/>
              <a:t>3 back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Course feedback</a:t>
            </a:r>
          </a:p>
        </p:txBody>
      </p:sp>
    </p:spTree>
    <p:extLst>
      <p:ext uri="{BB962C8B-B14F-4D97-AF65-F5344CB8AC3E}">
        <p14:creationId xmlns:p14="http://schemas.microsoft.com/office/powerpoint/2010/main" val="4665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66613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7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41355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1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they’re the same sign, as the predicted gets larger there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03688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We’re calculating this on the </a:t>
            </a:r>
            <a:r>
              <a:rPr lang="en-US" sz="2400" b="1" dirty="0">
                <a:solidFill>
                  <a:srgbClr val="0000FF"/>
                </a:solidFill>
              </a:rPr>
              <a:t>training set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 still need to be careful about </a:t>
            </a:r>
            <a:r>
              <a:rPr lang="en-US" sz="2400" dirty="0" err="1">
                <a:solidFill>
                  <a:srgbClr val="0000FF"/>
                </a:solidFill>
              </a:rPr>
              <a:t>overfitting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 min </a:t>
            </a:r>
            <a:r>
              <a:rPr lang="en-US" sz="2400" dirty="0" err="1">
                <a:solidFill>
                  <a:srgbClr val="0000FF"/>
                </a:solidFill>
              </a:rPr>
              <a:t>w,b</a:t>
            </a:r>
            <a:r>
              <a:rPr lang="en-US" sz="2400" dirty="0">
                <a:solidFill>
                  <a:srgbClr val="0000FF"/>
                </a:solidFill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31178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criterion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that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15544"/>
              </p:ext>
            </p:extLst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43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72154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 we allow all possible weights?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Any preferences?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78333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Generally, we don’t want huge weights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weights are large, a small change in a feature can result in a large change in the prediction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Also gives too much weight to any one feature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Might also prefer weights of 0 for features that aren’t useful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66076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33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83506"/>
              </p:ext>
            </p:extLst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93600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53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29162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4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24431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5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32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Squared weights penalizes large values more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69874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8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51696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9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602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sum of the squared weights </a:t>
            </a:r>
            <a:br>
              <a:rPr lang="en-US" sz="2400" dirty="0"/>
            </a:br>
            <a:r>
              <a:rPr lang="en-US" sz="2400" dirty="0"/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33499"/>
              </p:ext>
            </p:extLst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5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Smaller values of p (p &lt; 2) encourage sparser vectors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37908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6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67224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7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12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Midterm next week, due Friday (more on this in 1 min)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6 due Friday before fall break (~ 2 weeks from now)</a:t>
            </a:r>
          </a:p>
          <a:p>
            <a:pPr marL="320040" lvl="1" indent="0">
              <a:buNone/>
            </a:pPr>
            <a:r>
              <a:rPr lang="en-US" dirty="0"/>
              <a:t>Focus on studying for the midterm, but at least take a look at this next week</a:t>
            </a:r>
          </a:p>
        </p:txBody>
      </p:sp>
    </p:spTree>
    <p:extLst>
      <p:ext uri="{BB962C8B-B14F-4D97-AF65-F5344CB8AC3E}">
        <p14:creationId xmlns:p14="http://schemas.microsoft.com/office/powerpoint/2010/main" val="788528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example, if w</a:t>
            </a:r>
            <a:r>
              <a:rPr lang="en-US" sz="2400" baseline="-25000" dirty="0"/>
              <a:t>1</a:t>
            </a:r>
            <a:r>
              <a:rPr lang="en-US" sz="2400" dirty="0"/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9806"/>
              </p:ext>
            </p:extLst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535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p-norms penalize larger weights</a:t>
            </a:r>
          </a:p>
          <a:p>
            <a:endParaRPr lang="en-US" sz="2400" dirty="0"/>
          </a:p>
          <a:p>
            <a:r>
              <a:rPr lang="en-US" sz="2400" dirty="0"/>
              <a:t>p &lt; 2 tends to create sparse (i.e. lots of 0 weights)</a:t>
            </a:r>
          </a:p>
          <a:p>
            <a:endParaRPr lang="en-US" sz="2400" dirty="0"/>
          </a:p>
          <a:p>
            <a:r>
              <a:rPr lang="en-US" sz="2400" dirty="0"/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642297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79523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9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57752"/>
              </p:ext>
            </p:extLst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0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95248"/>
              </p:ext>
            </p:extLst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1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45126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0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39841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1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can ensure that the loss + </a:t>
            </a:r>
            <a:r>
              <a:rPr lang="en-US" sz="2400" dirty="0" err="1"/>
              <a:t>regularizer</a:t>
            </a:r>
            <a:r>
              <a:rPr lang="en-US" sz="2400" dirty="0"/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3781292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400" i="1" dirty="0">
                <a:solidFill>
                  <a:srgbClr val="0000FF"/>
                </a:solidFill>
              </a:rPr>
              <a:t>above </a:t>
            </a:r>
            <a:r>
              <a:rPr lang="en-US" sz="2400" dirty="0">
                <a:solidFill>
                  <a:srgbClr val="0000FF"/>
                </a:solidFill>
              </a:rPr>
              <a:t>the function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Mathematically, </a:t>
            </a:r>
            <a:r>
              <a:rPr lang="en-US" sz="2400" i="1" dirty="0"/>
              <a:t>f</a:t>
            </a:r>
            <a:r>
              <a:rPr lang="en-US" sz="2400" dirty="0"/>
              <a:t> is convex if for all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x</a:t>
            </a:r>
            <a:r>
              <a:rPr lang="en-US" sz="2400" i="1" baseline="-25000" dirty="0"/>
              <a:t>2</a:t>
            </a:r>
            <a:r>
              <a:rPr lang="en-US" sz="2400" dirty="0"/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133247"/>
              </p:ext>
            </p:extLst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value of the function at some point between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x</a:t>
            </a:r>
            <a:r>
              <a:rPr lang="en-US" sz="2400" i="1" baseline="-25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value at some point on the </a:t>
            </a:r>
            <a:r>
              <a:rPr lang="en-US" sz="2400" b="1" dirty="0"/>
              <a:t>line segment </a:t>
            </a:r>
            <a:r>
              <a:rPr lang="en-US" sz="2400" dirty="0"/>
              <a:t>between 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x</a:t>
            </a:r>
            <a:r>
              <a:rPr lang="en-US" sz="2400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86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47517"/>
              </p:ext>
            </p:extLst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8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Mathematically, </a:t>
            </a:r>
            <a:r>
              <a:rPr lang="en-US" sz="2400" i="1" dirty="0"/>
              <a:t>f</a:t>
            </a:r>
            <a:r>
              <a:rPr lang="en-US" sz="2400" dirty="0"/>
              <a:t> is convex if for all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x</a:t>
            </a:r>
            <a:r>
              <a:rPr lang="en-US" sz="2400" i="1" baseline="-25000" dirty="0"/>
              <a:t>2</a:t>
            </a:r>
            <a:r>
              <a:rPr lang="en-US" sz="24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668129"/>
              </p:ext>
            </p:extLst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9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88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62319"/>
              </p:ext>
            </p:extLst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9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180548"/>
              </p:ext>
            </p:extLst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0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84192"/>
              </p:ext>
            </p:extLst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1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55607"/>
                </p:ext>
              </p:extLst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72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15883"/>
                </p:ext>
              </p:extLst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73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definition of the sum of two functions:</a:t>
            </a:r>
          </a:p>
        </p:txBody>
      </p:sp>
    </p:spTree>
    <p:extLst>
      <p:ext uri="{BB962C8B-B14F-4D97-AF65-F5344CB8AC3E}">
        <p14:creationId xmlns:p14="http://schemas.microsoft.com/office/powerpoint/2010/main" val="6215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4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5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6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47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48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49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50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So: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D002703-687D-5240-9C30-F9B379C9565C}"/>
              </a:ext>
            </a:extLst>
          </p:cNvPr>
          <p:cNvSpPr/>
          <p:nvPr/>
        </p:nvSpPr>
        <p:spPr>
          <a:xfrm>
            <a:off x="1573917" y="4138165"/>
            <a:ext cx="2309151" cy="582966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3FE2F4-E077-E248-9CA5-394E4C1B1B06}"/>
              </a:ext>
            </a:extLst>
          </p:cNvPr>
          <p:cNvSpPr/>
          <p:nvPr/>
        </p:nvSpPr>
        <p:spPr>
          <a:xfrm>
            <a:off x="3205406" y="2035350"/>
            <a:ext cx="2309151" cy="582966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CCE466-F07A-8448-B81D-2191DA7DA432}"/>
              </a:ext>
            </a:extLst>
          </p:cNvPr>
          <p:cNvSpPr/>
          <p:nvPr/>
        </p:nvSpPr>
        <p:spPr>
          <a:xfrm>
            <a:off x="4229011" y="4109766"/>
            <a:ext cx="2655094" cy="582966"/>
          </a:xfrm>
          <a:prstGeom prst="rect">
            <a:avLst/>
          </a:prstGeom>
          <a:solidFill>
            <a:srgbClr val="00B05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BCD480-75BA-5341-BCFE-2B167096EB10}"/>
              </a:ext>
            </a:extLst>
          </p:cNvPr>
          <p:cNvSpPr/>
          <p:nvPr/>
        </p:nvSpPr>
        <p:spPr>
          <a:xfrm>
            <a:off x="3205405" y="3138676"/>
            <a:ext cx="2731931" cy="582966"/>
          </a:xfrm>
          <a:prstGeom prst="rect">
            <a:avLst/>
          </a:prstGeom>
          <a:solidFill>
            <a:srgbClr val="00B05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744B3B-7181-1C42-BB30-AFFFC7D5EB9C}"/>
              </a:ext>
            </a:extLst>
          </p:cNvPr>
          <p:cNvSpPr/>
          <p:nvPr/>
        </p:nvSpPr>
        <p:spPr>
          <a:xfrm>
            <a:off x="1573917" y="4713981"/>
            <a:ext cx="2309151" cy="582966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9B0285-0D1D-5243-987D-E916743DFA58}"/>
              </a:ext>
            </a:extLst>
          </p:cNvPr>
          <p:cNvSpPr/>
          <p:nvPr/>
        </p:nvSpPr>
        <p:spPr>
          <a:xfrm>
            <a:off x="4229011" y="4685582"/>
            <a:ext cx="2655094" cy="582966"/>
          </a:xfrm>
          <a:prstGeom prst="rect">
            <a:avLst/>
          </a:prstGeom>
          <a:solidFill>
            <a:srgbClr val="0070C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7F36B9-B46F-0247-B50F-6511418AFBF4}"/>
              </a:ext>
            </a:extLst>
          </p:cNvPr>
          <p:cNvSpPr/>
          <p:nvPr/>
        </p:nvSpPr>
        <p:spPr>
          <a:xfrm>
            <a:off x="5705255" y="1970070"/>
            <a:ext cx="2309151" cy="582966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65ED40-2256-B848-9841-2BF2C123D209}"/>
              </a:ext>
            </a:extLst>
          </p:cNvPr>
          <p:cNvSpPr/>
          <p:nvPr/>
        </p:nvSpPr>
        <p:spPr>
          <a:xfrm>
            <a:off x="6146536" y="3158287"/>
            <a:ext cx="2655094" cy="582966"/>
          </a:xfrm>
          <a:prstGeom prst="rect">
            <a:avLst/>
          </a:prstGeom>
          <a:solidFill>
            <a:srgbClr val="0070C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7766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6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1040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7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can ensure that the loss + </a:t>
            </a:r>
            <a:r>
              <a:rPr lang="en-US" sz="2400" dirty="0" err="1"/>
              <a:t>regularizer</a:t>
            </a:r>
            <a:r>
              <a:rPr lang="en-US" sz="2400" dirty="0"/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convex as long as both loss and </a:t>
            </a:r>
            <a:r>
              <a:rPr lang="en-US" sz="2400" dirty="0" err="1">
                <a:solidFill>
                  <a:srgbClr val="0000FF"/>
                </a:solidFill>
              </a:rPr>
              <a:t>regularizer</a:t>
            </a:r>
            <a:r>
              <a:rPr lang="en-US" sz="2400" dirty="0">
                <a:solidFill>
                  <a:srgbClr val="0000FF"/>
                </a:solidFill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416820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6491"/>
              </p:ext>
            </p:extLst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208733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Download when you’re ready to take it</a:t>
            </a:r>
          </a:p>
          <a:p>
            <a:pPr marL="0" indent="0">
              <a:buNone/>
            </a:pPr>
            <a:r>
              <a:rPr lang="en-US" dirty="0"/>
              <a:t>(available by end of day Monday)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 hours to complete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hand-in (or e-mail in) by 11:59pm Friday Oct. 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use: class notes, your notes, the book, your assignments and Wikipedia.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</a:t>
            </a:r>
            <a:r>
              <a:rPr lang="en-US" b="1" dirty="0"/>
              <a:t>not</a:t>
            </a:r>
            <a:r>
              <a:rPr lang="en-US" dirty="0"/>
              <a:t> use: your neighbor, anything else on the web, etc.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33980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900907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7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70678"/>
              </p:ext>
            </p:extLst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8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43460"/>
              </p:ext>
            </p:extLst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9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3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59615"/>
              </p:ext>
            </p:extLst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Regularizer</a:t>
            </a:r>
            <a:r>
              <a:rPr lang="en-US" sz="2400" dirty="0"/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789138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74789"/>
              </p:ext>
            </p:extLst>
          </p:nvPr>
        </p:nvGraphicFramePr>
        <p:xfrm>
          <a:off x="1922463" y="3924300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Equation" r:id="rId3" imgW="2705100" imgH="444500" progId="Equation.3">
                  <p:embed/>
                </p:oleObj>
              </mc:Choice>
              <mc:Fallback>
                <p:oleObj name="Equation" r:id="rId3" imgW="270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924300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066796"/>
              </p:ext>
            </p:extLst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5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15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8210"/>
              </p:ext>
            </p:extLst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9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38028"/>
              </p:ext>
            </p:extLst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0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46863"/>
              </p:ext>
            </p:extLst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1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1351925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53958"/>
              </p:ext>
            </p:extLst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2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60847"/>
              </p:ext>
            </p:extLst>
          </p:nvPr>
        </p:nvGraphicFramePr>
        <p:xfrm>
          <a:off x="1922463" y="3924300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3" name="Equation" r:id="rId5" imgW="2705100" imgH="444500" progId="Equation.3">
                  <p:embed/>
                </p:oleObj>
              </mc:Choice>
              <mc:Fallback>
                <p:oleObj name="Equation" r:id="rId5" imgW="270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924300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859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64245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1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the </a:t>
            </a:r>
            <a:r>
              <a:rPr lang="en-US" sz="2400" dirty="0" err="1">
                <a:solidFill>
                  <a:srgbClr val="FF0000"/>
                </a:solidFill>
              </a:rPr>
              <a:t>regularizer</a:t>
            </a:r>
            <a:r>
              <a:rPr lang="en-US" sz="2400" dirty="0">
                <a:solidFill>
                  <a:srgbClr val="FF0000"/>
                </a:solidFill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6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is positive, reduces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endParaRPr lang="en-US" sz="2400" baseline="-250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is negative, increases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moves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43837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5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4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78637"/>
              </p:ext>
            </p:extLst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8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380591"/>
              </p:ext>
            </p:extLst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9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434067"/>
              </p:ext>
            </p:extLst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0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325646"/>
              </p:ext>
            </p:extLst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1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82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200722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3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the </a:t>
            </a:r>
            <a:r>
              <a:rPr lang="en-US" sz="2400" dirty="0" err="1">
                <a:solidFill>
                  <a:srgbClr val="FF0000"/>
                </a:solidFill>
              </a:rPr>
              <a:t>regularizer</a:t>
            </a:r>
            <a:r>
              <a:rPr lang="en-US" sz="2400" dirty="0">
                <a:solidFill>
                  <a:srgbClr val="FF0000"/>
                </a:solidFill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0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75379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7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is positive, reduces by a constant</a:t>
            </a:r>
            <a:endParaRPr lang="en-US" sz="2400" baseline="-250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is negative, increases by a constant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moves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towards 0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419001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Anything we’ve talked about in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Anything in the reading (these are not necessarily the same things)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Anything we’ve covered in the assignments</a:t>
            </a:r>
          </a:p>
        </p:txBody>
      </p:sp>
    </p:spTree>
    <p:extLst>
      <p:ext uri="{BB962C8B-B14F-4D97-AF65-F5344CB8AC3E}">
        <p14:creationId xmlns:p14="http://schemas.microsoft.com/office/powerpoint/2010/main" val="3977872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5909"/>
              </p:ext>
            </p:extLst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7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70960"/>
              </p:ext>
            </p:extLst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8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60341"/>
              </p:ext>
            </p:extLst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9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343104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112330"/>
              </p:ext>
            </p:extLst>
          </p:nvPr>
        </p:nvGraphicFramePr>
        <p:xfrm>
          <a:off x="1310216" y="2367315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2"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0216" y="2367315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4407" y="2437870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216" y="3899722"/>
            <a:ext cx="624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gradient descent the only way to find w and 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0216" y="4704875"/>
            <a:ext cx="5396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No!  Many other ways to find the minimum.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Some are don’t even require iteration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Whole field called 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3090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3812127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985535"/>
              </p:ext>
            </p:extLst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4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40325"/>
              </p:ext>
            </p:extLst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5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70490"/>
              </p:ext>
            </p:extLst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6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squared error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30118"/>
              </p:ext>
            </p:extLst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7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213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17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61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Machine learning basics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different types of learning problems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feature-based machine learning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data assumptions/data generating distribution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Classification problem setup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Proper experimentation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train/</a:t>
            </a:r>
            <a:r>
              <a:rPr lang="en-US" dirty="0" err="1"/>
              <a:t>dev</a:t>
            </a:r>
            <a:r>
              <a:rPr lang="en-US" dirty="0"/>
              <a:t>/test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evaluation/accuracy/training error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optimizing </a:t>
            </a:r>
            <a:r>
              <a:rPr lang="en-US" dirty="0" err="1"/>
              <a:t>hyperparameters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9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Learning algorithms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Decision trees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K-NN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Perceptron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Algorithm properties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training/learning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rational/why it works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classifying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hyperparameters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avoiding </a:t>
            </a:r>
            <a:r>
              <a:rPr lang="en-US" dirty="0" err="1"/>
              <a:t>overfitting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algorithm variants/improvements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7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Geometric view of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distances between examples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decision boundaries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example 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removing erroneous features/picking good 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challenges with high-dimensional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feature normalization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pre-processing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outlier detection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8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Comparing algorithms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n-fold cross validation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leave one out validation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bootstrap resampling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t-test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imbalanced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precision/recall, F1, AUC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subsampling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oversampling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binary classifiers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73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10902</TotalTime>
  <Words>1822</Words>
  <Application>Microsoft Macintosh PowerPoint</Application>
  <PresentationFormat>On-screen Show (4:3)</PresentationFormat>
  <Paragraphs>407</Paragraphs>
  <Slides>55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Tw Cen MT</vt:lpstr>
      <vt:lpstr>Wingdings</vt:lpstr>
      <vt:lpstr>Wingdings 2</vt:lpstr>
      <vt:lpstr>Median</vt:lpstr>
      <vt:lpstr>Equation</vt:lpstr>
      <vt:lpstr>Regularization</vt:lpstr>
      <vt:lpstr>Admin</vt:lpstr>
      <vt:lpstr>Schedule</vt:lpstr>
      <vt:lpstr>Midterm</vt:lpstr>
      <vt:lpstr>What can be covered</vt:lpstr>
      <vt:lpstr>Midterm topics</vt:lpstr>
      <vt:lpstr>Midterm topics</vt:lpstr>
      <vt:lpstr>Midterm topics</vt:lpstr>
      <vt:lpstr>Midterm topics</vt:lpstr>
      <vt:lpstr>Midterm topics</vt:lpstr>
      <vt:lpstr>Midterm topics</vt:lpstr>
      <vt:lpstr>Midterm general advice</vt:lpstr>
      <vt:lpstr>How many have you heard of?</vt:lpstr>
      <vt:lpstr>Model-based machine learning</vt:lpstr>
      <vt:lpstr>Model-based machine learning</vt:lpstr>
      <vt:lpstr>Surrogate loss functions</vt:lpstr>
      <vt:lpstr>Finding the minimum</vt:lpstr>
      <vt:lpstr>Gradient descent</vt:lpstr>
      <vt:lpstr>Perceptron learning algorithm!</vt:lpstr>
      <vt:lpstr>The constant</vt:lpstr>
      <vt:lpstr>The constant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Model-based machine learning</vt:lpstr>
      <vt:lpstr>Regularizers summarized</vt:lpstr>
      <vt:lpstr>The other loss functions</vt:lpstr>
      <vt:lpstr>Many tools support these different combinations</vt:lpstr>
      <vt:lpstr>Common names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1973</cp:revision>
  <cp:lastPrinted>2013-09-17T22:01:58Z</cp:lastPrinted>
  <dcterms:created xsi:type="dcterms:W3CDTF">2013-09-08T20:10:23Z</dcterms:created>
  <dcterms:modified xsi:type="dcterms:W3CDTF">2019-10-03T20:13:15Z</dcterms:modified>
</cp:coreProperties>
</file>