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rels" ContentType="application/vnd.openxmlformats-package.relationships+xml"/>
  <Default Extension="emf" ContentType="image/x-emf"/>
  <Default Extension="vml" ContentType="application/vnd.openxmlformats-officedocument.vmlDrawing"/>
  <Default Extension="bin" ContentType="application/vnd.openxmlformats-officedocument.presentationml.printerSettings"/>
  <Default Extension="png" ContentType="image/p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embeddings/oleObject1.bin" ContentType="application/vnd.openxmlformats-officedocument.oleObject"/>
  <Override PartName="/ppt/embeddings/oleObject2.bin" ContentType="application/vnd.openxmlformats-officedocument.oleObject"/>
  <Override PartName="/ppt/embeddings/oleObject3.bin" ContentType="application/vnd.openxmlformats-officedocument.oleObject"/>
  <Override PartName="/ppt/embeddings/oleObject4.bin" ContentType="application/vnd.openxmlformats-officedocument.oleObject"/>
  <Override PartName="/ppt/embeddings/oleObject5.bin" ContentType="application/vnd.openxmlformats-officedocument.oleObject"/>
  <Override PartName="/ppt/embeddings/oleObject6.bin" ContentType="application/vnd.openxmlformats-officedocument.oleObject"/>
  <Override PartName="/ppt/embeddings/oleObject7.bin" ContentType="application/vnd.openxmlformats-officedocument.oleObject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embeddings/oleObject8.bin" ContentType="application/vnd.openxmlformats-officedocument.oleObject"/>
  <Override PartName="/ppt/embeddings/oleObject9.bin" ContentType="application/vnd.openxmlformats-officedocument.oleObject"/>
  <Override PartName="/ppt/embeddings/Microsoft_Equation1.bin" ContentType="application/vnd.openxmlformats-officedocument.oleObject"/>
  <Override PartName="/ppt/embeddings/oleObject10.bin" ContentType="application/vnd.openxmlformats-officedocument.oleObject"/>
  <Override PartName="/ppt/notesSlides/notesSlide6.xml" ContentType="application/vnd.openxmlformats-officedocument.presentationml.notesSlide+xml"/>
  <Override PartName="/ppt/embeddings/oleObject11.bin" ContentType="application/vnd.openxmlformats-officedocument.oleObject"/>
  <Override PartName="/ppt/embeddings/oleObject12.bin" ContentType="application/vnd.openxmlformats-officedocument.oleObject"/>
  <Override PartName="/ppt/embeddings/oleObject13.bin" ContentType="application/vnd.openxmlformats-officedocument.oleObject"/>
  <Override PartName="/ppt/notesSlides/notesSlide7.xml" ContentType="application/vnd.openxmlformats-officedocument.presentationml.notesSlide+xml"/>
  <Override PartName="/ppt/embeddings/oleObject14.bin" ContentType="application/vnd.openxmlformats-officedocument.oleObject"/>
  <Override PartName="/ppt/embeddings/oleObject15.bin" ContentType="application/vnd.openxmlformats-officedocument.oleObject"/>
  <Override PartName="/ppt/embeddings/oleObject16.bin" ContentType="application/vnd.openxmlformats-officedocument.oleObject"/>
  <Override PartName="/ppt/embeddings/oleObject17.bin" ContentType="application/vnd.openxmlformats-officedocument.oleObject"/>
  <Override PartName="/ppt/embeddings/oleObject18.bin" ContentType="application/vnd.openxmlformats-officedocument.oleObject"/>
  <Override PartName="/ppt/embeddings/oleObject19.bin" ContentType="application/vnd.openxmlformats-officedocument.oleObject"/>
  <Override PartName="/ppt/embeddings/oleObject20.bin" ContentType="application/vnd.openxmlformats-officedocument.oleObject"/>
  <Override PartName="/ppt/embeddings/oleObject21.bin" ContentType="application/vnd.openxmlformats-officedocument.oleObject"/>
  <Override PartName="/ppt/embeddings/oleObject22.bin" ContentType="application/vnd.openxmlformats-officedocument.oleObject"/>
  <Override PartName="/ppt/embeddings/oleObject23.bin" ContentType="application/vnd.openxmlformats-officedocument.oleObject"/>
  <Override PartName="/ppt/embeddings/oleObject24.bin" ContentType="application/vnd.openxmlformats-officedocument.oleObject"/>
  <Override PartName="/ppt/embeddings/oleObject25.bin" ContentType="application/vnd.openxmlformats-officedocument.oleObject"/>
  <Override PartName="/ppt/notesSlides/notesSlide8.xml" ContentType="application/vnd.openxmlformats-officedocument.presentationml.notesSlide+xml"/>
  <Override PartName="/ppt/embeddings/oleObject26.bin" ContentType="application/vnd.openxmlformats-officedocument.oleObject"/>
  <Override PartName="/ppt/embeddings/oleObject27.bin" ContentType="application/vnd.openxmlformats-officedocument.oleObject"/>
  <Override PartName="/ppt/embeddings/oleObject28.bin" ContentType="application/vnd.openxmlformats-officedocument.oleObject"/>
  <Override PartName="/ppt/embeddings/oleObject29.bin" ContentType="application/vnd.openxmlformats-officedocument.oleObject"/>
  <Override PartName="/ppt/notesSlides/notesSlide9.xml" ContentType="application/vnd.openxmlformats-officedocument.presentationml.notesSlide+xml"/>
  <Override PartName="/ppt/embeddings/oleObject30.bin" ContentType="application/vnd.openxmlformats-officedocument.oleObject"/>
  <Override PartName="/ppt/embeddings/oleObject31.bin" ContentType="application/vnd.openxmlformats-officedocument.oleObject"/>
  <Override PartName="/ppt/embeddings/oleObject32.bin" ContentType="application/vnd.openxmlformats-officedocument.oleObject"/>
  <Override PartName="/ppt/embeddings/oleObject33.bin" ContentType="application/vnd.openxmlformats-officedocument.oleObject"/>
  <Override PartName="/ppt/embeddings/oleObject34.bin" ContentType="application/vnd.openxmlformats-officedocument.oleObject"/>
  <Override PartName="/ppt/embeddings/oleObject35.bin" ContentType="application/vnd.openxmlformats-officedocument.oleObject"/>
  <Override PartName="/ppt/embeddings/oleObject36.bin" ContentType="application/vnd.openxmlformats-officedocument.oleObject"/>
  <Override PartName="/ppt/embeddings/oleObject37.bin" ContentType="application/vnd.openxmlformats-officedocument.oleObject"/>
  <Override PartName="/ppt/embeddings/oleObject38.bin" ContentType="application/vnd.openxmlformats-officedocument.oleObject"/>
  <Override PartName="/ppt/embeddings/oleObject39.bin" ContentType="application/vnd.openxmlformats-officedocument.oleObject"/>
  <Override PartName="/ppt/embeddings/oleObject40.bin" ContentType="application/vnd.openxmlformats-officedocument.oleObject"/>
  <Override PartName="/ppt/embeddings/oleObject41.bin" ContentType="application/vnd.openxmlformats-officedocument.oleObject"/>
  <Override PartName="/ppt/embeddings/oleObject42.bin" ContentType="application/vnd.openxmlformats-officedocument.oleObject"/>
  <Override PartName="/ppt/embeddings/oleObject43.bin" ContentType="application/vnd.openxmlformats-officedocument.oleObject"/>
  <Override PartName="/ppt/embeddings/oleObject44.bin" ContentType="application/vnd.openxmlformats-officedocument.oleObject"/>
  <Override PartName="/ppt/embeddings/oleObject45.bin" ContentType="application/vnd.openxmlformats-officedocument.oleObject"/>
  <Override PartName="/ppt/embeddings/oleObject46.bin" ContentType="application/vnd.openxmlformats-officedocument.oleObject"/>
  <Override PartName="/ppt/embeddings/oleObject47.bin" ContentType="application/vnd.openxmlformats-officedocument.oleObject"/>
  <Override PartName="/ppt/embeddings/oleObject48.bin" ContentType="application/vnd.openxmlformats-officedocument.oleObject"/>
  <Override PartName="/ppt/embeddings/oleObject49.bin" ContentType="application/vnd.openxmlformats-officedocument.oleObject"/>
  <Override PartName="/ppt/embeddings/oleObject50.bin" ContentType="application/vnd.openxmlformats-officedocument.oleObject"/>
  <Override PartName="/ppt/embeddings/oleObject51.bin" ContentType="application/vnd.openxmlformats-officedocument.oleObject"/>
  <Override PartName="/ppt/embeddings/Microsoft_Equation2.bin" ContentType="application/vnd.openxmlformats-officedocument.oleObject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59"/>
  </p:notesMasterIdLst>
  <p:sldIdLst>
    <p:sldId id="256" r:id="rId2"/>
    <p:sldId id="258" r:id="rId3"/>
    <p:sldId id="352" r:id="rId4"/>
    <p:sldId id="353" r:id="rId5"/>
    <p:sldId id="354" r:id="rId6"/>
    <p:sldId id="355" r:id="rId7"/>
    <p:sldId id="356" r:id="rId8"/>
    <p:sldId id="357" r:id="rId9"/>
    <p:sldId id="358" r:id="rId10"/>
    <p:sldId id="359" r:id="rId11"/>
    <p:sldId id="394" r:id="rId12"/>
    <p:sldId id="259" r:id="rId13"/>
    <p:sldId id="260" r:id="rId14"/>
    <p:sldId id="261" r:id="rId15"/>
    <p:sldId id="262" r:id="rId16"/>
    <p:sldId id="263" r:id="rId17"/>
    <p:sldId id="264" r:id="rId18"/>
    <p:sldId id="265" r:id="rId19"/>
    <p:sldId id="266" r:id="rId20"/>
    <p:sldId id="267" r:id="rId21"/>
    <p:sldId id="360" r:id="rId22"/>
    <p:sldId id="270" r:id="rId23"/>
    <p:sldId id="269" r:id="rId24"/>
    <p:sldId id="273" r:id="rId25"/>
    <p:sldId id="271" r:id="rId26"/>
    <p:sldId id="275" r:id="rId27"/>
    <p:sldId id="274" r:id="rId28"/>
    <p:sldId id="276" r:id="rId29"/>
    <p:sldId id="280" r:id="rId30"/>
    <p:sldId id="283" r:id="rId31"/>
    <p:sldId id="300" r:id="rId32"/>
    <p:sldId id="302" r:id="rId33"/>
    <p:sldId id="284" r:id="rId34"/>
    <p:sldId id="303" r:id="rId35"/>
    <p:sldId id="304" r:id="rId36"/>
    <p:sldId id="289" r:id="rId37"/>
    <p:sldId id="278" r:id="rId38"/>
    <p:sldId id="305" r:id="rId39"/>
    <p:sldId id="349" r:id="rId40"/>
    <p:sldId id="306" r:id="rId41"/>
    <p:sldId id="311" r:id="rId42"/>
    <p:sldId id="312" r:id="rId43"/>
    <p:sldId id="313" r:id="rId44"/>
    <p:sldId id="318" r:id="rId45"/>
    <p:sldId id="317" r:id="rId46"/>
    <p:sldId id="319" r:id="rId47"/>
    <p:sldId id="339" r:id="rId48"/>
    <p:sldId id="341" r:id="rId49"/>
    <p:sldId id="340" r:id="rId50"/>
    <p:sldId id="342" r:id="rId51"/>
    <p:sldId id="343" r:id="rId52"/>
    <p:sldId id="344" r:id="rId53"/>
    <p:sldId id="346" r:id="rId54"/>
    <p:sldId id="347" r:id="rId55"/>
    <p:sldId id="351" r:id="rId56"/>
    <p:sldId id="361" r:id="rId57"/>
    <p:sldId id="396" r:id="rId5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8D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057" autoAdjust="0"/>
    <p:restoredTop sz="94660"/>
  </p:normalViewPr>
  <p:slideViewPr>
    <p:cSldViewPr snapToGrid="0" snapToObjects="1">
      <p:cViewPr>
        <p:scale>
          <a:sx n="90" d="100"/>
          <a:sy n="90" d="100"/>
        </p:scale>
        <p:origin x="-736" y="-2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slide" Target="slides/slide15.xml"/><Relationship Id="rId17" Type="http://schemas.openxmlformats.org/officeDocument/2006/relationships/slide" Target="slides/slide16.xml"/><Relationship Id="rId18" Type="http://schemas.openxmlformats.org/officeDocument/2006/relationships/slide" Target="slides/slide17.xml"/><Relationship Id="rId19" Type="http://schemas.openxmlformats.org/officeDocument/2006/relationships/slide" Target="slides/slide18.xml"/><Relationship Id="rId63" Type="http://schemas.openxmlformats.org/officeDocument/2006/relationships/theme" Target="theme/theme1.xml"/><Relationship Id="rId64" Type="http://schemas.openxmlformats.org/officeDocument/2006/relationships/tableStyles" Target="tableStyles.xml"/><Relationship Id="rId50" Type="http://schemas.openxmlformats.org/officeDocument/2006/relationships/slide" Target="slides/slide49.xml"/><Relationship Id="rId51" Type="http://schemas.openxmlformats.org/officeDocument/2006/relationships/slide" Target="slides/slide50.xml"/><Relationship Id="rId52" Type="http://schemas.openxmlformats.org/officeDocument/2006/relationships/slide" Target="slides/slide51.xml"/><Relationship Id="rId53" Type="http://schemas.openxmlformats.org/officeDocument/2006/relationships/slide" Target="slides/slide52.xml"/><Relationship Id="rId54" Type="http://schemas.openxmlformats.org/officeDocument/2006/relationships/slide" Target="slides/slide53.xml"/><Relationship Id="rId55" Type="http://schemas.openxmlformats.org/officeDocument/2006/relationships/slide" Target="slides/slide54.xml"/><Relationship Id="rId56" Type="http://schemas.openxmlformats.org/officeDocument/2006/relationships/slide" Target="slides/slide55.xml"/><Relationship Id="rId57" Type="http://schemas.openxmlformats.org/officeDocument/2006/relationships/slide" Target="slides/slide56.xml"/><Relationship Id="rId58" Type="http://schemas.openxmlformats.org/officeDocument/2006/relationships/slide" Target="slides/slide57.xml"/><Relationship Id="rId59" Type="http://schemas.openxmlformats.org/officeDocument/2006/relationships/notesMaster" Target="notesMasters/notesMaster1.xml"/><Relationship Id="rId40" Type="http://schemas.openxmlformats.org/officeDocument/2006/relationships/slide" Target="slides/slide39.xml"/><Relationship Id="rId41" Type="http://schemas.openxmlformats.org/officeDocument/2006/relationships/slide" Target="slides/slide40.xml"/><Relationship Id="rId42" Type="http://schemas.openxmlformats.org/officeDocument/2006/relationships/slide" Target="slides/slide41.xml"/><Relationship Id="rId43" Type="http://schemas.openxmlformats.org/officeDocument/2006/relationships/slide" Target="slides/slide42.xml"/><Relationship Id="rId44" Type="http://schemas.openxmlformats.org/officeDocument/2006/relationships/slide" Target="slides/slide43.xml"/><Relationship Id="rId45" Type="http://schemas.openxmlformats.org/officeDocument/2006/relationships/slide" Target="slides/slide44.xml"/><Relationship Id="rId46" Type="http://schemas.openxmlformats.org/officeDocument/2006/relationships/slide" Target="slides/slide45.xml"/><Relationship Id="rId47" Type="http://schemas.openxmlformats.org/officeDocument/2006/relationships/slide" Target="slides/slide46.xml"/><Relationship Id="rId48" Type="http://schemas.openxmlformats.org/officeDocument/2006/relationships/slide" Target="slides/slide47.xml"/><Relationship Id="rId49" Type="http://schemas.openxmlformats.org/officeDocument/2006/relationships/slide" Target="slides/slide48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30" Type="http://schemas.openxmlformats.org/officeDocument/2006/relationships/slide" Target="slides/slide29.xml"/><Relationship Id="rId31" Type="http://schemas.openxmlformats.org/officeDocument/2006/relationships/slide" Target="slides/slide30.xml"/><Relationship Id="rId32" Type="http://schemas.openxmlformats.org/officeDocument/2006/relationships/slide" Target="slides/slide31.xml"/><Relationship Id="rId33" Type="http://schemas.openxmlformats.org/officeDocument/2006/relationships/slide" Target="slides/slide32.xml"/><Relationship Id="rId34" Type="http://schemas.openxmlformats.org/officeDocument/2006/relationships/slide" Target="slides/slide33.xml"/><Relationship Id="rId35" Type="http://schemas.openxmlformats.org/officeDocument/2006/relationships/slide" Target="slides/slide34.xml"/><Relationship Id="rId36" Type="http://schemas.openxmlformats.org/officeDocument/2006/relationships/slide" Target="slides/slide35.xml"/><Relationship Id="rId37" Type="http://schemas.openxmlformats.org/officeDocument/2006/relationships/slide" Target="slides/slide36.xml"/><Relationship Id="rId38" Type="http://schemas.openxmlformats.org/officeDocument/2006/relationships/slide" Target="slides/slide37.xml"/><Relationship Id="rId39" Type="http://schemas.openxmlformats.org/officeDocument/2006/relationships/slide" Target="slides/slide38.xml"/><Relationship Id="rId20" Type="http://schemas.openxmlformats.org/officeDocument/2006/relationships/slide" Target="slides/slide19.xml"/><Relationship Id="rId21" Type="http://schemas.openxmlformats.org/officeDocument/2006/relationships/slide" Target="slides/slide20.xml"/><Relationship Id="rId22" Type="http://schemas.openxmlformats.org/officeDocument/2006/relationships/slide" Target="slides/slide21.xml"/><Relationship Id="rId23" Type="http://schemas.openxmlformats.org/officeDocument/2006/relationships/slide" Target="slides/slide22.xml"/><Relationship Id="rId24" Type="http://schemas.openxmlformats.org/officeDocument/2006/relationships/slide" Target="slides/slide23.xml"/><Relationship Id="rId25" Type="http://schemas.openxmlformats.org/officeDocument/2006/relationships/slide" Target="slides/slide24.xml"/><Relationship Id="rId26" Type="http://schemas.openxmlformats.org/officeDocument/2006/relationships/slide" Target="slides/slide25.xml"/><Relationship Id="rId27" Type="http://schemas.openxmlformats.org/officeDocument/2006/relationships/slide" Target="slides/slide26.xml"/><Relationship Id="rId28" Type="http://schemas.openxmlformats.org/officeDocument/2006/relationships/slide" Target="slides/slide27.xml"/><Relationship Id="rId29" Type="http://schemas.openxmlformats.org/officeDocument/2006/relationships/slide" Target="slides/slide28.xml"/><Relationship Id="rId60" Type="http://schemas.openxmlformats.org/officeDocument/2006/relationships/printerSettings" Target="printerSettings/printerSettings1.bin"/><Relationship Id="rId61" Type="http://schemas.openxmlformats.org/officeDocument/2006/relationships/presProps" Target="presProps.xml"/><Relationship Id="rId62" Type="http://schemas.openxmlformats.org/officeDocument/2006/relationships/viewProps" Target="viewProp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4.emf"/><Relationship Id="rId2" Type="http://schemas.openxmlformats.org/officeDocument/2006/relationships/image" Target="../media/image5.emf"/><Relationship Id="rId3" Type="http://schemas.openxmlformats.org/officeDocument/2006/relationships/image" Target="../media/image6.e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0.emf"/><Relationship Id="rId2" Type="http://schemas.openxmlformats.org/officeDocument/2006/relationships/image" Target="../media/image21.emf"/><Relationship Id="rId3" Type="http://schemas.openxmlformats.org/officeDocument/2006/relationships/image" Target="../media/image22.emf"/></Relationships>
</file>

<file path=ppt/drawings/_rels/vmlDrawing1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drawings/_rels/vmlDrawing1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3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25.emf"/></Relationships>
</file>

<file path=ppt/drawings/_rels/vmlDrawing15.vml.rels><?xml version="1.0" encoding="UTF-8" standalone="yes"?>
<Relationships xmlns="http://schemas.openxmlformats.org/package/2006/relationships"><Relationship Id="rId1" Type="http://schemas.openxmlformats.org/officeDocument/2006/relationships/image" Target="../media/image27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29.emf"/><Relationship Id="rId4" Type="http://schemas.openxmlformats.org/officeDocument/2006/relationships/image" Target="../media/image30.emf"/><Relationship Id="rId1" Type="http://schemas.openxmlformats.org/officeDocument/2006/relationships/image" Target="../media/image27.emf"/><Relationship Id="rId2" Type="http://schemas.openxmlformats.org/officeDocument/2006/relationships/image" Target="../media/image28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28.emf"/><Relationship Id="rId4" Type="http://schemas.openxmlformats.org/officeDocument/2006/relationships/image" Target="../media/image29.emf"/><Relationship Id="rId1" Type="http://schemas.openxmlformats.org/officeDocument/2006/relationships/image" Target="../media/image27.emf"/><Relationship Id="rId2" Type="http://schemas.openxmlformats.org/officeDocument/2006/relationships/image" Target="../media/image30.emf"/></Relationships>
</file>

<file path=ppt/drawings/_rels/vmlDrawing1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2.emf"/><Relationship Id="rId2" Type="http://schemas.openxmlformats.org/officeDocument/2006/relationships/image" Target="../media/image33.emf"/><Relationship Id="rId3" Type="http://schemas.openxmlformats.org/officeDocument/2006/relationships/image" Target="../media/image22.emf"/></Relationships>
</file>

<file path=ppt/drawings/_rels/vmlDrawing19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8.emf"/></Relationships>
</file>

<file path=ppt/drawings/_rels/vmlDrawing20.vml.rels><?xml version="1.0" encoding="UTF-8" standalone="yes"?>
<Relationships xmlns="http://schemas.openxmlformats.org/package/2006/relationships"><Relationship Id="rId1" Type="http://schemas.openxmlformats.org/officeDocument/2006/relationships/image" Target="../media/image37.e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emf"/><Relationship Id="rId4" Type="http://schemas.openxmlformats.org/officeDocument/2006/relationships/image" Target="../media/image41.emf"/><Relationship Id="rId1" Type="http://schemas.openxmlformats.org/officeDocument/2006/relationships/image" Target="../media/image38.emf"/><Relationship Id="rId2" Type="http://schemas.openxmlformats.org/officeDocument/2006/relationships/image" Target="../media/image39.emf"/></Relationships>
</file>

<file path=ppt/drawings/_rels/vmlDrawing22.vml.rels><?xml version="1.0" encoding="UTF-8" standalone="yes"?>
<Relationships xmlns="http://schemas.openxmlformats.org/package/2006/relationships"><Relationship Id="rId1" Type="http://schemas.openxmlformats.org/officeDocument/2006/relationships/image" Target="../media/image42.emf"/></Relationships>
</file>

<file path=ppt/drawings/_rels/vmlDrawing23.vml.rels><?xml version="1.0" encoding="UTF-8" standalone="yes"?>
<Relationships xmlns="http://schemas.openxmlformats.org/package/2006/relationships"><Relationship Id="rId1" Type="http://schemas.openxmlformats.org/officeDocument/2006/relationships/image" Target="../media/image43.emf"/><Relationship Id="rId2" Type="http://schemas.openxmlformats.org/officeDocument/2006/relationships/image" Target="../media/image44.emf"/></Relationships>
</file>

<file path=ppt/drawings/_rels/vmlDrawing24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25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6.vml.rels><?xml version="1.0" encoding="UTF-8" standalone="yes"?>
<Relationships xmlns="http://schemas.openxmlformats.org/package/2006/relationships"><Relationship Id="rId1" Type="http://schemas.openxmlformats.org/officeDocument/2006/relationships/image" Target="../media/image48.emf"/></Relationships>
</file>

<file path=ppt/drawings/_rels/vmlDrawing2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7.emf"/><Relationship Id="rId4" Type="http://schemas.openxmlformats.org/officeDocument/2006/relationships/image" Target="../media/image48.emf"/><Relationship Id="rId1" Type="http://schemas.openxmlformats.org/officeDocument/2006/relationships/image" Target="../media/image45.emf"/><Relationship Id="rId2" Type="http://schemas.openxmlformats.org/officeDocument/2006/relationships/image" Target="../media/image46.emf"/></Relationships>
</file>

<file path=ppt/drawings/_rels/vmlDrawing28.vml.rels><?xml version="1.0" encoding="UTF-8" standalone="yes"?>
<Relationships xmlns="http://schemas.openxmlformats.org/package/2006/relationships"><Relationship Id="rId1" Type="http://schemas.openxmlformats.org/officeDocument/2006/relationships/image" Target="../media/image33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0.emf"/><Relationship Id="rId2" Type="http://schemas.openxmlformats.org/officeDocument/2006/relationships/image" Target="../media/image11.emf"/></Relationships>
</file>

<file path=ppt/drawings/_rels/vmlDrawing5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Relationship Id="rId2" Type="http://schemas.openxmlformats.org/officeDocument/2006/relationships/image" Target="../media/image15.e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6.emf"/></Relationships>
</file>

<file path=ppt/drawings/_rels/vmlDrawing8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emf"/><Relationship Id="rId2" Type="http://schemas.openxmlformats.org/officeDocument/2006/relationships/image" Target="../media/image18.emf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FE918EF-26F2-F641-9B39-65E2E78847ED}" type="datetimeFigureOut">
              <a:rPr lang="en-US" smtClean="0"/>
              <a:t>9/27/16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813207C-337C-5744-B32B-244402CD9E3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008292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0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1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2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3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4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7.xml"/></Relationships>
</file>

<file path=ppt/notesSlides/_rels/notesSlide7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9.xml"/></Relationships>
</file>

<file path=ppt/notesSlides/_rels/notesSlide8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0.xml"/></Relationships>
</file>

<file path=ppt/notesSlides/_rels/notesSlide9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DT: the structure of the tree, which features each node splits on, the predictions at the leaves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perceptron: the weights and the b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baseline="0" dirty="0" smtClean="0"/>
              <a:t>DT: the structure of the tree, which features each node splits on, the predictions at the leaves</a:t>
            </a:r>
          </a:p>
          <a:p>
            <a:pPr marL="171450" indent="-171450">
              <a:buFontTx/>
              <a:buChar char="-"/>
            </a:pPr>
            <a:r>
              <a:rPr lang="en-US" baseline="0" dirty="0" smtClean="0"/>
              <a:t>perceptron: the weights and the b value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r>
              <a:rPr lang="en-US" dirty="0" smtClean="0"/>
              <a:t>often you’ll have to be able to tell from context whether the subscript refers</a:t>
            </a:r>
            <a:r>
              <a:rPr lang="en-US" baseline="0" dirty="0" smtClean="0"/>
              <a:t> to the example or the feature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171450" indent="-171450">
              <a:buFontTx/>
              <a:buChar char="-"/>
            </a:pPr>
            <a:r>
              <a:rPr lang="en-US" dirty="0" smtClean="0"/>
              <a:t>notice, all are convex</a:t>
            </a:r>
          </a:p>
          <a:p>
            <a:pPr marL="171450" indent="-171450">
              <a:buFontTx/>
              <a:buChar char="-"/>
            </a:pPr>
            <a:r>
              <a:rPr lang="en-US" dirty="0" smtClean="0"/>
              <a:t>all (except hinge) are differentiable</a:t>
            </a:r>
          </a:p>
          <a:p>
            <a:pPr marL="171450" indent="-171450">
              <a:buFontTx/>
              <a:buChar char="-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252084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indent="0">
              <a:buFontTx/>
              <a:buNone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813207C-337C-5744-B32B-244402CD9E30}" type="slidenum">
              <a:rPr lang="en-US" smtClean="0"/>
              <a:t>41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093311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>
              <a:defRPr cap="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23A271A1-F6D6-438B-A432-4747EE7ECD40}" type="datetimeFigureOut">
              <a:rPr lang="en-US" smtClean="0"/>
              <a:pPr algn="ctr" eaLnBrk="1" latinLnBrk="0" hangingPunct="1"/>
              <a:t>9/27/16</a:t>
            </a:fld>
            <a:endParaRPr lang="en-US" sz="2000" dirty="0">
              <a:solidFill>
                <a:srgbClr val="FFFFFF"/>
              </a:solidFill>
            </a:endParaRPr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</p:spPr>
        <p:txBody>
          <a:bodyPr/>
          <a:lstStyle>
            <a:lvl1pPr algn="r">
              <a:defRPr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dirty="0">
              <a:solidFill>
                <a:schemeClr val="tx2"/>
              </a:solidFill>
            </a:endParaRPr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9/27/16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</p:spPr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</p:spPr>
        <p:txBody>
          <a:bodyPr/>
          <a:lstStyle/>
          <a:p>
            <a:endParaRPr kumimoji="0" lang="en-US" dirty="0"/>
          </a:p>
        </p:txBody>
      </p:sp>
      <p:sp>
        <p:nvSpPr>
          <p:cNvPr id="7" name="Rectangle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9906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9/27/16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4958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7" name="Rectangle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9/27/16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400" dirty="0">
              <a:solidFill>
                <a:srgbClr val="FFFFFF"/>
              </a:solidFill>
            </a:endParaRPr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kumimoji="0"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9/27/16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5"/>
          </p:nvPr>
        </p:nvSpPr>
        <p:spPr/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9/27/16</a:t>
            </a:fld>
            <a:endParaRPr lang="en-US"/>
          </a:p>
        </p:txBody>
      </p:sp>
      <p:sp>
        <p:nvSpPr>
          <p:cNvPr id="12" name="Slide Number Placeholder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7"/>
          </p:nvPr>
        </p:nvSpPr>
        <p:spPr/>
        <p:txBody>
          <a:bodyPr rtlCol="0"/>
          <a:lstStyle/>
          <a:p>
            <a:endParaRPr kumimoji="0" lang="en-US"/>
          </a:p>
        </p:txBody>
      </p:sp>
      <p:sp>
        <p:nvSpPr>
          <p:cNvPr id="16" name="Text Placeholder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5" name="Text Placeholder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9/27/16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9/27/16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chemeClr val="tx2"/>
              </a:solidFill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9/27/16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kumimoji="0"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F0C94032-CD4C-4C25-B0C2-CEC720522D92}" type="slidenum">
              <a:rPr kumimoji="0" lang="en-US" smtClean="0"/>
              <a:pPr eaLnBrk="1" latinLnBrk="0" hangingPunct="1"/>
              <a:t>‹#›</a:t>
            </a:fld>
            <a:endParaRPr kumimoji="0" lang="en-US" dirty="0">
              <a:solidFill>
                <a:srgbClr val="FFFFFF"/>
              </a:solidFill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Rectangle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1" name="Rectangle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</p:spPr>
        <p:txBody>
          <a:bodyPr rtlCol="0"/>
          <a:lstStyle/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9/27/16</a:t>
            </a:fld>
            <a:endParaRPr lang="en-US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2800" dirty="0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</p:spPr>
        <p:txBody>
          <a:bodyPr rtlCol="0"/>
          <a:lstStyle/>
          <a:p>
            <a:endParaRPr kumimoji="0"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Drag picture to placeholder or click icon to add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9906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612648" y="1600200"/>
            <a:ext cx="8153400" cy="452628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eaLnBrk="1" latinLnBrk="0" hangingPunct="1"/>
            <a:fld id="{23A271A1-F6D6-438B-A432-4747EE7ECD40}" type="datetimeFigureOut">
              <a:rPr lang="en-US" smtClean="0"/>
              <a:pPr eaLnBrk="1" latinLnBrk="0" hangingPunct="1"/>
              <a:t>9/27/16</a:t>
            </a:fld>
            <a:endParaRPr lang="en-US" sz="1400" dirty="0">
              <a:solidFill>
                <a:schemeClr val="tx2"/>
              </a:solidFill>
            </a:endParaRPr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vert="horz" anchor="ctr"/>
          <a:lstStyle>
            <a:lvl1pPr algn="r" eaLnBrk="1" latinLnBrk="0" hangingPunct="1">
              <a:defRPr kumimoji="0" sz="1400">
                <a:solidFill>
                  <a:schemeClr val="tx2"/>
                </a:solidFill>
              </a:defRPr>
            </a:lvl1pPr>
          </a:lstStyle>
          <a:p>
            <a:pPr algn="r" eaLnBrk="1" latinLnBrk="0" hangingPunct="1"/>
            <a:endParaRPr kumimoji="0" lang="en-US" sz="1400" dirty="0">
              <a:solidFill>
                <a:schemeClr val="tx2"/>
              </a:solidFill>
            </a:endParaRPr>
          </a:p>
        </p:txBody>
      </p:sp>
      <p:sp>
        <p:nvSpPr>
          <p:cNvPr id="7" name="Rectangle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>
          <a:xfrm>
            <a:off x="0" y="1280160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>
          <a:xfrm>
            <a:off x="590550" y="1280160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0" y="1272222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pPr algn="ctr" eaLnBrk="1" latinLnBrk="0" hangingPunct="1"/>
            <a:fld id="{F0C94032-CD4C-4C25-B0C2-CEC720522D92}" type="slidenum">
              <a:rPr kumimoji="0" lang="en-US" smtClean="0"/>
              <a:pPr algn="ctr" eaLnBrk="1" latinLnBrk="0" hangingPunct="1"/>
              <a:t>‹#›</a:t>
            </a:fld>
            <a:endParaRPr kumimoji="0" lang="en-US" sz="1400" b="1" dirty="0">
              <a:solidFill>
                <a:srgbClr val="FFFFFF"/>
              </a:solidFill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4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0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0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0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0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0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0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0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0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4" Type="http://schemas.openxmlformats.org/officeDocument/2006/relationships/image" Target="../media/image4.emf"/><Relationship Id="rId5" Type="http://schemas.openxmlformats.org/officeDocument/2006/relationships/oleObject" Target="../embeddings/oleObject2.bin"/><Relationship Id="rId6" Type="http://schemas.openxmlformats.org/officeDocument/2006/relationships/image" Target="../media/image5.emf"/><Relationship Id="rId7" Type="http://schemas.openxmlformats.org/officeDocument/2006/relationships/oleObject" Target="../embeddings/oleObject3.bin"/><Relationship Id="rId8" Type="http://schemas.openxmlformats.org/officeDocument/2006/relationships/image" Target="../media/image6.emf"/><Relationship Id="rId9" Type="http://schemas.openxmlformats.org/officeDocument/2006/relationships/image" Target="../media/image7.png"/><Relationship Id="rId1" Type="http://schemas.openxmlformats.org/officeDocument/2006/relationships/vmlDrawing" Target="../drawings/vmlDrawing1.vml"/><Relationship Id="rId2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4" Type="http://schemas.openxmlformats.org/officeDocument/2006/relationships/image" Target="../media/image8.emf"/><Relationship Id="rId1" Type="http://schemas.openxmlformats.org/officeDocument/2006/relationships/vmlDrawing" Target="../drawings/vmlDrawing2.vml"/><Relationship Id="rId2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.bin"/><Relationship Id="rId4" Type="http://schemas.openxmlformats.org/officeDocument/2006/relationships/image" Target="../media/image9.emf"/><Relationship Id="rId1" Type="http://schemas.openxmlformats.org/officeDocument/2006/relationships/vmlDrawing" Target="../drawings/vmlDrawing3.vml"/><Relationship Id="rId2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4" Type="http://schemas.openxmlformats.org/officeDocument/2006/relationships/image" Target="../media/image10.emf"/><Relationship Id="rId5" Type="http://schemas.openxmlformats.org/officeDocument/2006/relationships/oleObject" Target="../embeddings/oleObject7.bin"/><Relationship Id="rId6" Type="http://schemas.openxmlformats.org/officeDocument/2006/relationships/image" Target="../media/image11.emf"/><Relationship Id="rId1" Type="http://schemas.openxmlformats.org/officeDocument/2006/relationships/vmlDrawing" Target="../drawings/vmlDrawing4.vml"/><Relationship Id="rId2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2.png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2.png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2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4" Type="http://schemas.openxmlformats.org/officeDocument/2006/relationships/oleObject" Target="../embeddings/oleObject8.bin"/><Relationship Id="rId5" Type="http://schemas.openxmlformats.org/officeDocument/2006/relationships/image" Target="../media/image13.emf"/><Relationship Id="rId6" Type="http://schemas.openxmlformats.org/officeDocument/2006/relationships/image" Target="../media/image12.png"/><Relationship Id="rId1" Type="http://schemas.openxmlformats.org/officeDocument/2006/relationships/vmlDrawing" Target="../drawings/vmlDrawing5.vml"/><Relationship Id="rId2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4" Type="http://schemas.openxmlformats.org/officeDocument/2006/relationships/image" Target="../media/image14.emf"/><Relationship Id="rId5" Type="http://schemas.openxmlformats.org/officeDocument/2006/relationships/oleObject" Target="../embeddings/Microsoft_Equation1.bin"/><Relationship Id="rId6" Type="http://schemas.openxmlformats.org/officeDocument/2006/relationships/image" Target="../media/image15.emf"/><Relationship Id="rId1" Type="http://schemas.openxmlformats.org/officeDocument/2006/relationships/vmlDrawing" Target="../drawings/vmlDrawing6.vml"/><Relationship Id="rId2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4" Type="http://schemas.openxmlformats.org/officeDocument/2006/relationships/image" Target="../media/image16.emf"/><Relationship Id="rId1" Type="http://schemas.openxmlformats.org/officeDocument/2006/relationships/vmlDrawing" Target="../drawings/vmlDrawing7.vml"/><Relationship Id="rId2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4" Type="http://schemas.openxmlformats.org/officeDocument/2006/relationships/image" Target="../media/image12.png"/><Relationship Id="rId5" Type="http://schemas.openxmlformats.org/officeDocument/2006/relationships/oleObject" Target="../embeddings/oleObject11.bin"/><Relationship Id="rId6" Type="http://schemas.openxmlformats.org/officeDocument/2006/relationships/image" Target="../media/image17.emf"/><Relationship Id="rId7" Type="http://schemas.openxmlformats.org/officeDocument/2006/relationships/oleObject" Target="../embeddings/oleObject12.bin"/><Relationship Id="rId8" Type="http://schemas.openxmlformats.org/officeDocument/2006/relationships/image" Target="../media/image18.emf"/><Relationship Id="rId1" Type="http://schemas.openxmlformats.org/officeDocument/2006/relationships/vmlDrawing" Target="../drawings/vmlDrawing8.vml"/><Relationship Id="rId2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3.bin"/><Relationship Id="rId4" Type="http://schemas.openxmlformats.org/officeDocument/2006/relationships/image" Target="../media/image19.emf"/><Relationship Id="rId1" Type="http://schemas.openxmlformats.org/officeDocument/2006/relationships/vmlDrawing" Target="../drawings/vmlDrawing9.vml"/><Relationship Id="rId2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4" Type="http://schemas.openxmlformats.org/officeDocument/2006/relationships/oleObject" Target="../embeddings/oleObject14.bin"/><Relationship Id="rId5" Type="http://schemas.openxmlformats.org/officeDocument/2006/relationships/image" Target="../media/image20.emf"/><Relationship Id="rId6" Type="http://schemas.openxmlformats.org/officeDocument/2006/relationships/oleObject" Target="../embeddings/oleObject15.bin"/><Relationship Id="rId7" Type="http://schemas.openxmlformats.org/officeDocument/2006/relationships/image" Target="../media/image21.emf"/><Relationship Id="rId8" Type="http://schemas.openxmlformats.org/officeDocument/2006/relationships/oleObject" Target="../embeddings/oleObject16.bin"/><Relationship Id="rId9" Type="http://schemas.openxmlformats.org/officeDocument/2006/relationships/image" Target="../media/image22.emf"/><Relationship Id="rId1" Type="http://schemas.openxmlformats.org/officeDocument/2006/relationships/vmlDrawing" Target="../drawings/vmlDrawing10.vml"/><Relationship Id="rId2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7.bin"/><Relationship Id="rId4" Type="http://schemas.openxmlformats.org/officeDocument/2006/relationships/image" Target="../media/image23.emf"/><Relationship Id="rId1" Type="http://schemas.openxmlformats.org/officeDocument/2006/relationships/vmlDrawing" Target="../drawings/vmlDrawing11.vml"/><Relationship Id="rId2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8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2.vml"/><Relationship Id="rId2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9.bin"/><Relationship Id="rId4" Type="http://schemas.openxmlformats.org/officeDocument/2006/relationships/image" Target="../media/image24.emf"/><Relationship Id="rId1" Type="http://schemas.openxmlformats.org/officeDocument/2006/relationships/vmlDrawing" Target="../drawings/vmlDrawing13.vml"/><Relationship Id="rId2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.bin"/><Relationship Id="rId4" Type="http://schemas.openxmlformats.org/officeDocument/2006/relationships/image" Target="../media/image25.emf"/><Relationship Id="rId1" Type="http://schemas.openxmlformats.org/officeDocument/2006/relationships/vmlDrawing" Target="../drawings/vmlDrawing14.vml"/><Relationship Id="rId2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26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1.bin"/><Relationship Id="rId4" Type="http://schemas.openxmlformats.org/officeDocument/2006/relationships/image" Target="../media/image27.emf"/><Relationship Id="rId1" Type="http://schemas.openxmlformats.org/officeDocument/2006/relationships/vmlDrawing" Target="../drawings/vmlDrawing15.vml"/><Relationship Id="rId2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2.bin"/><Relationship Id="rId4" Type="http://schemas.openxmlformats.org/officeDocument/2006/relationships/image" Target="../media/image27.emf"/><Relationship Id="rId5" Type="http://schemas.openxmlformats.org/officeDocument/2006/relationships/oleObject" Target="../embeddings/oleObject23.bin"/><Relationship Id="rId6" Type="http://schemas.openxmlformats.org/officeDocument/2006/relationships/image" Target="../media/image28.emf"/><Relationship Id="rId7" Type="http://schemas.openxmlformats.org/officeDocument/2006/relationships/oleObject" Target="../embeddings/oleObject24.bin"/><Relationship Id="rId8" Type="http://schemas.openxmlformats.org/officeDocument/2006/relationships/image" Target="../media/image29.emf"/><Relationship Id="rId9" Type="http://schemas.openxmlformats.org/officeDocument/2006/relationships/oleObject" Target="../embeddings/oleObject25.bin"/><Relationship Id="rId10" Type="http://schemas.openxmlformats.org/officeDocument/2006/relationships/image" Target="../media/image30.emf"/><Relationship Id="rId1" Type="http://schemas.openxmlformats.org/officeDocument/2006/relationships/vmlDrawing" Target="../drawings/vmlDrawing16.vml"/><Relationship Id="rId2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1" Type="http://schemas.openxmlformats.org/officeDocument/2006/relationships/image" Target="../media/image29.emf"/><Relationship Id="rId12" Type="http://schemas.openxmlformats.org/officeDocument/2006/relationships/image" Target="../media/image31.png"/><Relationship Id="rId1" Type="http://schemas.openxmlformats.org/officeDocument/2006/relationships/vmlDrawing" Target="../drawings/vmlDrawing17.vml"/><Relationship Id="rId2" Type="http://schemas.openxmlformats.org/officeDocument/2006/relationships/slideLayout" Target="../slideLayouts/slideLayout2.xml"/><Relationship Id="rId3" Type="http://schemas.openxmlformats.org/officeDocument/2006/relationships/notesSlide" Target="../notesSlides/notesSlide8.xml"/><Relationship Id="rId4" Type="http://schemas.openxmlformats.org/officeDocument/2006/relationships/oleObject" Target="../embeddings/oleObject26.bin"/><Relationship Id="rId5" Type="http://schemas.openxmlformats.org/officeDocument/2006/relationships/image" Target="../media/image27.emf"/><Relationship Id="rId6" Type="http://schemas.openxmlformats.org/officeDocument/2006/relationships/oleObject" Target="../embeddings/oleObject27.bin"/><Relationship Id="rId7" Type="http://schemas.openxmlformats.org/officeDocument/2006/relationships/image" Target="../media/image30.emf"/><Relationship Id="rId8" Type="http://schemas.openxmlformats.org/officeDocument/2006/relationships/oleObject" Target="../embeddings/oleObject28.bin"/><Relationship Id="rId9" Type="http://schemas.openxmlformats.org/officeDocument/2006/relationships/image" Target="../media/image28.emf"/><Relationship Id="rId10" Type="http://schemas.openxmlformats.org/officeDocument/2006/relationships/oleObject" Target="../embeddings/oleObject29.bin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4" Type="http://schemas.openxmlformats.org/officeDocument/2006/relationships/oleObject" Target="../embeddings/oleObject30.bin"/><Relationship Id="rId5" Type="http://schemas.openxmlformats.org/officeDocument/2006/relationships/image" Target="../media/image32.emf"/><Relationship Id="rId6" Type="http://schemas.openxmlformats.org/officeDocument/2006/relationships/oleObject" Target="../embeddings/oleObject31.bin"/><Relationship Id="rId7" Type="http://schemas.openxmlformats.org/officeDocument/2006/relationships/image" Target="../media/image33.emf"/><Relationship Id="rId8" Type="http://schemas.openxmlformats.org/officeDocument/2006/relationships/oleObject" Target="../embeddings/oleObject32.bin"/><Relationship Id="rId9" Type="http://schemas.openxmlformats.org/officeDocument/2006/relationships/image" Target="../media/image22.emf"/><Relationship Id="rId1" Type="http://schemas.openxmlformats.org/officeDocument/2006/relationships/vmlDrawing" Target="../drawings/vmlDrawing18.vml"/><Relationship Id="rId2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Relationship Id="rId3" Type="http://schemas.openxmlformats.org/officeDocument/2006/relationships/image" Target="../media/image35.png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4.png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6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3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19.vml"/><Relationship Id="rId2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4.bin"/><Relationship Id="rId4" Type="http://schemas.openxmlformats.org/officeDocument/2006/relationships/image" Target="../media/image37.emf"/><Relationship Id="rId1" Type="http://schemas.openxmlformats.org/officeDocument/2006/relationships/vmlDrawing" Target="../drawings/vmlDrawing20.vml"/><Relationship Id="rId2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5.bin"/><Relationship Id="rId4" Type="http://schemas.openxmlformats.org/officeDocument/2006/relationships/image" Target="../media/image38.emf"/><Relationship Id="rId5" Type="http://schemas.openxmlformats.org/officeDocument/2006/relationships/oleObject" Target="../embeddings/oleObject36.bin"/><Relationship Id="rId6" Type="http://schemas.openxmlformats.org/officeDocument/2006/relationships/image" Target="../media/image39.emf"/><Relationship Id="rId7" Type="http://schemas.openxmlformats.org/officeDocument/2006/relationships/oleObject" Target="../embeddings/oleObject37.bin"/><Relationship Id="rId8" Type="http://schemas.openxmlformats.org/officeDocument/2006/relationships/image" Target="../media/image40.emf"/><Relationship Id="rId9" Type="http://schemas.openxmlformats.org/officeDocument/2006/relationships/oleObject" Target="../embeddings/oleObject38.bin"/><Relationship Id="rId10" Type="http://schemas.openxmlformats.org/officeDocument/2006/relationships/image" Target="../media/image41.emf"/><Relationship Id="rId1" Type="http://schemas.openxmlformats.org/officeDocument/2006/relationships/vmlDrawing" Target="../drawings/vmlDrawing21.vml"/><Relationship Id="rId2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39.bin"/><Relationship Id="rId4" Type="http://schemas.openxmlformats.org/officeDocument/2006/relationships/image" Target="../media/image42.emf"/><Relationship Id="rId1" Type="http://schemas.openxmlformats.org/officeDocument/2006/relationships/vmlDrawing" Target="../drawings/vmlDrawing22.vml"/><Relationship Id="rId2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0.bin"/><Relationship Id="rId4" Type="http://schemas.openxmlformats.org/officeDocument/2006/relationships/image" Target="../media/image43.emf"/><Relationship Id="rId5" Type="http://schemas.openxmlformats.org/officeDocument/2006/relationships/oleObject" Target="../embeddings/oleObject41.bin"/><Relationship Id="rId6" Type="http://schemas.openxmlformats.org/officeDocument/2006/relationships/image" Target="../media/image44.emf"/><Relationship Id="rId1" Type="http://schemas.openxmlformats.org/officeDocument/2006/relationships/vmlDrawing" Target="../drawings/vmlDrawing23.vml"/><Relationship Id="rId2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2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43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44.bin"/><Relationship Id="rId8" Type="http://schemas.openxmlformats.org/officeDocument/2006/relationships/image" Target="../media/image47.emf"/><Relationship Id="rId9" Type="http://schemas.openxmlformats.org/officeDocument/2006/relationships/oleObject" Target="../embeddings/oleObject45.bin"/><Relationship Id="rId10" Type="http://schemas.openxmlformats.org/officeDocument/2006/relationships/image" Target="../media/image48.emf"/><Relationship Id="rId1" Type="http://schemas.openxmlformats.org/officeDocument/2006/relationships/vmlDrawing" Target="../drawings/vmlDrawing24.vml"/><Relationship Id="rId2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6.bin"/><Relationship Id="rId4" Type="http://schemas.openxmlformats.org/officeDocument/2006/relationships/image" Target="../media/image48.emf"/><Relationship Id="rId1" Type="http://schemas.openxmlformats.org/officeDocument/2006/relationships/vmlDrawing" Target="../drawings/vmlDrawing25.vml"/><Relationship Id="rId2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7.bin"/><Relationship Id="rId4" Type="http://schemas.openxmlformats.org/officeDocument/2006/relationships/image" Target="../media/image48.emf"/><Relationship Id="rId5" Type="http://schemas.openxmlformats.org/officeDocument/2006/relationships/image" Target="../media/image49.png"/><Relationship Id="rId1" Type="http://schemas.openxmlformats.org/officeDocument/2006/relationships/vmlDrawing" Target="../drawings/vmlDrawing26.vml"/><Relationship Id="rId2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8.bin"/><Relationship Id="rId4" Type="http://schemas.openxmlformats.org/officeDocument/2006/relationships/image" Target="../media/image45.emf"/><Relationship Id="rId5" Type="http://schemas.openxmlformats.org/officeDocument/2006/relationships/oleObject" Target="../embeddings/oleObject49.bin"/><Relationship Id="rId6" Type="http://schemas.openxmlformats.org/officeDocument/2006/relationships/image" Target="../media/image46.emf"/><Relationship Id="rId7" Type="http://schemas.openxmlformats.org/officeDocument/2006/relationships/oleObject" Target="../embeddings/oleObject50.bin"/><Relationship Id="rId8" Type="http://schemas.openxmlformats.org/officeDocument/2006/relationships/image" Target="../media/image47.emf"/><Relationship Id="rId9" Type="http://schemas.openxmlformats.org/officeDocument/2006/relationships/oleObject" Target="../embeddings/oleObject51.bin"/><Relationship Id="rId10" Type="http://schemas.openxmlformats.org/officeDocument/2006/relationships/image" Target="../media/image48.emf"/><Relationship Id="rId1" Type="http://schemas.openxmlformats.org/officeDocument/2006/relationships/vmlDrawing" Target="../drawings/vmlDrawing27.vml"/><Relationship Id="rId2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Microsoft_Equation2.bin"/><Relationship Id="rId4" Type="http://schemas.openxmlformats.org/officeDocument/2006/relationships/image" Target="../media/image33.emf"/><Relationship Id="rId1" Type="http://schemas.openxmlformats.org/officeDocument/2006/relationships/vmlDrawing" Target="../drawings/vmlDrawing28.vml"/><Relationship Id="rId2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38903" y="3787722"/>
            <a:ext cx="6903302" cy="1828800"/>
          </a:xfrm>
        </p:spPr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David Kauchak</a:t>
            </a:r>
            <a:br>
              <a:rPr lang="en-US" dirty="0" smtClean="0"/>
            </a:br>
            <a:r>
              <a:rPr lang="en-US" dirty="0" smtClean="0"/>
              <a:t>CS </a:t>
            </a:r>
            <a:r>
              <a:rPr lang="en-US" dirty="0" smtClean="0"/>
              <a:t>158</a:t>
            </a:r>
            <a:r>
              <a:rPr lang="en-US" dirty="0" smtClean="0"/>
              <a:t> </a:t>
            </a:r>
            <a:r>
              <a:rPr lang="en-US" dirty="0" smtClean="0"/>
              <a:t>– Fall </a:t>
            </a:r>
            <a:r>
              <a:rPr lang="en-US" dirty="0" smtClean="0"/>
              <a:t>2016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120034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Printing out decision trees</a:t>
            </a:r>
            <a:endParaRPr lang="en-US" dirty="0"/>
          </a:p>
        </p:txBody>
      </p:sp>
      <p:grpSp>
        <p:nvGrpSpPr>
          <p:cNvPr id="3" name="Group 2"/>
          <p:cNvGrpSpPr/>
          <p:nvPr/>
        </p:nvGrpSpPr>
        <p:grpSpPr>
          <a:xfrm>
            <a:off x="185500" y="1746918"/>
            <a:ext cx="5952834" cy="4504304"/>
            <a:chOff x="185499" y="1746918"/>
            <a:chExt cx="7841168" cy="4504304"/>
          </a:xfrm>
        </p:grpSpPr>
        <p:sp>
          <p:nvSpPr>
            <p:cNvPr id="6" name="Oval 5"/>
            <p:cNvSpPr/>
            <p:nvPr/>
          </p:nvSpPr>
          <p:spPr>
            <a:xfrm>
              <a:off x="3187751" y="1746918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3306805" y="1799837"/>
              <a:ext cx="77457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wheat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1240377" y="2984712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1359431" y="3037631"/>
              <a:ext cx="78936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err="1" smtClean="0"/>
                <a:t>buschl</a:t>
              </a:r>
              <a:endParaRPr lang="en-US" dirty="0"/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185499" y="4353703"/>
              <a:ext cx="1173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Not wheat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1" name="Oval 10"/>
            <p:cNvSpPr/>
            <p:nvPr/>
          </p:nvSpPr>
          <p:spPr>
            <a:xfrm>
              <a:off x="2424577" y="3746746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543631" y="3799665"/>
              <a:ext cx="800294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export</a:t>
              </a:r>
              <a:endParaRPr lang="en-US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1522232" y="4875435"/>
              <a:ext cx="1173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Not wheat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3049354" y="4875285"/>
              <a:ext cx="814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Wheat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15" name="Oval 14"/>
            <p:cNvSpPr/>
            <p:nvPr/>
          </p:nvSpPr>
          <p:spPr>
            <a:xfrm>
              <a:off x="5837455" y="2873028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6022649" y="2925947"/>
              <a:ext cx="630551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/>
                <a:t>farm</a:t>
              </a:r>
              <a:endParaRPr lang="en-US" dirty="0"/>
            </a:p>
          </p:txBody>
        </p:sp>
        <p:sp>
          <p:nvSpPr>
            <p:cNvPr id="17" name="Oval 16"/>
            <p:cNvSpPr/>
            <p:nvPr/>
          </p:nvSpPr>
          <p:spPr>
            <a:xfrm>
              <a:off x="5021367" y="3779014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5034595" y="3858393"/>
              <a:ext cx="1013706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commodity</a:t>
              </a:r>
              <a:endParaRPr lang="en-US" sz="1400" dirty="0"/>
            </a:p>
          </p:txBody>
        </p:sp>
        <p:sp>
          <p:nvSpPr>
            <p:cNvPr id="19" name="Oval 18"/>
            <p:cNvSpPr/>
            <p:nvPr/>
          </p:nvSpPr>
          <p:spPr>
            <a:xfrm>
              <a:off x="4380074" y="4875435"/>
              <a:ext cx="1031800" cy="555651"/>
            </a:xfrm>
            <a:prstGeom prst="ellipse">
              <a:avLst/>
            </a:prstGeom>
            <a:noFill/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0" name="TextBox 19"/>
            <p:cNvSpPr txBox="1"/>
            <p:nvPr/>
          </p:nvSpPr>
          <p:spPr>
            <a:xfrm>
              <a:off x="4393302" y="4954814"/>
              <a:ext cx="979755" cy="307777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sz="1400" dirty="0" smtClean="0"/>
                <a:t>agriculture</a:t>
              </a:r>
              <a:endParaRPr lang="en-US" sz="1400" dirty="0"/>
            </a:p>
          </p:txBody>
        </p:sp>
        <p:sp>
          <p:nvSpPr>
            <p:cNvPr id="21" name="TextBox 20"/>
            <p:cNvSpPr txBox="1"/>
            <p:nvPr/>
          </p:nvSpPr>
          <p:spPr>
            <a:xfrm>
              <a:off x="3456377" y="5881890"/>
              <a:ext cx="1173932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FF0000"/>
                  </a:solidFill>
                </a:rPr>
                <a:t>Not wheat</a:t>
              </a:r>
              <a:endParaRPr lang="en-US" dirty="0">
                <a:solidFill>
                  <a:srgbClr val="FF0000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5398870" y="5881890"/>
              <a:ext cx="814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Wheat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23" name="TextBox 22"/>
            <p:cNvSpPr txBox="1"/>
            <p:nvPr/>
          </p:nvSpPr>
          <p:spPr>
            <a:xfrm>
              <a:off x="6246177" y="4875285"/>
              <a:ext cx="814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Wheat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sp>
          <p:nvSpPr>
            <p:cNvPr id="24" name="TextBox 23"/>
            <p:cNvSpPr txBox="1"/>
            <p:nvPr/>
          </p:nvSpPr>
          <p:spPr>
            <a:xfrm>
              <a:off x="7212622" y="3799665"/>
              <a:ext cx="814045" cy="369332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en-US" dirty="0" smtClean="0">
                  <a:solidFill>
                    <a:srgbClr val="008000"/>
                  </a:solidFill>
                </a:rPr>
                <a:t>Wheat</a:t>
              </a:r>
              <a:endParaRPr lang="en-US" dirty="0">
                <a:solidFill>
                  <a:srgbClr val="008000"/>
                </a:solidFill>
              </a:endParaRPr>
            </a:p>
          </p:txBody>
        </p:sp>
        <p:cxnSp>
          <p:nvCxnSpPr>
            <p:cNvPr id="25" name="Straight Arrow Connector 24"/>
            <p:cNvCxnSpPr>
              <a:stCxn id="6" idx="3"/>
              <a:endCxn id="8" idx="7"/>
            </p:cNvCxnSpPr>
            <p:nvPr/>
          </p:nvCxnSpPr>
          <p:spPr>
            <a:xfrm flipH="1">
              <a:off x="2121073" y="2221196"/>
              <a:ext cx="1217782" cy="844889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/>
            <p:cNvCxnSpPr>
              <a:endCxn id="10" idx="0"/>
            </p:cNvCxnSpPr>
            <p:nvPr/>
          </p:nvCxnSpPr>
          <p:spPr>
            <a:xfrm flipH="1">
              <a:off x="772465" y="3489776"/>
              <a:ext cx="749767" cy="86392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Arrow Connector 26"/>
            <p:cNvCxnSpPr>
              <a:stCxn id="11" idx="3"/>
              <a:endCxn id="13" idx="0"/>
            </p:cNvCxnSpPr>
            <p:nvPr/>
          </p:nvCxnSpPr>
          <p:spPr>
            <a:xfrm flipH="1">
              <a:off x="2109198" y="4221024"/>
              <a:ext cx="466483" cy="654411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Arrow Connector 27"/>
            <p:cNvCxnSpPr>
              <a:stCxn id="15" idx="3"/>
              <a:endCxn id="17" idx="0"/>
            </p:cNvCxnSpPr>
            <p:nvPr/>
          </p:nvCxnSpPr>
          <p:spPr>
            <a:xfrm flipH="1">
              <a:off x="5537267" y="3347306"/>
              <a:ext cx="451292" cy="431708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Arrow Connector 28"/>
            <p:cNvCxnSpPr>
              <a:stCxn id="17" idx="3"/>
              <a:endCxn id="19" idx="0"/>
            </p:cNvCxnSpPr>
            <p:nvPr/>
          </p:nvCxnSpPr>
          <p:spPr>
            <a:xfrm flipH="1">
              <a:off x="4895974" y="4253292"/>
              <a:ext cx="276497" cy="622143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0" name="Straight Arrow Connector 29"/>
            <p:cNvCxnSpPr>
              <a:stCxn id="19" idx="3"/>
              <a:endCxn id="21" idx="0"/>
            </p:cNvCxnSpPr>
            <p:nvPr/>
          </p:nvCxnSpPr>
          <p:spPr>
            <a:xfrm flipH="1">
              <a:off x="4043343" y="5349713"/>
              <a:ext cx="487835" cy="532177"/>
            </a:xfrm>
            <a:prstGeom prst="straightConnector1">
              <a:avLst/>
            </a:prstGeom>
            <a:ln>
              <a:solidFill>
                <a:srgbClr val="FF0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/>
            <p:cNvCxnSpPr>
              <a:stCxn id="6" idx="5"/>
              <a:endCxn id="15" idx="1"/>
            </p:cNvCxnSpPr>
            <p:nvPr/>
          </p:nvCxnSpPr>
          <p:spPr>
            <a:xfrm>
              <a:off x="4068447" y="2221196"/>
              <a:ext cx="1920112" cy="733205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/>
            <p:cNvCxnSpPr>
              <a:stCxn id="11" idx="5"/>
              <a:endCxn id="14" idx="0"/>
            </p:cNvCxnSpPr>
            <p:nvPr/>
          </p:nvCxnSpPr>
          <p:spPr>
            <a:xfrm>
              <a:off x="3305273" y="4221024"/>
              <a:ext cx="151104" cy="654261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/>
            <p:cNvCxnSpPr>
              <a:stCxn id="15" idx="5"/>
              <a:endCxn id="24" idx="0"/>
            </p:cNvCxnSpPr>
            <p:nvPr/>
          </p:nvCxnSpPr>
          <p:spPr>
            <a:xfrm>
              <a:off x="6718151" y="3347306"/>
              <a:ext cx="901494" cy="452359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4" name="Straight Arrow Connector 33"/>
            <p:cNvCxnSpPr>
              <a:stCxn id="17" idx="5"/>
              <a:endCxn id="23" idx="0"/>
            </p:cNvCxnSpPr>
            <p:nvPr/>
          </p:nvCxnSpPr>
          <p:spPr>
            <a:xfrm>
              <a:off x="5902063" y="4253292"/>
              <a:ext cx="751137" cy="621993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5" name="Straight Arrow Connector 34"/>
            <p:cNvCxnSpPr>
              <a:stCxn id="19" idx="5"/>
              <a:endCxn id="22" idx="0"/>
            </p:cNvCxnSpPr>
            <p:nvPr/>
          </p:nvCxnSpPr>
          <p:spPr>
            <a:xfrm>
              <a:off x="5260770" y="5349713"/>
              <a:ext cx="545123" cy="532177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6" name="Straight Arrow Connector 35"/>
            <p:cNvCxnSpPr>
              <a:stCxn id="8" idx="5"/>
              <a:endCxn id="11" idx="0"/>
            </p:cNvCxnSpPr>
            <p:nvPr/>
          </p:nvCxnSpPr>
          <p:spPr>
            <a:xfrm>
              <a:off x="2121073" y="3458990"/>
              <a:ext cx="819404" cy="287756"/>
            </a:xfrm>
            <a:prstGeom prst="straightConnector1">
              <a:avLst/>
            </a:prstGeom>
            <a:ln>
              <a:solidFill>
                <a:srgbClr val="008000"/>
              </a:solidFill>
              <a:tailEnd type="arrow"/>
            </a:ln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8" name="Content Placeholder 4"/>
          <p:cNvSpPr txBox="1">
            <a:spLocks/>
          </p:cNvSpPr>
          <p:nvPr/>
        </p:nvSpPr>
        <p:spPr>
          <a:xfrm>
            <a:off x="6330696" y="1755422"/>
            <a:ext cx="2435352" cy="4495800"/>
          </a:xfrm>
          <a:prstGeom prst="rect">
            <a:avLst/>
          </a:prstGeom>
        </p:spPr>
        <p:txBody>
          <a:bodyPr vert="horz">
            <a:normAutofit/>
          </a:bodyPr>
          <a:lstStyle>
            <a:lvl1pPr marL="320040" indent="-320040" algn="l" rtl="0" eaLnBrk="1" latinLnBrk="0" hangingPunct="1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  <a:defRPr kumimoji="0" sz="29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40080" indent="-274320" algn="l" rtl="0" eaLnBrk="1" latinLnBrk="0" hangingPunct="1">
              <a:spcBef>
                <a:spcPts val="550"/>
              </a:spcBef>
              <a:buClr>
                <a:schemeClr val="accent1"/>
              </a:buClr>
              <a:buSzPct val="70000"/>
              <a:buFont typeface="Wingdings 2"/>
              <a:buChar char=""/>
              <a:defRPr kumimoji="0" sz="2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-228600" algn="l" rtl="0" eaLnBrk="1" latinLnBrk="0" hangingPunct="1">
              <a:spcBef>
                <a:spcPts val="500"/>
              </a:spcBef>
              <a:buClr>
                <a:schemeClr val="accent2"/>
              </a:buClr>
              <a:buSzPct val="75000"/>
              <a:buFont typeface="Wingdings"/>
              <a:buChar char=""/>
              <a:defRPr kumimoji="0" sz="2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-228600" algn="l" rtl="0" eaLnBrk="1" latinLnBrk="0" hangingPunct="1">
              <a:spcBef>
                <a:spcPts val="400"/>
              </a:spcBef>
              <a:buClr>
                <a:schemeClr val="accent3"/>
              </a:buClr>
              <a:buSzPct val="7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-228600" algn="l" rtl="0" eaLnBrk="1" latinLnBrk="0" hangingPunct="1">
              <a:spcBef>
                <a:spcPts val="400"/>
              </a:spcBef>
              <a:buClr>
                <a:schemeClr val="accent4"/>
              </a:buClr>
              <a:buSzPct val="65000"/>
              <a:buFont typeface="Wingdings"/>
              <a:buChar char="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103120" indent="-228600" algn="l" rtl="0" eaLnBrk="1" latinLnBrk="0" hangingPunct="1">
              <a:spcBef>
                <a:spcPct val="20000"/>
              </a:spcBef>
              <a:buClr>
                <a:schemeClr val="accent1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377440" indent="-228600" algn="l" rtl="0" eaLnBrk="1" latinLnBrk="0" hangingPunct="1">
              <a:spcBef>
                <a:spcPct val="20000"/>
              </a:spcBef>
              <a:buClr>
                <a:schemeClr val="accent2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6517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9260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Font typeface="Wingdings"/>
              <a:buChar char="§"/>
              <a:defRPr kumimoji="0" sz="18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Font typeface="Wingdings"/>
              <a:buNone/>
            </a:pPr>
            <a:r>
              <a:rPr lang="en-US" sz="1600" dirty="0" smtClean="0"/>
              <a:t>(wheat</a:t>
            </a:r>
          </a:p>
          <a:p>
            <a:pPr marL="0" indent="0">
              <a:buFont typeface="Wingdings"/>
              <a:buNone/>
            </a:pPr>
            <a:r>
              <a:rPr lang="en-US" sz="1600" dirty="0" smtClean="0"/>
              <a:t>   (</a:t>
            </a:r>
            <a:r>
              <a:rPr lang="en-US" sz="1600" dirty="0" err="1" smtClean="0"/>
              <a:t>buschl</a:t>
            </a:r>
            <a:endParaRPr lang="en-US" sz="1600" dirty="0" smtClean="0"/>
          </a:p>
          <a:p>
            <a:pPr marL="0" indent="0">
              <a:buFont typeface="Wingdings"/>
              <a:buNone/>
            </a:pPr>
            <a:r>
              <a:rPr lang="en-US" sz="1600" dirty="0" smtClean="0"/>
              <a:t>      predict=not wheat</a:t>
            </a:r>
          </a:p>
          <a:p>
            <a:pPr marL="0" indent="0">
              <a:buFont typeface="Wingdings"/>
              <a:buNone/>
            </a:pPr>
            <a:r>
              <a:rPr lang="en-US" sz="1600" dirty="0" smtClean="0"/>
              <a:t>      (export</a:t>
            </a:r>
          </a:p>
          <a:p>
            <a:pPr marL="0" indent="0">
              <a:buFont typeface="Wingdings"/>
              <a:buNone/>
            </a:pPr>
            <a:r>
              <a:rPr lang="en-US" sz="1600" dirty="0" smtClean="0"/>
              <a:t>        predict=not wheat</a:t>
            </a:r>
          </a:p>
          <a:p>
            <a:pPr marL="0" indent="0">
              <a:buFont typeface="Wingdings"/>
              <a:buNone/>
            </a:pPr>
            <a:r>
              <a:rPr lang="en-US" sz="1600" dirty="0" smtClean="0"/>
              <a:t>        predict=wheat))</a:t>
            </a:r>
          </a:p>
          <a:p>
            <a:pPr marL="0" indent="0">
              <a:buFont typeface="Wingdings"/>
              <a:buNone/>
            </a:pPr>
            <a:r>
              <a:rPr lang="en-US" sz="1600" dirty="0" smtClean="0"/>
              <a:t>   (farm</a:t>
            </a:r>
          </a:p>
          <a:p>
            <a:pPr marL="0" indent="0">
              <a:buFont typeface="Wingdings"/>
              <a:buNone/>
            </a:pPr>
            <a:r>
              <a:rPr lang="en-US" sz="1600" dirty="0" smtClean="0"/>
              <a:t>      (commodity</a:t>
            </a:r>
          </a:p>
          <a:p>
            <a:pPr marL="0" indent="0">
              <a:buFont typeface="Wingdings"/>
              <a:buNone/>
            </a:pPr>
            <a:r>
              <a:rPr lang="en-US" sz="1600" dirty="0" smtClean="0"/>
              <a:t>         (agriculture</a:t>
            </a:r>
          </a:p>
          <a:p>
            <a:pPr marL="0" indent="0">
              <a:buFont typeface="Wingdings"/>
              <a:buNone/>
            </a:pPr>
            <a:r>
              <a:rPr lang="en-US" sz="1600" dirty="0" smtClean="0"/>
              <a:t>            predict=not wheat</a:t>
            </a:r>
          </a:p>
          <a:p>
            <a:pPr marL="0" indent="0">
              <a:buFont typeface="Wingdings"/>
              <a:buNone/>
            </a:pPr>
            <a:r>
              <a:rPr lang="en-US" sz="1600" dirty="0" smtClean="0"/>
              <a:t>            predict=wheat)</a:t>
            </a:r>
          </a:p>
          <a:p>
            <a:pPr marL="0" indent="0">
              <a:buFont typeface="Wingdings"/>
              <a:buNone/>
            </a:pPr>
            <a:r>
              <a:rPr lang="en-US" sz="1600" dirty="0" smtClean="0"/>
              <a:t>         predict=wheat)</a:t>
            </a:r>
          </a:p>
          <a:p>
            <a:pPr marL="0" indent="0">
              <a:buFont typeface="Wingdings"/>
              <a:buNone/>
            </a:pPr>
            <a:r>
              <a:rPr lang="en-US" sz="1600" dirty="0" smtClean="0"/>
              <a:t>      predict=wheat))</a:t>
            </a:r>
          </a:p>
          <a:p>
            <a:pPr marL="0" indent="0">
              <a:buFont typeface="Wingdings"/>
              <a:buNone/>
            </a:pPr>
            <a:endParaRPr lang="en-US" sz="1600" dirty="0" smtClean="0"/>
          </a:p>
        </p:txBody>
      </p:sp>
    </p:spTree>
    <p:extLst>
      <p:ext uri="{BB962C8B-B14F-4D97-AF65-F5344CB8AC3E}">
        <p14:creationId xmlns:p14="http://schemas.microsoft.com/office/powerpoint/2010/main" val="15560702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math today (but don’t worry!)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092677" y="1566334"/>
            <a:ext cx="4026185" cy="51082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33080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1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dirty="0" smtClean="0">
                <a:ea typeface="ＭＳ Ｐゴシック" pitchFamily="-110" charset="-128"/>
                <a:cs typeface="ＭＳ Ｐゴシック" pitchFamily="-110" charset="-128"/>
              </a:rPr>
              <a:t>Linear models</a:t>
            </a:r>
            <a:endParaRPr lang="en-US" dirty="0">
              <a:ea typeface="ＭＳ Ｐゴシック" pitchFamily="-110" charset="-128"/>
              <a:cs typeface="ＭＳ Ｐゴシック" pitchFamily="-110" charset="-128"/>
            </a:endParaRPr>
          </a:p>
        </p:txBody>
      </p:sp>
      <p:sp>
        <p:nvSpPr>
          <p:cNvPr id="430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2648" y="1684160"/>
            <a:ext cx="7772400" cy="1600200"/>
          </a:xfrm>
        </p:spPr>
        <p:txBody>
          <a:bodyPr>
            <a:noAutofit/>
          </a:bodyPr>
          <a:lstStyle/>
          <a:p>
            <a:pPr marL="0" indent="0" eaLnBrk="1" hangingPunct="1">
              <a:buNone/>
            </a:pPr>
            <a:r>
              <a:rPr lang="en-US" sz="2400" dirty="0">
                <a:ea typeface="ＭＳ Ｐゴシック" pitchFamily="-110" charset="-128"/>
                <a:cs typeface="ＭＳ Ｐゴシック" pitchFamily="-110" charset="-128"/>
              </a:rPr>
              <a:t>A strong high-bias assumption is </a:t>
            </a:r>
            <a:r>
              <a:rPr lang="en-US" sz="2400" i="1" dirty="0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linear </a:t>
            </a:r>
            <a:r>
              <a:rPr lang="en-US" sz="2400" i="1" dirty="0" err="1">
                <a:solidFill>
                  <a:srgbClr val="FF6600"/>
                </a:solidFill>
                <a:ea typeface="ＭＳ Ｐゴシック" pitchFamily="-110" charset="-128"/>
                <a:cs typeface="ＭＳ Ｐゴシック" pitchFamily="-110" charset="-128"/>
              </a:rPr>
              <a:t>separability</a:t>
            </a:r>
            <a:r>
              <a:rPr lang="en-US" sz="2400" dirty="0" smtClean="0">
                <a:ea typeface="ＭＳ Ｐゴシック" pitchFamily="-110" charset="-128"/>
                <a:cs typeface="ＭＳ Ｐゴシック" pitchFamily="-110" charset="-128"/>
              </a:rPr>
              <a:t>:</a:t>
            </a:r>
            <a:endParaRPr lang="en-US" sz="2400" dirty="0">
              <a:ea typeface="ＭＳ Ｐゴシック" pitchFamily="-110" charset="-128"/>
              <a:cs typeface="ＭＳ Ｐゴシック" pitchFamily="-110" charset="-128"/>
            </a:endParaRPr>
          </a:p>
          <a:p>
            <a:pPr lvl="1" eaLnBrk="1" hangingPunct="1"/>
            <a:r>
              <a:rPr lang="en-US" sz="2400" dirty="0"/>
              <a:t>in 2 dimensions, can separate classes by a line</a:t>
            </a:r>
          </a:p>
          <a:p>
            <a:pPr lvl="1" eaLnBrk="1" hangingPunct="1"/>
            <a:r>
              <a:rPr lang="en-US" sz="2400" dirty="0"/>
              <a:t>in higher dimensions, need </a:t>
            </a:r>
            <a:r>
              <a:rPr lang="en-US" sz="2400" dirty="0" err="1" smtClean="0"/>
              <a:t>hyperplanes</a:t>
            </a:r>
            <a:r>
              <a:rPr lang="en-US" sz="2400" dirty="0"/>
              <a:t/>
            </a:r>
            <a:br>
              <a:rPr lang="en-US" sz="2400" dirty="0"/>
            </a:br>
            <a:endParaRPr lang="en-US" sz="2800" dirty="0"/>
          </a:p>
          <a:p>
            <a:pPr marL="45720" indent="0">
              <a:buNone/>
            </a:pPr>
            <a:r>
              <a:rPr lang="en-US" sz="2400" dirty="0" smtClean="0"/>
              <a:t>A </a:t>
            </a:r>
            <a:r>
              <a:rPr lang="en-US" sz="2400" i="1" dirty="0" smtClean="0">
                <a:solidFill>
                  <a:srgbClr val="FF6600"/>
                </a:solidFill>
              </a:rPr>
              <a:t>linear model </a:t>
            </a:r>
            <a:r>
              <a:rPr lang="en-US" sz="2400" dirty="0" smtClean="0"/>
              <a:t>is a model that assumes the data is linearly separable</a:t>
            </a:r>
            <a:endParaRPr lang="en-US" sz="2400" dirty="0"/>
          </a:p>
        </p:txBody>
      </p:sp>
      <p:sp>
        <p:nvSpPr>
          <p:cNvPr id="43015" name="Oval 28"/>
          <p:cNvSpPr>
            <a:spLocks noChangeArrowheads="1"/>
          </p:cNvSpPr>
          <p:nvPr/>
        </p:nvSpPr>
        <p:spPr bwMode="auto">
          <a:xfrm>
            <a:off x="3018905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6" name="Oval 29"/>
          <p:cNvSpPr>
            <a:spLocks noChangeArrowheads="1"/>
          </p:cNvSpPr>
          <p:nvPr/>
        </p:nvSpPr>
        <p:spPr bwMode="auto">
          <a:xfrm>
            <a:off x="4465320" y="49354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8" name="Oval 31"/>
          <p:cNvSpPr>
            <a:spLocks noChangeArrowheads="1"/>
          </p:cNvSpPr>
          <p:nvPr/>
        </p:nvSpPr>
        <p:spPr bwMode="auto">
          <a:xfrm>
            <a:off x="3118658" y="484335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9" name="Oval 32"/>
          <p:cNvSpPr>
            <a:spLocks noChangeArrowheads="1"/>
          </p:cNvSpPr>
          <p:nvPr/>
        </p:nvSpPr>
        <p:spPr bwMode="auto">
          <a:xfrm>
            <a:off x="3218411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0" name="Oval 33"/>
          <p:cNvSpPr>
            <a:spLocks noChangeArrowheads="1"/>
          </p:cNvSpPr>
          <p:nvPr/>
        </p:nvSpPr>
        <p:spPr bwMode="auto">
          <a:xfrm>
            <a:off x="3816927" y="452109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1" name="Oval 34"/>
          <p:cNvSpPr>
            <a:spLocks noChangeArrowheads="1"/>
          </p:cNvSpPr>
          <p:nvPr/>
        </p:nvSpPr>
        <p:spPr bwMode="auto">
          <a:xfrm>
            <a:off x="2819400" y="51195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2" name="Oval 35"/>
          <p:cNvSpPr>
            <a:spLocks noChangeArrowheads="1"/>
          </p:cNvSpPr>
          <p:nvPr/>
        </p:nvSpPr>
        <p:spPr bwMode="auto">
          <a:xfrm>
            <a:off x="3517669" y="4981472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3" name="Oval 36"/>
          <p:cNvSpPr>
            <a:spLocks noChangeArrowheads="1"/>
          </p:cNvSpPr>
          <p:nvPr/>
        </p:nvSpPr>
        <p:spPr bwMode="auto">
          <a:xfrm>
            <a:off x="3966556" y="47512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4" name="Oval 37"/>
          <p:cNvSpPr>
            <a:spLocks noChangeArrowheads="1"/>
          </p:cNvSpPr>
          <p:nvPr/>
        </p:nvSpPr>
        <p:spPr bwMode="auto">
          <a:xfrm>
            <a:off x="3717175" y="548788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5" name="Oval 38"/>
          <p:cNvSpPr>
            <a:spLocks noChangeArrowheads="1"/>
          </p:cNvSpPr>
          <p:nvPr/>
        </p:nvSpPr>
        <p:spPr bwMode="auto">
          <a:xfrm>
            <a:off x="4565073" y="43829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6" name="Oval 39"/>
          <p:cNvSpPr>
            <a:spLocks noChangeArrowheads="1"/>
          </p:cNvSpPr>
          <p:nvPr/>
        </p:nvSpPr>
        <p:spPr bwMode="auto">
          <a:xfrm>
            <a:off x="4664825" y="53037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7" name="Oval 40"/>
          <p:cNvSpPr>
            <a:spLocks noChangeArrowheads="1"/>
          </p:cNvSpPr>
          <p:nvPr/>
        </p:nvSpPr>
        <p:spPr bwMode="auto">
          <a:xfrm>
            <a:off x="4764578" y="45671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8" name="Oval 41"/>
          <p:cNvSpPr>
            <a:spLocks noChangeArrowheads="1"/>
          </p:cNvSpPr>
          <p:nvPr/>
        </p:nvSpPr>
        <p:spPr bwMode="auto">
          <a:xfrm>
            <a:off x="5462847" y="465920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29" name="Oval 42"/>
          <p:cNvSpPr>
            <a:spLocks noChangeArrowheads="1"/>
          </p:cNvSpPr>
          <p:nvPr/>
        </p:nvSpPr>
        <p:spPr bwMode="auto">
          <a:xfrm>
            <a:off x="4964084" y="475128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3014" name="Line 47"/>
          <p:cNvSpPr>
            <a:spLocks noChangeShapeType="1"/>
          </p:cNvSpPr>
          <p:nvPr/>
        </p:nvSpPr>
        <p:spPr bwMode="auto">
          <a:xfrm flipH="1">
            <a:off x="4191000" y="4154384"/>
            <a:ext cx="76200" cy="2514600"/>
          </a:xfrm>
          <a:prstGeom prst="line">
            <a:avLst/>
          </a:prstGeom>
          <a:noFill/>
          <a:ln w="38100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24" name="Oval 29"/>
          <p:cNvSpPr>
            <a:spLocks noChangeArrowheads="1"/>
          </p:cNvSpPr>
          <p:nvPr/>
        </p:nvSpPr>
        <p:spPr bwMode="auto">
          <a:xfrm>
            <a:off x="4672944" y="55663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5" name="Oval 38"/>
          <p:cNvSpPr>
            <a:spLocks noChangeArrowheads="1"/>
          </p:cNvSpPr>
          <p:nvPr/>
        </p:nvSpPr>
        <p:spPr bwMode="auto">
          <a:xfrm>
            <a:off x="4772697" y="50139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6" name="Oval 39"/>
          <p:cNvSpPr>
            <a:spLocks noChangeArrowheads="1"/>
          </p:cNvSpPr>
          <p:nvPr/>
        </p:nvSpPr>
        <p:spPr bwMode="auto">
          <a:xfrm>
            <a:off x="4467473" y="593466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7" name="Oval 40"/>
          <p:cNvSpPr>
            <a:spLocks noChangeArrowheads="1"/>
          </p:cNvSpPr>
          <p:nvPr/>
        </p:nvSpPr>
        <p:spPr bwMode="auto">
          <a:xfrm>
            <a:off x="5009018" y="50692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8" name="Oval 41"/>
          <p:cNvSpPr>
            <a:spLocks noChangeArrowheads="1"/>
          </p:cNvSpPr>
          <p:nvPr/>
        </p:nvSpPr>
        <p:spPr bwMode="auto">
          <a:xfrm>
            <a:off x="5578431" y="525332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9" name="Oval 42"/>
          <p:cNvSpPr>
            <a:spLocks noChangeArrowheads="1"/>
          </p:cNvSpPr>
          <p:nvPr/>
        </p:nvSpPr>
        <p:spPr bwMode="auto">
          <a:xfrm>
            <a:off x="5171708" y="538221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0" name="Oval 40"/>
          <p:cNvSpPr>
            <a:spLocks noChangeArrowheads="1"/>
          </p:cNvSpPr>
          <p:nvPr/>
        </p:nvSpPr>
        <p:spPr bwMode="auto">
          <a:xfrm>
            <a:off x="4977338" y="56633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1" name="Oval 41"/>
          <p:cNvSpPr>
            <a:spLocks noChangeArrowheads="1"/>
          </p:cNvSpPr>
          <p:nvPr/>
        </p:nvSpPr>
        <p:spPr bwMode="auto">
          <a:xfrm>
            <a:off x="5546751" y="5847449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2" name="Oval 42"/>
          <p:cNvSpPr>
            <a:spLocks noChangeArrowheads="1"/>
          </p:cNvSpPr>
          <p:nvPr/>
        </p:nvSpPr>
        <p:spPr bwMode="auto">
          <a:xfrm>
            <a:off x="5140028" y="5976334"/>
            <a:ext cx="99753" cy="9207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3" name="Oval 31"/>
          <p:cNvSpPr>
            <a:spLocks noChangeArrowheads="1"/>
          </p:cNvSpPr>
          <p:nvPr/>
        </p:nvSpPr>
        <p:spPr bwMode="auto">
          <a:xfrm>
            <a:off x="2976530" y="556631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4" name="Oval 32"/>
          <p:cNvSpPr>
            <a:spLocks noChangeArrowheads="1"/>
          </p:cNvSpPr>
          <p:nvPr/>
        </p:nvSpPr>
        <p:spPr bwMode="auto">
          <a:xfrm>
            <a:off x="3076283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5" name="Oval 34"/>
          <p:cNvSpPr>
            <a:spLocks noChangeArrowheads="1"/>
          </p:cNvSpPr>
          <p:nvPr/>
        </p:nvSpPr>
        <p:spPr bwMode="auto">
          <a:xfrm>
            <a:off x="2677272" y="58425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6" name="Oval 35"/>
          <p:cNvSpPr>
            <a:spLocks noChangeArrowheads="1"/>
          </p:cNvSpPr>
          <p:nvPr/>
        </p:nvSpPr>
        <p:spPr bwMode="auto">
          <a:xfrm>
            <a:off x="3375541" y="570442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7" name="Oval 37"/>
          <p:cNvSpPr>
            <a:spLocks noChangeArrowheads="1"/>
          </p:cNvSpPr>
          <p:nvPr/>
        </p:nvSpPr>
        <p:spPr bwMode="auto">
          <a:xfrm>
            <a:off x="3575047" y="6210839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8" name="Oval 37"/>
          <p:cNvSpPr>
            <a:spLocks noChangeArrowheads="1"/>
          </p:cNvSpPr>
          <p:nvPr/>
        </p:nvSpPr>
        <p:spPr bwMode="auto">
          <a:xfrm>
            <a:off x="3980023" y="5713904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9" name="Oval 38"/>
          <p:cNvSpPr>
            <a:spLocks noChangeArrowheads="1"/>
          </p:cNvSpPr>
          <p:nvPr/>
        </p:nvSpPr>
        <p:spPr bwMode="auto">
          <a:xfrm>
            <a:off x="3638389" y="5930447"/>
            <a:ext cx="99753" cy="92075"/>
          </a:xfrm>
          <a:prstGeom prst="ellipse">
            <a:avLst/>
          </a:prstGeom>
          <a:solidFill>
            <a:srgbClr val="990033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89176049"/>
      </p:ext>
    </p:extLst>
  </p:cSld>
  <p:clrMapOvr>
    <a:masterClrMapping/>
  </p:clrMapOvr>
  <p:transition xmlns:p14="http://schemas.microsoft.com/office/powerpoint/2010/main"/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dirty="0" smtClean="0"/>
              <a:t>A linear model in </a:t>
            </a:r>
            <a:r>
              <a:rPr lang="en-US" i="1" dirty="0" smtClean="0"/>
              <a:t>n</a:t>
            </a:r>
            <a:r>
              <a:rPr lang="en-US" dirty="0" smtClean="0"/>
              <a:t>-dimensional space (i.e. </a:t>
            </a:r>
            <a:r>
              <a:rPr lang="en-US" i="1" dirty="0" smtClean="0"/>
              <a:t>n</a:t>
            </a:r>
            <a:r>
              <a:rPr lang="en-US" dirty="0" smtClean="0"/>
              <a:t> features) is define by </a:t>
            </a:r>
            <a:r>
              <a:rPr lang="en-US" i="1" dirty="0" smtClean="0"/>
              <a:t>n+</a:t>
            </a:r>
            <a:r>
              <a:rPr lang="en-US" dirty="0" smtClean="0"/>
              <a:t>1 weights: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two dimensions, a line: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three dimensions, a plane: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In </a:t>
            </a:r>
            <a:r>
              <a:rPr lang="en-US" i="1" dirty="0"/>
              <a:t>m</a:t>
            </a:r>
            <a:r>
              <a:rPr lang="en-US" dirty="0" smtClean="0"/>
              <a:t>-dimensions, a </a:t>
            </a:r>
            <a:r>
              <a:rPr lang="en-US" i="1" dirty="0" err="1" smtClean="0"/>
              <a:t>hyperplane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05457479"/>
              </p:ext>
            </p:extLst>
          </p:nvPr>
        </p:nvGraphicFramePr>
        <p:xfrm>
          <a:off x="1547664" y="3581212"/>
          <a:ext cx="2820987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8" name="Equation" r:id="rId3" imgW="1130300" imgH="203200" progId="Equation.3">
                  <p:embed/>
                </p:oleObj>
              </mc:Choice>
              <mc:Fallback>
                <p:oleObj name="Equation" r:id="rId3" imgW="1130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547664" y="3581212"/>
                        <a:ext cx="2820987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4872863" y="3603277"/>
            <a:ext cx="170075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(where b = -a)</a:t>
            </a:r>
            <a:endParaRPr lang="en-US" sz="2000" dirty="0"/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89668404"/>
              </p:ext>
            </p:extLst>
          </p:nvPr>
        </p:nvGraphicFramePr>
        <p:xfrm>
          <a:off x="1547664" y="4678174"/>
          <a:ext cx="3803650" cy="5381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09" name="Equation" r:id="rId5" imgW="1524000" imgH="215900" progId="Equation.3">
                  <p:embed/>
                </p:oleObj>
              </mc:Choice>
              <mc:Fallback>
                <p:oleObj name="Equation" r:id="rId5" imgW="1524000" imgH="215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47664" y="4678174"/>
                        <a:ext cx="3803650" cy="5381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01233087"/>
              </p:ext>
            </p:extLst>
          </p:nvPr>
        </p:nvGraphicFramePr>
        <p:xfrm>
          <a:off x="1484313" y="5700713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10" name="Equation" r:id="rId7" imgW="1041400" imgH="330200" progId="Equation.3">
                  <p:embed/>
                </p:oleObj>
              </mc:Choice>
              <mc:Fallback>
                <p:oleObj name="Equation" r:id="rId7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484313" y="5700713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8" name="Picture 7"/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8247211" y="5912548"/>
            <a:ext cx="896789" cy="9454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3503016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for each training example (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f</a:t>
            </a:r>
            <a:r>
              <a:rPr lang="en-US" sz="2400" i="1" baseline="-25000" dirty="0" err="1"/>
              <a:t>m</a:t>
            </a:r>
            <a:r>
              <a:rPr lang="en-US" sz="2400" dirty="0" smtClean="0"/>
              <a:t>, label):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if </a:t>
            </a:r>
            <a:r>
              <a:rPr lang="en-US" sz="2400" i="1" dirty="0" smtClean="0"/>
              <a:t>prediction * label </a:t>
            </a:r>
            <a:r>
              <a:rPr lang="en-US" sz="24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for each </a:t>
            </a:r>
            <a:r>
              <a:rPr lang="en-US" sz="2400" i="1" dirty="0" err="1" smtClean="0"/>
              <a:t>w</a:t>
            </a:r>
            <a:r>
              <a:rPr lang="en-US" sz="2400" i="1" baseline="-25000" dirty="0" err="1"/>
              <a:t>j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i="1" dirty="0" err="1" smtClean="0"/>
              <a:t>w</a:t>
            </a:r>
            <a:r>
              <a:rPr lang="en-US" sz="2400" i="1" baseline="-25000" dirty="0" err="1"/>
              <a:t>j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w</a:t>
            </a:r>
            <a:r>
              <a:rPr lang="en-US" sz="2400" i="1" baseline="-25000" dirty="0" err="1"/>
              <a:t>j</a:t>
            </a:r>
            <a:r>
              <a:rPr lang="en-US" sz="2400" dirty="0" smtClean="0"/>
              <a:t> + </a:t>
            </a:r>
            <a:r>
              <a:rPr lang="en-US" sz="2400" i="1" dirty="0" err="1" smtClean="0"/>
              <a:t>f</a:t>
            </a:r>
            <a:r>
              <a:rPr lang="en-US" sz="2400" i="1" baseline="-25000" dirty="0" err="1"/>
              <a:t>j</a:t>
            </a:r>
            <a:r>
              <a:rPr lang="en-US" sz="2400" dirty="0" smtClean="0"/>
              <a:t>*label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i="1" dirty="0" smtClean="0"/>
              <a:t>b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 + label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690630"/>
              </p:ext>
            </p:extLst>
          </p:nvPr>
        </p:nvGraphicFramePr>
        <p:xfrm>
          <a:off x="1163638" y="2471738"/>
          <a:ext cx="315118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293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3638" y="2471738"/>
                        <a:ext cx="3151187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727308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line will it find?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6455016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Which line will it find?</a:t>
            </a:r>
            <a:endParaRPr lang="en-US" dirty="0"/>
          </a:p>
        </p:txBody>
      </p:sp>
      <p:sp>
        <p:nvSpPr>
          <p:cNvPr id="4" name="Plus 3"/>
          <p:cNvSpPr/>
          <p:nvPr/>
        </p:nvSpPr>
        <p:spPr>
          <a:xfrm>
            <a:off x="2449210" y="2038883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Minus 4"/>
          <p:cNvSpPr/>
          <p:nvPr/>
        </p:nvSpPr>
        <p:spPr>
          <a:xfrm>
            <a:off x="5033129" y="1615573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Minus 5"/>
          <p:cNvSpPr/>
          <p:nvPr/>
        </p:nvSpPr>
        <p:spPr>
          <a:xfrm>
            <a:off x="6310944" y="3423699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Minus 7"/>
          <p:cNvSpPr/>
          <p:nvPr/>
        </p:nvSpPr>
        <p:spPr>
          <a:xfrm>
            <a:off x="6135962" y="1827228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Plus 8"/>
          <p:cNvSpPr/>
          <p:nvPr/>
        </p:nvSpPr>
        <p:spPr>
          <a:xfrm>
            <a:off x="2857458" y="2823286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Plus 9"/>
          <p:cNvSpPr/>
          <p:nvPr/>
        </p:nvSpPr>
        <p:spPr>
          <a:xfrm>
            <a:off x="2857458" y="4159310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Plus 12"/>
          <p:cNvSpPr/>
          <p:nvPr/>
        </p:nvSpPr>
        <p:spPr>
          <a:xfrm>
            <a:off x="1632714" y="225053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Minus 13"/>
          <p:cNvSpPr/>
          <p:nvPr/>
        </p:nvSpPr>
        <p:spPr>
          <a:xfrm>
            <a:off x="5033129" y="3212044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Minus 14"/>
          <p:cNvSpPr/>
          <p:nvPr/>
        </p:nvSpPr>
        <p:spPr>
          <a:xfrm>
            <a:off x="5195629" y="3947655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Plus 15"/>
          <p:cNvSpPr/>
          <p:nvPr/>
        </p:nvSpPr>
        <p:spPr>
          <a:xfrm>
            <a:off x="2040962" y="3749118"/>
            <a:ext cx="408248" cy="423310"/>
          </a:xfrm>
          <a:prstGeom prst="mathPlus">
            <a:avLst/>
          </a:prstGeom>
          <a:solidFill>
            <a:srgbClr val="0000FF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Minus 16"/>
          <p:cNvSpPr/>
          <p:nvPr/>
        </p:nvSpPr>
        <p:spPr>
          <a:xfrm>
            <a:off x="4510280" y="25128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Minus 17"/>
          <p:cNvSpPr/>
          <p:nvPr/>
        </p:nvSpPr>
        <p:spPr>
          <a:xfrm>
            <a:off x="4576316" y="4137320"/>
            <a:ext cx="362887" cy="423310"/>
          </a:xfrm>
          <a:prstGeom prst="mathMinus">
            <a:avLst/>
          </a:prstGeom>
          <a:solidFill>
            <a:srgbClr val="FF0000"/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Line 16"/>
          <p:cNvSpPr>
            <a:spLocks noChangeShapeType="1"/>
          </p:cNvSpPr>
          <p:nvPr/>
        </p:nvSpPr>
        <p:spPr bwMode="auto">
          <a:xfrm flipV="1">
            <a:off x="3070776" y="1343601"/>
            <a:ext cx="2124853" cy="3527126"/>
          </a:xfrm>
          <a:prstGeom prst="line">
            <a:avLst/>
          </a:prstGeom>
          <a:noFill/>
          <a:ln w="19050">
            <a:solidFill>
              <a:schemeClr val="tx1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0" name="Line 17"/>
          <p:cNvSpPr>
            <a:spLocks noChangeShapeType="1"/>
          </p:cNvSpPr>
          <p:nvPr/>
        </p:nvSpPr>
        <p:spPr bwMode="auto">
          <a:xfrm flipV="1">
            <a:off x="3922876" y="1343600"/>
            <a:ext cx="144697" cy="3414601"/>
          </a:xfrm>
          <a:prstGeom prst="line">
            <a:avLst/>
          </a:prstGeom>
          <a:noFill/>
          <a:ln w="19050">
            <a:solidFill>
              <a:srgbClr val="00A000"/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1" name="Line 17"/>
          <p:cNvSpPr>
            <a:spLocks noChangeShapeType="1"/>
          </p:cNvSpPr>
          <p:nvPr/>
        </p:nvSpPr>
        <p:spPr bwMode="auto">
          <a:xfrm flipH="1" flipV="1">
            <a:off x="2857458" y="1343601"/>
            <a:ext cx="1652822" cy="3527126"/>
          </a:xfrm>
          <a:prstGeom prst="line">
            <a:avLst/>
          </a:prstGeom>
          <a:noFill/>
          <a:ln w="19050">
            <a:solidFill>
              <a:schemeClr val="accent2">
                <a:lumMod val="60000"/>
                <a:lumOff val="40000"/>
              </a:schemeClr>
            </a:solidFill>
            <a:round/>
            <a:headEnd/>
            <a:tailEnd/>
          </a:ln>
        </p:spPr>
        <p:txBody>
          <a:bodyPr wrap="none" anchor="ctr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1966429" y="5369052"/>
            <a:ext cx="5219773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 smtClean="0">
                <a:solidFill>
                  <a:srgbClr val="0000FF"/>
                </a:solidFill>
              </a:rPr>
              <a:t>Only guaranteed to find </a:t>
            </a:r>
            <a:r>
              <a:rPr lang="en-US" sz="3200" b="1" i="1" dirty="0" smtClean="0">
                <a:solidFill>
                  <a:srgbClr val="0000FF"/>
                </a:solidFill>
              </a:rPr>
              <a:t>some</a:t>
            </a:r>
            <a:r>
              <a:rPr lang="en-US" sz="3200" dirty="0" smtClean="0">
                <a:solidFill>
                  <a:srgbClr val="0000FF"/>
                </a:solidFill>
              </a:rPr>
              <a:t> line that separates the data</a:t>
            </a:r>
            <a:endParaRPr lang="en-US" sz="32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415284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/>
              <a:t>Perceptron algorithm is one example of a linear classifier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Many, many other algorithms that learn a line (i.e. a setting of a linear combination of weights)</a:t>
            </a:r>
          </a:p>
          <a:p>
            <a:pPr marL="0" indent="0">
              <a:buNone/>
            </a:pPr>
            <a:endParaRPr lang="en-US" sz="2800" dirty="0"/>
          </a:p>
          <a:p>
            <a:pPr marL="0" indent="0">
              <a:buNone/>
            </a:pPr>
            <a:r>
              <a:rPr lang="en-US" sz="2800" dirty="0" smtClean="0"/>
              <a:t>Goals:</a:t>
            </a:r>
          </a:p>
          <a:p>
            <a:pPr>
              <a:buFontTx/>
              <a:buChar char="-"/>
            </a:pPr>
            <a:r>
              <a:rPr lang="en-US" sz="2800" dirty="0" smtClean="0"/>
              <a:t>Explore a number of linear training algorithms</a:t>
            </a:r>
          </a:p>
          <a:p>
            <a:pPr>
              <a:buFontTx/>
              <a:buChar char="-"/>
            </a:pPr>
            <a:r>
              <a:rPr lang="en-US" sz="2800" dirty="0" smtClean="0"/>
              <a:t>Understand </a:t>
            </a:r>
            <a:r>
              <a:rPr lang="en-US" sz="2800" i="1" dirty="0" smtClean="0">
                <a:solidFill>
                  <a:srgbClr val="FF6600"/>
                </a:solidFill>
              </a:rPr>
              <a:t>why these algorithms work</a:t>
            </a:r>
            <a:endParaRPr lang="en-US" sz="2800" dirty="0" smtClean="0">
              <a:solidFill>
                <a:srgbClr val="FF6600"/>
              </a:solidFill>
            </a:endParaRPr>
          </a:p>
          <a:p>
            <a:pPr>
              <a:buFontTx/>
              <a:buChar char="-"/>
            </a:pP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4733295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5066933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for each training example (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1</a:t>
            </a:r>
            <a:r>
              <a:rPr lang="en-US" sz="2400" i="1" dirty="0" smtClean="0"/>
              <a:t>, f</a:t>
            </a:r>
            <a:r>
              <a:rPr lang="en-US" sz="2400" i="1" baseline="-25000" dirty="0" smtClean="0"/>
              <a:t>2</a:t>
            </a:r>
            <a:r>
              <a:rPr lang="en-US" sz="2400" i="1" dirty="0" smtClean="0"/>
              <a:t>, …, </a:t>
            </a:r>
            <a:r>
              <a:rPr lang="en-US" sz="2400" i="1" dirty="0" err="1" smtClean="0"/>
              <a:t>f</a:t>
            </a:r>
            <a:r>
              <a:rPr lang="en-US" sz="2400" i="1" baseline="-25000" dirty="0" err="1"/>
              <a:t>m</a:t>
            </a:r>
            <a:r>
              <a:rPr lang="en-US" sz="2400" dirty="0" smtClean="0"/>
              <a:t>, label):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</a:t>
            </a:r>
            <a:br>
              <a:rPr lang="en-US" sz="2400" dirty="0" smtClean="0"/>
            </a:br>
            <a:endParaRPr lang="en-US" sz="2400" dirty="0" smtClean="0"/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if </a:t>
            </a:r>
            <a:r>
              <a:rPr lang="en-US" sz="2400" i="1" dirty="0" smtClean="0"/>
              <a:t>prediction * label </a:t>
            </a:r>
            <a:r>
              <a:rPr lang="en-US" sz="24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for each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: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 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= </a:t>
            </a:r>
            <a:r>
              <a:rPr lang="en-US" sz="2400" i="1" dirty="0" err="1" smtClean="0"/>
              <a:t>w</a:t>
            </a:r>
            <a:r>
              <a:rPr lang="en-US" sz="2400" i="1" baseline="-25000" dirty="0" err="1" smtClean="0"/>
              <a:t>i</a:t>
            </a:r>
            <a:r>
              <a:rPr lang="en-US" sz="2400" dirty="0" smtClean="0"/>
              <a:t> + </a:t>
            </a:r>
            <a:r>
              <a:rPr lang="en-US" sz="2400" i="1" dirty="0" smtClean="0"/>
              <a:t>f</a:t>
            </a:r>
            <a:r>
              <a:rPr lang="en-US" sz="2400" i="1" baseline="-25000" dirty="0" smtClean="0"/>
              <a:t>i</a:t>
            </a:r>
            <a:r>
              <a:rPr lang="en-US" sz="2400" dirty="0" smtClean="0"/>
              <a:t>*label</a:t>
            </a:r>
          </a:p>
          <a:p>
            <a:pPr marL="0" indent="0">
              <a:buNone/>
            </a:pPr>
            <a:r>
              <a:rPr lang="en-US" sz="2400" dirty="0"/>
              <a:t> </a:t>
            </a:r>
            <a:r>
              <a:rPr lang="en-US" sz="2400" dirty="0" smtClean="0"/>
              <a:t>        </a:t>
            </a:r>
            <a:r>
              <a:rPr lang="en-US" sz="2400" i="1" dirty="0" smtClean="0"/>
              <a:t>b</a:t>
            </a:r>
            <a:r>
              <a:rPr lang="en-US" sz="2400" dirty="0" smtClean="0"/>
              <a:t> = </a:t>
            </a:r>
            <a:r>
              <a:rPr lang="en-US" sz="2400" i="1" dirty="0" smtClean="0"/>
              <a:t>b</a:t>
            </a:r>
            <a:r>
              <a:rPr lang="en-US" sz="2400" dirty="0" smtClean="0"/>
              <a:t> + label</a:t>
            </a:r>
            <a:endParaRPr lang="en-US" sz="24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81288410"/>
              </p:ext>
            </p:extLst>
          </p:nvPr>
        </p:nvGraphicFramePr>
        <p:xfrm>
          <a:off x="1163638" y="2471738"/>
          <a:ext cx="3151187" cy="64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2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63638" y="2471738"/>
                        <a:ext cx="3151187" cy="6461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Rectangle 5"/>
          <p:cNvSpPr/>
          <p:nvPr/>
        </p:nvSpPr>
        <p:spPr>
          <a:xfrm>
            <a:off x="1453444" y="4205111"/>
            <a:ext cx="2413000" cy="578556"/>
          </a:xfrm>
          <a:prstGeom prst="rect">
            <a:avLst/>
          </a:prstGeom>
          <a:solidFill>
            <a:srgbClr val="FF0000">
              <a:alpha val="2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1730672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closer look at why we got it wrong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87623738"/>
              </p:ext>
            </p:extLst>
          </p:nvPr>
        </p:nvGraphicFramePr>
        <p:xfrm>
          <a:off x="685800" y="3121025"/>
          <a:ext cx="2790825" cy="442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3" name="Equation" r:id="rId3" imgW="1117600" imgH="177800" progId="Equation.3">
                  <p:embed/>
                </p:oleObj>
              </mc:Choice>
              <mc:Fallback>
                <p:oleObj name="Equation" r:id="rId3" imgW="1117600" imgH="177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85800" y="3121025"/>
                        <a:ext cx="2790825" cy="4429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729205"/>
              </p:ext>
            </p:extLst>
          </p:nvPr>
        </p:nvGraphicFramePr>
        <p:xfrm>
          <a:off x="812877" y="2459150"/>
          <a:ext cx="2189163" cy="506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624" name="Equation" r:id="rId5" imgW="876300" imgH="203200" progId="Equation.3">
                  <p:embed/>
                </p:oleObj>
              </mc:Choice>
              <mc:Fallback>
                <p:oleObj name="Equation" r:id="rId5" imgW="8763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812877" y="2459150"/>
                        <a:ext cx="2189163" cy="5064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689613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 smtClean="0"/>
              <a:t>1</a:t>
            </a:r>
            <a:endParaRPr lang="en-US" sz="2800" baseline="-25000" dirty="0"/>
          </a:p>
        </p:txBody>
      </p:sp>
      <p:sp>
        <p:nvSpPr>
          <p:cNvPr id="7" name="TextBox 6"/>
          <p:cNvSpPr txBox="1"/>
          <p:nvPr/>
        </p:nvSpPr>
        <p:spPr>
          <a:xfrm>
            <a:off x="1643389" y="1749913"/>
            <a:ext cx="55624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w</a:t>
            </a:r>
            <a:r>
              <a:rPr lang="en-US" sz="2800" baseline="-25000" dirty="0"/>
              <a:t>2</a:t>
            </a:r>
          </a:p>
        </p:txBody>
      </p:sp>
      <p:cxnSp>
        <p:nvCxnSpPr>
          <p:cNvPr id="9" name="Straight Arrow Connector 8"/>
          <p:cNvCxnSpPr/>
          <p:nvPr/>
        </p:nvCxnSpPr>
        <p:spPr>
          <a:xfrm flipH="1">
            <a:off x="3349703" y="3307085"/>
            <a:ext cx="775470" cy="15118"/>
          </a:xfrm>
          <a:prstGeom prst="straightConnector1">
            <a:avLst/>
          </a:prstGeom>
          <a:ln w="38100" cmpd="sng"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388138" y="2800066"/>
            <a:ext cx="43779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We’d like this value to be positive since it’s a positive value</a:t>
            </a:r>
            <a:endParaRPr lang="en-US" sz="2400" dirty="0"/>
          </a:p>
        </p:txBody>
      </p:sp>
      <p:sp>
        <p:nvSpPr>
          <p:cNvPr id="12" name="TextBox 11"/>
          <p:cNvSpPr txBox="1"/>
          <p:nvPr/>
        </p:nvSpPr>
        <p:spPr>
          <a:xfrm>
            <a:off x="4667971" y="1730995"/>
            <a:ext cx="2451838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(-1, -1, positive)</a:t>
            </a:r>
            <a:endParaRPr lang="en-US" sz="2800" dirty="0"/>
          </a:p>
        </p:txBody>
      </p:sp>
      <p:cxnSp>
        <p:nvCxnSpPr>
          <p:cNvPr id="15" name="Straight Arrow Connector 14"/>
          <p:cNvCxnSpPr/>
          <p:nvPr/>
        </p:nvCxnSpPr>
        <p:spPr>
          <a:xfrm flipV="1">
            <a:off x="1200612" y="3631064"/>
            <a:ext cx="45246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136084" y="4817027"/>
            <a:ext cx="2464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didn’t contribute, but could have</a:t>
            </a:r>
            <a:endParaRPr lang="en-US" sz="2400" dirty="0"/>
          </a:p>
        </p:txBody>
      </p:sp>
      <p:sp>
        <p:nvSpPr>
          <p:cNvPr id="17" name="TextBox 16"/>
          <p:cNvSpPr txBox="1"/>
          <p:nvPr/>
        </p:nvSpPr>
        <p:spPr>
          <a:xfrm>
            <a:off x="3191118" y="4777356"/>
            <a:ext cx="2384965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contributed in the wrong direction</a:t>
            </a:r>
            <a:endParaRPr lang="en-US" sz="2400" dirty="0"/>
          </a:p>
        </p:txBody>
      </p:sp>
      <p:cxnSp>
        <p:nvCxnSpPr>
          <p:cNvPr id="18" name="Straight Arrow Connector 17"/>
          <p:cNvCxnSpPr/>
          <p:nvPr/>
        </p:nvCxnSpPr>
        <p:spPr>
          <a:xfrm flipH="1" flipV="1">
            <a:off x="2222257" y="3631063"/>
            <a:ext cx="2445714" cy="1146292"/>
          </a:xfrm>
          <a:prstGeom prst="straightConnector1">
            <a:avLst/>
          </a:prstGeom>
          <a:ln w="38100" cmpd="sng">
            <a:solidFill>
              <a:srgbClr val="0000FF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9" name="TextBox 18"/>
          <p:cNvSpPr txBox="1"/>
          <p:nvPr/>
        </p:nvSpPr>
        <p:spPr>
          <a:xfrm>
            <a:off x="498662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decrease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0" name="TextBox 19"/>
          <p:cNvSpPr txBox="1"/>
          <p:nvPr/>
        </p:nvSpPr>
        <p:spPr>
          <a:xfrm>
            <a:off x="4388138" y="5771097"/>
            <a:ext cx="131318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decrease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684429" y="6232762"/>
            <a:ext cx="110438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0</a:t>
            </a:r>
            <a:r>
              <a:rPr lang="en-US" sz="2400" dirty="0" smtClean="0">
                <a:solidFill>
                  <a:srgbClr val="0000FF"/>
                </a:solidFill>
              </a:rPr>
              <a:t> -&gt; -1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574186" y="6232762"/>
            <a:ext cx="100189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1 -&gt; 0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23" name="Rectangle 22"/>
          <p:cNvSpPr/>
          <p:nvPr/>
        </p:nvSpPr>
        <p:spPr>
          <a:xfrm>
            <a:off x="684429" y="6232761"/>
            <a:ext cx="1104389" cy="461665"/>
          </a:xfrm>
          <a:prstGeom prst="rect">
            <a:avLst/>
          </a:prstGeom>
          <a:solidFill>
            <a:srgbClr val="FF0000">
              <a:alpha val="2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Rectangle 23"/>
          <p:cNvSpPr/>
          <p:nvPr/>
        </p:nvSpPr>
        <p:spPr>
          <a:xfrm>
            <a:off x="4562861" y="6238521"/>
            <a:ext cx="1104389" cy="461665"/>
          </a:xfrm>
          <a:prstGeom prst="rect">
            <a:avLst/>
          </a:prstGeom>
          <a:solidFill>
            <a:srgbClr val="FF0000">
              <a:alpha val="21000"/>
            </a:srgbClr>
          </a:solidFill>
          <a:ln w="38100" cmpd="sng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6083027" y="5401764"/>
            <a:ext cx="2973440" cy="129266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Intuitively these make sense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Why change by 1?</a:t>
            </a:r>
          </a:p>
          <a:p>
            <a:r>
              <a:rPr lang="en-US" sz="2000" dirty="0" smtClean="0">
                <a:solidFill>
                  <a:srgbClr val="FF0000"/>
                </a:solidFill>
              </a:rPr>
              <a:t>Any other way of doing it?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2486730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0"/>
            <a:ext cx="7772400" cy="1143000"/>
          </a:xfrm>
        </p:spPr>
        <p:txBody>
          <a:bodyPr>
            <a:normAutofit/>
          </a:bodyPr>
          <a:lstStyle/>
          <a:p>
            <a:r>
              <a:rPr lang="en-US" sz="4000" dirty="0" smtClean="0"/>
              <a:t>Admin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558800" y="1679222"/>
            <a:ext cx="8180732" cy="47244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3200" dirty="0" smtClean="0"/>
              <a:t>Assignment 3 graded</a:t>
            </a:r>
          </a:p>
          <a:p>
            <a:pPr marL="0" indent="0">
              <a:buNone/>
            </a:pPr>
            <a:endParaRPr lang="en-US" sz="3200" dirty="0"/>
          </a:p>
          <a:p>
            <a:pPr marL="0" indent="0">
              <a:buNone/>
            </a:pPr>
            <a:r>
              <a:rPr lang="en-US" sz="3200" dirty="0" smtClean="0"/>
              <a:t>Assignment 5</a:t>
            </a:r>
          </a:p>
          <a:p>
            <a:pPr lvl="1"/>
            <a:r>
              <a:rPr lang="en-US" dirty="0" smtClean="0"/>
              <a:t>Course feedback</a:t>
            </a:r>
            <a:endParaRPr lang="en-US" dirty="0" smtClean="0"/>
          </a:p>
        </p:txBody>
      </p:sp>
    </p:spTree>
    <p:extLst>
      <p:ext uri="{BB962C8B-B14F-4D97-AF65-F5344CB8AC3E}">
        <p14:creationId xmlns:p14="http://schemas.microsoft.com/office/powerpoint/2010/main" val="13310582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3246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e.g. a </a:t>
            </a:r>
            <a:r>
              <a:rPr lang="en-US" dirty="0" err="1" smtClean="0"/>
              <a:t>hyperplane</a:t>
            </a:r>
            <a:r>
              <a:rPr lang="en-US" dirty="0" smtClean="0"/>
              <a:t>, a decision tree,…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A model is defined by a collection of parameters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660" y="1600200"/>
            <a:ext cx="2418340" cy="1052689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1651916" y="3720278"/>
            <a:ext cx="589611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are the parameters for DT?  Perceptron?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330413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1532467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e.g. a </a:t>
            </a:r>
            <a:r>
              <a:rPr lang="en-US" dirty="0" err="1" smtClean="0"/>
              <a:t>hyperplane</a:t>
            </a:r>
            <a:r>
              <a:rPr lang="en-US" dirty="0" smtClean="0"/>
              <a:t>, a decision tree,…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A model is defined by a collection of parameters</a:t>
            </a:r>
            <a:endParaRPr lang="en-U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660" y="1600200"/>
            <a:ext cx="2418340" cy="1052689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1072444" y="3957725"/>
            <a:ext cx="728133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400" dirty="0">
                <a:solidFill>
                  <a:srgbClr val="0000FF"/>
                </a:solidFill>
              </a:rPr>
              <a:t>DT: the structure of the tree, which features each node splits on, the predictions at the leaves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perceptron</a:t>
            </a:r>
            <a:r>
              <a:rPr lang="en-US" sz="2400" dirty="0">
                <a:solidFill>
                  <a:srgbClr val="0000FF"/>
                </a:solidFill>
              </a:rPr>
              <a:t>: the weights and the b value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16397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636911"/>
          </a:xfrm>
        </p:spPr>
        <p:txBody>
          <a:bodyPr/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e.g. a </a:t>
            </a:r>
            <a:r>
              <a:rPr lang="en-US" dirty="0" err="1" smtClean="0"/>
              <a:t>hyperplane</a:t>
            </a:r>
            <a:r>
              <a:rPr lang="en-US" dirty="0" smtClean="0"/>
              <a:t>, a decision tree,…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A model is defined by a collection of parameters</a:t>
            </a:r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</a:t>
            </a:r>
            <a:r>
              <a:rPr lang="en-US" dirty="0" smtClean="0"/>
              <a:t>criterion </a:t>
            </a:r>
            <a:r>
              <a:rPr lang="en-US" dirty="0" smtClean="0"/>
              <a:t>to optimize </a:t>
            </a:r>
            <a:r>
              <a:rPr lang="en-US" dirty="0"/>
              <a:t>(aka objective function)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660" y="1600200"/>
            <a:ext cx="2418340" cy="1052689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769195" y="4721001"/>
            <a:ext cx="55968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</a:t>
            </a:r>
            <a:r>
              <a:rPr lang="en-US" sz="2400" dirty="0" smtClean="0">
                <a:solidFill>
                  <a:srgbClr val="FF0000"/>
                </a:solidFill>
              </a:rPr>
              <a:t>criteria </a:t>
            </a:r>
            <a:r>
              <a:rPr lang="en-US" sz="2400" dirty="0" smtClean="0">
                <a:solidFill>
                  <a:srgbClr val="FF0000"/>
                </a:solidFill>
              </a:rPr>
              <a:t>do decision tree learning and perceptron learning optimize? 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1647851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989689"/>
          </a:xfrm>
        </p:spPr>
        <p:txBody>
          <a:bodyPr>
            <a:normAutofit fontScale="92500" lnSpcReduction="10000"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e.g. a </a:t>
            </a:r>
            <a:r>
              <a:rPr lang="en-US" dirty="0" err="1" smtClean="0"/>
              <a:t>hyperplane</a:t>
            </a:r>
            <a:r>
              <a:rPr lang="en-US" dirty="0" smtClean="0"/>
              <a:t>, a decision tree,…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A model is defined by a collection of parameters</a:t>
            </a:r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</a:t>
            </a:r>
            <a:r>
              <a:rPr lang="en-US" dirty="0" smtClean="0"/>
              <a:t>criterion </a:t>
            </a:r>
            <a:r>
              <a:rPr lang="en-US" dirty="0" smtClean="0"/>
              <a:t>to optimize (aka objective function)</a:t>
            </a:r>
          </a:p>
          <a:p>
            <a:pPr marL="617220" lvl="2" indent="-342900">
              <a:spcBef>
                <a:spcPts val="700"/>
              </a:spcBef>
              <a:buSzPct val="60000"/>
              <a:buFontTx/>
              <a:buChar char="-"/>
            </a:pPr>
            <a:r>
              <a:rPr lang="en-US" sz="2600" dirty="0" smtClean="0"/>
              <a:t>e.g. training error</a:t>
            </a:r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the algorithm should try and minimize the criteria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sometimes in a heuristic way (i.e. non-optimally)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sometimes </a:t>
            </a:r>
            <a:r>
              <a:rPr lang="en-US" dirty="0" smtClean="0"/>
              <a:t>exactly</a:t>
            </a: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5660" y="1501423"/>
            <a:ext cx="2418340" cy="10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5365075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models in general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39513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</a:t>
            </a:r>
            <a:r>
              <a:rPr lang="en-US" dirty="0" smtClean="0"/>
              <a:t>criterion </a:t>
            </a:r>
            <a:r>
              <a:rPr lang="en-US" dirty="0" smtClean="0"/>
              <a:t>to optimize </a:t>
            </a:r>
            <a:r>
              <a:rPr lang="en-US" dirty="0"/>
              <a:t>(aka objective function</a:t>
            </a:r>
            <a:r>
              <a:rPr lang="en-US" dirty="0" smtClean="0"/>
              <a:t>)</a:t>
            </a:r>
          </a:p>
        </p:txBody>
      </p:sp>
      <p:sp>
        <p:nvSpPr>
          <p:cNvPr id="8" name="Oval 7"/>
          <p:cNvSpPr/>
          <p:nvPr/>
        </p:nvSpPr>
        <p:spPr>
          <a:xfrm>
            <a:off x="4064000" y="2370667"/>
            <a:ext cx="606778" cy="5926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2878667" y="2421467"/>
            <a:ext cx="420511" cy="4628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67976" y="3191787"/>
            <a:ext cx="5473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These are the parameters we want to learn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14" name="Object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41367628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44" name="Equation" r:id="rId4" imgW="1041400" imgH="330200" progId="Equation.3">
                  <p:embed/>
                </p:oleObj>
              </mc:Choice>
              <mc:Fallback>
                <p:oleObj name="Equation" r:id="rId4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5" name="Picture 14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725660" y="1501423"/>
            <a:ext cx="2418340" cy="1052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95152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notation: indicator function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99349691"/>
              </p:ext>
            </p:extLst>
          </p:nvPr>
        </p:nvGraphicFramePr>
        <p:xfrm>
          <a:off x="2582510" y="2060222"/>
          <a:ext cx="3201987" cy="105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7" name="Equation" r:id="rId3" imgW="1689100" imgH="558800" progId="Equation.3">
                  <p:embed/>
                </p:oleObj>
              </mc:Choice>
              <mc:Fallback>
                <p:oleObj name="Equation" r:id="rId3" imgW="1689100" imgH="5588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582510" y="2060222"/>
                        <a:ext cx="3201987" cy="10588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07999" y="3595834"/>
            <a:ext cx="805641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Convenient notation for turning T/F answers into numbers/counts:</a:t>
            </a:r>
            <a:endParaRPr lang="en-US" sz="24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1334188"/>
              </p:ext>
            </p:extLst>
          </p:nvPr>
        </p:nvGraphicFramePr>
        <p:xfrm>
          <a:off x="1520825" y="4471105"/>
          <a:ext cx="5873750" cy="747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48" name="Equation" r:id="rId5" imgW="3098800" imgH="393700" progId="Equation.3">
                  <p:embed/>
                </p:oleObj>
              </mc:Choice>
              <mc:Fallback>
                <p:oleObj name="Equation" r:id="rId5" imgW="3098800" imgH="3937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520825" y="4471105"/>
                        <a:ext cx="5873750" cy="74771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8201905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notation: dot-product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"/>
          </p:nvPr>
        </p:nvSpPr>
        <p:spPr>
          <a:xfrm>
            <a:off x="324556" y="1600200"/>
            <a:ext cx="8819444" cy="3635022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Sometimes it is convenient to use </a:t>
            </a:r>
            <a:r>
              <a:rPr lang="en-US" sz="2400" dirty="0" smtClean="0">
                <a:solidFill>
                  <a:srgbClr val="FF6600"/>
                </a:solidFill>
              </a:rPr>
              <a:t>vector notation</a:t>
            </a:r>
          </a:p>
          <a:p>
            <a:pPr marL="0" indent="0">
              <a:buNone/>
            </a:pPr>
            <a:endParaRPr lang="en-US" sz="2400" dirty="0">
              <a:solidFill>
                <a:srgbClr val="FF66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We represent an example </a:t>
            </a:r>
            <a:r>
              <a:rPr lang="en-US" sz="2400" i="1" dirty="0" smtClean="0">
                <a:solidFill>
                  <a:srgbClr val="000000"/>
                </a:solidFill>
              </a:rPr>
              <a:t>f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i="1" dirty="0" smtClean="0">
                <a:solidFill>
                  <a:srgbClr val="000000"/>
                </a:solidFill>
              </a:rPr>
              <a:t>, f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i="1" dirty="0" smtClean="0">
                <a:solidFill>
                  <a:srgbClr val="000000"/>
                </a:solidFill>
              </a:rPr>
              <a:t>, …, </a:t>
            </a:r>
            <a:r>
              <a:rPr lang="en-US" sz="2400" i="1" dirty="0" err="1" smtClean="0">
                <a:solidFill>
                  <a:srgbClr val="000000"/>
                </a:solidFill>
              </a:rPr>
              <a:t>f</a:t>
            </a:r>
            <a:r>
              <a:rPr lang="en-US" sz="2400" i="1" baseline="-25000" dirty="0" err="1" smtClean="0">
                <a:solidFill>
                  <a:srgbClr val="000000"/>
                </a:solidFill>
              </a:rPr>
              <a:t>m</a:t>
            </a:r>
            <a:r>
              <a:rPr lang="en-US" sz="2400" dirty="0">
                <a:solidFill>
                  <a:srgbClr val="000000"/>
                </a:solidFill>
              </a:rPr>
              <a:t> </a:t>
            </a:r>
            <a:r>
              <a:rPr lang="en-US" sz="2400" dirty="0" smtClean="0">
                <a:solidFill>
                  <a:srgbClr val="000000"/>
                </a:solidFill>
              </a:rPr>
              <a:t>as a single vector, </a:t>
            </a:r>
            <a:r>
              <a:rPr lang="en-US" sz="2400" i="1" dirty="0" smtClean="0">
                <a:solidFill>
                  <a:srgbClr val="000000"/>
                </a:solidFill>
              </a:rPr>
              <a:t>x</a:t>
            </a:r>
          </a:p>
          <a:p>
            <a:pPr marL="0" indent="0">
              <a:buNone/>
            </a:pPr>
            <a:endParaRPr lang="en-US" sz="24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Similarly, we can represent the weight vector </a:t>
            </a:r>
            <a:r>
              <a:rPr lang="en-US" sz="2400" i="1" dirty="0" smtClean="0">
                <a:solidFill>
                  <a:srgbClr val="000000"/>
                </a:solidFill>
              </a:rPr>
              <a:t>w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1</a:t>
            </a:r>
            <a:r>
              <a:rPr lang="en-US" sz="2400" i="1" dirty="0" smtClean="0">
                <a:solidFill>
                  <a:srgbClr val="000000"/>
                </a:solidFill>
              </a:rPr>
              <a:t>, w</a:t>
            </a:r>
            <a:r>
              <a:rPr lang="en-US" sz="2400" i="1" baseline="-25000" dirty="0" smtClean="0">
                <a:solidFill>
                  <a:srgbClr val="000000"/>
                </a:solidFill>
              </a:rPr>
              <a:t>2</a:t>
            </a:r>
            <a:r>
              <a:rPr lang="en-US" sz="2400" i="1" dirty="0" smtClean="0">
                <a:solidFill>
                  <a:srgbClr val="000000"/>
                </a:solidFill>
              </a:rPr>
              <a:t>, …, </a:t>
            </a:r>
            <a:r>
              <a:rPr lang="en-US" sz="2400" i="1" dirty="0" err="1" smtClean="0">
                <a:solidFill>
                  <a:srgbClr val="000000"/>
                </a:solidFill>
              </a:rPr>
              <a:t>w</a:t>
            </a:r>
            <a:r>
              <a:rPr lang="en-US" sz="2400" i="1" baseline="-25000" dirty="0" err="1">
                <a:solidFill>
                  <a:srgbClr val="000000"/>
                </a:solidFill>
              </a:rPr>
              <a:t>m</a:t>
            </a:r>
            <a:r>
              <a:rPr lang="en-US" sz="2400" dirty="0" smtClean="0">
                <a:solidFill>
                  <a:srgbClr val="000000"/>
                </a:solidFill>
              </a:rPr>
              <a:t> as a single vector, </a:t>
            </a:r>
            <a:r>
              <a:rPr lang="en-US" sz="2400" i="1" dirty="0" smtClean="0">
                <a:solidFill>
                  <a:srgbClr val="000000"/>
                </a:solidFill>
              </a:rPr>
              <a:t>w</a:t>
            </a:r>
          </a:p>
          <a:p>
            <a:pPr marL="0" indent="0">
              <a:buNone/>
            </a:pPr>
            <a:endParaRPr lang="en-US" sz="2400" i="1" dirty="0">
              <a:solidFill>
                <a:srgbClr val="000000"/>
              </a:solidFill>
            </a:endParaRPr>
          </a:p>
          <a:p>
            <a:pPr marL="0" indent="0">
              <a:buNone/>
            </a:pPr>
            <a:r>
              <a:rPr lang="en-US" sz="2400" dirty="0" smtClean="0">
                <a:solidFill>
                  <a:srgbClr val="000000"/>
                </a:solidFill>
              </a:rPr>
              <a:t>The </a:t>
            </a:r>
            <a:r>
              <a:rPr lang="en-US" sz="2400" dirty="0" smtClean="0">
                <a:solidFill>
                  <a:srgbClr val="FF6600"/>
                </a:solidFill>
              </a:rPr>
              <a:t>dot-product </a:t>
            </a:r>
            <a:r>
              <a:rPr lang="en-US" sz="2400" dirty="0" smtClean="0">
                <a:solidFill>
                  <a:srgbClr val="000000"/>
                </a:solidFill>
              </a:rPr>
              <a:t>between two vectors </a:t>
            </a:r>
            <a:r>
              <a:rPr lang="en-US" sz="2400" i="1" dirty="0" smtClean="0">
                <a:solidFill>
                  <a:srgbClr val="000000"/>
                </a:solidFill>
              </a:rPr>
              <a:t>a</a:t>
            </a:r>
            <a:r>
              <a:rPr lang="en-US" sz="2400" dirty="0" smtClean="0">
                <a:solidFill>
                  <a:srgbClr val="000000"/>
                </a:solidFill>
              </a:rPr>
              <a:t> and </a:t>
            </a:r>
            <a:r>
              <a:rPr lang="en-US" sz="2400" i="1" dirty="0" smtClean="0">
                <a:solidFill>
                  <a:srgbClr val="000000"/>
                </a:solidFill>
              </a:rPr>
              <a:t>b</a:t>
            </a:r>
            <a:r>
              <a:rPr lang="en-US" sz="2400" dirty="0" smtClean="0">
                <a:solidFill>
                  <a:srgbClr val="000000"/>
                </a:solidFill>
              </a:rPr>
              <a:t> is defined as:</a:t>
            </a:r>
            <a:endParaRPr lang="en-US" sz="2400" dirty="0">
              <a:solidFill>
                <a:srgbClr val="000000"/>
              </a:solidFill>
            </a:endParaRPr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74739244"/>
              </p:ext>
            </p:extLst>
          </p:nvPr>
        </p:nvGraphicFramePr>
        <p:xfrm>
          <a:off x="3125788" y="5322888"/>
          <a:ext cx="1708150" cy="9826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502" name="Equation" r:id="rId3" imgW="838200" imgH="482600" progId="Equation.3">
                  <p:embed/>
                </p:oleObj>
              </mc:Choice>
              <mc:Fallback>
                <p:oleObj name="Equation" r:id="rId3" imgW="838200" imgH="482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125788" y="5322888"/>
                        <a:ext cx="1708150" cy="98266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45537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Linear models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3395133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</a:t>
            </a:r>
            <a:r>
              <a:rPr lang="en-US" dirty="0" smtClean="0"/>
              <a:t>criterion </a:t>
            </a:r>
            <a:r>
              <a:rPr lang="en-US" dirty="0" smtClean="0"/>
              <a:t>to optimize </a:t>
            </a:r>
            <a:r>
              <a:rPr lang="en-US" dirty="0"/>
              <a:t>(aka objective function</a:t>
            </a:r>
            <a:r>
              <a:rPr lang="en-US" dirty="0" smtClean="0"/>
              <a:t>)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25660" y="1600200"/>
            <a:ext cx="2418340" cy="1052689"/>
          </a:xfrm>
          <a:prstGeom prst="rect">
            <a:avLst/>
          </a:prstGeom>
        </p:spPr>
      </p:pic>
      <p:sp>
        <p:nvSpPr>
          <p:cNvPr id="8" name="Oval 7"/>
          <p:cNvSpPr/>
          <p:nvPr/>
        </p:nvSpPr>
        <p:spPr>
          <a:xfrm>
            <a:off x="4064000" y="2370667"/>
            <a:ext cx="606778" cy="592666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flipH="1">
            <a:off x="2878667" y="2421467"/>
            <a:ext cx="420511" cy="462844"/>
          </a:xfrm>
          <a:prstGeom prst="ellipse">
            <a:avLst/>
          </a:prstGeom>
          <a:noFill/>
          <a:ln w="38100" cmpd="sng">
            <a:solidFill>
              <a:srgbClr val="FF0000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1767976" y="3191787"/>
            <a:ext cx="547352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These are the parameters we want to learn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1934837"/>
              </p:ext>
            </p:extLst>
          </p:nvPr>
        </p:nvGraphicFramePr>
        <p:xfrm>
          <a:off x="2800350" y="4938713"/>
          <a:ext cx="27162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7" name="Equation" r:id="rId5" imgW="1333500" imgH="457200" progId="Equation.3">
                  <p:embed/>
                </p:oleObj>
              </mc:Choice>
              <mc:Fallback>
                <p:oleObj name="Equation" r:id="rId5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2800350" y="4938713"/>
                        <a:ext cx="27162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2476904" y="6010112"/>
            <a:ext cx="320587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does this equation say?</a:t>
            </a:r>
            <a:endParaRPr lang="en-US" sz="2000" dirty="0">
              <a:solidFill>
                <a:srgbClr val="FF0000"/>
              </a:solidFill>
            </a:endParaRPr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26032114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68" name="Equation" r:id="rId7" imgW="1041400" imgH="330200" progId="Equation.3">
                  <p:embed/>
                </p:oleObj>
              </mc:Choice>
              <mc:Fallback>
                <p:oleObj name="Equation" r:id="rId7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59417872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0/1 loss function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7116213"/>
              </p:ext>
            </p:extLst>
          </p:nvPr>
        </p:nvGraphicFramePr>
        <p:xfrm>
          <a:off x="2827338" y="1608138"/>
          <a:ext cx="3175000" cy="10874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027"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827338" y="1608138"/>
                        <a:ext cx="3175000" cy="10874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7" name="TextBox 6"/>
          <p:cNvSpPr txBox="1"/>
          <p:nvPr/>
        </p:nvSpPr>
        <p:spPr>
          <a:xfrm>
            <a:off x="5275086" y="3031389"/>
            <a:ext cx="3659976" cy="83099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distance </a:t>
            </a:r>
            <a:r>
              <a:rPr lang="en-US" sz="2400" dirty="0" smtClean="0">
                <a:solidFill>
                  <a:srgbClr val="0000FF"/>
                </a:solidFill>
              </a:rPr>
              <a:t>from </a:t>
            </a:r>
            <a:r>
              <a:rPr lang="en-US" sz="2400" dirty="0" err="1" smtClean="0">
                <a:solidFill>
                  <a:srgbClr val="0000FF"/>
                </a:solidFill>
              </a:rPr>
              <a:t>hyperplane</a:t>
            </a:r>
            <a:endParaRPr lang="en-US" sz="2400" dirty="0" smtClean="0">
              <a:solidFill>
                <a:srgbClr val="0000FF"/>
              </a:solidFill>
            </a:endParaRP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sign is prediction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1014059" y="3446887"/>
            <a:ext cx="3626557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whether or not the prediction and label </a:t>
            </a:r>
            <a:r>
              <a:rPr lang="en-US" sz="2400" dirty="0" smtClean="0">
                <a:solidFill>
                  <a:srgbClr val="0000FF"/>
                </a:solidFill>
              </a:rPr>
              <a:t>agree,</a:t>
            </a:r>
          </a:p>
          <a:p>
            <a:r>
              <a:rPr lang="en-US" sz="2400" dirty="0" smtClean="0">
                <a:solidFill>
                  <a:srgbClr val="0000FF"/>
                </a:solidFill>
              </a:rPr>
              <a:t>true if </a:t>
            </a:r>
            <a:r>
              <a:rPr lang="en-US" sz="2400" b="1" i="1" dirty="0" smtClean="0">
                <a:solidFill>
                  <a:srgbClr val="0000FF"/>
                </a:solidFill>
              </a:rPr>
              <a:t>they don’t</a:t>
            </a:r>
            <a:endParaRPr lang="en-US" sz="2400" b="1" dirty="0">
              <a:solidFill>
                <a:srgbClr val="0000FF"/>
              </a:solidFill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2737554" y="5168664"/>
            <a:ext cx="3626557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total number of mistakes, aka 0/1 loss</a:t>
            </a: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6" name="Straight Arrow Connector 5"/>
          <p:cNvCxnSpPr/>
          <p:nvPr/>
        </p:nvCxnSpPr>
        <p:spPr>
          <a:xfrm>
            <a:off x="4826000" y="2520917"/>
            <a:ext cx="1538111" cy="51047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9" name="Left Brace 8"/>
          <p:cNvSpPr/>
          <p:nvPr/>
        </p:nvSpPr>
        <p:spPr>
          <a:xfrm rot="16200000">
            <a:off x="4378136" y="1835459"/>
            <a:ext cx="338668" cy="1404786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Left Brace 14"/>
          <p:cNvSpPr/>
          <p:nvPr/>
        </p:nvSpPr>
        <p:spPr>
          <a:xfrm rot="16200000">
            <a:off x="4482292" y="1612768"/>
            <a:ext cx="338669" cy="2154967"/>
          </a:xfrm>
          <a:prstGeom prst="leftBrac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7" name="Straight Arrow Connector 16"/>
          <p:cNvCxnSpPr>
            <a:stCxn id="15" idx="1"/>
          </p:cNvCxnSpPr>
          <p:nvPr/>
        </p:nvCxnSpPr>
        <p:spPr>
          <a:xfrm flipH="1">
            <a:off x="2949222" y="2859586"/>
            <a:ext cx="1702405" cy="587301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71133854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12" grpId="0"/>
      <p:bldP spid="15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9115762"/>
              </p:ext>
            </p:extLst>
          </p:nvPr>
        </p:nvGraphicFramePr>
        <p:xfrm>
          <a:off x="2352675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0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352675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62137353"/>
              </p:ext>
            </p:extLst>
          </p:nvPr>
        </p:nvGraphicFramePr>
        <p:xfrm>
          <a:off x="1738313" y="5443538"/>
          <a:ext cx="3906837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1" name="Equation" r:id="rId6" imgW="1917700" imgH="457200" progId="Equation.3">
                  <p:embed/>
                </p:oleObj>
              </mc:Choice>
              <mc:Fallback>
                <p:oleObj name="Equation" r:id="rId6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38313" y="5443538"/>
                        <a:ext cx="3906837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Find w and b that minimize the 0/1 </a:t>
            </a:r>
            <a:r>
              <a:rPr lang="en-US" sz="2400" dirty="0" smtClean="0">
                <a:solidFill>
                  <a:srgbClr val="0000FF"/>
                </a:solidFill>
              </a:rPr>
              <a:t>loss (i.e. training error)</a:t>
            </a:r>
            <a:endParaRPr lang="en-US" sz="2400" dirty="0">
              <a:solidFill>
                <a:srgbClr val="0000FF"/>
              </a:solidFill>
            </a:endParaRPr>
          </a:p>
        </p:txBody>
      </p:sp>
      <p:graphicFrame>
        <p:nvGraphicFramePr>
          <p:cNvPr id="9" name="Object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17307296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902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1629140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An aside: text classification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71524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grpSp>
        <p:nvGrpSpPr>
          <p:cNvPr id="5" name="Group 4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6" name="Rectangle 5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12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4" name="Rectangle 13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5" name="Straight Connector 14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5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1" name="Group 20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2" name="Rectangle 21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3" name="Straight Connector 22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Straight Connector 23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2144889" y="172961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labels</a:t>
            </a:r>
            <a:endParaRPr lang="en-US" sz="2000" dirty="0"/>
          </a:p>
        </p:txBody>
      </p:sp>
      <p:sp>
        <p:nvSpPr>
          <p:cNvPr id="31" name="TextBox 30"/>
          <p:cNvSpPr txBox="1"/>
          <p:nvPr/>
        </p:nvSpPr>
        <p:spPr>
          <a:xfrm>
            <a:off x="2032000" y="2710103"/>
            <a:ext cx="13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Chardonnay</a:t>
            </a:r>
            <a:endParaRPr 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2074333" y="4082943"/>
            <a:ext cx="129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Pinot </a:t>
            </a:r>
            <a:r>
              <a:rPr lang="en-US" dirty="0" err="1"/>
              <a:t>G</a:t>
            </a:r>
            <a:r>
              <a:rPr lang="en-US" dirty="0" err="1" smtClean="0"/>
              <a:t>rigio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204918" y="5574250"/>
            <a:ext cx="105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Zinfandel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7969896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0/1 loss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1466600"/>
              </p:ext>
            </p:extLst>
          </p:nvPr>
        </p:nvGraphicFramePr>
        <p:xfrm>
          <a:off x="974725" y="2141538"/>
          <a:ext cx="39100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598" name="Equation" r:id="rId3" imgW="1917700" imgH="457200" progId="Equation.3">
                  <p:embed/>
                </p:oleObj>
              </mc:Choice>
              <mc:Fallback>
                <p:oleObj name="Equation" r:id="rId3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4725" y="2141538"/>
                        <a:ext cx="39100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874793" y="4149777"/>
            <a:ext cx="4701653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do this?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How do we </a:t>
            </a:r>
            <a:r>
              <a:rPr lang="en-US" sz="2800" i="1" dirty="0" smtClean="0">
                <a:solidFill>
                  <a:srgbClr val="FF0000"/>
                </a:solidFill>
              </a:rPr>
              <a:t>minimize</a:t>
            </a:r>
            <a:r>
              <a:rPr lang="en-US" sz="2800" dirty="0" smtClean="0">
                <a:solidFill>
                  <a:srgbClr val="FF0000"/>
                </a:solidFill>
              </a:rPr>
              <a:t> a function?</a:t>
            </a:r>
          </a:p>
          <a:p>
            <a:r>
              <a:rPr lang="en-US" sz="2800" dirty="0" smtClean="0">
                <a:solidFill>
                  <a:srgbClr val="FF0000"/>
                </a:solidFill>
              </a:rPr>
              <a:t>Why is it hard for this function?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277555" y="2141538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Find w and b that minimize the 0/1 loss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796171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0/1 in one dimension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59900" y="5061466"/>
            <a:ext cx="52219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59900" y="3126722"/>
            <a:ext cx="0" cy="19347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2648" y="2757390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4321820"/>
              </p:ext>
            </p:extLst>
          </p:nvPr>
        </p:nvGraphicFramePr>
        <p:xfrm>
          <a:off x="2444750" y="1676400"/>
          <a:ext cx="27162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5966"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4750" y="1676400"/>
                        <a:ext cx="27162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1117075" y="5458556"/>
            <a:ext cx="606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time we change w such that the example is right/wrong the loss will increase/decrease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59900" y="3344333"/>
            <a:ext cx="56532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25222" y="3344333"/>
            <a:ext cx="0" cy="508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5222" y="3852333"/>
            <a:ext cx="5503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975556" y="2757390"/>
            <a:ext cx="0" cy="109494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975556" y="2757390"/>
            <a:ext cx="1016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91556" y="2757390"/>
            <a:ext cx="0" cy="164527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91556" y="4402667"/>
            <a:ext cx="931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22889" y="4402667"/>
            <a:ext cx="0" cy="32455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22889" y="4717344"/>
            <a:ext cx="550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473222" y="3126722"/>
            <a:ext cx="0" cy="157792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473223" y="3126722"/>
            <a:ext cx="1086555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559778" y="3126722"/>
            <a:ext cx="1" cy="16005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59779" y="4717344"/>
            <a:ext cx="52211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23000" y="4853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4079408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0/1 over all w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859900" y="5061466"/>
            <a:ext cx="52219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859900" y="3126722"/>
            <a:ext cx="0" cy="19347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612648" y="2757390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11" name="TextBox 10"/>
          <p:cNvSpPr txBox="1"/>
          <p:nvPr/>
        </p:nvSpPr>
        <p:spPr>
          <a:xfrm>
            <a:off x="1117075" y="5458556"/>
            <a:ext cx="606865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Each new feature we add (i.e. weights) adds another dimension to this space!</a:t>
            </a:r>
            <a:endParaRPr lang="en-US" sz="2400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859900" y="3344333"/>
            <a:ext cx="56532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1425222" y="3344333"/>
            <a:ext cx="0" cy="508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1425222" y="3852333"/>
            <a:ext cx="5503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1975556" y="2757390"/>
            <a:ext cx="0" cy="109494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1975556" y="2757390"/>
            <a:ext cx="1016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2991556" y="2757390"/>
            <a:ext cx="0" cy="164527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2991556" y="4402667"/>
            <a:ext cx="931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3922889" y="4402667"/>
            <a:ext cx="0" cy="32455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3922889" y="4717344"/>
            <a:ext cx="550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4473222" y="3126722"/>
            <a:ext cx="0" cy="157792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4473223" y="3126722"/>
            <a:ext cx="1086555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5559778" y="3126722"/>
            <a:ext cx="1" cy="16005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5559779" y="4717344"/>
            <a:ext cx="52211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6223000" y="485300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graphicFrame>
        <p:nvGraphicFramePr>
          <p:cNvPr id="22" name="Object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8006418"/>
              </p:ext>
            </p:extLst>
          </p:nvPr>
        </p:nvGraphicFramePr>
        <p:xfrm>
          <a:off x="2444750" y="1676400"/>
          <a:ext cx="2716213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987" name="Equation" r:id="rId3" imgW="1333500" imgH="457200" progId="Equation.3">
                  <p:embed/>
                </p:oleObj>
              </mc:Choice>
              <mc:Fallback>
                <p:oleObj name="Equation" r:id="rId3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44750" y="1676400"/>
                        <a:ext cx="2716213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2368750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Minimizing 0/1 loss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38333523"/>
              </p:ext>
            </p:extLst>
          </p:nvPr>
        </p:nvGraphicFramePr>
        <p:xfrm>
          <a:off x="976313" y="2141538"/>
          <a:ext cx="39084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622" name="Equation" r:id="rId3" imgW="1917700" imgH="457200" progId="Equation.3">
                  <p:embed/>
                </p:oleObj>
              </mc:Choice>
              <mc:Fallback>
                <p:oleObj name="Equation" r:id="rId3" imgW="1917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976313" y="2141538"/>
                        <a:ext cx="39084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795380" y="3323722"/>
            <a:ext cx="674300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This turns out to be hard (in fact, NP-HARD </a:t>
            </a:r>
            <a:r>
              <a:rPr lang="en-US" sz="2800" dirty="0" smtClean="0">
                <a:solidFill>
                  <a:srgbClr val="0000FF"/>
                </a:solidFill>
                <a:sym typeface="Wingdings"/>
              </a:rPr>
              <a:t>)</a:t>
            </a:r>
            <a:endParaRPr lang="en-US" sz="2800" dirty="0" smtClean="0">
              <a:solidFill>
                <a:srgbClr val="0000FF"/>
              </a:solidFill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5277555" y="2141538"/>
            <a:ext cx="2825271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Find w and b that minimize the 0/1 loss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950563" y="4002165"/>
            <a:ext cx="6950907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Challenge: 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small changes in any w can have large changes in the loss (the change isn’t continuous)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there can be many, many local minima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at any </a:t>
            </a:r>
            <a:r>
              <a:rPr lang="en-US" sz="2400" dirty="0" smtClean="0">
                <a:solidFill>
                  <a:srgbClr val="0000FF"/>
                </a:solidFill>
              </a:rPr>
              <a:t>given </a:t>
            </a:r>
            <a:r>
              <a:rPr lang="en-US" sz="2400" dirty="0" smtClean="0">
                <a:solidFill>
                  <a:srgbClr val="0000FF"/>
                </a:solidFill>
              </a:rPr>
              <a:t>point, we don’t have much information to direct us towards any minima</a:t>
            </a:r>
          </a:p>
        </p:txBody>
      </p:sp>
    </p:spTree>
    <p:extLst>
      <p:ext uri="{BB962C8B-B14F-4D97-AF65-F5344CB8AC3E}">
        <p14:creationId xmlns:p14="http://schemas.microsoft.com/office/powerpoint/2010/main" val="337639271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manageable loss functions</a:t>
            </a:r>
            <a:endParaRPr lang="en-US" dirty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1861751" y="4073689"/>
            <a:ext cx="5221990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5" name="Straight Connector 4"/>
          <p:cNvCxnSpPr/>
          <p:nvPr/>
        </p:nvCxnSpPr>
        <p:spPr>
          <a:xfrm>
            <a:off x="1861751" y="2138945"/>
            <a:ext cx="0" cy="1934744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1614499" y="1769613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</a:t>
            </a:r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861751" y="2356556"/>
            <a:ext cx="565322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/>
          <p:cNvCxnSpPr/>
          <p:nvPr/>
        </p:nvCxnSpPr>
        <p:spPr>
          <a:xfrm>
            <a:off x="2427073" y="2356556"/>
            <a:ext cx="0" cy="5080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>
            <a:off x="2427073" y="2864556"/>
            <a:ext cx="550334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V="1">
            <a:off x="2977407" y="1769613"/>
            <a:ext cx="0" cy="1094943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2977407" y="1769613"/>
            <a:ext cx="1016000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V="1">
            <a:off x="3993407" y="1769613"/>
            <a:ext cx="0" cy="1645277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Connector 27"/>
          <p:cNvCxnSpPr/>
          <p:nvPr/>
        </p:nvCxnSpPr>
        <p:spPr>
          <a:xfrm>
            <a:off x="3993407" y="3414890"/>
            <a:ext cx="931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4924740" y="3414890"/>
            <a:ext cx="0" cy="324555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/>
          <p:cNvCxnSpPr/>
          <p:nvPr/>
        </p:nvCxnSpPr>
        <p:spPr>
          <a:xfrm>
            <a:off x="4924740" y="3729567"/>
            <a:ext cx="550333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flipV="1">
            <a:off x="5475073" y="2138945"/>
            <a:ext cx="0" cy="1577922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Connector 36"/>
          <p:cNvCxnSpPr/>
          <p:nvPr/>
        </p:nvCxnSpPr>
        <p:spPr>
          <a:xfrm flipH="1">
            <a:off x="5475074" y="2138945"/>
            <a:ext cx="1086555" cy="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39"/>
          <p:cNvCxnSpPr/>
          <p:nvPr/>
        </p:nvCxnSpPr>
        <p:spPr>
          <a:xfrm flipV="1">
            <a:off x="6561629" y="2138945"/>
            <a:ext cx="1" cy="160050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41"/>
          <p:cNvCxnSpPr/>
          <p:nvPr/>
        </p:nvCxnSpPr>
        <p:spPr>
          <a:xfrm>
            <a:off x="6561630" y="3729567"/>
            <a:ext cx="522111" cy="0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5" name="TextBox 44"/>
          <p:cNvSpPr txBox="1"/>
          <p:nvPr/>
        </p:nvSpPr>
        <p:spPr>
          <a:xfrm>
            <a:off x="7224851" y="3865223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0832" y="4234555"/>
            <a:ext cx="774472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property/properties do we want from our loss function?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7302703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More manageable loss functions</a:t>
            </a:r>
            <a:endParaRPr lang="en-US" dirty="0"/>
          </a:p>
        </p:txBody>
      </p:sp>
      <p:sp>
        <p:nvSpPr>
          <p:cNvPr id="22" name="TextBox 21"/>
          <p:cNvSpPr txBox="1"/>
          <p:nvPr/>
        </p:nvSpPr>
        <p:spPr>
          <a:xfrm>
            <a:off x="640832" y="4869555"/>
            <a:ext cx="7346057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Ideally, </a:t>
            </a:r>
            <a:r>
              <a:rPr lang="en-US" sz="2400" dirty="0" smtClean="0">
                <a:solidFill>
                  <a:srgbClr val="0000FF"/>
                </a:solidFill>
              </a:rPr>
              <a:t>continuous </a:t>
            </a:r>
            <a:r>
              <a:rPr lang="en-US" sz="2400" dirty="0" smtClean="0">
                <a:solidFill>
                  <a:srgbClr val="0000FF"/>
                </a:solidFill>
              </a:rPr>
              <a:t>(i.e. differentiable) so we get an indication of direction of minimization</a:t>
            </a:r>
          </a:p>
          <a:p>
            <a:pPr marL="342900" indent="-342900">
              <a:buFontTx/>
              <a:buChar char="-"/>
            </a:pPr>
            <a:r>
              <a:rPr lang="en-US" sz="2400" dirty="0" smtClean="0">
                <a:solidFill>
                  <a:srgbClr val="0000FF"/>
                </a:solidFill>
              </a:rPr>
              <a:t>Only one minima</a:t>
            </a:r>
          </a:p>
          <a:p>
            <a:pPr marL="342900" indent="-342900">
              <a:buFontTx/>
              <a:buChar char="-"/>
            </a:pPr>
            <a:endParaRPr lang="en-US" sz="2400" dirty="0">
              <a:solidFill>
                <a:srgbClr val="0000FF"/>
              </a:solidFill>
            </a:endParaRPr>
          </a:p>
        </p:txBody>
      </p:sp>
      <p:cxnSp>
        <p:nvCxnSpPr>
          <p:cNvPr id="24" name="Straight Connector 23"/>
          <p:cNvCxnSpPr/>
          <p:nvPr/>
        </p:nvCxnSpPr>
        <p:spPr>
          <a:xfrm flipH="1">
            <a:off x="1163978" y="3885130"/>
            <a:ext cx="7289574" cy="0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5" name="TextBox 24"/>
          <p:cNvSpPr txBox="1"/>
          <p:nvPr/>
        </p:nvSpPr>
        <p:spPr>
          <a:xfrm>
            <a:off x="698349" y="3638224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27" name="Straight Connector 26"/>
          <p:cNvCxnSpPr/>
          <p:nvPr/>
        </p:nvCxnSpPr>
        <p:spPr>
          <a:xfrm>
            <a:off x="1163978" y="2576149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9" name="TextBox 28"/>
          <p:cNvSpPr txBox="1"/>
          <p:nvPr/>
        </p:nvSpPr>
        <p:spPr>
          <a:xfrm>
            <a:off x="911764" y="2060753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30" name="Freeform 29"/>
          <p:cNvSpPr/>
          <p:nvPr/>
        </p:nvSpPr>
        <p:spPr>
          <a:xfrm>
            <a:off x="2005526" y="2420926"/>
            <a:ext cx="4219222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9647795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Convex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67592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400" dirty="0" smtClean="0"/>
              <a:t>Convex functions look something like:</a:t>
            </a: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986363" y="2374898"/>
            <a:ext cx="3340100" cy="2438400"/>
          </a:xfrm>
          <a:prstGeom prst="rect">
            <a:avLst/>
          </a:prstGeom>
        </p:spPr>
      </p:pic>
      <p:sp>
        <p:nvSpPr>
          <p:cNvPr id="7" name="Freeform 6"/>
          <p:cNvSpPr/>
          <p:nvPr/>
        </p:nvSpPr>
        <p:spPr>
          <a:xfrm>
            <a:off x="1627918" y="2977444"/>
            <a:ext cx="1730525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1086556" y="5377893"/>
            <a:ext cx="7041444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>
                <a:solidFill>
                  <a:srgbClr val="0000FF"/>
                </a:solidFill>
              </a:rPr>
              <a:t>One definition: The line segment between any two points on the function is </a:t>
            </a:r>
            <a:r>
              <a:rPr lang="en-US" sz="2800" i="1" dirty="0" smtClean="0">
                <a:solidFill>
                  <a:srgbClr val="0000FF"/>
                </a:solidFill>
              </a:rPr>
              <a:t>above </a:t>
            </a:r>
            <a:r>
              <a:rPr lang="en-US" sz="2800" dirty="0" smtClean="0">
                <a:solidFill>
                  <a:srgbClr val="0000FF"/>
                </a:solidFill>
              </a:rPr>
              <a:t>the function</a:t>
            </a:r>
            <a:endParaRPr lang="en-US" sz="2800" i="1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8952049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Surrogate loss functions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0"/>
            <a:ext cx="8153400" cy="4707467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en-US" dirty="0" smtClean="0"/>
              <a:t>For many applications, we really would like to minimize the 0/1 loss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A </a:t>
            </a:r>
            <a:r>
              <a:rPr lang="en-US" dirty="0" smtClean="0">
                <a:solidFill>
                  <a:srgbClr val="FF6600"/>
                </a:solidFill>
              </a:rPr>
              <a:t>surrogate loss function </a:t>
            </a:r>
            <a:r>
              <a:rPr lang="en-US" dirty="0" smtClean="0"/>
              <a:t>is a loss function that provides an upper bound on the actual loss function (in this case, 0/1)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We’d like to identify convex surrogate loss functions to make them easier to minimize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 smtClean="0">
                <a:solidFill>
                  <a:srgbClr val="FF6600"/>
                </a:solidFill>
              </a:rPr>
              <a:t>Key to a loss </a:t>
            </a:r>
            <a:r>
              <a:rPr lang="en-US" dirty="0" smtClean="0">
                <a:solidFill>
                  <a:srgbClr val="FF6600"/>
                </a:solidFill>
              </a:rPr>
              <a:t>function</a:t>
            </a:r>
            <a:r>
              <a:rPr lang="en-US" dirty="0" smtClean="0"/>
              <a:t>: how </a:t>
            </a:r>
            <a:r>
              <a:rPr lang="en-US" dirty="0" smtClean="0"/>
              <a:t>it scores the difference between the actual label </a:t>
            </a:r>
            <a:r>
              <a:rPr lang="en-US" b="1" i="1" dirty="0" smtClean="0"/>
              <a:t>y</a:t>
            </a:r>
            <a:r>
              <a:rPr lang="en-US" dirty="0" smtClean="0"/>
              <a:t> and the predicted label </a:t>
            </a:r>
            <a:r>
              <a:rPr lang="en-US" b="1" i="1" dirty="0" smtClean="0"/>
              <a:t>y’</a:t>
            </a:r>
          </a:p>
        </p:txBody>
      </p:sp>
    </p:spTree>
    <p:extLst>
      <p:ext uri="{BB962C8B-B14F-4D97-AF65-F5344CB8AC3E}">
        <p14:creationId xmlns:p14="http://schemas.microsoft.com/office/powerpoint/2010/main" val="79749835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Surrogate loss functions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1752826" y="3306337"/>
            <a:ext cx="4825999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Ideas?</a:t>
            </a:r>
          </a:p>
          <a:p>
            <a:r>
              <a:rPr lang="en-US" sz="2400" dirty="0" smtClean="0">
                <a:solidFill>
                  <a:srgbClr val="FF0000"/>
                </a:solidFill>
              </a:rPr>
              <a:t>Some function that is a proxy for error, but is continuous and convex</a:t>
            </a:r>
            <a:endParaRPr lang="en-US" sz="2400" dirty="0">
              <a:solidFill>
                <a:srgbClr val="FF0000"/>
              </a:solidFill>
            </a:endParaRPr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407655"/>
              </p:ext>
            </p:extLst>
          </p:nvPr>
        </p:nvGraphicFramePr>
        <p:xfrm>
          <a:off x="3478388" y="217011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074" name="Equation" r:id="rId3" imgW="1155700" imgH="241300" progId="Equation.3">
                  <p:embed/>
                </p:oleObj>
              </mc:Choice>
              <mc:Fallback>
                <p:oleObj name="Equation" r:id="rId3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8388" y="217011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7777" y="2079764"/>
            <a:ext cx="143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0/1 loss: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351556280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Surrogate loss functions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498896"/>
              </p:ext>
            </p:extLst>
          </p:nvPr>
        </p:nvGraphicFramePr>
        <p:xfrm>
          <a:off x="3478388" y="217011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19" name="Equation" r:id="rId3" imgW="1155700" imgH="241300" progId="Equation.3">
                  <p:embed/>
                </p:oleObj>
              </mc:Choice>
              <mc:Fallback>
                <p:oleObj name="Equation" r:id="rId3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3478388" y="217011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987777" y="2079764"/>
            <a:ext cx="1435634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0/1 loss:</a:t>
            </a:r>
            <a:endParaRPr lang="en-US" sz="2800" dirty="0"/>
          </a:p>
        </p:txBody>
      </p:sp>
      <p:sp>
        <p:nvSpPr>
          <p:cNvPr id="7" name="TextBox 6"/>
          <p:cNvSpPr txBox="1"/>
          <p:nvPr/>
        </p:nvSpPr>
        <p:spPr>
          <a:xfrm>
            <a:off x="1336680" y="3199115"/>
            <a:ext cx="108673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Hinge:</a:t>
            </a:r>
            <a:endParaRPr lang="en-US" sz="2800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06958303"/>
              </p:ext>
            </p:extLst>
          </p:nvPr>
        </p:nvGraphicFramePr>
        <p:xfrm>
          <a:off x="3492499" y="3220811"/>
          <a:ext cx="28971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0" name="Equation" r:id="rId5" imgW="1422400" imgH="203200" progId="Equation.3">
                  <p:embed/>
                </p:oleObj>
              </mc:Choice>
              <mc:Fallback>
                <p:oleObj name="Equation" r:id="rId5" imgW="142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3492499" y="3220811"/>
                        <a:ext cx="28971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767309" y="4132567"/>
            <a:ext cx="192480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Exponential:</a:t>
            </a:r>
            <a:endParaRPr lang="en-US" sz="2800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790775"/>
              </p:ext>
            </p:extLst>
          </p:nvPr>
        </p:nvGraphicFramePr>
        <p:xfrm>
          <a:off x="3583652" y="4211816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1" name="Equation" r:id="rId7" imgW="1155700" imgH="203200" progId="Equation.3">
                  <p:embed/>
                </p:oleObj>
              </mc:Choice>
              <mc:Fallback>
                <p:oleObj name="Equation" r:id="rId7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3583652" y="4211816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612648" y="5225691"/>
            <a:ext cx="2090135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/>
              <a:t>Squared loss:</a:t>
            </a:r>
            <a:endParaRPr lang="en-US" sz="2800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429093"/>
              </p:ext>
            </p:extLst>
          </p:nvPr>
        </p:nvGraphicFramePr>
        <p:xfrm>
          <a:off x="3583652" y="5282359"/>
          <a:ext cx="21478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5122" name="Equation" r:id="rId9" imgW="1054100" imgH="228600" progId="Equation.3">
                  <p:embed/>
                </p:oleObj>
              </mc:Choice>
              <mc:Fallback>
                <p:oleObj name="Equation" r:id="rId9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3583652" y="5282359"/>
                        <a:ext cx="214788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2314222" y="6108890"/>
            <a:ext cx="4897670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Why do these work?  What do they penalize?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694998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Text: raw data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grpSp>
        <p:nvGrpSpPr>
          <p:cNvPr id="1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4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22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Features?</a:t>
            </a:r>
            <a:endParaRPr lang="en-US" sz="2000" dirty="0">
              <a:solidFill>
                <a:srgbClr val="FF0000"/>
              </a:solidFill>
            </a:endParaRPr>
          </a:p>
        </p:txBody>
      </p:sp>
      <p:sp>
        <p:nvSpPr>
          <p:cNvPr id="31" name="TextBox 30"/>
          <p:cNvSpPr txBox="1"/>
          <p:nvPr/>
        </p:nvSpPr>
        <p:spPr>
          <a:xfrm>
            <a:off x="2144889" y="172961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labels</a:t>
            </a:r>
            <a:endParaRPr lang="en-US" sz="2000" dirty="0"/>
          </a:p>
        </p:txBody>
      </p:sp>
      <p:sp>
        <p:nvSpPr>
          <p:cNvPr id="32" name="TextBox 31"/>
          <p:cNvSpPr txBox="1"/>
          <p:nvPr/>
        </p:nvSpPr>
        <p:spPr>
          <a:xfrm>
            <a:off x="2032000" y="2710103"/>
            <a:ext cx="13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Chardonnay</a:t>
            </a:r>
            <a:endParaRPr 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2074333" y="4082943"/>
            <a:ext cx="129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Pinot </a:t>
            </a:r>
            <a:r>
              <a:rPr lang="en-US" dirty="0" err="1"/>
              <a:t>G</a:t>
            </a:r>
            <a:r>
              <a:rPr lang="en-US" dirty="0" err="1" smtClean="0"/>
              <a:t>rigio</a:t>
            </a:r>
            <a:endParaRPr 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2204918" y="5574250"/>
            <a:ext cx="105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Zinfandel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853123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Surrogate loss functions</a:t>
            </a:r>
            <a:endParaRPr lang="en-US" dirty="0"/>
          </a:p>
        </p:txBody>
      </p:sp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70791092"/>
              </p:ext>
            </p:extLst>
          </p:nvPr>
        </p:nvGraphicFramePr>
        <p:xfrm>
          <a:off x="1409611" y="1646893"/>
          <a:ext cx="2354263" cy="490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5" name="Equation" r:id="rId4" imgW="1155700" imgH="241300" progId="Equation.3">
                  <p:embed/>
                </p:oleObj>
              </mc:Choice>
              <mc:Fallback>
                <p:oleObj name="Equation" r:id="rId4" imgW="1155700" imgH="2413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1409611" y="1646893"/>
                        <a:ext cx="2354263" cy="490537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269960" y="1646893"/>
            <a:ext cx="98886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0/1 loss: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0" y="2287605"/>
            <a:ext cx="14096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Squared loss:</a:t>
            </a:r>
            <a:endParaRPr lang="en-US" dirty="0"/>
          </a:p>
        </p:txBody>
      </p: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443403"/>
              </p:ext>
            </p:extLst>
          </p:nvPr>
        </p:nvGraphicFramePr>
        <p:xfrm>
          <a:off x="1615986" y="2259191"/>
          <a:ext cx="2147888" cy="4651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6" name="Equation" r:id="rId6" imgW="1054100" imgH="228600" progId="Equation.3">
                  <p:embed/>
                </p:oleObj>
              </mc:Choice>
              <mc:Fallback>
                <p:oleObj name="Equation" r:id="rId6" imgW="1054100" imgH="2286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615986" y="2259191"/>
                        <a:ext cx="2147888" cy="46513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4088346" y="1675267"/>
            <a:ext cx="7645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Hinge:</a:t>
            </a:r>
            <a:endParaRPr lang="en-US" dirty="0"/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58501618"/>
              </p:ext>
            </p:extLst>
          </p:nvPr>
        </p:nvGraphicFramePr>
        <p:xfrm>
          <a:off x="5063595" y="1646893"/>
          <a:ext cx="2897187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7" name="Equation" r:id="rId8" imgW="1422400" imgH="203200" progId="Equation.3">
                  <p:embed/>
                </p:oleObj>
              </mc:Choice>
              <mc:Fallback>
                <p:oleObj name="Equation" r:id="rId8" imgW="14224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5063595" y="1646893"/>
                        <a:ext cx="2897187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" name="TextBox 10"/>
          <p:cNvSpPr txBox="1"/>
          <p:nvPr/>
        </p:nvSpPr>
        <p:spPr>
          <a:xfrm>
            <a:off x="3903105" y="2259191"/>
            <a:ext cx="130332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Exponential:</a:t>
            </a:r>
            <a:endParaRPr lang="en-US" dirty="0"/>
          </a:p>
        </p:txBody>
      </p:sp>
      <p:graphicFrame>
        <p:nvGraphicFramePr>
          <p:cNvPr id="12" name="Object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5573863"/>
              </p:ext>
            </p:extLst>
          </p:nvPr>
        </p:nvGraphicFramePr>
        <p:xfrm>
          <a:off x="5389874" y="2259191"/>
          <a:ext cx="2354263" cy="41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2398" name="Equation" r:id="rId10" imgW="1155700" imgH="203200" progId="Equation.3">
                  <p:embed/>
                </p:oleObj>
              </mc:Choice>
              <mc:Fallback>
                <p:oleObj name="Equation" r:id="rId10" imgW="1155700" imgH="203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1"/>
                      <a:stretch>
                        <a:fillRect/>
                      </a:stretch>
                    </p:blipFill>
                    <p:spPr>
                      <a:xfrm>
                        <a:off x="5389874" y="2259191"/>
                        <a:ext cx="2354263" cy="41275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13" name="Picture 12"/>
          <p:cNvPicPr>
            <a:picLocks noChangeAspect="1"/>
          </p:cNvPicPr>
          <p:nvPr/>
        </p:nvPicPr>
        <p:blipFill rotWithShape="1">
          <a:blip r:embed="rId12"/>
          <a:srcRect l="5062" t="5872" b="10417"/>
          <a:stretch/>
        </p:blipFill>
        <p:spPr>
          <a:xfrm>
            <a:off x="1409612" y="2877406"/>
            <a:ext cx="6201052" cy="34020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4088346" y="6238333"/>
            <a:ext cx="54297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y-y’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493076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Model-based machine learning</a:t>
            </a:r>
            <a:endParaRPr lang="en-US" dirty="0"/>
          </a:p>
        </p:txBody>
      </p:sp>
      <p:sp>
        <p:nvSpPr>
          <p:cNvPr id="4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201"/>
            <a:ext cx="8153400" cy="3843338"/>
          </a:xfrm>
        </p:spPr>
        <p:txBody>
          <a:bodyPr>
            <a:normAutofit/>
          </a:bodyPr>
          <a:lstStyle/>
          <a:p>
            <a:pPr marL="514350" indent="-514350">
              <a:buAutoNum type="arabicPeriod"/>
            </a:pPr>
            <a:r>
              <a:rPr lang="en-US" dirty="0" smtClean="0"/>
              <a:t>pick a model</a:t>
            </a:r>
          </a:p>
          <a:p>
            <a:pPr marL="514350" indent="-514350">
              <a:buAutoNum type="arabicPeriod"/>
            </a:pPr>
            <a:endParaRPr lang="en-US" dirty="0"/>
          </a:p>
          <a:p>
            <a:pPr marL="514350" indent="-514350">
              <a:buAutoNum type="arabicPeriod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pick a criteria to optimize (aka objective function)</a:t>
            </a:r>
            <a:endParaRPr lang="en-US" sz="2600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endParaRPr lang="en-US" dirty="0" smtClean="0"/>
          </a:p>
          <a:p>
            <a:pPr marL="514350" indent="-514350">
              <a:buAutoNum type="arabicPeriod" startAt="2"/>
            </a:pPr>
            <a:r>
              <a:rPr lang="en-US" dirty="0" smtClean="0"/>
              <a:t>develop a learning algorithm</a:t>
            </a:r>
          </a:p>
          <a:p>
            <a:pPr marL="0" indent="0">
              <a:buNone/>
            </a:pPr>
            <a:endParaRPr lang="en-US" dirty="0" smtClean="0"/>
          </a:p>
        </p:txBody>
      </p:sp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032830"/>
              </p:ext>
            </p:extLst>
          </p:nvPr>
        </p:nvGraphicFramePr>
        <p:xfrm>
          <a:off x="2408442" y="3795713"/>
          <a:ext cx="271780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47" name="Equation" r:id="rId4" imgW="1333500" imgH="457200" progId="Equation.3">
                  <p:embed/>
                </p:oleObj>
              </mc:Choice>
              <mc:Fallback>
                <p:oleObj name="Equation" r:id="rId4" imgW="13335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2408442" y="3795713"/>
                        <a:ext cx="271780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94947343"/>
              </p:ext>
            </p:extLst>
          </p:nvPr>
        </p:nvGraphicFramePr>
        <p:xfrm>
          <a:off x="1725613" y="5443538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48" name="Equation" r:id="rId6" imgW="1930400" imgH="457200" progId="Equation.3">
                  <p:embed/>
                </p:oleObj>
              </mc:Choice>
              <mc:Fallback>
                <p:oleObj name="Equation" r:id="rId6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7"/>
                      <a:stretch>
                        <a:fillRect/>
                      </a:stretch>
                    </p:blipFill>
                    <p:spPr>
                      <a:xfrm>
                        <a:off x="1725613" y="5443538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5940777" y="5514093"/>
            <a:ext cx="2825271" cy="1200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Find w and b that minimize the </a:t>
            </a:r>
            <a:r>
              <a:rPr lang="en-US" sz="2400" dirty="0" smtClean="0">
                <a:solidFill>
                  <a:srgbClr val="FF6600"/>
                </a:solidFill>
              </a:rPr>
              <a:t>surrogate loss</a:t>
            </a:r>
            <a:endParaRPr lang="en-US" sz="2400" dirty="0">
              <a:solidFill>
                <a:srgbClr val="FF660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5659438" y="3795713"/>
            <a:ext cx="310661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FF6600"/>
                </a:solidFill>
              </a:rPr>
              <a:t>use a convex </a:t>
            </a:r>
            <a:r>
              <a:rPr lang="en-US" sz="2400" dirty="0">
                <a:solidFill>
                  <a:srgbClr val="FF6600"/>
                </a:solidFill>
              </a:rPr>
              <a:t>s</a:t>
            </a:r>
            <a:r>
              <a:rPr lang="en-US" sz="2400" dirty="0" smtClean="0">
                <a:solidFill>
                  <a:srgbClr val="FF6600"/>
                </a:solidFill>
              </a:rPr>
              <a:t>urrogate loss function</a:t>
            </a:r>
            <a:endParaRPr lang="en-US" sz="2400" dirty="0">
              <a:solidFill>
                <a:srgbClr val="FF6600"/>
              </a:solidFill>
            </a:endParaRPr>
          </a:p>
        </p:txBody>
      </p:sp>
      <p:graphicFrame>
        <p:nvGraphicFramePr>
          <p:cNvPr id="10" name="Object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69848296"/>
              </p:ext>
            </p:extLst>
          </p:nvPr>
        </p:nvGraphicFramePr>
        <p:xfrm>
          <a:off x="2344738" y="2241550"/>
          <a:ext cx="2600325" cy="8223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5349" name="Equation" r:id="rId8" imgW="1041400" imgH="330200" progId="Equation.3">
                  <p:embed/>
                </p:oleObj>
              </mc:Choice>
              <mc:Fallback>
                <p:oleObj name="Equation" r:id="rId8" imgW="10414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9"/>
                      <a:stretch>
                        <a:fillRect/>
                      </a:stretch>
                    </p:blipFill>
                    <p:spPr>
                      <a:xfrm>
                        <a:off x="2344738" y="2241550"/>
                        <a:ext cx="2600325" cy="8223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2288099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minimum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10970" y="2197100"/>
            <a:ext cx="3289300" cy="24638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612648" y="5102678"/>
            <a:ext cx="8071732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8000"/>
                </a:solidFill>
              </a:rPr>
              <a:t>You’re blindfolded, but you can see out of the bottom of the blindfold to the ground right by your feet.  I drop you off somewhere and tell you that you’re in a convex shaped valley and escape is at the bottom/minimum.  </a:t>
            </a:r>
            <a:r>
              <a:rPr lang="en-US" sz="2400" dirty="0" smtClean="0">
                <a:solidFill>
                  <a:srgbClr val="FF0000"/>
                </a:solidFill>
              </a:rPr>
              <a:t>How do you get out?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67699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Finding the minimum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458" y="1549699"/>
            <a:ext cx="2324100" cy="34925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2159000" y="5544445"/>
            <a:ext cx="4956230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800" dirty="0" smtClean="0">
                <a:solidFill>
                  <a:srgbClr val="FF0000"/>
                </a:solidFill>
              </a:rPr>
              <a:t>How do we do this for a function?</a:t>
            </a:r>
            <a:endParaRPr lang="en-US" sz="2800" dirty="0">
              <a:solidFill>
                <a:srgbClr val="FF0000"/>
              </a:solidFill>
            </a:endParaRPr>
          </a:p>
        </p:txBody>
      </p:sp>
      <p:cxnSp>
        <p:nvCxnSpPr>
          <p:cNvPr id="7" name="Straight Connector 6"/>
          <p:cNvCxnSpPr/>
          <p:nvPr/>
        </p:nvCxnSpPr>
        <p:spPr>
          <a:xfrm flipH="1">
            <a:off x="4903420" y="4007556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437791" y="376065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9" name="Straight Connector 8"/>
          <p:cNvCxnSpPr/>
          <p:nvPr/>
        </p:nvCxnSpPr>
        <p:spPr>
          <a:xfrm>
            <a:off x="4903420" y="2698575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4651206" y="2183179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11" name="Freeform 10"/>
          <p:cNvSpPr/>
          <p:nvPr/>
        </p:nvSpPr>
        <p:spPr>
          <a:xfrm>
            <a:off x="5116530" y="2552511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332277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approach: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80467" cy="44958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Partial derivatives give us the slope (i.e. direction to move) in that dimension</a:t>
            </a:r>
            <a:endParaRPr lang="en-US" sz="2800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621262" y="4728786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55633" y="448188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621262" y="3419805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9048" y="2904409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5834372" y="3273741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279444" y="4035779"/>
            <a:ext cx="155222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12" name="Straight Connector 11"/>
          <p:cNvCxnSpPr/>
          <p:nvPr/>
        </p:nvCxnSpPr>
        <p:spPr>
          <a:xfrm>
            <a:off x="5621262" y="3273741"/>
            <a:ext cx="1660071" cy="2046148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52679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approach: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80467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Partial derivatives give us the slope </a:t>
            </a:r>
            <a:r>
              <a:rPr lang="en-US" sz="2800" dirty="0">
                <a:solidFill>
                  <a:srgbClr val="000000"/>
                </a:solidFill>
              </a:rPr>
              <a:t>(i.e. direction to move) in </a:t>
            </a:r>
            <a:r>
              <a:rPr lang="en-US" sz="2800" dirty="0" smtClean="0">
                <a:solidFill>
                  <a:srgbClr val="000000"/>
                </a:solidFill>
              </a:rPr>
              <a:t>that dimension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Approach:</a:t>
            </a:r>
          </a:p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  <a:endParaRPr lang="en-US" sz="1600" dirty="0" smtClean="0"/>
          </a:p>
          <a:p>
            <a:pPr lvl="1"/>
            <a:endParaRPr lang="en-US" sz="2400" dirty="0" smtClean="0"/>
          </a:p>
        </p:txBody>
      </p:sp>
      <p:cxnSp>
        <p:nvCxnSpPr>
          <p:cNvPr id="4" name="Straight Connector 3"/>
          <p:cNvCxnSpPr/>
          <p:nvPr/>
        </p:nvCxnSpPr>
        <p:spPr>
          <a:xfrm flipH="1">
            <a:off x="5621262" y="4728786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5" name="TextBox 4"/>
          <p:cNvSpPr txBox="1"/>
          <p:nvPr/>
        </p:nvSpPr>
        <p:spPr>
          <a:xfrm>
            <a:off x="5155633" y="4481880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6" name="Straight Connector 5"/>
          <p:cNvCxnSpPr/>
          <p:nvPr/>
        </p:nvCxnSpPr>
        <p:spPr>
          <a:xfrm>
            <a:off x="5621262" y="3419805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5369048" y="2904409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8" name="Freeform 7"/>
          <p:cNvSpPr/>
          <p:nvPr/>
        </p:nvSpPr>
        <p:spPr>
          <a:xfrm>
            <a:off x="5834372" y="3273741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6279444" y="3993446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431844" y="417406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598355" y="4340579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6764866" y="4535312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6987821" y="463126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097888" y="4614336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553478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approach: 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76400"/>
            <a:ext cx="4580467" cy="4495800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sz="2800" dirty="0" smtClean="0">
                <a:solidFill>
                  <a:srgbClr val="000000"/>
                </a:solidFill>
              </a:rPr>
              <a:t>Partial derivatives give us the slope </a:t>
            </a:r>
            <a:r>
              <a:rPr lang="en-US" sz="2800" dirty="0">
                <a:solidFill>
                  <a:srgbClr val="000000"/>
                </a:solidFill>
              </a:rPr>
              <a:t>(i.e. direction to move) in </a:t>
            </a:r>
            <a:r>
              <a:rPr lang="en-US" sz="2800" dirty="0" smtClean="0">
                <a:solidFill>
                  <a:srgbClr val="000000"/>
                </a:solidFill>
              </a:rPr>
              <a:t>that dimension</a:t>
            </a:r>
            <a:endParaRPr lang="en-US" sz="2800" dirty="0" smtClean="0"/>
          </a:p>
          <a:p>
            <a:pPr>
              <a:buNone/>
            </a:pPr>
            <a:endParaRPr lang="en-US" sz="2800" dirty="0" smtClean="0"/>
          </a:p>
          <a:p>
            <a:pPr marL="0" indent="0">
              <a:buNone/>
            </a:pPr>
            <a:r>
              <a:rPr lang="en-US" sz="2800" dirty="0" smtClean="0"/>
              <a:t>Approach:</a:t>
            </a:r>
          </a:p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repeat:</a:t>
            </a:r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  <a:endParaRPr lang="en-US" sz="1600" dirty="0" smtClean="0"/>
          </a:p>
          <a:p>
            <a:pPr lvl="1"/>
            <a:endParaRPr lang="en-US" sz="2400" dirty="0" smtClean="0"/>
          </a:p>
        </p:txBody>
      </p:sp>
      <p:pic>
        <p:nvPicPr>
          <p:cNvPr id="16" name="Picture 1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172419" y="2792589"/>
            <a:ext cx="3336581" cy="23861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758200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</a:t>
            </a:r>
            <a:r>
              <a:rPr lang="en-US" sz="2400" dirty="0" smtClean="0"/>
              <a:t>any dimension:</a:t>
            </a:r>
            <a:endParaRPr lang="en-US" sz="2400" dirty="0" smtClean="0"/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8908941"/>
              </p:ext>
            </p:extLst>
          </p:nvPr>
        </p:nvGraphicFramePr>
        <p:xfrm>
          <a:off x="2300288" y="3924300"/>
          <a:ext cx="2986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5835" name="Equation" r:id="rId3" imgW="1447800" imgH="444500" progId="Equation.3">
                  <p:embed/>
                </p:oleObj>
              </mc:Choice>
              <mc:Fallback>
                <p:oleObj name="Equation" r:id="rId3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924300"/>
                        <a:ext cx="29860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rot="5400000" flipH="1" flipV="1">
            <a:off x="2895600" y="4876800"/>
            <a:ext cx="914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FF0000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2015067" y="5638800"/>
            <a:ext cx="2147711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FF0000"/>
                </a:solidFill>
              </a:rPr>
              <a:t>What does this do?</a:t>
            </a:r>
            <a:endParaRPr lang="en-US" sz="20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32800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</a:t>
            </a:r>
            <a:r>
              <a:rPr lang="en-US" sz="2400" dirty="0" smtClean="0"/>
              <a:t>any dimension:</a:t>
            </a:r>
            <a:endParaRPr lang="en-US" sz="2400" dirty="0" smtClean="0"/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225027"/>
              </p:ext>
            </p:extLst>
          </p:nvPr>
        </p:nvGraphicFramePr>
        <p:xfrm>
          <a:off x="2300288" y="3924300"/>
          <a:ext cx="2986087" cy="9159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878" name="Equation" r:id="rId3" imgW="1447800" imgH="444500" progId="Equation.3">
                  <p:embed/>
                </p:oleObj>
              </mc:Choice>
              <mc:Fallback>
                <p:oleObj name="Equation" r:id="rId3" imgW="1447800" imgH="4445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00288" y="3924300"/>
                        <a:ext cx="2986087" cy="9159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Arrow Connector 6"/>
          <p:cNvCxnSpPr/>
          <p:nvPr/>
        </p:nvCxnSpPr>
        <p:spPr bwMode="auto">
          <a:xfrm rot="5400000" flipH="1" flipV="1">
            <a:off x="2895600" y="4876800"/>
            <a:ext cx="914400" cy="304800"/>
          </a:xfrm>
          <a:prstGeom prst="straightConnector1">
            <a:avLst/>
          </a:prstGeom>
          <a:solidFill>
            <a:schemeClr val="accent1"/>
          </a:solidFill>
          <a:ln w="9525" cap="flat" cmpd="sng" algn="ctr">
            <a:solidFill>
              <a:srgbClr val="0000FF"/>
            </a:solidFill>
            <a:prstDash val="solid"/>
            <a:round/>
            <a:headEnd type="none" w="med" len="med"/>
            <a:tailEnd type="arrow"/>
          </a:ln>
          <a:effectLst/>
        </p:spPr>
      </p:cxnSp>
      <p:sp>
        <p:nvSpPr>
          <p:cNvPr id="8" name="TextBox 7"/>
          <p:cNvSpPr txBox="1"/>
          <p:nvPr/>
        </p:nvSpPr>
        <p:spPr>
          <a:xfrm>
            <a:off x="914400" y="5638800"/>
            <a:ext cx="578837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>
                <a:solidFill>
                  <a:srgbClr val="0000FF"/>
                </a:solidFill>
              </a:rPr>
              <a:t>learning rate (how much we want to move in the error direction, often this will change over time)</a:t>
            </a:r>
            <a:endParaRPr lang="en-US" sz="20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9239036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Some </a:t>
            </a:r>
            <a:r>
              <a:rPr lang="en-US" dirty="0" err="1" smtClean="0"/>
              <a:t>maths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8077412"/>
              </p:ext>
            </p:extLst>
          </p:nvPr>
        </p:nvGraphicFramePr>
        <p:xfrm>
          <a:off x="2460625" y="1831975"/>
          <a:ext cx="3494088" cy="957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5" name="Equation" r:id="rId3" imgW="1714500" imgH="469900" progId="Equation.3">
                  <p:embed/>
                </p:oleObj>
              </mc:Choice>
              <mc:Fallback>
                <p:oleObj name="Equation" r:id="rId3" imgW="17145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2460625" y="1831975"/>
                        <a:ext cx="3494088" cy="957263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65121542"/>
              </p:ext>
            </p:extLst>
          </p:nvPr>
        </p:nvGraphicFramePr>
        <p:xfrm>
          <a:off x="1095375" y="1882775"/>
          <a:ext cx="1138238" cy="90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6" name="Equation" r:id="rId5" imgW="558800" imgH="444500" progId="Equation.3">
                  <p:embed/>
                </p:oleObj>
              </mc:Choice>
              <mc:Fallback>
                <p:oleObj name="Equation" r:id="rId5" imgW="558800" imgH="4445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1095375" y="1882775"/>
                        <a:ext cx="1138238" cy="9048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6379522"/>
              </p:ext>
            </p:extLst>
          </p:nvPr>
        </p:nvGraphicFramePr>
        <p:xfrm>
          <a:off x="2460625" y="2998788"/>
          <a:ext cx="5229225" cy="955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7" name="Equation" r:id="rId7" imgW="2565400" imgH="469900" progId="Equation.3">
                  <p:embed/>
                </p:oleObj>
              </mc:Choice>
              <mc:Fallback>
                <p:oleObj name="Equation" r:id="rId7" imgW="2565400" imgH="4699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2460625" y="2998788"/>
                        <a:ext cx="5229225" cy="955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385612"/>
              </p:ext>
            </p:extLst>
          </p:nvPr>
        </p:nvGraphicFramePr>
        <p:xfrm>
          <a:off x="2460625" y="4178300"/>
          <a:ext cx="3651250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7018" name="Equation" r:id="rId9" imgW="1790700" imgH="457200" progId="Equation.3">
                  <p:embed/>
                </p:oleObj>
              </mc:Choice>
              <mc:Fallback>
                <p:oleObj name="Equation" r:id="rId9" imgW="17907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2460625" y="4178300"/>
                        <a:ext cx="3651250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24877342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grpSp>
        <p:nvGrpSpPr>
          <p:cNvPr id="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Features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449845" y="3832985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>
                <a:latin typeface="Verdana" pitchFamily="34" charset="0"/>
              </a:rPr>
              <a:t>(1, </a:t>
            </a:r>
            <a:r>
              <a:rPr lang="en-US" sz="2000" dirty="0">
                <a:latin typeface="Verdana" pitchFamily="34" charset="0"/>
              </a:rPr>
              <a:t>1, 1, 0, 0, 1, 0, 0, …)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17992015">
            <a:off x="36807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clinton</a:t>
            </a: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 rot="17992015">
            <a:off x="3985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7992015">
            <a:off x="4366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 smtClean="0"/>
              <a:t>california</a:t>
            </a:r>
            <a:endParaRPr lang="en-US" dirty="0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7992015">
            <a:off x="46713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7992015">
            <a:off x="49761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7992015">
            <a:off x="5280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 rot="17992015">
            <a:off x="5661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capital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 rot="17992015">
            <a:off x="3390189" y="4754529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pinot</a:t>
            </a:r>
            <a:endParaRPr lang="en-US" dirty="0"/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4283947" y="2279613"/>
            <a:ext cx="32004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6600"/>
                </a:solidFill>
              </a:rPr>
              <a:t>Clinton said </a:t>
            </a:r>
            <a:r>
              <a:rPr lang="en-US" sz="2000" dirty="0" smtClean="0">
                <a:solidFill>
                  <a:srgbClr val="FF6600"/>
                </a:solidFill>
              </a:rPr>
              <a:t>pinot </a:t>
            </a:r>
            <a:r>
              <a:rPr lang="en-US" sz="2000" dirty="0">
                <a:solidFill>
                  <a:srgbClr val="FF6600"/>
                </a:solidFill>
              </a:rPr>
              <a:t>repeatedly last week on </a:t>
            </a:r>
            <a:r>
              <a:rPr lang="en-US" sz="2000" dirty="0" err="1">
                <a:solidFill>
                  <a:srgbClr val="FF6600"/>
                </a:solidFill>
              </a:rPr>
              <a:t>tv</a:t>
            </a:r>
            <a:r>
              <a:rPr lang="en-US" sz="2000" dirty="0">
                <a:solidFill>
                  <a:srgbClr val="FF6600"/>
                </a:solidFill>
              </a:rPr>
              <a:t>, </a:t>
            </a:r>
            <a:r>
              <a:rPr lang="en-US" sz="2000" dirty="0" smtClean="0">
                <a:solidFill>
                  <a:srgbClr val="FF6600"/>
                </a:solidFill>
              </a:rPr>
              <a:t>“pinot, pinot, pinot”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7410" y="5500083"/>
            <a:ext cx="46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Occurrence of words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4889" y="172961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labels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032000" y="2710103"/>
            <a:ext cx="13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Chardonnay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074333" y="4082943"/>
            <a:ext cx="129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Pinot </a:t>
            </a:r>
            <a:r>
              <a:rPr lang="en-US" dirty="0" err="1"/>
              <a:t>G</a:t>
            </a:r>
            <a:r>
              <a:rPr lang="en-US" dirty="0" err="1" smtClean="0"/>
              <a:t>rigio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04918" y="5574250"/>
            <a:ext cx="105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Zinfandel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43482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Gradient descent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8229600" cy="1981200"/>
          </a:xfrm>
        </p:spPr>
        <p:txBody>
          <a:bodyPr/>
          <a:lstStyle/>
          <a:p>
            <a:pPr lvl="1"/>
            <a:r>
              <a:rPr lang="en-US" sz="2400" dirty="0" smtClean="0"/>
              <a:t>pick a starting point (</a:t>
            </a:r>
            <a:r>
              <a:rPr lang="en-US" sz="2400" dirty="0" err="1" smtClean="0"/>
              <a:t>w</a:t>
            </a:r>
            <a:r>
              <a:rPr lang="en-US" sz="2400" dirty="0" smtClean="0"/>
              <a:t>)</a:t>
            </a:r>
          </a:p>
          <a:p>
            <a:pPr lvl="1"/>
            <a:r>
              <a:rPr lang="en-US" sz="2400" dirty="0" smtClean="0"/>
              <a:t>repeat until loss doesn’t decrease in </a:t>
            </a:r>
            <a:r>
              <a:rPr lang="en-US" sz="2400" dirty="0" smtClean="0"/>
              <a:t>any dimension:</a:t>
            </a:r>
            <a:endParaRPr lang="en-US" sz="2400" dirty="0" smtClean="0"/>
          </a:p>
          <a:p>
            <a:pPr lvl="2"/>
            <a:r>
              <a:rPr lang="en-US" sz="2000" dirty="0" smtClean="0"/>
              <a:t>pick a dimension</a:t>
            </a:r>
          </a:p>
          <a:p>
            <a:pPr lvl="2"/>
            <a:r>
              <a:rPr lang="en-US" sz="2000" dirty="0" smtClean="0"/>
              <a:t>move a small amount in that dimension towards decreasing loss (using the derivative)</a:t>
            </a:r>
          </a:p>
          <a:p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1016915"/>
              </p:ext>
            </p:extLst>
          </p:nvPr>
        </p:nvGraphicFramePr>
        <p:xfrm>
          <a:off x="2041525" y="4194175"/>
          <a:ext cx="4689475" cy="9413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8901" name="Equation" r:id="rId3" imgW="2273300" imgH="457200" progId="Equation.3">
                  <p:embed/>
                </p:oleObj>
              </mc:Choice>
              <mc:Fallback>
                <p:oleObj name="Equation" r:id="rId3" imgW="2273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41525" y="4194175"/>
                        <a:ext cx="4689475" cy="9413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2751667" y="5658556"/>
            <a:ext cx="25075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What is this doing?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58593221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Exponential update rule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3050226"/>
              </p:ext>
            </p:extLst>
          </p:nvPr>
        </p:nvGraphicFramePr>
        <p:xfrm>
          <a:off x="849313" y="1738313"/>
          <a:ext cx="4689475" cy="9413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69" name="Equation" r:id="rId3" imgW="2273300" imgH="457200" progId="Equation.3">
                  <p:embed/>
                </p:oleObj>
              </mc:Choice>
              <mc:Fallback>
                <p:oleObj name="Equation" r:id="rId3" imgW="2273300" imgH="4572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49313" y="1738313"/>
                        <a:ext cx="4689475" cy="9413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" name="Object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88022605"/>
              </p:ext>
            </p:extLst>
          </p:nvPr>
        </p:nvGraphicFramePr>
        <p:xfrm>
          <a:off x="1743075" y="4027488"/>
          <a:ext cx="4322763" cy="4714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9970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3075" y="4027488"/>
                        <a:ext cx="4322763" cy="4714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874889" y="3326221"/>
            <a:ext cx="271260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for each example x</a:t>
            </a:r>
            <a:r>
              <a:rPr lang="en-US" sz="2400" baseline="-25000" dirty="0" smtClean="0"/>
              <a:t>i</a:t>
            </a:r>
            <a:r>
              <a:rPr lang="en-US" sz="2400" dirty="0" smtClean="0"/>
              <a:t>:</a:t>
            </a:r>
            <a:endParaRPr lang="en-US" sz="2400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753758" y="2949223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2681112" y="5023556"/>
            <a:ext cx="300454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Does this look familiar?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65456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for each training example (</a:t>
            </a:r>
            <a:r>
              <a:rPr lang="en-US" sz="2000" i="1" dirty="0" smtClean="0"/>
              <a:t>f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f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, …,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m</a:t>
            </a:r>
            <a:r>
              <a:rPr lang="en-US" sz="2000" dirty="0" smtClean="0"/>
              <a:t>, label):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if </a:t>
            </a:r>
            <a:r>
              <a:rPr lang="en-US" sz="2000" i="1" dirty="0" smtClean="0"/>
              <a:t>prediction * label </a:t>
            </a:r>
            <a:r>
              <a:rPr lang="en-US" sz="20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for each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*label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i="1" dirty="0" smtClean="0"/>
              <a:t>b</a:t>
            </a:r>
            <a:r>
              <a:rPr lang="en-US" sz="2000" dirty="0" smtClean="0"/>
              <a:t> = </a:t>
            </a:r>
            <a:r>
              <a:rPr lang="en-US" sz="2000" i="1" dirty="0" smtClean="0"/>
              <a:t>b</a:t>
            </a:r>
            <a:r>
              <a:rPr lang="en-US" sz="2000" dirty="0" smtClean="0"/>
              <a:t> + label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31367176"/>
              </p:ext>
            </p:extLst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81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58987540"/>
              </p:ext>
            </p:extLst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82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0223199"/>
              </p:ext>
            </p:extLst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83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 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5161895"/>
              </p:ext>
            </p:extLst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1084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2245117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constant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13113190"/>
              </p:ext>
            </p:extLst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990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2413000" y="3795888"/>
            <a:ext cx="327099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When is this large/small?</a:t>
            </a:r>
            <a:endParaRPr lang="en-US" sz="2400" dirty="0">
              <a:solidFill>
                <a:srgbClr val="FF0000"/>
              </a:solidFill>
            </a:endParaRPr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1"/>
            <a:ext cx="973666" cy="846667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192889" y="3132667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734734" y="3200401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label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805411" y="3208869"/>
            <a:ext cx="1787669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learning rate</a:t>
            </a:r>
            <a:endParaRPr lang="en-US" sz="2400" dirty="0"/>
          </a:p>
        </p:txBody>
      </p:sp>
      <p:cxnSp>
        <p:nvCxnSpPr>
          <p:cNvPr id="11" name="Straight Arrow Connector 10"/>
          <p:cNvCxnSpPr>
            <a:stCxn id="9" idx="0"/>
          </p:cNvCxnSpPr>
          <p:nvPr/>
        </p:nvCxnSpPr>
        <p:spPr>
          <a:xfrm flipV="1">
            <a:off x="3141306" y="2066751"/>
            <a:ext cx="512749" cy="1133650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Arrow Connector 12"/>
          <p:cNvCxnSpPr/>
          <p:nvPr/>
        </p:nvCxnSpPr>
        <p:spPr>
          <a:xfrm flipV="1">
            <a:off x="1961444" y="2066749"/>
            <a:ext cx="762870" cy="1065918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33878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constant</a:t>
            </a:r>
            <a:endParaRPr lang="en-US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99457240"/>
              </p:ext>
            </p:extLst>
          </p:nvPr>
        </p:nvGraphicFramePr>
        <p:xfrm>
          <a:off x="2211565" y="1620661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4012" name="Equation" r:id="rId3" imgW="1485900" imgH="215900" progId="Equation.3">
                  <p:embed/>
                </p:oleObj>
              </mc:Choice>
              <mc:Fallback>
                <p:oleObj name="Equation" r:id="rId3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211565" y="1620661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Rectangle 4"/>
          <p:cNvSpPr/>
          <p:nvPr/>
        </p:nvSpPr>
        <p:spPr>
          <a:xfrm>
            <a:off x="2864556" y="1620661"/>
            <a:ext cx="2412472" cy="446088"/>
          </a:xfrm>
          <a:prstGeom prst="rect">
            <a:avLst/>
          </a:prstGeom>
          <a:solidFill>
            <a:srgbClr val="FF0000">
              <a:alpha val="25000"/>
            </a:srgbClr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cxnSp>
        <p:nvCxnSpPr>
          <p:cNvPr id="7" name="Straight Arrow Connector 6"/>
          <p:cNvCxnSpPr/>
          <p:nvPr/>
        </p:nvCxnSpPr>
        <p:spPr>
          <a:xfrm flipH="1" flipV="1">
            <a:off x="4515556" y="2173112"/>
            <a:ext cx="451555" cy="410402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4573951" y="2558114"/>
            <a:ext cx="140615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prediction</a:t>
            </a:r>
            <a:endParaRPr lang="en-US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2840912" y="2583514"/>
            <a:ext cx="81314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label</a:t>
            </a:r>
            <a:endParaRPr lang="en-US" sz="2400" dirty="0"/>
          </a:p>
        </p:txBody>
      </p:sp>
      <p:cxnSp>
        <p:nvCxnSpPr>
          <p:cNvPr id="11" name="Straight Arrow Connector 10"/>
          <p:cNvCxnSpPr/>
          <p:nvPr/>
        </p:nvCxnSpPr>
        <p:spPr>
          <a:xfrm flipV="1">
            <a:off x="3414889" y="2066751"/>
            <a:ext cx="239166" cy="473249"/>
          </a:xfrm>
          <a:prstGeom prst="straightConnector1">
            <a:avLst/>
          </a:prstGeom>
          <a:ln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6" name="TextBox 15"/>
          <p:cNvSpPr txBox="1"/>
          <p:nvPr/>
        </p:nvSpPr>
        <p:spPr>
          <a:xfrm>
            <a:off x="4441121" y="3682957"/>
            <a:ext cx="4618213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If they’re the same sign, as the predicted gets larger there update gets smaller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If they’re different, the more different they are, the bigger the update</a:t>
            </a:r>
            <a:endParaRPr lang="en-US" sz="2400" dirty="0">
              <a:solidFill>
                <a:srgbClr val="0000FF"/>
              </a:solidFill>
            </a:endParaRPr>
          </a:p>
        </p:txBody>
      </p:sp>
      <p:pic>
        <p:nvPicPr>
          <p:cNvPr id="17" name="Picture 16"/>
          <p:cNvPicPr>
            <a:picLocks noChangeAspect="1"/>
          </p:cNvPicPr>
          <p:nvPr/>
        </p:nvPicPr>
        <p:blipFill rotWithShape="1">
          <a:blip r:embed="rId5"/>
          <a:srcRect l="12482" t="12716" r="15913" b="10577"/>
          <a:stretch/>
        </p:blipFill>
        <p:spPr>
          <a:xfrm>
            <a:off x="165454" y="3486625"/>
            <a:ext cx="4092222" cy="31173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571290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" grpId="0"/>
    </p:bld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Perceptron learning algorithm!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315524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2000" dirty="0" smtClean="0"/>
              <a:t>repeat until convergence (or for some # of iterations):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for each training example (</a:t>
            </a:r>
            <a:r>
              <a:rPr lang="en-US" sz="2000" i="1" dirty="0" smtClean="0"/>
              <a:t>f</a:t>
            </a:r>
            <a:r>
              <a:rPr lang="en-US" sz="2000" i="1" baseline="-25000" dirty="0" smtClean="0"/>
              <a:t>1</a:t>
            </a:r>
            <a:r>
              <a:rPr lang="en-US" sz="2000" i="1" dirty="0" smtClean="0"/>
              <a:t>, f</a:t>
            </a:r>
            <a:r>
              <a:rPr lang="en-US" sz="2000" i="1" baseline="-25000" dirty="0" smtClean="0"/>
              <a:t>2</a:t>
            </a:r>
            <a:r>
              <a:rPr lang="en-US" sz="2000" i="1" dirty="0" smtClean="0"/>
              <a:t>, …,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m</a:t>
            </a:r>
            <a:r>
              <a:rPr lang="en-US" sz="2000" dirty="0" smtClean="0"/>
              <a:t>, label):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</a:t>
            </a:r>
            <a:br>
              <a:rPr lang="en-US" sz="2000" dirty="0" smtClean="0"/>
            </a:br>
            <a:endParaRPr lang="en-US" sz="2000" dirty="0" smtClean="0"/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if </a:t>
            </a:r>
            <a:r>
              <a:rPr lang="en-US" sz="2000" i="1" dirty="0" smtClean="0"/>
              <a:t>prediction * label </a:t>
            </a:r>
            <a:r>
              <a:rPr lang="en-US" sz="2000" dirty="0" smtClean="0"/>
              <a:t>≤ 0:  // they don’t agree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for each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: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 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= </a:t>
            </a:r>
            <a:r>
              <a:rPr lang="en-US" sz="2000" i="1" dirty="0" err="1" smtClean="0"/>
              <a:t>w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 + </a:t>
            </a:r>
            <a:r>
              <a:rPr lang="en-US" sz="2000" i="1" dirty="0" err="1" smtClean="0"/>
              <a:t>f</a:t>
            </a:r>
            <a:r>
              <a:rPr lang="en-US" sz="2000" i="1" baseline="-25000" dirty="0" err="1"/>
              <a:t>j</a:t>
            </a:r>
            <a:r>
              <a:rPr lang="en-US" sz="2000" dirty="0" smtClean="0"/>
              <a:t>*label</a:t>
            </a:r>
          </a:p>
          <a:p>
            <a:pPr marL="0" indent="0">
              <a:buNone/>
            </a:pPr>
            <a:r>
              <a:rPr lang="en-US" sz="2000" dirty="0"/>
              <a:t> </a:t>
            </a:r>
            <a:r>
              <a:rPr lang="en-US" sz="2000" dirty="0" smtClean="0"/>
              <a:t>        </a:t>
            </a:r>
            <a:r>
              <a:rPr lang="en-US" sz="2000" i="1" dirty="0" smtClean="0"/>
              <a:t>b</a:t>
            </a:r>
            <a:r>
              <a:rPr lang="en-US" sz="2000" dirty="0" smtClean="0"/>
              <a:t> = </a:t>
            </a:r>
            <a:r>
              <a:rPr lang="en-US" sz="2000" i="1" dirty="0" smtClean="0"/>
              <a:t>b</a:t>
            </a:r>
            <a:r>
              <a:rPr lang="en-US" sz="2000" dirty="0" smtClean="0"/>
              <a:t> + label</a:t>
            </a:r>
            <a:endParaRPr lang="en-US" sz="2000" dirty="0"/>
          </a:p>
        </p:txBody>
      </p:sp>
      <p:graphicFrame>
        <p:nvGraphicFramePr>
          <p:cNvPr id="4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3686696"/>
              </p:ext>
            </p:extLst>
          </p:nvPr>
        </p:nvGraphicFramePr>
        <p:xfrm>
          <a:off x="1112838" y="2471738"/>
          <a:ext cx="2855912" cy="587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2" name="Equation" r:id="rId3" imgW="1600200" imgH="330200" progId="Equation.3">
                  <p:embed/>
                </p:oleObj>
              </mc:Choice>
              <mc:Fallback>
                <p:oleObj name="Equation" r:id="rId3" imgW="1600200" imgH="330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112838" y="2471738"/>
                        <a:ext cx="2855912" cy="587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12700593"/>
              </p:ext>
            </p:extLst>
          </p:nvPr>
        </p:nvGraphicFramePr>
        <p:xfrm>
          <a:off x="1808163" y="5080000"/>
          <a:ext cx="4322762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3" name="Equation" r:id="rId5" imgW="2095500" imgH="228600" progId="Equation.3">
                  <p:embed/>
                </p:oleObj>
              </mc:Choice>
              <mc:Fallback>
                <p:oleObj name="Equation" r:id="rId5" imgW="20955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08163" y="5080000"/>
                        <a:ext cx="4322762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7" name="Straight Connector 6"/>
          <p:cNvCxnSpPr/>
          <p:nvPr/>
        </p:nvCxnSpPr>
        <p:spPr>
          <a:xfrm>
            <a:off x="612648" y="4910667"/>
            <a:ext cx="7686550" cy="0"/>
          </a:xfrm>
          <a:prstGeom prst="line">
            <a:avLst/>
          </a:prstGeom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aphicFrame>
        <p:nvGraphicFramePr>
          <p:cNvPr id="8" name="Object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38084608"/>
              </p:ext>
            </p:extLst>
          </p:nvPr>
        </p:nvGraphicFramePr>
        <p:xfrm>
          <a:off x="2379663" y="6051550"/>
          <a:ext cx="1938337" cy="471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4" name="Equation" r:id="rId7" imgW="939800" imgH="228600" progId="Equation.3">
                  <p:embed/>
                </p:oleObj>
              </mc:Choice>
              <mc:Fallback>
                <p:oleObj name="Equation" r:id="rId7" imgW="939800" imgH="2286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79663" y="6051550"/>
                        <a:ext cx="1938337" cy="4714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Box 8"/>
          <p:cNvSpPr txBox="1"/>
          <p:nvPr/>
        </p:nvSpPr>
        <p:spPr>
          <a:xfrm>
            <a:off x="3570112" y="5545668"/>
            <a:ext cx="44114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or</a:t>
            </a:r>
            <a:endParaRPr lang="en-US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4487334" y="5998485"/>
            <a:ext cx="94128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/>
              <a:t>where </a:t>
            </a:r>
            <a:endParaRPr lang="en-US" sz="2400" dirty="0"/>
          </a:p>
        </p:txBody>
      </p:sp>
      <p:graphicFrame>
        <p:nvGraphicFramePr>
          <p:cNvPr id="11" name="Object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31219085"/>
              </p:ext>
            </p:extLst>
          </p:nvPr>
        </p:nvGraphicFramePr>
        <p:xfrm>
          <a:off x="5485342" y="6037439"/>
          <a:ext cx="3065463" cy="446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7385" name="Equation" r:id="rId9" imgW="1485900" imgH="215900" progId="Equation.3">
                  <p:embed/>
                </p:oleObj>
              </mc:Choice>
              <mc:Fallback>
                <p:oleObj name="Equation" r:id="rId9" imgW="1485900" imgH="21590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485342" y="6037439"/>
                        <a:ext cx="3065463" cy="446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12" name="Straight Connector 11"/>
          <p:cNvCxnSpPr/>
          <p:nvPr/>
        </p:nvCxnSpPr>
        <p:spPr>
          <a:xfrm>
            <a:off x="903111" y="3330222"/>
            <a:ext cx="4910666" cy="14111"/>
          </a:xfrm>
          <a:prstGeom prst="line">
            <a:avLst/>
          </a:prstGeom>
          <a:ln>
            <a:solidFill>
              <a:srgbClr val="FF0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4350493" y="3599722"/>
            <a:ext cx="441742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6600"/>
                </a:solidFill>
              </a:rPr>
              <a:t>Note: for gradient descent, we always update</a:t>
            </a:r>
          </a:p>
          <a:p>
            <a:endParaRPr lang="en-US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428804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One concern</a:t>
            </a:r>
            <a:endParaRPr lang="en-US" dirty="0"/>
          </a:p>
        </p:txBody>
      </p:sp>
      <p:cxnSp>
        <p:nvCxnSpPr>
          <p:cNvPr id="5" name="Straight Connector 4"/>
          <p:cNvCxnSpPr/>
          <p:nvPr/>
        </p:nvCxnSpPr>
        <p:spPr>
          <a:xfrm flipH="1">
            <a:off x="6091931" y="4631268"/>
            <a:ext cx="2787133" cy="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5626302" y="4384362"/>
            <a:ext cx="33862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</a:t>
            </a:r>
            <a:endParaRPr lang="en-US" dirty="0"/>
          </a:p>
        </p:txBody>
      </p:sp>
      <p:cxnSp>
        <p:nvCxnSpPr>
          <p:cNvPr id="7" name="Straight Connector 6"/>
          <p:cNvCxnSpPr/>
          <p:nvPr/>
        </p:nvCxnSpPr>
        <p:spPr>
          <a:xfrm>
            <a:off x="6091931" y="3322287"/>
            <a:ext cx="0" cy="1308981"/>
          </a:xfrm>
          <a:prstGeom prst="line">
            <a:avLst/>
          </a:prstGeom>
          <a:ln>
            <a:solidFill>
              <a:schemeClr val="tx1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5839717" y="2806891"/>
            <a:ext cx="50442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loss</a:t>
            </a:r>
            <a:endParaRPr lang="en-US" dirty="0"/>
          </a:p>
        </p:txBody>
      </p:sp>
      <p:sp>
        <p:nvSpPr>
          <p:cNvPr id="9" name="Freeform 8"/>
          <p:cNvSpPr/>
          <p:nvPr/>
        </p:nvSpPr>
        <p:spPr>
          <a:xfrm>
            <a:off x="6305041" y="3176223"/>
            <a:ext cx="2397141" cy="1467629"/>
          </a:xfrm>
          <a:custGeom>
            <a:avLst/>
            <a:gdLst>
              <a:gd name="connsiteX0" fmla="*/ 4219222 w 4219222"/>
              <a:gd name="connsiteY0" fmla="*/ 0 h 1467629"/>
              <a:gd name="connsiteX1" fmla="*/ 2102556 w 4219222"/>
              <a:gd name="connsiteY1" fmla="*/ 1467556 h 1467629"/>
              <a:gd name="connsiteX2" fmla="*/ 0 w 4219222"/>
              <a:gd name="connsiteY2" fmla="*/ 70556 h 14676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</a:cxnLst>
            <a:rect l="l" t="t" r="r" b="b"/>
            <a:pathLst>
              <a:path w="4219222" h="1467629">
                <a:moveTo>
                  <a:pt x="4219222" y="0"/>
                </a:moveTo>
                <a:cubicBezTo>
                  <a:pt x="3512491" y="727898"/>
                  <a:pt x="2805760" y="1455797"/>
                  <a:pt x="2102556" y="1467556"/>
                </a:cubicBezTo>
                <a:cubicBezTo>
                  <a:pt x="1399352" y="1479315"/>
                  <a:pt x="0" y="70556"/>
                  <a:pt x="0" y="70556"/>
                </a:cubicBezTo>
              </a:path>
            </a:pathLst>
          </a:custGeom>
          <a:ln>
            <a:solidFill>
              <a:srgbClr val="008000"/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6750113" y="389592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6902513" y="40765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069024" y="4243061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5535" y="4437794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7458490" y="4533750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sp>
        <p:nvSpPr>
          <p:cNvPr id="15" name="Oval 14"/>
          <p:cNvSpPr/>
          <p:nvPr/>
        </p:nvSpPr>
        <p:spPr>
          <a:xfrm>
            <a:off x="7568557" y="4516818"/>
            <a:ext cx="45719" cy="155185"/>
          </a:xfrm>
          <a:prstGeom prst="ellipse">
            <a:avLst/>
          </a:prstGeom>
          <a:solidFill>
            <a:srgbClr val="FF0000"/>
          </a:solidFill>
          <a:ln>
            <a:noFill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  <p:txBody>
          <a:bodyPr rot="0" spcFirstLastPara="0" vertOverflow="overflow" horzOverflow="overflow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/>
          <a:p>
            <a:pPr algn="ctr"/>
            <a:endParaRPr lang="en-US"/>
          </a:p>
        </p:txBody>
      </p:sp>
      <p:graphicFrame>
        <p:nvGraphicFramePr>
          <p:cNvPr id="16" name="Object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25903688"/>
              </p:ext>
            </p:extLst>
          </p:nvPr>
        </p:nvGraphicFramePr>
        <p:xfrm>
          <a:off x="737836" y="2088936"/>
          <a:ext cx="3933825" cy="93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8310" name="Equation" r:id="rId3" imgW="1930400" imgH="457200" progId="Equation.3">
                  <p:embed/>
                </p:oleObj>
              </mc:Choice>
              <mc:Fallback>
                <p:oleObj name="Equation" r:id="rId3" imgW="1930400" imgH="457200" progId="Equation.3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737836" y="2088936"/>
                        <a:ext cx="3933825" cy="9302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TextBox 16"/>
          <p:cNvSpPr txBox="1"/>
          <p:nvPr/>
        </p:nvSpPr>
        <p:spPr>
          <a:xfrm>
            <a:off x="144304" y="3282409"/>
            <a:ext cx="517558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We’re calculating this on the </a:t>
            </a:r>
            <a:r>
              <a:rPr lang="en-US" sz="2400" b="1" dirty="0" smtClean="0">
                <a:solidFill>
                  <a:srgbClr val="0000FF"/>
                </a:solidFill>
              </a:rPr>
              <a:t>training set</a:t>
            </a:r>
          </a:p>
          <a:p>
            <a:endParaRPr lang="en-US" sz="2400" dirty="0" smtClean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We still need to be careful about </a:t>
            </a:r>
            <a:r>
              <a:rPr lang="en-US" sz="2400" dirty="0" err="1" smtClean="0">
                <a:solidFill>
                  <a:srgbClr val="0000FF"/>
                </a:solidFill>
              </a:rPr>
              <a:t>overfitting</a:t>
            </a:r>
            <a:r>
              <a:rPr lang="en-US" sz="2400" dirty="0" smtClean="0">
                <a:solidFill>
                  <a:srgbClr val="0000FF"/>
                </a:solidFill>
              </a:rPr>
              <a:t>!</a:t>
            </a:r>
          </a:p>
          <a:p>
            <a:endParaRPr lang="en-US" sz="2400" dirty="0">
              <a:solidFill>
                <a:srgbClr val="0000FF"/>
              </a:solidFill>
            </a:endParaRPr>
          </a:p>
          <a:p>
            <a:r>
              <a:rPr lang="en-US" sz="2400" dirty="0" smtClean="0">
                <a:solidFill>
                  <a:srgbClr val="0000FF"/>
                </a:solidFill>
              </a:rPr>
              <a:t>The min </a:t>
            </a:r>
            <a:r>
              <a:rPr lang="en-US" sz="2400" dirty="0" err="1" smtClean="0">
                <a:solidFill>
                  <a:srgbClr val="0000FF"/>
                </a:solidFill>
              </a:rPr>
              <a:t>w,b</a:t>
            </a:r>
            <a:r>
              <a:rPr lang="en-US" sz="2400" dirty="0" smtClean="0">
                <a:solidFill>
                  <a:srgbClr val="0000FF"/>
                </a:solidFill>
              </a:rPr>
              <a:t> on the training set is generally NOT the min for the test set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227667" y="6180667"/>
            <a:ext cx="701947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FF0000"/>
                </a:solidFill>
              </a:rPr>
              <a:t>How did we deal with this for the perceptron algorithm?</a:t>
            </a:r>
            <a:endParaRPr lang="en-US" sz="24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1783055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612648" y="1600199"/>
            <a:ext cx="8153400" cy="4989689"/>
          </a:xfrm>
        </p:spPr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dirty="0" smtClean="0"/>
              <a:t>Model-based machine learning: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define a model, objective function (i.e. loss function), minimization algorithm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Gradient descent minimization algorithm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require that our loss function is convex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make small updates towards lower losses</a:t>
            </a:r>
          </a:p>
          <a:p>
            <a:pPr marL="777240" lvl="1" indent="-457200">
              <a:buFontTx/>
              <a:buChar char="-"/>
            </a:pPr>
            <a:endParaRPr lang="en-US" dirty="0"/>
          </a:p>
          <a:p>
            <a:pPr marL="0" indent="0">
              <a:buNone/>
            </a:pPr>
            <a:r>
              <a:rPr lang="en-US" dirty="0" smtClean="0"/>
              <a:t>Perceptron learning algorithm: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gradient descent</a:t>
            </a:r>
          </a:p>
          <a:p>
            <a:pPr marL="777240" lvl="1" indent="-457200">
              <a:buFontTx/>
              <a:buChar char="-"/>
            </a:pPr>
            <a:r>
              <a:rPr lang="en-US" dirty="0" smtClean="0"/>
              <a:t>exponential loss function (modulo a learning rate)</a:t>
            </a:r>
          </a:p>
        </p:txBody>
      </p:sp>
    </p:spTree>
    <p:extLst>
      <p:ext uri="{BB962C8B-B14F-4D97-AF65-F5344CB8AC3E}">
        <p14:creationId xmlns:p14="http://schemas.microsoft.com/office/powerpoint/2010/main" val="47382867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Feature examples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304800" y="1729619"/>
            <a:ext cx="1268196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Raw data</a:t>
            </a:r>
            <a:endParaRPr lang="en-US" sz="2000" dirty="0"/>
          </a:p>
        </p:txBody>
      </p:sp>
      <p:grpSp>
        <p:nvGrpSpPr>
          <p:cNvPr id="3" name="Group 12"/>
          <p:cNvGrpSpPr/>
          <p:nvPr/>
        </p:nvGrpSpPr>
        <p:grpSpPr>
          <a:xfrm>
            <a:off x="612648" y="2370667"/>
            <a:ext cx="960348" cy="1100666"/>
            <a:chOff x="612648" y="2370667"/>
            <a:chExt cx="960348" cy="1100666"/>
          </a:xfrm>
        </p:grpSpPr>
        <p:sp>
          <p:nvSpPr>
            <p:cNvPr id="5" name="Rectangle 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7" name="Straight Connector 6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" name="Straight Connector 7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" name="Group 13"/>
          <p:cNvGrpSpPr/>
          <p:nvPr/>
        </p:nvGrpSpPr>
        <p:grpSpPr>
          <a:xfrm>
            <a:off x="612648" y="3822932"/>
            <a:ext cx="960348" cy="1100666"/>
            <a:chOff x="612648" y="2370667"/>
            <a:chExt cx="960348" cy="1100666"/>
          </a:xfrm>
        </p:grpSpPr>
        <p:sp>
          <p:nvSpPr>
            <p:cNvPr id="15" name="Rectangle 14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6" name="Straight Connector 15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6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Connector 18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Connector 20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3" name="Group 21"/>
          <p:cNvGrpSpPr/>
          <p:nvPr/>
        </p:nvGrpSpPr>
        <p:grpSpPr>
          <a:xfrm>
            <a:off x="616880" y="5280781"/>
            <a:ext cx="960348" cy="1100666"/>
            <a:chOff x="612648" y="2370667"/>
            <a:chExt cx="960348" cy="1100666"/>
          </a:xfrm>
        </p:grpSpPr>
        <p:sp>
          <p:nvSpPr>
            <p:cNvPr id="23" name="Rectangle 22"/>
            <p:cNvSpPr/>
            <p:nvPr/>
          </p:nvSpPr>
          <p:spPr>
            <a:xfrm>
              <a:off x="612648" y="2370667"/>
              <a:ext cx="960348" cy="1100666"/>
            </a:xfrm>
            <a:prstGeom prst="rect">
              <a:avLst/>
            </a:prstGeom>
            <a:noFill/>
            <a:ln>
              <a:solidFill>
                <a:schemeClr val="tx1">
                  <a:lumMod val="95000"/>
                  <a:lumOff val="5000"/>
                </a:schemeClr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24" name="Straight Connector 23"/>
            <p:cNvCxnSpPr/>
            <p:nvPr/>
          </p:nvCxnSpPr>
          <p:spPr>
            <a:xfrm>
              <a:off x="798286" y="257628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Straight Connector 24"/>
            <p:cNvCxnSpPr/>
            <p:nvPr/>
          </p:nvCxnSpPr>
          <p:spPr>
            <a:xfrm>
              <a:off x="805546" y="27407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25"/>
            <p:cNvCxnSpPr/>
            <p:nvPr/>
          </p:nvCxnSpPr>
          <p:spPr>
            <a:xfrm>
              <a:off x="812806" y="289318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Straight Connector 26"/>
            <p:cNvCxnSpPr/>
            <p:nvPr/>
          </p:nvCxnSpPr>
          <p:spPr>
            <a:xfrm>
              <a:off x="805546" y="3018966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Straight Connector 27"/>
            <p:cNvCxnSpPr/>
            <p:nvPr/>
          </p:nvCxnSpPr>
          <p:spPr>
            <a:xfrm>
              <a:off x="812806" y="31834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28"/>
            <p:cNvCxnSpPr/>
            <p:nvPr/>
          </p:nvCxnSpPr>
          <p:spPr>
            <a:xfrm>
              <a:off x="820066" y="3335861"/>
              <a:ext cx="604762" cy="1588"/>
            </a:xfrm>
            <a:prstGeom prst="line">
              <a:avLst/>
            </a:prstGeom>
            <a:effectLst/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30" name="TextBox 29"/>
          <p:cNvSpPr txBox="1"/>
          <p:nvPr/>
        </p:nvSpPr>
        <p:spPr>
          <a:xfrm>
            <a:off x="4257524" y="1729619"/>
            <a:ext cx="261257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0000FF"/>
                </a:solidFill>
              </a:rPr>
              <a:t>Features</a:t>
            </a:r>
            <a:endParaRPr lang="en-US" dirty="0">
              <a:solidFill>
                <a:srgbClr val="0000FF"/>
              </a:solidFill>
            </a:endParaRPr>
          </a:p>
        </p:txBody>
      </p:sp>
      <p:sp>
        <p:nvSpPr>
          <p:cNvPr id="42" name="Text Box 14"/>
          <p:cNvSpPr txBox="1">
            <a:spLocks noChangeArrowheads="1"/>
          </p:cNvSpPr>
          <p:nvPr/>
        </p:nvSpPr>
        <p:spPr bwMode="auto">
          <a:xfrm>
            <a:off x="4449845" y="3832985"/>
            <a:ext cx="3581400" cy="4001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2000" dirty="0" smtClean="0">
                <a:latin typeface="Verdana" pitchFamily="34" charset="0"/>
              </a:rPr>
              <a:t>(</a:t>
            </a:r>
            <a:r>
              <a:rPr lang="en-US" sz="2000" dirty="0" smtClean="0">
                <a:solidFill>
                  <a:srgbClr val="0000FF"/>
                </a:solidFill>
                <a:latin typeface="Verdana" pitchFamily="34" charset="0"/>
              </a:rPr>
              <a:t>4</a:t>
            </a:r>
            <a:r>
              <a:rPr lang="en-US" sz="2000" dirty="0" smtClean="0">
                <a:latin typeface="Verdana" pitchFamily="34" charset="0"/>
              </a:rPr>
              <a:t>, </a:t>
            </a:r>
            <a:r>
              <a:rPr lang="en-US" sz="2000" dirty="0">
                <a:latin typeface="Verdana" pitchFamily="34" charset="0"/>
              </a:rPr>
              <a:t>1, 1, 0, 0, 1, 0, 0, …)</a:t>
            </a:r>
          </a:p>
        </p:txBody>
      </p:sp>
      <p:sp>
        <p:nvSpPr>
          <p:cNvPr id="43" name="Text Box 16"/>
          <p:cNvSpPr txBox="1">
            <a:spLocks noChangeArrowheads="1"/>
          </p:cNvSpPr>
          <p:nvPr/>
        </p:nvSpPr>
        <p:spPr bwMode="auto">
          <a:xfrm rot="17992015">
            <a:off x="36807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clinton</a:t>
            </a:r>
          </a:p>
        </p:txBody>
      </p:sp>
      <p:sp>
        <p:nvSpPr>
          <p:cNvPr id="44" name="Text Box 17"/>
          <p:cNvSpPr txBox="1">
            <a:spLocks noChangeArrowheads="1"/>
          </p:cNvSpPr>
          <p:nvPr/>
        </p:nvSpPr>
        <p:spPr bwMode="auto">
          <a:xfrm rot="17992015">
            <a:off x="3985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said</a:t>
            </a:r>
          </a:p>
        </p:txBody>
      </p:sp>
      <p:sp>
        <p:nvSpPr>
          <p:cNvPr id="45" name="Text Box 18"/>
          <p:cNvSpPr txBox="1">
            <a:spLocks noChangeArrowheads="1"/>
          </p:cNvSpPr>
          <p:nvPr/>
        </p:nvSpPr>
        <p:spPr bwMode="auto">
          <a:xfrm rot="17992015">
            <a:off x="43665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err="1" smtClean="0"/>
              <a:t>california</a:t>
            </a:r>
            <a:endParaRPr lang="en-US" dirty="0"/>
          </a:p>
        </p:txBody>
      </p:sp>
      <p:sp>
        <p:nvSpPr>
          <p:cNvPr id="46" name="Text Box 19"/>
          <p:cNvSpPr txBox="1">
            <a:spLocks noChangeArrowheads="1"/>
          </p:cNvSpPr>
          <p:nvPr/>
        </p:nvSpPr>
        <p:spPr bwMode="auto">
          <a:xfrm rot="17992015">
            <a:off x="46713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across</a:t>
            </a:r>
          </a:p>
        </p:txBody>
      </p:sp>
      <p:sp>
        <p:nvSpPr>
          <p:cNvPr id="47" name="Text Box 20"/>
          <p:cNvSpPr txBox="1">
            <a:spLocks noChangeArrowheads="1"/>
          </p:cNvSpPr>
          <p:nvPr/>
        </p:nvSpPr>
        <p:spPr bwMode="auto">
          <a:xfrm rot="17992015">
            <a:off x="49761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tv</a:t>
            </a:r>
          </a:p>
        </p:txBody>
      </p:sp>
      <p:sp>
        <p:nvSpPr>
          <p:cNvPr id="48" name="Text Box 21"/>
          <p:cNvSpPr txBox="1">
            <a:spLocks noChangeArrowheads="1"/>
          </p:cNvSpPr>
          <p:nvPr/>
        </p:nvSpPr>
        <p:spPr bwMode="auto">
          <a:xfrm rot="17992015">
            <a:off x="5280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/>
              <a:t>wrong</a:t>
            </a:r>
          </a:p>
        </p:txBody>
      </p:sp>
      <p:sp>
        <p:nvSpPr>
          <p:cNvPr id="49" name="Text Box 22"/>
          <p:cNvSpPr txBox="1">
            <a:spLocks noChangeArrowheads="1"/>
          </p:cNvSpPr>
          <p:nvPr/>
        </p:nvSpPr>
        <p:spPr bwMode="auto">
          <a:xfrm rot="17992015">
            <a:off x="5661902" y="4754528"/>
            <a:ext cx="1752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/>
              <a:t>capital</a:t>
            </a:r>
          </a:p>
        </p:txBody>
      </p:sp>
      <p:sp>
        <p:nvSpPr>
          <p:cNvPr id="50" name="Text Box 23"/>
          <p:cNvSpPr txBox="1">
            <a:spLocks noChangeArrowheads="1"/>
          </p:cNvSpPr>
          <p:nvPr/>
        </p:nvSpPr>
        <p:spPr bwMode="auto">
          <a:xfrm rot="17992015">
            <a:off x="3390189" y="4754529"/>
            <a:ext cx="17526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en-US" dirty="0" smtClean="0"/>
              <a:t>pinot</a:t>
            </a:r>
            <a:endParaRPr lang="en-US" dirty="0"/>
          </a:p>
        </p:txBody>
      </p:sp>
      <p:sp>
        <p:nvSpPr>
          <p:cNvPr id="51" name="Text Box 24"/>
          <p:cNvSpPr txBox="1">
            <a:spLocks noChangeArrowheads="1"/>
          </p:cNvSpPr>
          <p:nvPr/>
        </p:nvSpPr>
        <p:spPr bwMode="auto">
          <a:xfrm>
            <a:off x="4283947" y="2279613"/>
            <a:ext cx="3200400" cy="10156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000" dirty="0">
                <a:solidFill>
                  <a:srgbClr val="FF6600"/>
                </a:solidFill>
              </a:rPr>
              <a:t>Clinton said </a:t>
            </a:r>
            <a:r>
              <a:rPr lang="en-US" sz="2000" dirty="0" smtClean="0">
                <a:solidFill>
                  <a:srgbClr val="FF6600"/>
                </a:solidFill>
              </a:rPr>
              <a:t>pinot </a:t>
            </a:r>
            <a:r>
              <a:rPr lang="en-US" sz="2000" dirty="0">
                <a:solidFill>
                  <a:srgbClr val="FF6600"/>
                </a:solidFill>
              </a:rPr>
              <a:t>repeatedly last week on </a:t>
            </a:r>
            <a:r>
              <a:rPr lang="en-US" sz="2000" dirty="0" err="1">
                <a:solidFill>
                  <a:srgbClr val="FF6600"/>
                </a:solidFill>
              </a:rPr>
              <a:t>tv</a:t>
            </a:r>
            <a:r>
              <a:rPr lang="en-US" sz="2000" dirty="0">
                <a:solidFill>
                  <a:srgbClr val="FF6600"/>
                </a:solidFill>
              </a:rPr>
              <a:t>, </a:t>
            </a:r>
            <a:r>
              <a:rPr lang="en-US" sz="2000" dirty="0" smtClean="0">
                <a:solidFill>
                  <a:srgbClr val="FF6600"/>
                </a:solidFill>
              </a:rPr>
              <a:t>“pinot, pinot, pinot”</a:t>
            </a:r>
            <a:endParaRPr lang="en-US" sz="2000" dirty="0">
              <a:solidFill>
                <a:srgbClr val="FF6600"/>
              </a:solidFill>
            </a:endParaRPr>
          </a:p>
        </p:txBody>
      </p:sp>
      <p:sp>
        <p:nvSpPr>
          <p:cNvPr id="39" name="TextBox 38"/>
          <p:cNvSpPr txBox="1"/>
          <p:nvPr/>
        </p:nvSpPr>
        <p:spPr>
          <a:xfrm>
            <a:off x="4357410" y="5500083"/>
            <a:ext cx="4614139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Frequency of word occurrences</a:t>
            </a:r>
            <a:endParaRPr lang="en-US" sz="2400" dirty="0">
              <a:solidFill>
                <a:srgbClr val="0000FF"/>
              </a:solidFill>
            </a:endParaRPr>
          </a:p>
        </p:txBody>
      </p:sp>
      <p:sp>
        <p:nvSpPr>
          <p:cNvPr id="40" name="TextBox 39"/>
          <p:cNvSpPr txBox="1"/>
          <p:nvPr/>
        </p:nvSpPr>
        <p:spPr>
          <a:xfrm>
            <a:off x="2144889" y="1729619"/>
            <a:ext cx="793807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000" dirty="0" smtClean="0"/>
              <a:t>labels</a:t>
            </a:r>
            <a:endParaRPr lang="en-US" sz="2000" dirty="0"/>
          </a:p>
        </p:txBody>
      </p:sp>
      <p:sp>
        <p:nvSpPr>
          <p:cNvPr id="41" name="TextBox 40"/>
          <p:cNvSpPr txBox="1"/>
          <p:nvPr/>
        </p:nvSpPr>
        <p:spPr>
          <a:xfrm>
            <a:off x="2032000" y="2710103"/>
            <a:ext cx="13125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Chardonnay</a:t>
            </a:r>
            <a:endParaRPr lang="en-US" dirty="0"/>
          </a:p>
        </p:txBody>
      </p:sp>
      <p:sp>
        <p:nvSpPr>
          <p:cNvPr id="52" name="TextBox 51"/>
          <p:cNvSpPr txBox="1"/>
          <p:nvPr/>
        </p:nvSpPr>
        <p:spPr>
          <a:xfrm>
            <a:off x="2074333" y="4082943"/>
            <a:ext cx="12922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Pinot </a:t>
            </a:r>
            <a:r>
              <a:rPr lang="en-US" dirty="0" err="1"/>
              <a:t>G</a:t>
            </a:r>
            <a:r>
              <a:rPr lang="en-US" dirty="0" err="1" smtClean="0"/>
              <a:t>rigio</a:t>
            </a:r>
            <a:endParaRPr lang="en-US" dirty="0"/>
          </a:p>
        </p:txBody>
      </p:sp>
      <p:sp>
        <p:nvSpPr>
          <p:cNvPr id="53" name="TextBox 52"/>
          <p:cNvSpPr txBox="1"/>
          <p:nvPr/>
        </p:nvSpPr>
        <p:spPr>
          <a:xfrm>
            <a:off x="2204918" y="5574250"/>
            <a:ext cx="105051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Zinfandel</a:t>
            </a:r>
            <a:endParaRPr 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2032000" y="6245975"/>
            <a:ext cx="674520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2400" dirty="0" smtClean="0">
                <a:solidFill>
                  <a:srgbClr val="0000FF"/>
                </a:solidFill>
              </a:rPr>
              <a:t>This is the representation we’re using for assignment 5</a:t>
            </a:r>
            <a:endParaRPr lang="en-US" sz="2400" dirty="0">
              <a:solidFill>
                <a:srgbClr val="0000FF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455713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 for text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39890" y="1615100"/>
            <a:ext cx="8526158" cy="1143000"/>
          </a:xfrm>
        </p:spPr>
        <p:txBody>
          <a:bodyPr>
            <a:normAutofit/>
          </a:bodyPr>
          <a:lstStyle/>
          <a:p>
            <a:pPr marL="0" indent="0" eaLnBrk="1" hangingPunct="1">
              <a:lnSpc>
                <a:spcPct val="90000"/>
              </a:lnSpc>
              <a:buNone/>
            </a:pPr>
            <a:r>
              <a:rPr lang="en-US" sz="2000" dirty="0" smtClean="0">
                <a:ea typeface="Arial" pitchFamily="-110" charset="0"/>
                <a:cs typeface="Arial" pitchFamily="-110" charset="0"/>
              </a:rPr>
              <a:t>Each internal node represents whether or not the text has a particular word</a:t>
            </a:r>
            <a:endParaRPr lang="en-US" sz="2000" dirty="0">
              <a:ea typeface="Arial" pitchFamily="-110" charset="0"/>
              <a:cs typeface="Arial" pitchFamily="-110" charset="0"/>
            </a:endParaRPr>
          </a:p>
        </p:txBody>
      </p:sp>
      <p:sp>
        <p:nvSpPr>
          <p:cNvPr id="5" name="Oval 4"/>
          <p:cNvSpPr/>
          <p:nvPr/>
        </p:nvSpPr>
        <p:spPr>
          <a:xfrm>
            <a:off x="3685076" y="222890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3804130" y="228182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wheat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>
          <a:xfrm>
            <a:off x="1737702" y="3466702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TextBox 7"/>
          <p:cNvSpPr txBox="1"/>
          <p:nvPr/>
        </p:nvSpPr>
        <p:spPr>
          <a:xfrm>
            <a:off x="1856756" y="3519621"/>
            <a:ext cx="78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buschl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82824" y="4835693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wheat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0" name="Oval 9"/>
          <p:cNvSpPr/>
          <p:nvPr/>
        </p:nvSpPr>
        <p:spPr>
          <a:xfrm>
            <a:off x="2921902" y="4228736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3040956" y="4281655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export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2019557" y="5357425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wheat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3546679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Wheat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4" name="Oval 13"/>
          <p:cNvSpPr/>
          <p:nvPr/>
        </p:nvSpPr>
        <p:spPr>
          <a:xfrm>
            <a:off x="6334780" y="335501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6519974" y="3407937"/>
            <a:ext cx="63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farm</a:t>
            </a:r>
            <a:endParaRPr lang="en-US" dirty="0"/>
          </a:p>
        </p:txBody>
      </p:sp>
      <p:sp>
        <p:nvSpPr>
          <p:cNvPr id="16" name="Oval 15"/>
          <p:cNvSpPr/>
          <p:nvPr/>
        </p:nvSpPr>
        <p:spPr>
          <a:xfrm>
            <a:off x="5518692" y="4261004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531920" y="4340383"/>
            <a:ext cx="101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commodity</a:t>
            </a:r>
            <a:endParaRPr lang="en-US" sz="1400" dirty="0"/>
          </a:p>
        </p:txBody>
      </p:sp>
      <p:sp>
        <p:nvSpPr>
          <p:cNvPr id="18" name="Oval 17"/>
          <p:cNvSpPr/>
          <p:nvPr/>
        </p:nvSpPr>
        <p:spPr>
          <a:xfrm>
            <a:off x="4877399" y="5357425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TextBox 18"/>
          <p:cNvSpPr txBox="1"/>
          <p:nvPr/>
        </p:nvSpPr>
        <p:spPr>
          <a:xfrm>
            <a:off x="4890627" y="5436804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agriculture</a:t>
            </a:r>
            <a:endParaRPr lang="en-US" sz="1400" dirty="0"/>
          </a:p>
        </p:txBody>
      </p:sp>
      <p:sp>
        <p:nvSpPr>
          <p:cNvPr id="20" name="TextBox 19"/>
          <p:cNvSpPr txBox="1"/>
          <p:nvPr/>
        </p:nvSpPr>
        <p:spPr>
          <a:xfrm>
            <a:off x="3953702" y="6363880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wheat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1" name="TextBox 20"/>
          <p:cNvSpPr txBox="1"/>
          <p:nvPr/>
        </p:nvSpPr>
        <p:spPr>
          <a:xfrm>
            <a:off x="5896195" y="6363880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Wheat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6743502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Wheat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3" name="TextBox 22"/>
          <p:cNvSpPr txBox="1"/>
          <p:nvPr/>
        </p:nvSpPr>
        <p:spPr>
          <a:xfrm>
            <a:off x="7709947" y="428165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Wheat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24" name="Straight Arrow Connector 23"/>
          <p:cNvCxnSpPr>
            <a:stCxn id="5" idx="3"/>
            <a:endCxn id="7" idx="7"/>
          </p:cNvCxnSpPr>
          <p:nvPr/>
        </p:nvCxnSpPr>
        <p:spPr>
          <a:xfrm flipH="1">
            <a:off x="2618398" y="2703186"/>
            <a:ext cx="1217782" cy="8448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5" name="Straight Arrow Connector 24"/>
          <p:cNvCxnSpPr>
            <a:endCxn id="9" idx="0"/>
          </p:cNvCxnSpPr>
          <p:nvPr/>
        </p:nvCxnSpPr>
        <p:spPr>
          <a:xfrm flipH="1">
            <a:off x="1269790" y="3971766"/>
            <a:ext cx="749767" cy="8639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6" name="Straight Arrow Connector 25"/>
          <p:cNvCxnSpPr>
            <a:stCxn id="10" idx="3"/>
            <a:endCxn id="12" idx="0"/>
          </p:cNvCxnSpPr>
          <p:nvPr/>
        </p:nvCxnSpPr>
        <p:spPr>
          <a:xfrm flipH="1">
            <a:off x="2606523" y="4703014"/>
            <a:ext cx="466483" cy="6544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7" name="Straight Arrow Connector 26"/>
          <p:cNvCxnSpPr>
            <a:stCxn id="14" idx="3"/>
            <a:endCxn id="16" idx="0"/>
          </p:cNvCxnSpPr>
          <p:nvPr/>
        </p:nvCxnSpPr>
        <p:spPr>
          <a:xfrm flipH="1">
            <a:off x="6034592" y="3829296"/>
            <a:ext cx="451292" cy="4317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stCxn id="16" idx="3"/>
            <a:endCxn id="18" idx="0"/>
          </p:cNvCxnSpPr>
          <p:nvPr/>
        </p:nvCxnSpPr>
        <p:spPr>
          <a:xfrm flipH="1">
            <a:off x="5393299" y="4735282"/>
            <a:ext cx="276497" cy="622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8" idx="3"/>
            <a:endCxn id="20" idx="0"/>
          </p:cNvCxnSpPr>
          <p:nvPr/>
        </p:nvCxnSpPr>
        <p:spPr>
          <a:xfrm flipH="1">
            <a:off x="4540668" y="5831703"/>
            <a:ext cx="487835" cy="5321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5" idx="5"/>
            <a:endCxn id="14" idx="1"/>
          </p:cNvCxnSpPr>
          <p:nvPr/>
        </p:nvCxnSpPr>
        <p:spPr>
          <a:xfrm>
            <a:off x="4565772" y="2703186"/>
            <a:ext cx="1920112" cy="7332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0" idx="5"/>
            <a:endCxn id="13" idx="0"/>
          </p:cNvCxnSpPr>
          <p:nvPr/>
        </p:nvCxnSpPr>
        <p:spPr>
          <a:xfrm>
            <a:off x="3802598" y="4703014"/>
            <a:ext cx="151104" cy="65426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14" idx="5"/>
            <a:endCxn id="23" idx="0"/>
          </p:cNvCxnSpPr>
          <p:nvPr/>
        </p:nvCxnSpPr>
        <p:spPr>
          <a:xfrm>
            <a:off x="7215476" y="3829296"/>
            <a:ext cx="901494" cy="45235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16" idx="5"/>
            <a:endCxn id="22" idx="0"/>
          </p:cNvCxnSpPr>
          <p:nvPr/>
        </p:nvCxnSpPr>
        <p:spPr>
          <a:xfrm>
            <a:off x="6399388" y="4735282"/>
            <a:ext cx="751137" cy="6219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8" idx="5"/>
            <a:endCxn id="21" idx="0"/>
          </p:cNvCxnSpPr>
          <p:nvPr/>
        </p:nvCxnSpPr>
        <p:spPr>
          <a:xfrm>
            <a:off x="5758095" y="5831703"/>
            <a:ext cx="545123" cy="53217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7" idx="5"/>
            <a:endCxn id="10" idx="0"/>
          </p:cNvCxnSpPr>
          <p:nvPr/>
        </p:nvCxnSpPr>
        <p:spPr>
          <a:xfrm>
            <a:off x="2618398" y="3940980"/>
            <a:ext cx="819404" cy="2877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710357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 for text</a:t>
            </a:r>
            <a:endParaRPr lang="en-US" dirty="0"/>
          </a:p>
        </p:txBody>
      </p:sp>
      <p:sp>
        <p:nvSpPr>
          <p:cNvPr id="7" name="Oval 6"/>
          <p:cNvSpPr/>
          <p:nvPr/>
        </p:nvSpPr>
        <p:spPr bwMode="auto">
          <a:xfrm>
            <a:off x="6710239" y="5334000"/>
            <a:ext cx="999707" cy="457200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74663" y="1687689"/>
            <a:ext cx="717212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wheat is a commodity that can be found in states across the nation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6" name="Oval 5"/>
          <p:cNvSpPr/>
          <p:nvPr/>
        </p:nvSpPr>
        <p:spPr>
          <a:xfrm>
            <a:off x="3685076" y="222890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04130" y="228182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wheat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737702" y="3466702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56756" y="3519621"/>
            <a:ext cx="78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buschl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2824" y="4835693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wheat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21902" y="4228736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0956" y="4281655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export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19557" y="5357425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wheat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6679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Wheat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34780" y="335501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19974" y="3407937"/>
            <a:ext cx="63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farm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518692" y="4261004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31920" y="4340383"/>
            <a:ext cx="101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commodity</a:t>
            </a:r>
            <a:endParaRPr lang="en-US" sz="1400" dirty="0"/>
          </a:p>
        </p:txBody>
      </p:sp>
      <p:sp>
        <p:nvSpPr>
          <p:cNvPr id="21" name="Oval 20"/>
          <p:cNvSpPr/>
          <p:nvPr/>
        </p:nvSpPr>
        <p:spPr>
          <a:xfrm>
            <a:off x="4877399" y="5357425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90627" y="5436804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agriculture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953702" y="6363880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wheat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6195" y="6363880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Wheat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3502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Wheat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09947" y="428165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Wheat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27" name="Straight Arrow Connector 26"/>
          <p:cNvCxnSpPr>
            <a:stCxn id="6" idx="3"/>
            <a:endCxn id="10" idx="7"/>
          </p:cNvCxnSpPr>
          <p:nvPr/>
        </p:nvCxnSpPr>
        <p:spPr>
          <a:xfrm flipH="1">
            <a:off x="2618398" y="2703186"/>
            <a:ext cx="1217782" cy="8448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2" idx="0"/>
          </p:cNvCxnSpPr>
          <p:nvPr/>
        </p:nvCxnSpPr>
        <p:spPr>
          <a:xfrm flipH="1">
            <a:off x="1269790" y="3971766"/>
            <a:ext cx="749767" cy="8639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3"/>
            <a:endCxn id="15" idx="0"/>
          </p:cNvCxnSpPr>
          <p:nvPr/>
        </p:nvCxnSpPr>
        <p:spPr>
          <a:xfrm flipH="1">
            <a:off x="2606523" y="4703014"/>
            <a:ext cx="466483" cy="6544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19" idx="0"/>
          </p:cNvCxnSpPr>
          <p:nvPr/>
        </p:nvCxnSpPr>
        <p:spPr>
          <a:xfrm flipH="1">
            <a:off x="6034592" y="3829296"/>
            <a:ext cx="451292" cy="4317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3"/>
            <a:endCxn id="21" idx="0"/>
          </p:cNvCxnSpPr>
          <p:nvPr/>
        </p:nvCxnSpPr>
        <p:spPr>
          <a:xfrm flipH="1">
            <a:off x="5393299" y="4735282"/>
            <a:ext cx="276497" cy="622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3"/>
            <a:endCxn id="23" idx="0"/>
          </p:cNvCxnSpPr>
          <p:nvPr/>
        </p:nvCxnSpPr>
        <p:spPr>
          <a:xfrm flipH="1">
            <a:off x="4540668" y="5831703"/>
            <a:ext cx="487835" cy="5321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6" idx="5"/>
            <a:endCxn id="17" idx="1"/>
          </p:cNvCxnSpPr>
          <p:nvPr/>
        </p:nvCxnSpPr>
        <p:spPr>
          <a:xfrm>
            <a:off x="4565772" y="2703186"/>
            <a:ext cx="1920112" cy="7332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5"/>
            <a:endCxn id="16" idx="0"/>
          </p:cNvCxnSpPr>
          <p:nvPr/>
        </p:nvCxnSpPr>
        <p:spPr>
          <a:xfrm>
            <a:off x="3802598" y="4703014"/>
            <a:ext cx="151104" cy="65426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7" idx="5"/>
            <a:endCxn id="26" idx="0"/>
          </p:cNvCxnSpPr>
          <p:nvPr/>
        </p:nvCxnSpPr>
        <p:spPr>
          <a:xfrm>
            <a:off x="7215476" y="3829296"/>
            <a:ext cx="901494" cy="45235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" idx="5"/>
            <a:endCxn id="25" idx="0"/>
          </p:cNvCxnSpPr>
          <p:nvPr/>
        </p:nvCxnSpPr>
        <p:spPr>
          <a:xfrm>
            <a:off x="6399388" y="4735282"/>
            <a:ext cx="751137" cy="6219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5"/>
            <a:endCxn id="24" idx="0"/>
          </p:cNvCxnSpPr>
          <p:nvPr/>
        </p:nvCxnSpPr>
        <p:spPr>
          <a:xfrm>
            <a:off x="5758095" y="5831703"/>
            <a:ext cx="545123" cy="53217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5"/>
            <a:endCxn id="13" idx="0"/>
          </p:cNvCxnSpPr>
          <p:nvPr/>
        </p:nvCxnSpPr>
        <p:spPr>
          <a:xfrm>
            <a:off x="2618398" y="3940980"/>
            <a:ext cx="819404" cy="2877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559138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Decision trees for text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838200" y="1606224"/>
            <a:ext cx="686359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rgbClr val="FF0000"/>
                </a:solidFill>
              </a:rPr>
              <a:t>T</a:t>
            </a:r>
            <a:r>
              <a:rPr lang="en-US" dirty="0" smtClean="0">
                <a:solidFill>
                  <a:srgbClr val="FF0000"/>
                </a:solidFill>
              </a:rPr>
              <a:t>he US views technology as a commodity that it can export by the </a:t>
            </a:r>
            <a:r>
              <a:rPr lang="en-US" dirty="0" err="1" smtClean="0">
                <a:solidFill>
                  <a:srgbClr val="FF0000"/>
                </a:solidFill>
              </a:rPr>
              <a:t>buschl</a:t>
            </a:r>
            <a:r>
              <a:rPr lang="en-US" dirty="0" smtClean="0">
                <a:solidFill>
                  <a:srgbClr val="FF0000"/>
                </a:solidFill>
              </a:rPr>
              <a:t>.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7" name="Oval 6"/>
          <p:cNvSpPr/>
          <p:nvPr/>
        </p:nvSpPr>
        <p:spPr bwMode="auto">
          <a:xfrm>
            <a:off x="3497798" y="5338878"/>
            <a:ext cx="1042870" cy="457200"/>
          </a:xfrm>
          <a:prstGeom prst="ellipse">
            <a:avLst/>
          </a:prstGeom>
          <a:noFill/>
          <a:ln w="38100" cap="flat" cmpd="sng" algn="ctr">
            <a:solidFill>
              <a:srgbClr val="CC0000"/>
            </a:solidFill>
            <a:prstDash val="solid"/>
            <a:miter lim="800000"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charset="0"/>
            </a:endParaRPr>
          </a:p>
        </p:txBody>
      </p:sp>
      <p:sp>
        <p:nvSpPr>
          <p:cNvPr id="8" name="Oval 7"/>
          <p:cNvSpPr/>
          <p:nvPr/>
        </p:nvSpPr>
        <p:spPr>
          <a:xfrm>
            <a:off x="3685076" y="222890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3804130" y="2281827"/>
            <a:ext cx="7745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wheat</a:t>
            </a:r>
            <a:endParaRPr lang="en-US" dirty="0"/>
          </a:p>
        </p:txBody>
      </p:sp>
      <p:sp>
        <p:nvSpPr>
          <p:cNvPr id="10" name="Oval 9"/>
          <p:cNvSpPr/>
          <p:nvPr/>
        </p:nvSpPr>
        <p:spPr>
          <a:xfrm>
            <a:off x="1737702" y="3466702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TextBox 10"/>
          <p:cNvSpPr txBox="1"/>
          <p:nvPr/>
        </p:nvSpPr>
        <p:spPr>
          <a:xfrm>
            <a:off x="1856756" y="3519621"/>
            <a:ext cx="7893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 smtClean="0"/>
              <a:t>buschl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82824" y="4835693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wheat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3" name="Oval 12"/>
          <p:cNvSpPr/>
          <p:nvPr/>
        </p:nvSpPr>
        <p:spPr>
          <a:xfrm>
            <a:off x="2921902" y="4228736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TextBox 13"/>
          <p:cNvSpPr txBox="1"/>
          <p:nvPr/>
        </p:nvSpPr>
        <p:spPr>
          <a:xfrm>
            <a:off x="3040956" y="4281655"/>
            <a:ext cx="80029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export</a:t>
            </a:r>
            <a:endParaRPr lang="en-US" dirty="0"/>
          </a:p>
        </p:txBody>
      </p:sp>
      <p:sp>
        <p:nvSpPr>
          <p:cNvPr id="15" name="TextBox 14"/>
          <p:cNvSpPr txBox="1"/>
          <p:nvPr/>
        </p:nvSpPr>
        <p:spPr>
          <a:xfrm>
            <a:off x="2019557" y="5357425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wheat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3546679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Wheat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17" name="Oval 16"/>
          <p:cNvSpPr/>
          <p:nvPr/>
        </p:nvSpPr>
        <p:spPr>
          <a:xfrm>
            <a:off x="6334780" y="3355018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6519974" y="3407937"/>
            <a:ext cx="6305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farm</a:t>
            </a:r>
            <a:endParaRPr lang="en-US" dirty="0"/>
          </a:p>
        </p:txBody>
      </p:sp>
      <p:sp>
        <p:nvSpPr>
          <p:cNvPr id="19" name="Oval 18"/>
          <p:cNvSpPr/>
          <p:nvPr/>
        </p:nvSpPr>
        <p:spPr>
          <a:xfrm>
            <a:off x="5518692" y="4261004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TextBox 19"/>
          <p:cNvSpPr txBox="1"/>
          <p:nvPr/>
        </p:nvSpPr>
        <p:spPr>
          <a:xfrm>
            <a:off x="5531920" y="4340383"/>
            <a:ext cx="1013706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commodity</a:t>
            </a:r>
            <a:endParaRPr lang="en-US" sz="1400" dirty="0"/>
          </a:p>
        </p:txBody>
      </p:sp>
      <p:sp>
        <p:nvSpPr>
          <p:cNvPr id="21" name="Oval 20"/>
          <p:cNvSpPr/>
          <p:nvPr/>
        </p:nvSpPr>
        <p:spPr>
          <a:xfrm>
            <a:off x="4877399" y="5357425"/>
            <a:ext cx="1031800" cy="555651"/>
          </a:xfrm>
          <a:prstGeom prst="ellipse">
            <a:avLst/>
          </a:prstGeom>
          <a:noFill/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TextBox 21"/>
          <p:cNvSpPr txBox="1"/>
          <p:nvPr/>
        </p:nvSpPr>
        <p:spPr>
          <a:xfrm>
            <a:off x="4890627" y="5436804"/>
            <a:ext cx="979755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 smtClean="0"/>
              <a:t>agriculture</a:t>
            </a:r>
            <a:endParaRPr lang="en-US" sz="1400" dirty="0"/>
          </a:p>
        </p:txBody>
      </p:sp>
      <p:sp>
        <p:nvSpPr>
          <p:cNvPr id="23" name="TextBox 22"/>
          <p:cNvSpPr txBox="1"/>
          <p:nvPr/>
        </p:nvSpPr>
        <p:spPr>
          <a:xfrm>
            <a:off x="3953702" y="6363880"/>
            <a:ext cx="11739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Not wheat</a:t>
            </a:r>
            <a:endParaRPr lang="en-US" dirty="0">
              <a:solidFill>
                <a:srgbClr val="FF0000"/>
              </a:solidFill>
            </a:endParaRPr>
          </a:p>
        </p:txBody>
      </p:sp>
      <p:sp>
        <p:nvSpPr>
          <p:cNvPr id="24" name="TextBox 23"/>
          <p:cNvSpPr txBox="1"/>
          <p:nvPr/>
        </p:nvSpPr>
        <p:spPr>
          <a:xfrm>
            <a:off x="5896195" y="6363880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Wheat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5" name="TextBox 24"/>
          <p:cNvSpPr txBox="1"/>
          <p:nvPr/>
        </p:nvSpPr>
        <p:spPr>
          <a:xfrm>
            <a:off x="6743502" y="535727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Wheat</a:t>
            </a:r>
            <a:endParaRPr lang="en-US" dirty="0">
              <a:solidFill>
                <a:srgbClr val="008000"/>
              </a:solidFill>
            </a:endParaRPr>
          </a:p>
        </p:txBody>
      </p:sp>
      <p:sp>
        <p:nvSpPr>
          <p:cNvPr id="26" name="TextBox 25"/>
          <p:cNvSpPr txBox="1"/>
          <p:nvPr/>
        </p:nvSpPr>
        <p:spPr>
          <a:xfrm>
            <a:off x="7709947" y="4281655"/>
            <a:ext cx="81404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008000"/>
                </a:solidFill>
              </a:rPr>
              <a:t>Wheat</a:t>
            </a:r>
            <a:endParaRPr lang="en-US" dirty="0">
              <a:solidFill>
                <a:srgbClr val="008000"/>
              </a:solidFill>
            </a:endParaRPr>
          </a:p>
        </p:txBody>
      </p:sp>
      <p:cxnSp>
        <p:nvCxnSpPr>
          <p:cNvPr id="27" name="Straight Arrow Connector 26"/>
          <p:cNvCxnSpPr>
            <a:stCxn id="8" idx="3"/>
            <a:endCxn id="10" idx="7"/>
          </p:cNvCxnSpPr>
          <p:nvPr/>
        </p:nvCxnSpPr>
        <p:spPr>
          <a:xfrm flipH="1">
            <a:off x="2618398" y="2703186"/>
            <a:ext cx="1217782" cy="844889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8" name="Straight Arrow Connector 27"/>
          <p:cNvCxnSpPr>
            <a:endCxn id="12" idx="0"/>
          </p:cNvCxnSpPr>
          <p:nvPr/>
        </p:nvCxnSpPr>
        <p:spPr>
          <a:xfrm flipH="1">
            <a:off x="1269790" y="3971766"/>
            <a:ext cx="749767" cy="86392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/>
          <p:cNvCxnSpPr>
            <a:stCxn id="13" idx="3"/>
            <a:endCxn id="15" idx="0"/>
          </p:cNvCxnSpPr>
          <p:nvPr/>
        </p:nvCxnSpPr>
        <p:spPr>
          <a:xfrm flipH="1">
            <a:off x="2606523" y="4703014"/>
            <a:ext cx="466483" cy="654411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0" name="Straight Arrow Connector 29"/>
          <p:cNvCxnSpPr>
            <a:stCxn id="17" idx="3"/>
            <a:endCxn id="19" idx="0"/>
          </p:cNvCxnSpPr>
          <p:nvPr/>
        </p:nvCxnSpPr>
        <p:spPr>
          <a:xfrm flipH="1">
            <a:off x="6034592" y="3829296"/>
            <a:ext cx="451292" cy="431708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1" name="Straight Arrow Connector 30"/>
          <p:cNvCxnSpPr>
            <a:stCxn id="19" idx="3"/>
            <a:endCxn id="21" idx="0"/>
          </p:cNvCxnSpPr>
          <p:nvPr/>
        </p:nvCxnSpPr>
        <p:spPr>
          <a:xfrm flipH="1">
            <a:off x="5393299" y="4735282"/>
            <a:ext cx="276497" cy="622143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Arrow Connector 31"/>
          <p:cNvCxnSpPr>
            <a:stCxn id="21" idx="3"/>
            <a:endCxn id="23" idx="0"/>
          </p:cNvCxnSpPr>
          <p:nvPr/>
        </p:nvCxnSpPr>
        <p:spPr>
          <a:xfrm flipH="1">
            <a:off x="4540668" y="5831703"/>
            <a:ext cx="487835" cy="532177"/>
          </a:xfrm>
          <a:prstGeom prst="straightConnector1">
            <a:avLst/>
          </a:prstGeom>
          <a:ln>
            <a:solidFill>
              <a:srgbClr val="FF0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Arrow Connector 32"/>
          <p:cNvCxnSpPr>
            <a:stCxn id="8" idx="5"/>
            <a:endCxn id="17" idx="1"/>
          </p:cNvCxnSpPr>
          <p:nvPr/>
        </p:nvCxnSpPr>
        <p:spPr>
          <a:xfrm>
            <a:off x="4565772" y="2703186"/>
            <a:ext cx="1920112" cy="733205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Arrow Connector 33"/>
          <p:cNvCxnSpPr>
            <a:stCxn id="13" idx="5"/>
            <a:endCxn id="16" idx="0"/>
          </p:cNvCxnSpPr>
          <p:nvPr/>
        </p:nvCxnSpPr>
        <p:spPr>
          <a:xfrm>
            <a:off x="3802598" y="4703014"/>
            <a:ext cx="151104" cy="654261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>
            <a:stCxn id="17" idx="5"/>
            <a:endCxn id="26" idx="0"/>
          </p:cNvCxnSpPr>
          <p:nvPr/>
        </p:nvCxnSpPr>
        <p:spPr>
          <a:xfrm>
            <a:off x="7215476" y="3829296"/>
            <a:ext cx="901494" cy="452359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>
            <a:stCxn id="19" idx="5"/>
            <a:endCxn id="25" idx="0"/>
          </p:cNvCxnSpPr>
          <p:nvPr/>
        </p:nvCxnSpPr>
        <p:spPr>
          <a:xfrm>
            <a:off x="6399388" y="4735282"/>
            <a:ext cx="751137" cy="621993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>
            <a:stCxn id="21" idx="5"/>
            <a:endCxn id="24" idx="0"/>
          </p:cNvCxnSpPr>
          <p:nvPr/>
        </p:nvCxnSpPr>
        <p:spPr>
          <a:xfrm>
            <a:off x="5758095" y="5831703"/>
            <a:ext cx="545123" cy="532177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8" name="Straight Arrow Connector 37"/>
          <p:cNvCxnSpPr>
            <a:stCxn id="10" idx="5"/>
            <a:endCxn id="13" idx="0"/>
          </p:cNvCxnSpPr>
          <p:nvPr/>
        </p:nvCxnSpPr>
        <p:spPr>
          <a:xfrm>
            <a:off x="2618398" y="3940980"/>
            <a:ext cx="819404" cy="287756"/>
          </a:xfrm>
          <a:prstGeom prst="straightConnector1">
            <a:avLst/>
          </a:prstGeom>
          <a:ln>
            <a:solidFill>
              <a:srgbClr val="008000"/>
            </a:solidFill>
            <a:tailEnd type="arrow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399040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Relationship Id="rId2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Median">
  <a:themeElements>
    <a:clrScheme name="Median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Median">
      <a:maj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Tw Cen MT"/>
        <a:ea typeface=""/>
        <a:cs typeface=""/>
        <a:font script="Grek" typeface="Calibri"/>
        <a:font script="Cyrl" typeface="Calibri"/>
        <a:font script="Jpan" typeface="ＭＳ Ｐゴシック"/>
        <a:font script="Hang" typeface="HY얕은샘물M"/>
        <a:font script="Hans" typeface="华文仿宋"/>
        <a:font script="Hant" typeface="微軟正黑體"/>
        <a:font script="Arab" typeface="Arial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Median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>
    <a:spDef>
      <a:spPr>
        <a:effectLst/>
      </a:spPr>
      <a:bodyPr rtlCol="0" anchor="ctr"/>
      <a:lstStyle>
        <a:defPPr algn="ctr">
          <a:defRPr/>
        </a:defPPr>
      </a:lstStyle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spDef>
    <a:lnDef>
      <a:spPr>
        <a:effectLst/>
      </a:spPr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Median.thmx</Template>
  <TotalTime>10786</TotalTime>
  <Words>2140</Words>
  <Application>Microsoft Macintosh PowerPoint</Application>
  <PresentationFormat>On-screen Show (4:3)</PresentationFormat>
  <Paragraphs>442</Paragraphs>
  <Slides>57</Slides>
  <Notes>9</Notes>
  <HiddenSlides>0</HiddenSlides>
  <MMClips>0</MMClips>
  <ScaleCrop>false</ScaleCrop>
  <HeadingPairs>
    <vt:vector size="6" baseType="variant">
      <vt:variant>
        <vt:lpstr>Theme</vt:lpstr>
      </vt:variant>
      <vt:variant>
        <vt:i4>1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57</vt:i4>
      </vt:variant>
    </vt:vector>
  </HeadingPairs>
  <TitlesOfParts>
    <vt:vector size="60" baseType="lpstr">
      <vt:lpstr>Median</vt:lpstr>
      <vt:lpstr>Equation</vt:lpstr>
      <vt:lpstr>Microsoft Equation</vt:lpstr>
      <vt:lpstr>Gradient descent</vt:lpstr>
      <vt:lpstr>Admin</vt:lpstr>
      <vt:lpstr>An aside: text classification</vt:lpstr>
      <vt:lpstr>Text: raw data</vt:lpstr>
      <vt:lpstr>Feature examples</vt:lpstr>
      <vt:lpstr>Feature examples</vt:lpstr>
      <vt:lpstr>Decision trees for text</vt:lpstr>
      <vt:lpstr>Decision trees for text</vt:lpstr>
      <vt:lpstr>Decision trees for text</vt:lpstr>
      <vt:lpstr>Printing out decision trees</vt:lpstr>
      <vt:lpstr>Some math today (but don’t worry!)</vt:lpstr>
      <vt:lpstr>Linear models</vt:lpstr>
      <vt:lpstr>Linear models</vt:lpstr>
      <vt:lpstr>Perceptron learning algorithm</vt:lpstr>
      <vt:lpstr>Which line will it find?</vt:lpstr>
      <vt:lpstr>Which line will it find?</vt:lpstr>
      <vt:lpstr>Linear models</vt:lpstr>
      <vt:lpstr>Perceptron learning algorithm</vt:lpstr>
      <vt:lpstr>A closer look at why we got it wrong</vt:lpstr>
      <vt:lpstr>Model-based machine learning</vt:lpstr>
      <vt:lpstr>Model-based machine learning</vt:lpstr>
      <vt:lpstr>Model-based machine learning</vt:lpstr>
      <vt:lpstr>Model-based machine learning</vt:lpstr>
      <vt:lpstr>Linear models in general</vt:lpstr>
      <vt:lpstr>Some notation: indicator function</vt:lpstr>
      <vt:lpstr>Some notation: dot-product</vt:lpstr>
      <vt:lpstr>Linear models</vt:lpstr>
      <vt:lpstr>0/1 loss function</vt:lpstr>
      <vt:lpstr>Model-based machine learning</vt:lpstr>
      <vt:lpstr>Minimizing 0/1 loss</vt:lpstr>
      <vt:lpstr>Minimizing 0/1 in one dimension</vt:lpstr>
      <vt:lpstr>Minimizing 0/1 over all w</vt:lpstr>
      <vt:lpstr>Minimizing 0/1 loss</vt:lpstr>
      <vt:lpstr>More manageable loss functions</vt:lpstr>
      <vt:lpstr>More manageable loss functions</vt:lpstr>
      <vt:lpstr>Convex functions</vt:lpstr>
      <vt:lpstr>Surrogate loss functions</vt:lpstr>
      <vt:lpstr>Surrogate loss functions</vt:lpstr>
      <vt:lpstr>Surrogate loss functions</vt:lpstr>
      <vt:lpstr>Surrogate loss functions</vt:lpstr>
      <vt:lpstr>Model-based machine learning</vt:lpstr>
      <vt:lpstr>Finding the minimum</vt:lpstr>
      <vt:lpstr>Finding the minimum</vt:lpstr>
      <vt:lpstr>One approach: gradient descent</vt:lpstr>
      <vt:lpstr>One approach: gradient descent</vt:lpstr>
      <vt:lpstr>One approach: gradient descent</vt:lpstr>
      <vt:lpstr>Gradient descent</vt:lpstr>
      <vt:lpstr>Gradient descent</vt:lpstr>
      <vt:lpstr>Some maths</vt:lpstr>
      <vt:lpstr>Gradient descent</vt:lpstr>
      <vt:lpstr>Exponential update rule</vt:lpstr>
      <vt:lpstr>Perceptron learning algorithm!</vt:lpstr>
      <vt:lpstr>The constant</vt:lpstr>
      <vt:lpstr>The constant</vt:lpstr>
      <vt:lpstr>Perceptron learning algorithm!</vt:lpstr>
      <vt:lpstr>One concern</vt:lpstr>
      <vt:lpstr>Summary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David Kauchak</dc:creator>
  <cp:lastModifiedBy>David Kauchak</cp:lastModifiedBy>
  <cp:revision>1952</cp:revision>
  <cp:lastPrinted>2013-09-17T22:01:58Z</cp:lastPrinted>
  <dcterms:created xsi:type="dcterms:W3CDTF">2013-09-08T20:10:23Z</dcterms:created>
  <dcterms:modified xsi:type="dcterms:W3CDTF">2016-09-27T22:13:24Z</dcterms:modified>
</cp:coreProperties>
</file>