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8" r:id="rId3"/>
    <p:sldId id="272" r:id="rId4"/>
    <p:sldId id="273" r:id="rId5"/>
    <p:sldId id="275" r:id="rId6"/>
    <p:sldId id="276" r:id="rId7"/>
    <p:sldId id="277" r:id="rId8"/>
    <p:sldId id="274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8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spPr>
              <a:ln w="381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Sheet1!$E$3:$E$7</c:f>
              <c:numCache>
                <c:formatCode>General</c:formatCode>
                <c:ptCount val="5"/>
                <c:pt idx="0">
                  <c:v>1.0</c:v>
                </c:pt>
                <c:pt idx="1">
                  <c:v>3.0</c:v>
                </c:pt>
                <c:pt idx="2">
                  <c:v>2.0</c:v>
                </c:pt>
                <c:pt idx="3">
                  <c:v>5.0</c:v>
                </c:pt>
                <c:pt idx="4">
                  <c:v>4.0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Sheet1!$D$3:$D$7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Sheet1!$F$3:$F$7</c:f>
              <c:numCache>
                <c:formatCode>General</c:formatCode>
                <c:ptCount val="5"/>
                <c:pt idx="0">
                  <c:v>1.0</c:v>
                </c:pt>
                <c:pt idx="1">
                  <c:v>5.0</c:v>
                </c:pt>
                <c:pt idx="2">
                  <c:v>4.0</c:v>
                </c:pt>
                <c:pt idx="3">
                  <c:v>3.0</c:v>
                </c:pt>
                <c:pt idx="4">
                  <c:v>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628984"/>
        <c:axId val="-2126162024"/>
      </c:scatterChart>
      <c:valAx>
        <c:axId val="-206662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6162024"/>
        <c:crosses val="autoZero"/>
        <c:crossBetween val="midCat"/>
      </c:valAx>
      <c:valAx>
        <c:axId val="-212616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28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F4041-A7F6-7E43-8A7F-B321E865053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E655-FE6F-6241-8EC2-708A95092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2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0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less classifiers during training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less classifiers to make a mistake during testing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have to choose with examples to group together (and this can impact performance)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could try and do precision/recall for each class, but there</a:t>
            </a:r>
            <a:r>
              <a:rPr lang="en-US" baseline="0" dirty="0" smtClean="0"/>
              <a:t> can be lots of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the entries along the diagonal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45366-2012-824A-B165-02D310FA595E}" type="slidenum">
              <a:rPr lang="en-US"/>
              <a:pPr/>
              <a:t>43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doesn’t capture near 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doesn’t </a:t>
            </a:r>
            <a:r>
              <a:rPr lang="en-US" smtClean="0"/>
              <a:t>capture near 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doesn’t </a:t>
            </a:r>
            <a:r>
              <a:rPr lang="en-US" smtClean="0"/>
              <a:t>capture near 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6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9/22/16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9/22/16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Beyond binary classification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smtClean="0"/>
              <a:t>CS 158 </a:t>
            </a:r>
            <a:r>
              <a:rPr lang="en-US" dirty="0" smtClean="0"/>
              <a:t>– </a:t>
            </a:r>
            <a:r>
              <a:rPr lang="en-US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One vs. all (OVA)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49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Training:</a:t>
            </a:r>
            <a:r>
              <a:rPr lang="en-US" sz="2400" dirty="0"/>
              <a:t> </a:t>
            </a:r>
            <a:r>
              <a:rPr lang="en-US" sz="2400" dirty="0" smtClean="0"/>
              <a:t>for each label </a:t>
            </a:r>
            <a:r>
              <a:rPr lang="en-US" sz="2400" i="1" dirty="0" smtClean="0"/>
              <a:t>L</a:t>
            </a:r>
            <a:r>
              <a:rPr lang="en-US" sz="2400" dirty="0" smtClean="0"/>
              <a:t>, pose as a binary problem</a:t>
            </a:r>
          </a:p>
          <a:p>
            <a:pPr lvl="1"/>
            <a:r>
              <a:rPr lang="en-US" sz="2000" dirty="0" smtClean="0"/>
              <a:t>all examples with label </a:t>
            </a:r>
            <a:r>
              <a:rPr lang="en-US" sz="2000" i="1" dirty="0" smtClean="0"/>
              <a:t>L</a:t>
            </a:r>
            <a:r>
              <a:rPr lang="en-US" sz="2000" dirty="0" smtClean="0"/>
              <a:t> are positive</a:t>
            </a:r>
          </a:p>
          <a:p>
            <a:pPr lvl="1"/>
            <a:r>
              <a:rPr lang="en-US" sz="2000" dirty="0" smtClean="0"/>
              <a:t>all other examples are negative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4614" y="3626498"/>
            <a:ext cx="1863261" cy="2976678"/>
            <a:chOff x="154614" y="3626498"/>
            <a:chExt cx="1863261" cy="29766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38" y="3626498"/>
              <a:ext cx="435932" cy="4273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091" y="4870029"/>
              <a:ext cx="440752" cy="44409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683" y="5527967"/>
              <a:ext cx="627865" cy="3693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14" y="6152056"/>
              <a:ext cx="745934" cy="42577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964" y="4287698"/>
              <a:ext cx="355732" cy="3265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00136" y="3637673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apple</a:t>
              </a:r>
              <a:endParaRPr lang="en-US" b="1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0136" y="4923100"/>
              <a:ext cx="722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apple</a:t>
              </a:r>
              <a:endParaRPr lang="en-US" b="1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36" y="5553311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banana</a:t>
              </a:r>
              <a:endParaRPr lang="en-US" b="1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00136" y="6233844"/>
              <a:ext cx="917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banana</a:t>
              </a:r>
              <a:endParaRPr lang="en-US" b="1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0136" y="4270284"/>
              <a:ext cx="858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orange</a:t>
              </a:r>
              <a:endParaRPr lang="en-US" b="1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59000" y="3090333"/>
            <a:ext cx="2387657" cy="3487499"/>
            <a:chOff x="2159000" y="3090333"/>
            <a:chExt cx="2387657" cy="3487499"/>
          </a:xfrm>
        </p:grpSpPr>
        <p:sp>
          <p:nvSpPr>
            <p:cNvPr id="4" name="TextBox 3"/>
            <p:cNvSpPr txBox="1"/>
            <p:nvPr/>
          </p:nvSpPr>
          <p:spPr>
            <a:xfrm>
              <a:off x="2787492" y="3090333"/>
              <a:ext cx="1759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apple vs. not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157" y="3626498"/>
              <a:ext cx="435932" cy="4273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3010" y="4870029"/>
              <a:ext cx="440752" cy="4440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602" y="5527967"/>
              <a:ext cx="627865" cy="36933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0533" y="6152056"/>
              <a:ext cx="745934" cy="42577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4621" y="3612329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baseline="-25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9883" y="4287698"/>
              <a:ext cx="355732" cy="32657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54621" y="4897756"/>
              <a:ext cx="4659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4621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4621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54621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159000" y="4614272"/>
              <a:ext cx="493889" cy="913695"/>
            </a:xfrm>
            <a:prstGeom prst="right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1333" y="3090333"/>
            <a:ext cx="2136665" cy="3487499"/>
            <a:chOff x="4741333" y="3090333"/>
            <a:chExt cx="2136665" cy="3487499"/>
          </a:xfrm>
        </p:grpSpPr>
        <p:sp>
          <p:nvSpPr>
            <p:cNvPr id="23" name="TextBox 22"/>
            <p:cNvSpPr txBox="1"/>
            <p:nvPr/>
          </p:nvSpPr>
          <p:spPr>
            <a:xfrm>
              <a:off x="4974111" y="3090333"/>
              <a:ext cx="190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orange vs. not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3109" y="3626498"/>
              <a:ext cx="435932" cy="4273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962" y="4870029"/>
              <a:ext cx="440752" cy="44409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57554" y="5527967"/>
              <a:ext cx="627865" cy="3693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485" y="6152056"/>
              <a:ext cx="745934" cy="4257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083573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8835" y="4287698"/>
              <a:ext cx="355732" cy="3265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083573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3573" y="5527967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573" y="620850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83573" y="424494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baseline="-250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741333" y="3551998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16668" y="3090333"/>
            <a:ext cx="2050602" cy="3487499"/>
            <a:chOff x="7016668" y="3090333"/>
            <a:chExt cx="2050602" cy="3487499"/>
          </a:xfrm>
        </p:grpSpPr>
        <p:sp>
          <p:nvSpPr>
            <p:cNvPr id="34" name="TextBox 33"/>
            <p:cNvSpPr txBox="1"/>
            <p:nvPr/>
          </p:nvSpPr>
          <p:spPr>
            <a:xfrm>
              <a:off x="7090046" y="3090333"/>
              <a:ext cx="19772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banana vs. not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9044" y="3626498"/>
              <a:ext cx="435932" cy="42738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7897" y="4870029"/>
              <a:ext cx="440752" cy="44409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3489" y="5527967"/>
              <a:ext cx="627865" cy="3693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5420" y="6152056"/>
              <a:ext cx="745934" cy="4257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199508" y="3612329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770" y="4287698"/>
              <a:ext cx="355732" cy="32657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199508" y="4897756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9508" y="5527967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9508" y="6208500"/>
              <a:ext cx="46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+1</a:t>
              </a:r>
              <a:endParaRPr lang="en-US" b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99508" y="424494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</a:t>
              </a:r>
              <a:r>
                <a:rPr lang="en-US" b="1" dirty="0" smtClean="0"/>
                <a:t>1</a:t>
              </a:r>
              <a:endParaRPr lang="en-US" b="1" baseline="-250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016668" y="3637673"/>
              <a:ext cx="14111" cy="28826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08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6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02699" y="297461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0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86635" y="2352736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0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8857" y="2496638"/>
            <a:ext cx="711142" cy="1430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95964" y="4032877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36549" y="3412033"/>
            <a:ext cx="446907" cy="378215"/>
          </a:xfrm>
          <a:prstGeom prst="ellipse">
            <a:avLst/>
          </a:prstGeom>
          <a:solidFill>
            <a:srgbClr val="FF0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06370" y="3949890"/>
            <a:ext cx="225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banana </a:t>
            </a:r>
            <a:r>
              <a:rPr lang="en-US" i="1" dirty="0" smtClean="0">
                <a:solidFill>
                  <a:srgbClr val="FF6600"/>
                </a:solidFill>
              </a:rPr>
              <a:t>OR</a:t>
            </a:r>
            <a:r>
              <a:rPr lang="en-US" dirty="0" smtClean="0">
                <a:solidFill>
                  <a:srgbClr val="FF6600"/>
                </a:solidFill>
              </a:rPr>
              <a:t> pineapple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0398" y="3737002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none?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6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6" y="3949890"/>
            <a:ext cx="833354" cy="490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564" y="3216103"/>
            <a:ext cx="748463" cy="73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2871" y="6265333"/>
            <a:ext cx="265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classify?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OVA: classify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Classify:</a:t>
            </a:r>
          </a:p>
          <a:p>
            <a:pPr lvl="1"/>
            <a:r>
              <a:rPr lang="en-US" dirty="0" smtClean="0"/>
              <a:t>If classifier doesn’t provide confidence (this is rare) and there is ambiguity, pick one of the ones in conflict</a:t>
            </a:r>
          </a:p>
          <a:p>
            <a:pPr lvl="1"/>
            <a:r>
              <a:rPr lang="en-US" dirty="0" smtClean="0"/>
              <a:t>Otherwise:</a:t>
            </a:r>
          </a:p>
          <a:p>
            <a:pPr lvl="2"/>
            <a:r>
              <a:rPr lang="en-US" dirty="0" smtClean="0"/>
              <a:t>pick the most confident positive</a:t>
            </a:r>
          </a:p>
          <a:p>
            <a:pPr lvl="2"/>
            <a:r>
              <a:rPr lang="en-US" dirty="0" smtClean="0"/>
              <a:t>if none vote positive, pick </a:t>
            </a:r>
            <a:r>
              <a:rPr lang="en-US" i="1" dirty="0" smtClean="0"/>
              <a:t>least</a:t>
            </a:r>
            <a:r>
              <a:rPr lang="en-US" dirty="0" smtClean="0"/>
              <a:t> confident negative</a:t>
            </a:r>
          </a:p>
        </p:txBody>
      </p:sp>
    </p:spTree>
    <p:extLst>
      <p:ext uri="{BB962C8B-B14F-4D97-AF65-F5344CB8AC3E}">
        <p14:creationId xmlns:p14="http://schemas.microsoft.com/office/powerpoint/2010/main" val="2415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35844" y="519780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pineapple vs. not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915" y="6387449"/>
            <a:ext cx="136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apple vs. not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760" y="501313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8D800"/>
                </a:solidFill>
              </a:rPr>
              <a:t>banana vs. not</a:t>
            </a:r>
            <a:endParaRPr lang="en-US" dirty="0">
              <a:solidFill>
                <a:srgbClr val="D8D8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9667" y="5336301"/>
            <a:ext cx="340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decision boundary look like?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00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4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</a:t>
            </a:r>
            <a:r>
              <a:rPr lang="en-US" sz="3200" dirty="0" smtClean="0"/>
              <a:t>3 </a:t>
            </a:r>
            <a:r>
              <a:rPr lang="en-US" sz="3200" dirty="0" smtClean="0"/>
              <a:t>back soon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If you need assignment feedback…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OVA: </a:t>
            </a:r>
            <a:r>
              <a:rPr lang="en-US" dirty="0"/>
              <a:t>linear classifiers (e.g. perceptron)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74334" y="1865569"/>
            <a:ext cx="4924777" cy="3365054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08112" y="1651000"/>
            <a:ext cx="451555" cy="464076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5019" y="3118556"/>
            <a:ext cx="7201760" cy="1707444"/>
          </a:xfrm>
          <a:prstGeom prst="line">
            <a:avLst/>
          </a:prstGeom>
          <a:ln w="38100" cmpd="sng">
            <a:solidFill>
              <a:srgbClr val="D8D8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95222" y="3790248"/>
            <a:ext cx="38012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14298" y="3118556"/>
            <a:ext cx="271813" cy="30480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4885" y="4089403"/>
            <a:ext cx="119413" cy="434632"/>
          </a:xfrm>
          <a:prstGeom prst="straightConnector1">
            <a:avLst/>
          </a:prstGeom>
          <a:ln w="28575" cmpd="sng">
            <a:solidFill>
              <a:srgbClr val="D8D8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95222" y="1651000"/>
            <a:ext cx="1001889" cy="197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7111" y="3626556"/>
            <a:ext cx="4430889" cy="705556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671949" y="3626556"/>
            <a:ext cx="2025162" cy="208074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66105" y="5230623"/>
            <a:ext cx="1602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BANANA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1436" y="3153468"/>
            <a:ext cx="11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APPLE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98281" y="2289868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PINEAPPLE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651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OVA: classify,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Classify:</a:t>
            </a:r>
          </a:p>
          <a:p>
            <a:pPr lvl="1"/>
            <a:r>
              <a:rPr lang="en-US" dirty="0" smtClean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 smtClean="0"/>
              <a:t>Otherwise:</a:t>
            </a:r>
          </a:p>
          <a:p>
            <a:pPr lvl="2"/>
            <a:r>
              <a:rPr lang="en-US" dirty="0" smtClean="0"/>
              <a:t>pick the most </a:t>
            </a:r>
            <a:r>
              <a:rPr lang="en-US" dirty="0" smtClean="0">
                <a:solidFill>
                  <a:srgbClr val="FF0000"/>
                </a:solidFill>
              </a:rPr>
              <a:t>confident</a:t>
            </a:r>
            <a:r>
              <a:rPr lang="en-US" dirty="0" smtClean="0"/>
              <a:t> positive</a:t>
            </a:r>
          </a:p>
          <a:p>
            <a:pPr lvl="2"/>
            <a:r>
              <a:rPr lang="en-US" dirty="0" smtClean="0"/>
              <a:t>if none vote positive, pick </a:t>
            </a:r>
            <a:r>
              <a:rPr lang="en-US" i="1" dirty="0" smtClean="0"/>
              <a:t>least</a:t>
            </a:r>
            <a:r>
              <a:rPr lang="en-US" dirty="0" smtClean="0"/>
              <a:t> confident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777" y="4811889"/>
            <a:ext cx="56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calculate this for the perceptron?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9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OVA: classify,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165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Classify:</a:t>
            </a:r>
          </a:p>
          <a:p>
            <a:pPr lvl="1"/>
            <a:r>
              <a:rPr lang="en-US" dirty="0" smtClean="0"/>
              <a:t>If classifier doesn’t provide confidence (this is rare) and there is ambiguity, pick majority in conflict</a:t>
            </a:r>
          </a:p>
          <a:p>
            <a:pPr lvl="1"/>
            <a:r>
              <a:rPr lang="en-US" dirty="0" smtClean="0"/>
              <a:t>Otherwise:</a:t>
            </a:r>
          </a:p>
          <a:p>
            <a:pPr lvl="2"/>
            <a:r>
              <a:rPr lang="en-US" dirty="0" smtClean="0"/>
              <a:t>pick the most </a:t>
            </a:r>
            <a:r>
              <a:rPr lang="en-US" dirty="0" smtClean="0">
                <a:solidFill>
                  <a:srgbClr val="FF0000"/>
                </a:solidFill>
              </a:rPr>
              <a:t>confident</a:t>
            </a:r>
            <a:r>
              <a:rPr lang="en-US" dirty="0" smtClean="0"/>
              <a:t> positive</a:t>
            </a:r>
          </a:p>
          <a:p>
            <a:pPr lvl="2"/>
            <a:r>
              <a:rPr lang="en-US" dirty="0" smtClean="0"/>
              <a:t>if none vote positive, pick </a:t>
            </a:r>
            <a:r>
              <a:rPr lang="en-US" i="1" dirty="0" smtClean="0"/>
              <a:t>least</a:t>
            </a:r>
            <a:r>
              <a:rPr lang="en-US" dirty="0" smtClean="0"/>
              <a:t> confident negative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72173"/>
              </p:ext>
            </p:extLst>
          </p:nvPr>
        </p:nvGraphicFramePr>
        <p:xfrm>
          <a:off x="2017655" y="4711649"/>
          <a:ext cx="3874159" cy="79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7655" y="4711649"/>
                        <a:ext cx="3874159" cy="79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9433" y="4910667"/>
            <a:ext cx="1721789" cy="395111"/>
          </a:xfrm>
          <a:prstGeom prst="rect">
            <a:avLst/>
          </a:prstGeom>
          <a:solidFill>
            <a:srgbClr val="0000F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4222" y="5771444"/>
            <a:ext cx="379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Distance from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All vs. all (AVA)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5777" y="1600200"/>
            <a:ext cx="8805333" cy="474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Training: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each pair of labels, train a classifier to distinguish between them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= 1 to number of labels:</a:t>
            </a:r>
            <a:endParaRPr lang="en-US" sz="2400" i="1" dirty="0" smtClean="0"/>
          </a:p>
          <a:p>
            <a:pPr marL="320040" lvl="1" indent="0">
              <a:buNone/>
            </a:pPr>
            <a:r>
              <a:rPr lang="en-US" sz="2400" dirty="0" smtClean="0"/>
              <a:t>for </a:t>
            </a:r>
            <a:r>
              <a:rPr lang="en-US" sz="2400" i="1" dirty="0" smtClean="0"/>
              <a:t>k</a:t>
            </a:r>
            <a:r>
              <a:rPr lang="en-US" sz="2400" dirty="0" smtClean="0"/>
              <a:t> = i+1 to number of labels:</a:t>
            </a:r>
          </a:p>
          <a:p>
            <a:pPr marL="320040" lvl="1" indent="0">
              <a:buNone/>
            </a:pPr>
            <a:r>
              <a:rPr lang="en-US" sz="2400" dirty="0" smtClean="0"/>
              <a:t>  train a classifier to distinguish between </a:t>
            </a:r>
            <a:r>
              <a:rPr lang="en-US" sz="2400" i="1" dirty="0" err="1" smtClean="0"/>
              <a:t>label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label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:</a:t>
            </a:r>
          </a:p>
          <a:p>
            <a:pPr marL="32004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create a dataset with all examples </a:t>
            </a:r>
            <a:r>
              <a:rPr lang="en-US" sz="2400" i="1" dirty="0" smtClean="0"/>
              <a:t>with </a:t>
            </a:r>
            <a:r>
              <a:rPr lang="en-US" sz="2400" i="1" dirty="0" err="1" smtClean="0"/>
              <a:t>label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labeled positive      	 and all examples with </a:t>
            </a:r>
            <a:r>
              <a:rPr lang="en-US" sz="2400" i="1" dirty="0" err="1" smtClean="0"/>
              <a:t>label</a:t>
            </a:r>
            <a:r>
              <a:rPr lang="en-US" sz="2400" i="1" baseline="-25000" dirty="0" err="1" smtClean="0"/>
              <a:t>k</a:t>
            </a:r>
            <a:r>
              <a:rPr lang="en-US" sz="2400" dirty="0" smtClean="0"/>
              <a:t> labeled negative</a:t>
            </a:r>
            <a:endParaRPr lang="en-US" sz="2400" dirty="0"/>
          </a:p>
          <a:p>
            <a:pPr marL="32004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- train classifier on this subset of the data</a:t>
            </a:r>
          </a:p>
        </p:txBody>
      </p:sp>
    </p:spTree>
    <p:extLst>
      <p:ext uri="{BB962C8B-B14F-4D97-AF65-F5344CB8AC3E}">
        <p14:creationId xmlns:p14="http://schemas.microsoft.com/office/powerpoint/2010/main" val="156243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training visualized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38" y="2337384"/>
            <a:ext cx="435932" cy="42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" y="3580915"/>
            <a:ext cx="440752" cy="444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83" y="4238853"/>
            <a:ext cx="627865" cy="36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14" y="4862942"/>
            <a:ext cx="745934" cy="425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64" y="2998584"/>
            <a:ext cx="355732" cy="326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136" y="2348559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apple</a:t>
            </a:r>
            <a:endParaRPr lang="en-US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00136" y="3633986"/>
            <a:ext cx="7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apple</a:t>
            </a:r>
            <a:endParaRPr lang="en-US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0136" y="4264197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banana</a:t>
            </a:r>
            <a:endParaRPr lang="en-US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0136" y="4944730"/>
            <a:ext cx="91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banana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00136" y="2981170"/>
            <a:ext cx="85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orange</a:t>
            </a:r>
            <a:endParaRPr lang="en-US" b="1" baseline="-25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7875" y="1721556"/>
            <a:ext cx="14111" cy="48683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605" y="2266829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58" y="2864509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3948" y="2278004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03948" y="2917580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444257" y="1773987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orange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16" y="3495827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32170" y="344389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227" y="4259197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80" y="4856877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16569" y="427037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6569" y="490994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00434" y="380326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83" y="5553671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24" y="5993558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16569" y="54231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716569" y="5992152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338" y="2174097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76792" y="21221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6" y="2764768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817" y="3204655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78362" y="2634228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778362" y="3203249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622790" y="1705321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orange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37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classify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orange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orange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0723" y="4302188"/>
            <a:ext cx="164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class?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classify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46" y="2167817"/>
            <a:ext cx="435932" cy="427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99" y="2765497"/>
            <a:ext cx="440752" cy="444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1389" y="2178992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41389" y="2818568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81698" y="1674975"/>
            <a:ext cx="1862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orange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157" y="3396815"/>
            <a:ext cx="355732" cy="3265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69611" y="3344886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76" y="4515076"/>
            <a:ext cx="435932" cy="4273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29" y="5112756"/>
            <a:ext cx="440752" cy="4440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36718" y="4526251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6718" y="5165827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20583" y="4059142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apple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32" y="5809550"/>
            <a:ext cx="627865" cy="36933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73" y="6249437"/>
            <a:ext cx="745934" cy="425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36718" y="5679010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1636718" y="6248031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449" y="3640962"/>
            <a:ext cx="355732" cy="3265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869903" y="3589033"/>
            <a:ext cx="46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+1</a:t>
            </a:r>
            <a:endParaRPr lang="en-US" b="1" baseline="-25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387" y="4231633"/>
            <a:ext cx="627865" cy="3693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928" y="4671520"/>
            <a:ext cx="745934" cy="4257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871473" y="4101093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71473" y="4670114"/>
            <a:ext cx="37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  <a:r>
              <a:rPr lang="en-US" b="1" dirty="0" smtClean="0"/>
              <a:t>1</a:t>
            </a:r>
            <a:endParaRPr lang="en-US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715901" y="3172186"/>
            <a:ext cx="20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orange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banana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834" y="3437556"/>
            <a:ext cx="565527" cy="529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5479" y="2638778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orange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43938" y="395350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orange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2535" y="5217345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apple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21560" y="3932347"/>
            <a:ext cx="106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orange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7172" y="5334000"/>
            <a:ext cx="153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general?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classify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2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classify example e, classify with each classifier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jk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have a few options to choose the final class:</a:t>
            </a:r>
          </a:p>
          <a:p>
            <a:pPr>
              <a:buFontTx/>
              <a:buChar char="-"/>
            </a:pPr>
            <a:r>
              <a:rPr lang="en-US" dirty="0" smtClean="0"/>
              <a:t>Take a majority vote</a:t>
            </a:r>
          </a:p>
          <a:p>
            <a:pPr>
              <a:buFontTx/>
              <a:buChar char="-"/>
            </a:pPr>
            <a:r>
              <a:rPr lang="en-US" dirty="0" smtClean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 smtClean="0"/>
              <a:t>y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jk</a:t>
            </a:r>
            <a:r>
              <a:rPr lang="en-US" dirty="0" smtClean="0"/>
              <a:t>(e)</a:t>
            </a:r>
          </a:p>
          <a:p>
            <a:pPr lvl="1">
              <a:buFontTx/>
              <a:buChar char="-"/>
            </a:pPr>
            <a:r>
              <a:rPr lang="en-US" dirty="0" err="1" smtClean="0"/>
              <a:t>score</a:t>
            </a:r>
            <a:r>
              <a:rPr lang="en-US" baseline="-25000" dirty="0" err="1" smtClean="0"/>
              <a:t>j</a:t>
            </a:r>
            <a:r>
              <a:rPr lang="en-US" dirty="0" smtClean="0"/>
              <a:t> += y</a:t>
            </a:r>
          </a:p>
          <a:p>
            <a:pPr lvl="1">
              <a:buFontTx/>
              <a:buChar char="-"/>
            </a:pPr>
            <a:r>
              <a:rPr lang="en-US" dirty="0" err="1" smtClean="0"/>
              <a:t>score</a:t>
            </a:r>
            <a:r>
              <a:rPr lang="en-US" baseline="-25000" dirty="0" err="1" smtClean="0"/>
              <a:t>k</a:t>
            </a:r>
            <a:r>
              <a:rPr lang="en-US" dirty="0" smtClean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2111" y="4896555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does this work?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648" y="5994780"/>
            <a:ext cx="755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Here we’re assuming that y encompasses both the prediction (+1,-1) and the confidence, i.e. </a:t>
            </a:r>
            <a:r>
              <a:rPr lang="en-US" i="1" smtClean="0">
                <a:solidFill>
                  <a:srgbClr val="3366FF"/>
                </a:solidFill>
              </a:rPr>
              <a:t>y </a:t>
            </a:r>
            <a:r>
              <a:rPr lang="en-US" i="1" dirty="0" smtClean="0">
                <a:solidFill>
                  <a:srgbClr val="3366FF"/>
                </a:solidFill>
              </a:rPr>
              <a:t>= prediction </a:t>
            </a:r>
            <a:r>
              <a:rPr lang="en-US" i="1" smtClean="0">
                <a:solidFill>
                  <a:srgbClr val="3366FF"/>
                </a:solidFill>
              </a:rPr>
              <a:t>* confidence.</a:t>
            </a:r>
            <a:endParaRPr lang="en-US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 classify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213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Take a weighted vote based on confidence</a:t>
            </a:r>
          </a:p>
          <a:p>
            <a:pPr lvl="1">
              <a:buFontTx/>
              <a:buChar char="-"/>
            </a:pPr>
            <a:r>
              <a:rPr lang="en-US" dirty="0" smtClean="0"/>
              <a:t>y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jk</a:t>
            </a:r>
            <a:r>
              <a:rPr lang="en-US" dirty="0" smtClean="0"/>
              <a:t>(e)</a:t>
            </a:r>
          </a:p>
          <a:p>
            <a:pPr lvl="1">
              <a:buFontTx/>
              <a:buChar char="-"/>
            </a:pPr>
            <a:r>
              <a:rPr lang="en-US" dirty="0" err="1" smtClean="0"/>
              <a:t>score</a:t>
            </a:r>
            <a:r>
              <a:rPr lang="en-US" baseline="-25000" dirty="0" err="1" smtClean="0"/>
              <a:t>j</a:t>
            </a:r>
            <a:r>
              <a:rPr lang="en-US" dirty="0" smtClean="0"/>
              <a:t> += y</a:t>
            </a:r>
          </a:p>
          <a:p>
            <a:pPr lvl="1">
              <a:buFontTx/>
              <a:buChar char="-"/>
            </a:pPr>
            <a:r>
              <a:rPr lang="en-US" dirty="0" err="1" smtClean="0"/>
              <a:t>score</a:t>
            </a:r>
            <a:r>
              <a:rPr lang="en-US" baseline="-25000" dirty="0" err="1" smtClean="0"/>
              <a:t>k</a:t>
            </a:r>
            <a:r>
              <a:rPr lang="en-US" dirty="0" smtClean="0"/>
              <a:t> -= 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222" y="3739445"/>
            <a:ext cx="6241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y is positive, classifier thought it was of type j:</a:t>
            </a:r>
          </a:p>
          <a:p>
            <a:r>
              <a:rPr lang="en-US" sz="2400" dirty="0" smtClean="0"/>
              <a:t>  - raise the score for j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- lower the score for k</a:t>
            </a:r>
          </a:p>
          <a:p>
            <a:endParaRPr lang="en-US" sz="2400" dirty="0"/>
          </a:p>
          <a:p>
            <a:r>
              <a:rPr lang="en-US" sz="2400" dirty="0" smtClean="0"/>
              <a:t>if y is negative, classifier thought it was of type k: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- lower the score for j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- raise the score for 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58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vs. 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Train/classify runtime?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Error?  Assume each binary classifier makes an error with probability </a:t>
            </a:r>
            <a:r>
              <a:rPr lang="en-US" dirty="0" err="1" smtClean="0">
                <a:solidFill>
                  <a:srgbClr val="FF0000"/>
                </a:solidFill>
              </a:rPr>
              <a:t>ε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060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3" name="Right Brace 12"/>
          <p:cNvSpPr/>
          <p:nvPr/>
        </p:nvSpPr>
        <p:spPr>
          <a:xfrm rot="16200000">
            <a:off x="1219715" y="1707435"/>
            <a:ext cx="381000" cy="97366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3255" y="1425864"/>
            <a:ext cx="1546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examples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38222" y="1949084"/>
            <a:ext cx="4430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 setup where we have a set of features for each example</a:t>
            </a:r>
          </a:p>
          <a:p>
            <a:endParaRPr lang="en-US" sz="2400" dirty="0"/>
          </a:p>
          <a:p>
            <a:r>
              <a:rPr lang="en-US" sz="2400" dirty="0" smtClean="0"/>
              <a:t>Rather than just two labels, now have 3 or more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656667" y="4734082"/>
            <a:ext cx="2850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real-world examples?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vs. 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116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Train time:</a:t>
            </a:r>
          </a:p>
          <a:p>
            <a:pPr marL="0" indent="0">
              <a:buNone/>
            </a:pPr>
            <a:r>
              <a:rPr lang="en-US" dirty="0" smtClean="0"/>
              <a:t>AVA learns more classifiers, however, they’re trained on much smaller data this tends to make it faster if the labels are equally balanced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Test time:</a:t>
            </a:r>
          </a:p>
          <a:p>
            <a:pPr marL="0" indent="0">
              <a:buNone/>
            </a:pPr>
            <a:r>
              <a:rPr lang="en-US" dirty="0" smtClean="0"/>
              <a:t>AVA has more classifiers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Error (see the book for more justification):</a:t>
            </a:r>
          </a:p>
          <a:p>
            <a:pPr>
              <a:buFontTx/>
              <a:buChar char="-"/>
            </a:pPr>
            <a:r>
              <a:rPr lang="en-US" dirty="0" smtClean="0"/>
              <a:t>AVA trains on more balanced data sets</a:t>
            </a:r>
          </a:p>
          <a:p>
            <a:pPr>
              <a:buFontTx/>
              <a:buChar char="-"/>
            </a:pPr>
            <a:r>
              <a:rPr lang="en-US" dirty="0" smtClean="0"/>
              <a:t>AVA tests with more classifiers and therefore has more chances for errors</a:t>
            </a:r>
          </a:p>
          <a:p>
            <a:pPr marL="0" indent="0">
              <a:buNone/>
            </a:pPr>
            <a:r>
              <a:rPr lang="en-US" dirty="0" smtClean="0"/>
              <a:t>- Theoretically:</a:t>
            </a:r>
          </a:p>
          <a:p>
            <a:pPr marL="0" indent="0">
              <a:buNone/>
            </a:pPr>
            <a:r>
              <a:rPr lang="en-US" dirty="0" smtClean="0"/>
              <a:t>-- OVA: </a:t>
            </a:r>
            <a:r>
              <a:rPr lang="en-US" dirty="0" err="1" smtClean="0"/>
              <a:t>ε</a:t>
            </a:r>
            <a:r>
              <a:rPr lang="en-US" dirty="0" smtClean="0"/>
              <a:t> (number of labels -1)</a:t>
            </a:r>
          </a:p>
          <a:p>
            <a:pPr marL="0" indent="0">
              <a:buNone/>
            </a:pPr>
            <a:r>
              <a:rPr lang="en-US" dirty="0" smtClean="0"/>
              <a:t>-- AVA: 2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/>
              <a:t>(number of labels -1)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18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 3: 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86" y="1890541"/>
            <a:ext cx="748463" cy="73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209" y="2078902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535" y="2107445"/>
            <a:ext cx="563033" cy="516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2674" y="210744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1719424"/>
            <a:ext cx="711142" cy="143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747986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34745" y="2790045"/>
            <a:ext cx="1486759" cy="166429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902" y="4712781"/>
            <a:ext cx="563033" cy="516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95" y="4495877"/>
            <a:ext cx="748463" cy="733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17810" y="4683333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932" y="4654790"/>
            <a:ext cx="833354" cy="4902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30843" y="4074377"/>
            <a:ext cx="711142" cy="14300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49404" y="4604900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vs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81660" y="5756112"/>
            <a:ext cx="245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Pros/cons vs. AVA?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using a binary classifier, the most common thing to do is OVA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Otherwise, use a classifier that allows for multiple labels:</a:t>
            </a:r>
          </a:p>
          <a:p>
            <a:pPr lvl="1"/>
            <a:r>
              <a:rPr lang="en-US" dirty="0" smtClean="0"/>
              <a:t>DT and k-NN work reasonably well</a:t>
            </a:r>
          </a:p>
          <a:p>
            <a:pPr lvl="1"/>
            <a:r>
              <a:rPr lang="en-US" dirty="0" smtClean="0"/>
              <a:t>We’ll see a few more in the coming weeks that will often work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4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327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should we evaluate?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872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68" y="3186610"/>
            <a:ext cx="563033" cy="5168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741254" y="3186610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672495"/>
            <a:ext cx="193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Accuracy: 4/</a:t>
            </a:r>
            <a:r>
              <a:rPr lang="en-US" sz="2400" dirty="0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379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Multiclass evaluation imbalanced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68" y="3857161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86" y="4734082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36" y="5400967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872" y="194908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27522" y="257989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41633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7522" y="4652187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1633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911094" y="5742544"/>
            <a:ext cx="711142" cy="14300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1633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522383" y="1933203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28904" y="2579891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743015" y="3929261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28904" y="4652187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43015" y="5457411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743015" y="6137944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02112" y="3672495"/>
            <a:ext cx="1972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problems?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8811" y="299155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35152" y="4570778"/>
            <a:ext cx="220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Data imbalance!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Macroaveraging</a:t>
            </a:r>
            <a:r>
              <a:rPr lang="en-US" dirty="0" smtClean="0"/>
              <a:t> vs. </a:t>
            </a:r>
            <a:r>
              <a:rPr lang="en-US" dirty="0" err="1" smtClean="0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microaveraging</a:t>
            </a:r>
            <a:r>
              <a:rPr lang="en-US" dirty="0" smtClean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macroaveraging</a:t>
            </a:r>
            <a:r>
              <a:rPr lang="en-US" dirty="0" smtClean="0"/>
              <a:t>: calculate evaluation score (e.g. accuracy) for each label, then average over labels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1222" y="4811889"/>
            <a:ext cx="3608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this have?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Why include it?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9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Macroaveraging</a:t>
            </a:r>
            <a:r>
              <a:rPr lang="en-US" dirty="0" smtClean="0"/>
              <a:t> vs. </a:t>
            </a:r>
            <a:r>
              <a:rPr lang="en-US" dirty="0" err="1" smtClean="0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276013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microaveraging</a:t>
            </a:r>
            <a:r>
              <a:rPr lang="en-US" dirty="0" smtClean="0"/>
              <a:t>: average over examples (this is the “normal” way of calculating)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macroaveraging</a:t>
            </a:r>
            <a:r>
              <a:rPr lang="en-US" dirty="0" smtClean="0"/>
              <a:t>: calculate evaluation score (e.g. accuracy) for each label, then average over labels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889" y="4811889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Puts more weight/emphasis on rarer labels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Allows another dimension of analysis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3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Macroaveraging</a:t>
            </a:r>
            <a:r>
              <a:rPr lang="en-US" dirty="0" smtClean="0"/>
              <a:t> vs. </a:t>
            </a:r>
            <a:r>
              <a:rPr lang="en-US" dirty="0" err="1" smtClean="0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6600"/>
                </a:solidFill>
              </a:rPr>
              <a:t>microaveraging</a:t>
            </a:r>
            <a:r>
              <a:rPr lang="en-US" sz="2800" dirty="0" smtClean="0"/>
              <a:t>: average over examples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6600"/>
                </a:solidFill>
              </a:rPr>
              <a:t>macroaveraging</a:t>
            </a:r>
            <a:r>
              <a:rPr lang="en-US" sz="2800" dirty="0" smtClean="0"/>
              <a:t>: calculate evaluation score (e.g. accuracy) for each label, then average over labels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4778" y="5359917"/>
            <a:ext cx="3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Macroaveraging</a:t>
            </a:r>
            <a:r>
              <a:rPr lang="en-US" dirty="0" smtClean="0"/>
              <a:t> vs. </a:t>
            </a:r>
            <a:r>
              <a:rPr lang="en-US" dirty="0" err="1" smtClean="0"/>
              <a:t>microaveraging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55444" y="1600200"/>
            <a:ext cx="4010604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6600"/>
                </a:solidFill>
              </a:rPr>
              <a:t>microaveraging</a:t>
            </a:r>
            <a:r>
              <a:rPr lang="en-US" sz="2800" dirty="0" smtClean="0"/>
              <a:t>: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/</a:t>
            </a:r>
            <a:r>
              <a:rPr lang="en-US" sz="2800" dirty="0">
                <a:solidFill>
                  <a:srgbClr val="0000FF"/>
                </a:solidFill>
              </a:rPr>
              <a:t>6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FF6600"/>
                </a:solidFill>
              </a:rPr>
              <a:t>macroaveraging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000" dirty="0" smtClean="0"/>
              <a:t>apple = 1/2</a:t>
            </a:r>
          </a:p>
          <a:p>
            <a:pPr marL="0" indent="0">
              <a:buNone/>
            </a:pPr>
            <a:r>
              <a:rPr lang="en-US" sz="2000" dirty="0" smtClean="0"/>
              <a:t>  orange = 1/1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banana = 1/2</a:t>
            </a:r>
          </a:p>
          <a:p>
            <a:pPr marL="0" indent="0">
              <a:buNone/>
            </a:pPr>
            <a:r>
              <a:rPr lang="en-US" sz="2000" dirty="0" smtClean="0"/>
              <a:t>  pineapple = 1/1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total = (1/2 + 1 + 1/2 + 1)/4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dirty="0" smtClean="0">
                <a:solidFill>
                  <a:srgbClr val="0000FF"/>
                </a:solidFill>
              </a:rPr>
              <a:t>/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9" y="2169817"/>
            <a:ext cx="748463" cy="733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" y="3642209"/>
            <a:ext cx="681392" cy="68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36" y="4519130"/>
            <a:ext cx="833354" cy="490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86" y="5186015"/>
            <a:ext cx="951713" cy="54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0022" y="1734132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57672" y="236493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970022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1783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57672" y="4437235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1783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8" y="2971658"/>
            <a:ext cx="563033" cy="516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41244" y="5527592"/>
            <a:ext cx="711142" cy="14300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783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152533" y="171825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9054" y="2364939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1404" y="2971658"/>
            <a:ext cx="84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73165" y="3714309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9054" y="4437235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73165" y="524245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banana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373165" y="5922992"/>
            <a:ext cx="112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pineapple</a:t>
            </a:r>
            <a:endParaRPr lang="en-US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29242" y="1718251"/>
            <a:ext cx="0" cy="4674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5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multiclass classification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43" y="1600200"/>
            <a:ext cx="1281289" cy="1601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5043" y="3272556"/>
            <a:ext cx="166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 recognition</a:t>
            </a:r>
            <a:endParaRPr lang="en-US" dirty="0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727477" y="1904294"/>
            <a:ext cx="2378075" cy="823913"/>
            <a:chOff x="3168" y="480"/>
            <a:chExt cx="1907" cy="720"/>
          </a:xfrm>
        </p:grpSpPr>
        <p:pic>
          <p:nvPicPr>
            <p:cNvPr id="8" name="Picture 20" descr="w51-r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w51-e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w51-b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w51-a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0"/>
              <a:ext cx="41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4" descr="w51-c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41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01016" y="3620909"/>
            <a:ext cx="225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document classification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468" y="1969285"/>
            <a:ext cx="1419578" cy="1651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7179" y="2947497"/>
            <a:ext cx="232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handwriting recognition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39" y="4224916"/>
            <a:ext cx="1639804" cy="1289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84686" y="5591253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emotion recognition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/>
          <a:srcRect b="37891"/>
          <a:stretch/>
        </p:blipFill>
        <p:spPr>
          <a:xfrm>
            <a:off x="0" y="4796590"/>
            <a:ext cx="2712761" cy="1192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420" y="6023156"/>
            <a:ext cx="181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84088" y="3901750"/>
            <a:ext cx="410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most real-world applications tend to be multiclass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4791" y="5083660"/>
            <a:ext cx="1587229" cy="10562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58292" y="6207822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autonomous vehicles</a:t>
            </a:r>
            <a:endParaRPr lang="en-US" dirty="0"/>
          </a:p>
        </p:txBody>
      </p:sp>
      <p:pic>
        <p:nvPicPr>
          <p:cNvPr id="23" name="Picture 15" descr="SCOP_fig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61" y="1513808"/>
            <a:ext cx="1145531" cy="17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2033" y="3350694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6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graphicFrame>
        <p:nvGraphicFramePr>
          <p:cNvPr id="4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67497"/>
              </p:ext>
            </p:extLst>
          </p:nvPr>
        </p:nvGraphicFramePr>
        <p:xfrm>
          <a:off x="959556" y="3911600"/>
          <a:ext cx="7013222" cy="2773680"/>
        </p:xfrm>
        <a:graphic>
          <a:graphicData uri="http://schemas.openxmlformats.org/drawingml/2006/table">
            <a:tbl>
              <a:tblPr/>
              <a:tblGrid>
                <a:gridCol w="1144165"/>
                <a:gridCol w="1207730"/>
                <a:gridCol w="1207730"/>
                <a:gridCol w="889906"/>
                <a:gridCol w="1080600"/>
                <a:gridCol w="699212"/>
                <a:gridCol w="783879"/>
              </a:tblGrid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759" y="1848556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entry </a:t>
            </a:r>
            <a:r>
              <a:rPr lang="en-US" sz="2400" i="1" dirty="0" smtClean="0">
                <a:latin typeface="Arial"/>
                <a:cs typeface="Arial"/>
              </a:rPr>
              <a:t>(</a:t>
            </a:r>
            <a:r>
              <a:rPr lang="en-US" sz="2400" i="1" dirty="0" err="1" smtClean="0">
                <a:latin typeface="Arial"/>
                <a:cs typeface="Arial"/>
              </a:rPr>
              <a:t>i</a:t>
            </a:r>
            <a:r>
              <a:rPr lang="en-US" sz="2400" i="1" dirty="0" smtClean="0">
                <a:latin typeface="Arial"/>
                <a:cs typeface="Arial"/>
              </a:rPr>
              <a:t>, j)</a:t>
            </a:r>
            <a:r>
              <a:rPr lang="en-US" sz="2400" dirty="0" smtClean="0">
                <a:latin typeface="Arial"/>
                <a:cs typeface="Arial"/>
              </a:rPr>
              <a:t> represents the number of examples with label </a:t>
            </a:r>
            <a:r>
              <a:rPr lang="en-US" sz="2400" i="1" dirty="0" err="1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 that were predicted to have label </a:t>
            </a:r>
            <a:r>
              <a:rPr lang="en-US" sz="2400" i="1" dirty="0" smtClean="0">
                <a:latin typeface="Arial"/>
                <a:cs typeface="Arial"/>
              </a:rPr>
              <a:t>j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another way to understand both the data and the classifier</a:t>
            </a:r>
          </a:p>
        </p:txBody>
      </p:sp>
    </p:spTree>
    <p:extLst>
      <p:ext uri="{BB962C8B-B14F-4D97-AF65-F5344CB8AC3E}">
        <p14:creationId xmlns:p14="http://schemas.microsoft.com/office/powerpoint/2010/main" val="132074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p:pic>
        <p:nvPicPr>
          <p:cNvPr id="4" name="Picture 12" descr="conf_plot_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44" y="1711589"/>
            <a:ext cx="6807199" cy="414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332" y="6070559"/>
            <a:ext cx="605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BLAST classification of proteins in 850 </a:t>
            </a:r>
            <a:r>
              <a:rPr lang="en-US" sz="2000" dirty="0" err="1"/>
              <a:t>superfamilies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2855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Multilabel</a:t>
            </a:r>
            <a:r>
              <a:rPr lang="en-US" dirty="0" smtClean="0"/>
              <a:t> vs. multiclass </a:t>
            </a:r>
            <a:r>
              <a:rPr lang="en-US" dirty="0"/>
              <a:t>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</a:t>
            </a:r>
            <a:r>
              <a:rPr lang="en-US" sz="2400" dirty="0" smtClean="0"/>
              <a:t>ed</a:t>
            </a:r>
            <a:r>
              <a:rPr lang="en-US" sz="2400" dirty="0"/>
              <a:t>i</a:t>
            </a:r>
            <a:r>
              <a:rPr lang="en-US" sz="2400" dirty="0" smtClean="0"/>
              <a:t>ble</a:t>
            </a:r>
            <a:r>
              <a:rPr lang="en-US" sz="2400" dirty="0"/>
              <a:t>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19111" y="4868335"/>
            <a:ext cx="5359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difference in these labels/categories?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0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5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Multilabel</a:t>
            </a:r>
            <a:r>
              <a:rPr lang="en-US" dirty="0"/>
              <a:t> vs. multiclass classification</a:t>
            </a:r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2971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</a:t>
            </a:r>
            <a:r>
              <a:rPr lang="en-US" sz="2400" dirty="0" smtClean="0"/>
              <a:t>edible</a:t>
            </a:r>
            <a:r>
              <a:rPr lang="en-US" sz="2400" dirty="0"/>
              <a:t>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sweet?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fruit?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Is it a banana?</a:t>
            </a:r>
            <a:endParaRPr lang="fr-FR" sz="2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apple?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an orange?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a pineapple?</a:t>
            </a:r>
            <a:endParaRPr lang="fr-FR" sz="24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4600" y="1752600"/>
            <a:ext cx="2362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 it a banana?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yellow?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sweet?</a:t>
            </a:r>
          </a:p>
          <a:p>
            <a:pPr>
              <a:spcBef>
                <a:spcPct val="50000"/>
              </a:spcBef>
            </a:pPr>
            <a:r>
              <a:rPr lang="en-US" sz="2400"/>
              <a:t>Is it round?</a:t>
            </a:r>
            <a:endParaRPr lang="fr-FR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09600" y="1752600"/>
            <a:ext cx="2438400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355975" y="1752600"/>
            <a:ext cx="2435225" cy="22113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9175" y="1751013"/>
            <a:ext cx="2435225" cy="22113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685800" y="4572000"/>
            <a:ext cx="2133600" cy="1447800"/>
            <a:chOff x="288" y="2688"/>
            <a:chExt cx="1344" cy="912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720" y="2928"/>
              <a:ext cx="816" cy="52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288" y="2688"/>
              <a:ext cx="1344" cy="912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960" y="3072"/>
              <a:ext cx="480" cy="2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1200" y="3168"/>
              <a:ext cx="144" cy="144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733800" y="44958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572000" y="4572000"/>
            <a:ext cx="762000" cy="609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733800" y="5181600"/>
            <a:ext cx="8382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648200" y="5257800"/>
            <a:ext cx="838200" cy="4572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248400" y="44958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781800" y="4572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239000" y="5334000"/>
            <a:ext cx="990600" cy="7620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6934200" y="4800600"/>
            <a:ext cx="228600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 rot="-5400000">
            <a:off x="-1295400" y="4800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structures</a:t>
            </a:r>
            <a:endParaRPr lang="fr-FR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9600" y="6248399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Nested/ Hierarchical</a:t>
            </a:r>
            <a:endParaRPr lang="fr-FR" sz="2000" dirty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601153" y="6256866"/>
            <a:ext cx="32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Exclusive/ </a:t>
            </a:r>
            <a:r>
              <a:rPr lang="en-US" sz="2000" dirty="0" smtClean="0"/>
              <a:t>Multiclass</a:t>
            </a:r>
            <a:endParaRPr lang="fr-FR" sz="2000" dirty="0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222999" y="6256866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General/Structured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5273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vs. </a:t>
            </a:r>
            <a:r>
              <a:rPr lang="en-US" dirty="0" err="1" smtClean="0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19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Multiclass: each example has one label and exactly one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Multilabel</a:t>
            </a:r>
            <a:r>
              <a:rPr lang="en-US" dirty="0" smtClean="0"/>
              <a:t>: each example has </a:t>
            </a:r>
            <a:r>
              <a:rPr lang="en-US" b="1" i="1" dirty="0" smtClean="0"/>
              <a:t>zero or more</a:t>
            </a:r>
            <a:r>
              <a:rPr lang="en-US" dirty="0" smtClean="0"/>
              <a:t> labels.  Also called annotation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7444" y="5081222"/>
            <a:ext cx="308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Multilabel</a:t>
            </a:r>
            <a:r>
              <a:rPr lang="en-US" sz="2400" dirty="0" smtClean="0">
                <a:solidFill>
                  <a:srgbClr val="FF0000"/>
                </a:solidFill>
              </a:rPr>
              <a:t> applications?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2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Image annotation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Document topics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Labeling people in a picture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Medical 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Suggest a simpler word for the word below: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vital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 a simpler word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Suggest a simpler word for the word below: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vital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1113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/>
                <a:gridCol w="1493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necessary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essential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crucial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48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Suggest a simpler word for the word below: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acquired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761447"/>
            <a:ext cx="556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Suggest a simpler word for the word below: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56626" y="2327224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acquired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74991"/>
              </p:ext>
            </p:extLst>
          </p:nvPr>
        </p:nvGraphicFramePr>
        <p:xfrm>
          <a:off x="2714697" y="2876389"/>
          <a:ext cx="29861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096"/>
                <a:gridCol w="1493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gotten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obtained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purchased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got hold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Multiclass: current classifiers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3260" y="5400967"/>
            <a:ext cx="4331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of these work out of the box?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small modifications?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44422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32488" y="364898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6999" y="2057400"/>
            <a:ext cx="1371600" cy="1371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05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7427" y="2649471"/>
            <a:ext cx="395111" cy="437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1049" y="2323524"/>
            <a:ext cx="747889" cy="7633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743649" y="38489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08937" y="395898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0340" y="415371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59739" y="4348448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0361" y="417629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2761" y="3905365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23804" y="4574003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08470" y="4839512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89092" y="4667359"/>
            <a:ext cx="155223" cy="15522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2" y="2384769"/>
            <a:ext cx="748463" cy="7337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1" y="3857161"/>
            <a:ext cx="681392" cy="6865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9" y="4734082"/>
            <a:ext cx="833354" cy="4902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29" y="5400967"/>
            <a:ext cx="951713" cy="543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61" y="3186610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2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 a simpler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0687" y="1576007"/>
            <a:ext cx="79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vital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243" y="2144889"/>
            <a:ext cx="12049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important</a:t>
            </a:r>
          </a:p>
          <a:p>
            <a:pPr fontAlgn="t"/>
            <a:r>
              <a:rPr lang="en-US" dirty="0"/>
              <a:t>necessary</a:t>
            </a:r>
          </a:p>
          <a:p>
            <a:pPr fontAlgn="t"/>
            <a:r>
              <a:rPr lang="en-US" dirty="0"/>
              <a:t>essential</a:t>
            </a:r>
          </a:p>
          <a:p>
            <a:pPr fontAlgn="t"/>
            <a:r>
              <a:rPr lang="en-US" dirty="0"/>
              <a:t>needed</a:t>
            </a:r>
          </a:p>
          <a:p>
            <a:pPr fontAlgn="t"/>
            <a:r>
              <a:rPr lang="en-US" dirty="0"/>
              <a:t>critical</a:t>
            </a:r>
          </a:p>
          <a:p>
            <a:pPr fontAlgn="t"/>
            <a:r>
              <a:rPr lang="en-US" dirty="0"/>
              <a:t>crucial</a:t>
            </a:r>
          </a:p>
          <a:p>
            <a:r>
              <a:rPr lang="en-US" dirty="0"/>
              <a:t>mandatory</a:t>
            </a:r>
          </a:p>
          <a:p>
            <a:pPr fontAlgn="t"/>
            <a:r>
              <a:rPr lang="en-US" dirty="0"/>
              <a:t>required</a:t>
            </a:r>
          </a:p>
          <a:p>
            <a:pPr fontAlgn="t"/>
            <a:r>
              <a:rPr lang="en-US" dirty="0" smtClean="0"/>
              <a:t>vital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9440" y="2144889"/>
            <a:ext cx="12105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dirty="0"/>
              <a:t>gotten</a:t>
            </a:r>
          </a:p>
          <a:p>
            <a:pPr fontAlgn="t"/>
            <a:r>
              <a:rPr lang="en-US" dirty="0"/>
              <a:t>received</a:t>
            </a:r>
          </a:p>
          <a:p>
            <a:pPr fontAlgn="t"/>
            <a:r>
              <a:rPr lang="en-US" dirty="0"/>
              <a:t>gained</a:t>
            </a:r>
          </a:p>
          <a:p>
            <a:pPr fontAlgn="t"/>
            <a:r>
              <a:rPr lang="en-US" dirty="0"/>
              <a:t>obtained</a:t>
            </a:r>
          </a:p>
          <a:p>
            <a:pPr fontAlgn="t"/>
            <a:r>
              <a:rPr lang="en-US" dirty="0"/>
              <a:t>got</a:t>
            </a:r>
          </a:p>
          <a:p>
            <a:pPr fontAlgn="t"/>
            <a:r>
              <a:rPr lang="en-US" dirty="0"/>
              <a:t>purchased</a:t>
            </a:r>
          </a:p>
          <a:p>
            <a:r>
              <a:rPr lang="en-US" dirty="0"/>
              <a:t>bought</a:t>
            </a:r>
          </a:p>
          <a:p>
            <a:pPr fontAlgn="t"/>
            <a:r>
              <a:rPr lang="en-US" dirty="0"/>
              <a:t>got hold of</a:t>
            </a:r>
          </a:p>
          <a:p>
            <a:pPr fontAlgn="t"/>
            <a:r>
              <a:rPr lang="en-US" dirty="0" smtClean="0"/>
              <a:t>acquired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41848" y="1576007"/>
            <a:ext cx="1452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acquired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334" y="277988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2" name="Right Brace 11"/>
          <p:cNvSpPr/>
          <p:nvPr/>
        </p:nvSpPr>
        <p:spPr>
          <a:xfrm>
            <a:off x="5715000" y="1721556"/>
            <a:ext cx="479778" cy="2935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44847" y="2892778"/>
            <a:ext cx="178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data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65771" y="4739103"/>
            <a:ext cx="2182449" cy="1845420"/>
            <a:chOff x="3165771" y="4739103"/>
            <a:chExt cx="2182449" cy="1845420"/>
          </a:xfrm>
        </p:grpSpPr>
        <p:sp>
          <p:nvSpPr>
            <p:cNvPr id="14" name="Down Arrow 13"/>
            <p:cNvSpPr/>
            <p:nvPr/>
          </p:nvSpPr>
          <p:spPr>
            <a:xfrm>
              <a:off x="3165771" y="4739103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08564" y="4739103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train</a:t>
              </a:r>
              <a:endParaRPr lang="en-US" sz="2400" dirty="0"/>
            </a:p>
          </p:txBody>
        </p:sp>
        <p:grpSp>
          <p:nvGrpSpPr>
            <p:cNvPr id="16" name="Group 37"/>
            <p:cNvGrpSpPr/>
            <p:nvPr/>
          </p:nvGrpSpPr>
          <p:grpSpPr>
            <a:xfrm>
              <a:off x="3169224" y="5579442"/>
              <a:ext cx="1274797" cy="1005081"/>
              <a:chOff x="7330723" y="3505200"/>
              <a:chExt cx="1432277" cy="1371600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ranker</a:t>
                </a:r>
                <a:endParaRPr lang="en-US" sz="20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7409" y="5745535"/>
            <a:ext cx="7077183" cy="485019"/>
            <a:chOff x="697409" y="5745535"/>
            <a:chExt cx="7077183" cy="485019"/>
          </a:xfrm>
        </p:grpSpPr>
        <p:sp>
          <p:nvSpPr>
            <p:cNvPr id="11" name="TextBox 10"/>
            <p:cNvSpPr txBox="1"/>
            <p:nvPr/>
          </p:nvSpPr>
          <p:spPr>
            <a:xfrm>
              <a:off x="697409" y="5745535"/>
              <a:ext cx="20732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list of synonyms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66946" y="6053667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444021" y="6055300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46299" y="5768889"/>
              <a:ext cx="3028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list ranked by simplicity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031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problems in general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data:</a:t>
            </a:r>
          </a:p>
          <a:p>
            <a:r>
              <a:rPr lang="en-US" dirty="0" smtClean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01197" y="4545547"/>
            <a:ext cx="7259102" cy="2132670"/>
            <a:chOff x="1501197" y="4545547"/>
            <a:chExt cx="7259102" cy="2132670"/>
          </a:xfrm>
        </p:grpSpPr>
        <p:sp>
          <p:nvSpPr>
            <p:cNvPr id="24" name="Down Arrow 23"/>
            <p:cNvSpPr/>
            <p:nvPr/>
          </p:nvSpPr>
          <p:spPr>
            <a:xfrm>
              <a:off x="3063401" y="4545547"/>
              <a:ext cx="1224699" cy="580788"/>
            </a:xfrm>
            <a:prstGeom prst="downArrow">
              <a:avLst/>
            </a:prstGeom>
            <a:solidFill>
              <a:srgbClr val="FF6600"/>
            </a:solidFill>
            <a:ln w="3810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06194" y="4545547"/>
              <a:ext cx="739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train</a:t>
              </a:r>
              <a:endParaRPr lang="en-US" sz="2400" dirty="0"/>
            </a:p>
          </p:txBody>
        </p:sp>
        <p:grpSp>
          <p:nvGrpSpPr>
            <p:cNvPr id="26" name="Group 37"/>
            <p:cNvGrpSpPr/>
            <p:nvPr/>
          </p:nvGrpSpPr>
          <p:grpSpPr>
            <a:xfrm>
              <a:off x="3285402" y="5389300"/>
              <a:ext cx="1274797" cy="1005081"/>
              <a:chOff x="7330723" y="3505200"/>
              <a:chExt cx="1432277" cy="1371600"/>
            </a:xfrm>
          </p:grpSpPr>
          <p:sp>
            <p:nvSpPr>
              <p:cNvPr id="27" name="Rounded Rectangle 26"/>
              <p:cNvSpPr/>
              <p:nvPr/>
            </p:nvSpPr>
            <p:spPr bwMode="auto">
              <a:xfrm>
                <a:off x="7391400" y="3505200"/>
                <a:ext cx="1371600" cy="13716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23" y="3802323"/>
                <a:ext cx="1432277" cy="546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ranker</a:t>
                </a:r>
                <a:endParaRPr lang="en-US" sz="2000" dirty="0"/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983124" y="5863525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560199" y="5865158"/>
              <a:ext cx="302278" cy="1633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62477" y="5578747"/>
              <a:ext cx="389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ranking/ordering or examples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1197" y="500721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1</a:t>
              </a:r>
              <a:r>
                <a:rPr lang="en-US" sz="2000" dirty="0" smtClean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dirty="0" smtClean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n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1197" y="5430222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1</a:t>
              </a:r>
              <a:r>
                <a:rPr lang="en-US" sz="2000" dirty="0" smtClean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dirty="0" smtClean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n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1197" y="5869208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1</a:t>
              </a:r>
              <a:r>
                <a:rPr lang="en-US" sz="2000" dirty="0" smtClean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dirty="0" smtClean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n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01197" y="6278107"/>
              <a:ext cx="1341917" cy="40011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1</a:t>
              </a:r>
              <a:r>
                <a:rPr lang="en-US" sz="2000" dirty="0" smtClean="0">
                  <a:solidFill>
                    <a:srgbClr val="FF6600"/>
                  </a:solidFill>
                </a:rPr>
                <a:t>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dirty="0" smtClean="0">
                  <a:solidFill>
                    <a:srgbClr val="FF6600"/>
                  </a:solidFill>
                </a:rPr>
                <a:t>, …, f</a:t>
              </a:r>
              <a:r>
                <a:rPr lang="en-US" sz="2000" baseline="-25000" dirty="0" smtClean="0">
                  <a:solidFill>
                    <a:srgbClr val="FF6600"/>
                  </a:solidFill>
                </a:rPr>
                <a:t>n</a:t>
              </a:r>
              <a:endParaRPr lang="en-US" sz="2000" baseline="-25000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02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problems in general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6844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10531" y="1848556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ranking3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574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74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74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74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4131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131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31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131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8198" y="244373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8198" y="2866741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8198" y="3305727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8198" y="3714626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715000" y="1721556"/>
            <a:ext cx="479778" cy="255411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19070" y="2310221"/>
            <a:ext cx="2599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training data:</a:t>
            </a:r>
          </a:p>
          <a:p>
            <a:r>
              <a:rPr lang="en-US" dirty="0" smtClean="0"/>
              <a:t>a set of rankings where each ranking consists of a set of ranked examples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444" y="28363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5578" y="5094111"/>
            <a:ext cx="384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Real-world ranking problems?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My List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089"/>
            <a:ext cx="9144000" cy="28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9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12" y="1580444"/>
            <a:ext cx="5763402" cy="50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9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0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reranking</a:t>
            </a:r>
            <a:r>
              <a:rPr lang="en-US" dirty="0" smtClean="0"/>
              <a:t> </a:t>
            </a:r>
            <a:r>
              <a:rPr lang="en-US" dirty="0"/>
              <a:t>N-best output </a:t>
            </a:r>
            <a:r>
              <a:rPr lang="en-US" dirty="0" smtClean="0"/>
              <a:t>lists</a:t>
            </a:r>
          </a:p>
          <a:p>
            <a:pPr>
              <a:buFontTx/>
              <a:buChar char="-"/>
            </a:pPr>
            <a:r>
              <a:rPr lang="en-US" dirty="0" smtClean="0"/>
              <a:t>machine translation</a:t>
            </a:r>
          </a:p>
          <a:p>
            <a:pPr>
              <a:buFontTx/>
              <a:buChar char="-"/>
            </a:pPr>
            <a:r>
              <a:rPr lang="en-US" dirty="0" smtClean="0"/>
              <a:t>computational biology</a:t>
            </a:r>
          </a:p>
          <a:p>
            <a:pPr>
              <a:buFontTx/>
              <a:buChar char="-"/>
            </a:pPr>
            <a:r>
              <a:rPr lang="en-US" dirty="0" smtClean="0"/>
              <a:t>parsing</a:t>
            </a:r>
          </a:p>
          <a:p>
            <a:pPr>
              <a:buFontTx/>
              <a:buChar char="-"/>
            </a:pPr>
            <a:r>
              <a:rPr lang="en-US" dirty="0" smtClean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flight 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approach to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Abstraction: we have a generic binary classifier, how can we use it to solve our new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+1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optionally: also output a confidence/score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we solve our ranking problem with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9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redict better vs. worse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 a classifier to decide if the first input is better than second:</a:t>
            </a:r>
          </a:p>
          <a:p>
            <a:r>
              <a:rPr lang="en-US" sz="2400" dirty="0" smtClean="0"/>
              <a:t>- Consider all possible pairings of the examples in a ranking</a:t>
            </a:r>
          </a:p>
          <a:p>
            <a:r>
              <a:rPr lang="en-US" sz="2400" dirty="0" smtClean="0"/>
              <a:t>- Label as positive if the first example is higher ranked, negative otherwise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77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better vs. worse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074" y="3949263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54443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648" y="496744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540643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65111"/>
            <a:ext cx="865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Train a classifier to decide if the first input is better than second:</a:t>
            </a:r>
          </a:p>
          <a:p>
            <a:r>
              <a:rPr lang="en-US" sz="2400" dirty="0" smtClean="0"/>
              <a:t>- Consider all possible pairings of the examples in a ranking</a:t>
            </a:r>
          </a:p>
          <a:p>
            <a:r>
              <a:rPr lang="en-US" sz="2400" dirty="0" smtClean="0"/>
              <a:t>- Label as positive if the first example is higher ranked, negative otherwise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6270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8345" y="374920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6270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345" y="431632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6270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6270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8345" y="53690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28345" y="485891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6270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6270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8345" y="5848877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8345" y="6308353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6200000">
            <a:off x="2224278" y="4781625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65957" y="3209875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examples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104357" y="3209875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binary label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58213" y="367154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29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better vs. worse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+1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binary classifier only takes one example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as input</a:t>
            </a:r>
          </a:p>
        </p:txBody>
      </p:sp>
    </p:spTree>
    <p:extLst>
      <p:ext uri="{BB962C8B-B14F-4D97-AF65-F5344CB8AC3E}">
        <p14:creationId xmlns:p14="http://schemas.microsoft.com/office/powerpoint/2010/main" val="24227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-Nearest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Neighbor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(</a:t>
            </a:r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-NN)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06795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 smtClean="0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Choose as the label the majority label within the </a:t>
            </a:r>
            <a:r>
              <a:rPr lang="en-US" sz="2800" b="1" i="1" dirty="0" smtClean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 smtClean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 smtClean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445" y="509522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 algorithmic changes!</a:t>
            </a:r>
          </a:p>
        </p:txBody>
      </p:sp>
      <p:pic>
        <p:nvPicPr>
          <p:cNvPr id="5" name="Picture 3" descr="Voro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67" y="378177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7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better vs. worse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60124" y="273780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1660377" y="251202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1" name="Group 37"/>
          <p:cNvGrpSpPr/>
          <p:nvPr/>
        </p:nvGrpSpPr>
        <p:grpSpPr>
          <a:xfrm>
            <a:off x="2245083" y="2159247"/>
            <a:ext cx="1432277" cy="1371600"/>
            <a:chOff x="7330723" y="3505200"/>
            <a:chExt cx="1432277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3868765" y="215924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68765" y="273780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9213" y="186169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+1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9213" y="315266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4066" y="2115222"/>
            <a:ext cx="29018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Our binary classifier only takes one example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as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3505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a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a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>
                <a:solidFill>
                  <a:srgbClr val="FF6600"/>
                </a:solidFill>
              </a:rPr>
              <a:t>a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6690" y="4785604"/>
            <a:ext cx="1510232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b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b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b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768673" y="466193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38125" y="4723790"/>
            <a:ext cx="1598397" cy="400110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7786" y="5700889"/>
            <a:ext cx="638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can we do this?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 want features that compare the two examples.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12648" y="4162778"/>
            <a:ext cx="8051574" cy="564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feature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889" y="1600199"/>
            <a:ext cx="8763000" cy="493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Many approaches!  Will depend on domain and classifier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common approaches:</a:t>
            </a:r>
          </a:p>
          <a:p>
            <a:pPr marL="514350" indent="-514350">
              <a:buAutoNum type="arabicPeriod"/>
            </a:pPr>
            <a:r>
              <a:rPr lang="en-US" dirty="0" smtClean="0"/>
              <a:t>difference: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greater than/less than: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53628"/>
              </p:ext>
            </p:extLst>
          </p:nvPr>
        </p:nvGraphicFramePr>
        <p:xfrm>
          <a:off x="2049637" y="3716161"/>
          <a:ext cx="158189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698500" imgH="215900" progId="Equation.3">
                  <p:embed/>
                </p:oleObj>
              </mc:Choice>
              <mc:Fallback>
                <p:oleObj name="Equation" r:id="rId3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9637" y="3716161"/>
                        <a:ext cx="158189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60517"/>
              </p:ext>
            </p:extLst>
          </p:nvPr>
        </p:nvGraphicFramePr>
        <p:xfrm>
          <a:off x="2049637" y="4845579"/>
          <a:ext cx="3190875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409700" imgH="533400" progId="Equation.3">
                  <p:embed/>
                </p:oleObj>
              </mc:Choice>
              <mc:Fallback>
                <p:oleObj name="Equation" r:id="rId5" imgW="14097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9637" y="4845579"/>
                        <a:ext cx="3190875" cy="120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405" y="269087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5480" y="2690874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405" y="32579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5480" y="325799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405" y="380058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05" y="4310757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480" y="4310757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5480" y="3800580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05" y="4790543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405" y="525001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5480" y="4790543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480" y="5250019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092" y="2151541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examples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90904" y="215154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47348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3353167" y="3767384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6570086" y="388673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15016" y="270498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5016" y="325799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3926" y="377745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1593" y="428812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8753" y="47211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8753" y="527419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789400" y="26355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features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706587">
            <a:off x="6129216" y="2868945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 classifier</a:t>
            </a:r>
            <a:endParaRPr lang="en-US" dirty="0"/>
          </a:p>
        </p:txBody>
      </p:sp>
      <p:grpSp>
        <p:nvGrpSpPr>
          <p:cNvPr id="29" name="Group 37"/>
          <p:cNvGrpSpPr/>
          <p:nvPr/>
        </p:nvGrpSpPr>
        <p:grpSpPr>
          <a:xfrm>
            <a:off x="7446659" y="3318091"/>
            <a:ext cx="1432277" cy="1371600"/>
            <a:chOff x="7330723" y="3505200"/>
            <a:chExt cx="1432277" cy="137160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17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426" y="3670294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unranked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26546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88479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127465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3508391" y="439851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"/>
          <p:cNvGrpSpPr/>
          <p:nvPr/>
        </p:nvGrpSpPr>
        <p:grpSpPr>
          <a:xfrm>
            <a:off x="3227437" y="1946491"/>
            <a:ext cx="1432277" cy="1371600"/>
            <a:chOff x="7330723" y="3505200"/>
            <a:chExt cx="1432277" cy="13716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2444" y="4480913"/>
            <a:ext cx="121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ranking?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537" y="3271589"/>
            <a:ext cx="13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unranked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1111" y="386676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11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11" y="4728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16200000">
            <a:off x="1575170" y="4038689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92240" y="2871479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4296" y="2871479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240" y="334224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185" y="3331847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2240" y="3821605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2240" y="42897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0113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2240" y="478801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2240" y="5276491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0113" y="4290663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0113" y="3821605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0185" y="5276491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6200000">
            <a:off x="5311793" y="3931321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706587">
            <a:off x="4922033" y="2719130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features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4016" y="273115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4016" y="3284161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2371" y="380362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0593" y="4314293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7753" y="474735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7753" y="5300365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706587">
            <a:off x="2593005" y="2649002"/>
            <a:ext cx="164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 features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7461" y="267142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7461" y="3224430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5816" y="3743889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4038" y="4254562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1198" y="4687628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1198" y="5240634"/>
            <a:ext cx="1596978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f’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f’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’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6200000">
            <a:off x="5403771" y="3935918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7"/>
          <p:cNvGrpSpPr/>
          <p:nvPr/>
        </p:nvGrpSpPr>
        <p:grpSpPr>
          <a:xfrm>
            <a:off x="5926673" y="3476184"/>
            <a:ext cx="1432277" cy="1371600"/>
            <a:chOff x="7330723" y="3505200"/>
            <a:chExt cx="1432277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3173514" y="3980700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6200000">
            <a:off x="7432950" y="3928923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216792" y="2613206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+</a:t>
            </a:r>
            <a:r>
              <a:rPr lang="en-US" sz="3200" dirty="0" smtClean="0"/>
              <a:t>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  <a:p>
            <a:r>
              <a:rPr lang="en-US" sz="3200" dirty="0" smtClean="0"/>
              <a:t>+1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8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+</a:t>
            </a:r>
            <a:r>
              <a:rPr lang="en-US" sz="3200" dirty="0" smtClean="0"/>
              <a:t>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  <a:p>
            <a:r>
              <a:rPr lang="en-US" sz="3200" dirty="0" smtClean="0"/>
              <a:t>+1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3697111"/>
            <a:ext cx="2706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ranking?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Algorithm?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906" y="2811748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2962" y="2811748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906" y="3282513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8851" y="3272116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906" y="376187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06" y="4230043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8779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906" y="472828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06" y="5216760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8779" y="4230932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8779" y="3761874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8851" y="5216760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9126" y="2735400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-</a:t>
            </a:r>
            <a:r>
              <a:rPr lang="en-US" sz="3200" dirty="0" smtClean="0"/>
              <a:t>1</a:t>
            </a:r>
          </a:p>
          <a:p>
            <a:r>
              <a:rPr lang="en-US" sz="3200" dirty="0"/>
              <a:t>+</a:t>
            </a:r>
            <a:r>
              <a:rPr lang="en-US" sz="3200" dirty="0" smtClean="0"/>
              <a:t>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  <a:p>
            <a:r>
              <a:rPr lang="en-US" sz="3200" dirty="0" smtClean="0"/>
              <a:t>+1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042306" y="4646387"/>
            <a:ext cx="1341917" cy="400110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4032173" y="3928922"/>
            <a:ext cx="544976" cy="416161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42306" y="3464404"/>
            <a:ext cx="1341917" cy="400110"/>
          </a:xfrm>
          <a:prstGeom prst="rect">
            <a:avLst/>
          </a:prstGeom>
          <a:noFill/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2306" y="4046405"/>
            <a:ext cx="1341917" cy="40011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520" y="1593716"/>
            <a:ext cx="33536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each binary example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jk</a:t>
            </a:r>
            <a:r>
              <a:rPr lang="en-US" sz="2000" dirty="0" smtClean="0"/>
              <a:t>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label[</a:t>
            </a:r>
            <a:r>
              <a:rPr lang="en-US" sz="2000" dirty="0"/>
              <a:t>j</a:t>
            </a:r>
            <a:r>
              <a:rPr lang="en-US" sz="2000" dirty="0" smtClean="0"/>
              <a:t>] +=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jk</a:t>
            </a: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jk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label[k] -= </a:t>
            </a:r>
            <a:r>
              <a:rPr lang="en-US" sz="2000" dirty="0" err="1"/>
              <a:t>f</a:t>
            </a:r>
            <a:r>
              <a:rPr lang="en-US" sz="2000" baseline="-25000" dirty="0" err="1"/>
              <a:t>jk</a:t>
            </a:r>
            <a:r>
              <a:rPr lang="en-US" sz="2000" dirty="0"/>
              <a:t>(</a:t>
            </a:r>
            <a:r>
              <a:rPr lang="en-US" sz="2000" dirty="0" err="1"/>
              <a:t>e</a:t>
            </a:r>
            <a:r>
              <a:rPr lang="en-US" sz="2000" baseline="-25000" dirty="0" err="1"/>
              <a:t>jk</a:t>
            </a:r>
            <a:r>
              <a:rPr lang="en-US" sz="2000" dirty="0"/>
              <a:t>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rank according to label scores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873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improvement?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examples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169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binary label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3134110" y="2542650"/>
            <a:ext cx="4940293" cy="1044895"/>
          </a:xfrm>
          <a:prstGeom prst="rect">
            <a:avLst/>
          </a:prstGeom>
          <a:solidFill>
            <a:srgbClr val="FF0000">
              <a:alpha val="16000"/>
            </a:srgbClr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8444" y="6039555"/>
            <a:ext cx="440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these two examples the same?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1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binary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examples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label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1708387" y="5808722"/>
            <a:ext cx="466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Weight based on </a:t>
            </a:r>
            <a:r>
              <a:rPr lang="en-US" sz="2400" b="1" i="1" dirty="0" smtClean="0">
                <a:solidFill>
                  <a:srgbClr val="0000FF"/>
                </a:solidFill>
              </a:rPr>
              <a:t>distance</a:t>
            </a:r>
            <a:r>
              <a:rPr lang="en-US" sz="2400" dirty="0" smtClean="0">
                <a:solidFill>
                  <a:srgbClr val="0000FF"/>
                </a:solidFill>
              </a:rPr>
              <a:t> in ranking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9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Base cases:</a:t>
            </a:r>
          </a:p>
          <a:p>
            <a:pPr marL="514350" indent="-514350">
              <a:buAutoNum type="arabicPeriod"/>
            </a:pPr>
            <a:r>
              <a:rPr lang="en-US" dirty="0" smtClean="0"/>
              <a:t>If all data belong to the same class, pick that label</a:t>
            </a:r>
          </a:p>
          <a:p>
            <a:pPr marL="514350" indent="-514350">
              <a:buAutoNum type="arabicPeriod"/>
            </a:pPr>
            <a:r>
              <a:rPr lang="en-US" dirty="0" smtClean="0"/>
              <a:t>If all the data have the same feature values, pick majority label</a:t>
            </a:r>
          </a:p>
          <a:p>
            <a:pPr marL="514350" indent="-514350">
              <a:buAutoNum type="arabicPeriod"/>
            </a:pPr>
            <a:r>
              <a:rPr lang="en-US" dirty="0" smtClean="0"/>
              <a:t>If we’re out of features to examine, pick majority label</a:t>
            </a:r>
          </a:p>
          <a:p>
            <a:pPr marL="514350" indent="-514350">
              <a:buAutoNum type="arabicPeriod"/>
            </a:pPr>
            <a:r>
              <a:rPr lang="en-US" dirty="0" smtClean="0"/>
              <a:t>If the we don’t have any data left, pick majority label of </a:t>
            </a:r>
            <a:r>
              <a:rPr lang="en-US" i="1" dirty="0" smtClean="0"/>
              <a:t>parent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dirty="0" smtClean="0">
                <a:solidFill>
                  <a:srgbClr val="FF6600"/>
                </a:solidFill>
              </a:rPr>
              <a:t>If some other stopping criteria </a:t>
            </a:r>
            <a:r>
              <a:rPr lang="en-US" dirty="0" smtClean="0"/>
              <a:t>exists to avoid </a:t>
            </a:r>
            <a:r>
              <a:rPr lang="en-US" dirty="0" err="1" smtClean="0"/>
              <a:t>overfitting</a:t>
            </a:r>
            <a:r>
              <a:rPr lang="en-US" dirty="0" smtClean="0"/>
              <a:t>, pick majority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Otherwise:</a:t>
            </a:r>
          </a:p>
          <a:p>
            <a:pPr>
              <a:buFontTx/>
              <a:buChar char="-"/>
            </a:pPr>
            <a:r>
              <a:rPr lang="en-US" dirty="0" smtClean="0"/>
              <a:t>calculate the “score” for each feature if we used it to split the data</a:t>
            </a:r>
          </a:p>
          <a:p>
            <a:pPr>
              <a:buFontTx/>
              <a:buChar char="-"/>
            </a:pPr>
            <a:r>
              <a:rPr lang="en-US" dirty="0" smtClean="0"/>
              <a:t>pick the feature with the highest score, partition the data based on that data value and call recursively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4223" y="5969000"/>
            <a:ext cx="359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 algorithmic changes!</a:t>
            </a:r>
          </a:p>
        </p:txBody>
      </p:sp>
    </p:spTree>
    <p:extLst>
      <p:ext uri="{BB962C8B-B14F-4D97-AF65-F5344CB8AC3E}">
        <p14:creationId xmlns:p14="http://schemas.microsoft.com/office/powerpoint/2010/main" val="254801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binary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835" y="277804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2409" y="337321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409" y="379622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409" y="4235211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2444039" y="3610402"/>
            <a:ext cx="799353" cy="580788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79968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2043" y="2577985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9968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2043" y="3145102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79968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9968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02043" y="4197868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02043" y="3687691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79968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9968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2043" y="4677654"/>
            <a:ext cx="1341917" cy="40011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</a:t>
            </a:r>
            <a:r>
              <a:rPr lang="en-US" sz="2000" dirty="0" err="1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FF6600"/>
                </a:solidFill>
              </a:rPr>
              <a:t>n</a:t>
            </a:r>
            <a:r>
              <a:rPr lang="en-US" sz="2000" baseline="-25000" dirty="0" smtClean="0">
                <a:solidFill>
                  <a:srgbClr val="FF6600"/>
                </a:solidFill>
              </a:rPr>
              <a:t> 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02043" y="5137130"/>
            <a:ext cx="1341917" cy="40011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9655" y="2038652"/>
            <a:ext cx="19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examples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378055" y="2038652"/>
            <a:ext cx="203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label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731911" y="2500317"/>
            <a:ext cx="684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+2</a:t>
            </a:r>
          </a:p>
          <a:p>
            <a:r>
              <a:rPr lang="en-US" sz="3200" dirty="0" smtClean="0"/>
              <a:t>-1</a:t>
            </a:r>
          </a:p>
          <a:p>
            <a:r>
              <a:rPr lang="en-US" sz="3200" dirty="0" smtClean="0"/>
              <a:t>+1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-2</a:t>
            </a:r>
          </a:p>
          <a:p>
            <a:r>
              <a:rPr lang="en-US" sz="3200" dirty="0" smtClean="0"/>
              <a:t>-1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908835" y="5803666"/>
            <a:ext cx="704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general can weight with any consistent distance metric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410" y="6298609"/>
            <a:ext cx="349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solve this 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7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classifier outputs a confidence, then we’ve learned a </a:t>
            </a:r>
            <a:r>
              <a:rPr lang="en-US" i="1" dirty="0" smtClean="0"/>
              <a:t>distance</a:t>
            </a:r>
            <a:r>
              <a:rPr lang="en-US" dirty="0" smtClean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Ideas?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9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7" y="1600200"/>
            <a:ext cx="842738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classifier outputs a confidence, then we’ve learned a </a:t>
            </a:r>
            <a:r>
              <a:rPr lang="en-US" i="1" dirty="0" smtClean="0"/>
              <a:t>distance</a:t>
            </a:r>
            <a:r>
              <a:rPr lang="en-US" dirty="0" smtClean="0"/>
              <a:t> measure between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testing we want to rank the examples based on the learned distance measure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Sort the examples and use the output of the binary classifier as the similarity between examples!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2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89224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56912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6912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912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12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6912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686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3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1081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2248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/>
              <a:t>3</a:t>
            </a:r>
            <a:endParaRPr lang="en-US" sz="2800" dirty="0" smtClean="0"/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9224" y="5658556"/>
            <a:ext cx="83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Ideas?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1: accuracy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3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85556" y="3302000"/>
            <a:ext cx="114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 = 0.2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63333" y="5884333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 problems with this?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/>
              <a:t>3</a:t>
            </a:r>
            <a:endParaRPr lang="en-US" sz="2800" dirty="0" smtClean="0"/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0090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capture “near” correct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4237" y="2212898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1925" y="288368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925" y="3306694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925" y="3745680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25" y="415457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925" y="4560269"/>
            <a:ext cx="1341917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f</a:t>
            </a:r>
            <a:r>
              <a:rPr lang="en-US" sz="2000" baseline="-25000" dirty="0" smtClean="0">
                <a:solidFill>
                  <a:srgbClr val="FF6600"/>
                </a:solidFill>
              </a:rPr>
              <a:t>1</a:t>
            </a:r>
            <a:r>
              <a:rPr lang="en-US" sz="2000" dirty="0" smtClean="0">
                <a:solidFill>
                  <a:srgbClr val="FF6600"/>
                </a:solidFill>
              </a:rPr>
              <a:t>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2</a:t>
            </a:r>
            <a:r>
              <a:rPr lang="en-US" sz="2000" dirty="0" smtClean="0">
                <a:solidFill>
                  <a:srgbClr val="FF6600"/>
                </a:solidFill>
              </a:rPr>
              <a:t>, …, f</a:t>
            </a:r>
            <a:r>
              <a:rPr lang="en-US" sz="2000" baseline="-25000" dirty="0" smtClean="0">
                <a:solidFill>
                  <a:srgbClr val="FF6600"/>
                </a:solidFill>
              </a:rPr>
              <a:t>n</a:t>
            </a:r>
            <a:endParaRPr lang="en-US" sz="2000" baseline="-25000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699" y="2744277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3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094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90048" y="5588000"/>
            <a:ext cx="146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1/5 = 0.2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2248" y="221289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13415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7261" y="2716055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5015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475" y="2196241"/>
            <a:ext cx="109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5937" y="2727620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3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3148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69302" y="2196241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60469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5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3</a:t>
            </a:r>
            <a:endParaRPr lang="en-US" sz="2800" dirty="0" smtClean="0"/>
          </a:p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4315" y="2699398"/>
            <a:ext cx="3827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/>
              <a:t>3</a:t>
            </a:r>
            <a:endParaRPr lang="en-US" sz="2800" dirty="0" smtClean="0"/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5</a:t>
            </a:r>
            <a:endParaRPr lang="en-US" sz="2800" dirty="0" smtClean="0"/>
          </a:p>
          <a:p>
            <a:r>
              <a:rPr lang="en-US" sz="2800" dirty="0"/>
              <a:t>4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86615"/>
              </p:ext>
            </p:extLst>
          </p:nvPr>
        </p:nvGraphicFramePr>
        <p:xfrm>
          <a:off x="442164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724" y="5658556"/>
            <a:ext cx="784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Look at the correlation between the ranking and the prediction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19" y="2384769"/>
            <a:ext cx="748463" cy="733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341" y="4221985"/>
            <a:ext cx="833354" cy="490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3096" y="1833441"/>
            <a:ext cx="711142" cy="1430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53" y="2904062"/>
            <a:ext cx="748463" cy="733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86" y="3423355"/>
            <a:ext cx="748463" cy="733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040" y="3790248"/>
            <a:ext cx="748463" cy="733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456" y="5390559"/>
            <a:ext cx="833354" cy="490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523" y="5492516"/>
            <a:ext cx="833354" cy="490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246" y="4712193"/>
            <a:ext cx="833354" cy="490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33444" y="1477869"/>
            <a:ext cx="711142" cy="1430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63734" y="2567228"/>
            <a:ext cx="711142" cy="1430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946234" y="2211656"/>
            <a:ext cx="711142" cy="14300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16667" y="1837347"/>
            <a:ext cx="4470088" cy="355321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47297" y="6224222"/>
            <a:ext cx="6367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Hard to separate three classes with just one line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 approach to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232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Abstraction: we have a generic binary classifier, how can we use it to solve our new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82270" y="3858452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682523" y="363267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6" name="Group 37"/>
          <p:cNvGrpSpPr/>
          <p:nvPr/>
        </p:nvGrpSpPr>
        <p:grpSpPr>
          <a:xfrm>
            <a:off x="3267229" y="3279897"/>
            <a:ext cx="1432277" cy="1371600"/>
            <a:chOff x="7330723" y="3505200"/>
            <a:chExt cx="1432277" cy="13716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0723" y="3783067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binary classifier</a:t>
              </a:r>
              <a:endParaRPr lang="en-US" sz="20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890911" y="3279897"/>
            <a:ext cx="1044222" cy="5785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90911" y="3858452"/>
            <a:ext cx="1044222" cy="64569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1359" y="298234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+1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1359" y="427331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8795" y="3530438"/>
            <a:ext cx="2610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optionally: also output a confidence/score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6132" y="5739164"/>
            <a:ext cx="670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we solve our multiclass problem with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8962</TotalTime>
  <Words>4207</Words>
  <Application>Microsoft Macintosh PowerPoint</Application>
  <PresentationFormat>On-screen Show (4:3)</PresentationFormat>
  <Paragraphs>995</Paragraphs>
  <Slides>76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9" baseType="lpstr">
      <vt:lpstr>Median</vt:lpstr>
      <vt:lpstr>Microsoft Equation</vt:lpstr>
      <vt:lpstr>Equation</vt:lpstr>
      <vt:lpstr>Beyond binary classification</vt:lpstr>
      <vt:lpstr>Admin</vt:lpstr>
      <vt:lpstr>Multiclass classification</vt:lpstr>
      <vt:lpstr>Real world multiclass classification</vt:lpstr>
      <vt:lpstr>Multiclass: current classifiers</vt:lpstr>
      <vt:lpstr>k-Nearest Neighbor (k-NN)</vt:lpstr>
      <vt:lpstr>Decision Tree learning</vt:lpstr>
      <vt:lpstr>Perceptron learning</vt:lpstr>
      <vt:lpstr>Black box approach to multiclass</vt:lpstr>
      <vt:lpstr>Approach 1: One vs. all (OVA)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linear classifiers (e.g. perceptron)</vt:lpstr>
      <vt:lpstr>OVA: classify</vt:lpstr>
      <vt:lpstr>OVA: linear classifiers (e.g. perceptron)</vt:lpstr>
      <vt:lpstr>OVA: linear classifiers (e.g. perceptron)</vt:lpstr>
      <vt:lpstr>OVA: classify, perceptron</vt:lpstr>
      <vt:lpstr>OVA: classify, perceptron</vt:lpstr>
      <vt:lpstr>Approach 2: All vs. all (AVA)</vt:lpstr>
      <vt:lpstr>AVA training visualized</vt:lpstr>
      <vt:lpstr>AVA classify</vt:lpstr>
      <vt:lpstr>AVA classify</vt:lpstr>
      <vt:lpstr>AVA classify</vt:lpstr>
      <vt:lpstr>AVA classify</vt:lpstr>
      <vt:lpstr>OVA vs. AVA</vt:lpstr>
      <vt:lpstr>OVA vs. AVA</vt:lpstr>
      <vt:lpstr>Approach 3: Divide and conquer</vt:lpstr>
      <vt:lpstr>Multiclass summary</vt:lpstr>
      <vt:lpstr>Multiclass evaluation</vt:lpstr>
      <vt:lpstr>Multiclass evaluation</vt:lpstr>
      <vt:lpstr>Multiclass evaluation imbalanced data</vt:lpstr>
      <vt:lpstr>Macroaveraging vs. microaveraging</vt:lpstr>
      <vt:lpstr>Macroaveraging vs. microaveraging</vt:lpstr>
      <vt:lpstr>Macroaveraging vs. microaveraging</vt:lpstr>
      <vt:lpstr>Macroaveraging vs. microaveraging</vt:lpstr>
      <vt:lpstr>Confusion matrix</vt:lpstr>
      <vt:lpstr>Confusion matrix</vt:lpstr>
      <vt:lpstr>Multilabel vs. multiclass classification</vt:lpstr>
      <vt:lpstr>Multilabel vs. multiclass classification</vt:lpstr>
      <vt:lpstr>Multiclass vs. multilabel</vt:lpstr>
      <vt:lpstr>Multilabel</vt:lpstr>
      <vt:lpstr>Ranking problems</vt:lpstr>
      <vt:lpstr>Suggest a simpler word</vt:lpstr>
      <vt:lpstr>Suggest a simpler word</vt:lpstr>
      <vt:lpstr>Suggest a simpler word</vt:lpstr>
      <vt:lpstr>Suggest a simpler word</vt:lpstr>
      <vt:lpstr>Ranking problems in general</vt:lpstr>
      <vt:lpstr>Ranking problems in general</vt:lpstr>
      <vt:lpstr>Netflix My List</vt:lpstr>
      <vt:lpstr>Search</vt:lpstr>
      <vt:lpstr>Ranking Applications</vt:lpstr>
      <vt:lpstr>Black box approach to ranking</vt:lpstr>
      <vt:lpstr>Predict better vs. worse</vt:lpstr>
      <vt:lpstr>Predict better vs. worse</vt:lpstr>
      <vt:lpstr>Predict better vs. worse</vt:lpstr>
      <vt:lpstr>Predict better vs. worse</vt:lpstr>
      <vt:lpstr>Combined feature vector</vt:lpstr>
      <vt:lpstr>Training</vt:lpstr>
      <vt:lpstr>Testing</vt:lpstr>
      <vt:lpstr>Testing</vt:lpstr>
      <vt:lpstr>Testing</vt:lpstr>
      <vt:lpstr>Testing</vt:lpstr>
      <vt:lpstr>Testing</vt:lpstr>
      <vt:lpstr>An improvement?</vt:lpstr>
      <vt:lpstr>Weighted binary classification</vt:lpstr>
      <vt:lpstr>Weighted binary classification</vt:lpstr>
      <vt:lpstr>Testing</vt:lpstr>
      <vt:lpstr>Testing</vt:lpstr>
      <vt:lpstr>Ranking evaluation</vt:lpstr>
      <vt:lpstr>Idea 1: accuracy</vt:lpstr>
      <vt:lpstr>Doesn’t capture “near” correct</vt:lpstr>
      <vt:lpstr>Idea 2: correlation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1580</cp:revision>
  <cp:lastPrinted>2016-09-22T20:38:48Z</cp:lastPrinted>
  <dcterms:created xsi:type="dcterms:W3CDTF">2013-09-08T20:10:23Z</dcterms:created>
  <dcterms:modified xsi:type="dcterms:W3CDTF">2016-09-22T20:38:57Z</dcterms:modified>
</cp:coreProperties>
</file>