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8" r:id="rId3"/>
    <p:sldId id="320" r:id="rId4"/>
    <p:sldId id="321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259" r:id="rId13"/>
    <p:sldId id="260" r:id="rId14"/>
    <p:sldId id="261" r:id="rId15"/>
    <p:sldId id="262" r:id="rId16"/>
    <p:sldId id="263" r:id="rId17"/>
    <p:sldId id="274" r:id="rId18"/>
    <p:sldId id="275" r:id="rId19"/>
    <p:sldId id="276" r:id="rId20"/>
    <p:sldId id="282" r:id="rId21"/>
    <p:sldId id="278" r:id="rId22"/>
    <p:sldId id="281" r:id="rId23"/>
    <p:sldId id="283" r:id="rId24"/>
    <p:sldId id="286" r:id="rId25"/>
    <p:sldId id="288" r:id="rId26"/>
    <p:sldId id="289" r:id="rId27"/>
    <p:sldId id="267" r:id="rId28"/>
    <p:sldId id="269" r:id="rId29"/>
    <p:sldId id="270" r:id="rId30"/>
    <p:sldId id="271" r:id="rId31"/>
    <p:sldId id="299" r:id="rId32"/>
    <p:sldId id="300" r:id="rId33"/>
    <p:sldId id="291" r:id="rId34"/>
    <p:sldId id="290" r:id="rId35"/>
    <p:sldId id="292" r:id="rId36"/>
    <p:sldId id="293" r:id="rId37"/>
    <p:sldId id="294" r:id="rId38"/>
    <p:sldId id="295" r:id="rId39"/>
    <p:sldId id="296" r:id="rId40"/>
    <p:sldId id="297" r:id="rId41"/>
    <p:sldId id="307" r:id="rId42"/>
    <p:sldId id="308" r:id="rId43"/>
    <p:sldId id="310" r:id="rId44"/>
    <p:sldId id="309" r:id="rId45"/>
    <p:sldId id="311" r:id="rId46"/>
    <p:sldId id="317" r:id="rId47"/>
    <p:sldId id="312" r:id="rId48"/>
    <p:sldId id="313" r:id="rId49"/>
    <p:sldId id="314" r:id="rId50"/>
    <p:sldId id="315" r:id="rId51"/>
    <p:sldId id="318" r:id="rId52"/>
    <p:sldId id="319" r:id="rId53"/>
    <p:sldId id="331" r:id="rId54"/>
    <p:sldId id="332" r:id="rId55"/>
    <p:sldId id="333" r:id="rId56"/>
    <p:sldId id="334" r:id="rId57"/>
    <p:sldId id="302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400" y="-1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69A98-07C7-1548-8C2E-A9EA09C19985}" type="datetimeFigureOut">
              <a:rPr lang="en-US" smtClean="0"/>
              <a:t>9/19/16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82FB4-6D34-C848-810E-079C91DAB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8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comparing different </a:t>
            </a:r>
            <a:r>
              <a:rPr lang="en-US" dirty="0" err="1" smtClean="0"/>
              <a:t>hyperparameters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comparing different pre-processin</a:t>
            </a:r>
            <a:r>
              <a:rPr lang="en-US" baseline="0" dirty="0" smtClean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comparing different </a:t>
            </a:r>
            <a:r>
              <a:rPr lang="en-US" dirty="0" err="1" smtClean="0"/>
              <a:t>hyperparameters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comparing different pre-processin</a:t>
            </a:r>
            <a:r>
              <a:rPr lang="en-US" baseline="0" dirty="0" smtClean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what</a:t>
            </a:r>
            <a:r>
              <a:rPr lang="en-US" baseline="0" dirty="0" smtClean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what</a:t>
            </a:r>
            <a:r>
              <a:rPr lang="en-US" baseline="0" dirty="0" smtClean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2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No…</a:t>
            </a:r>
            <a:r>
              <a:rPr lang="en-US" baseline="0" dirty="0" smtClean="0"/>
              <a:t> the problem is that we only have one test set and we can’t resample, etc. because then we’ll have looked at the test data!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1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9/19/16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Student's_t-test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158 – 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-241925" y="1043157"/>
            <a:ext cx="9385925" cy="710556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657"/>
            <a:ext cx="8153400" cy="990600"/>
          </a:xfrm>
        </p:spPr>
        <p:txBody>
          <a:bodyPr/>
          <a:lstStyle/>
          <a:p>
            <a:r>
              <a:rPr lang="en-US" dirty="0" smtClean="0"/>
              <a:t>Normalizing test data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19340"/>
              </p:ext>
            </p:extLst>
          </p:nvPr>
        </p:nvGraphicFramePr>
        <p:xfrm>
          <a:off x="346629" y="5001033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94827" y="4344293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14" name="Oval 13"/>
          <p:cNvSpPr/>
          <p:nvPr/>
        </p:nvSpPr>
        <p:spPr>
          <a:xfrm>
            <a:off x="5376961" y="517049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88627" y="5404050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16" name="Right Arrow 15"/>
          <p:cNvSpPr/>
          <p:nvPr/>
        </p:nvSpPr>
        <p:spPr>
          <a:xfrm>
            <a:off x="4672860" y="554932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19287826">
            <a:off x="5015949" y="4558813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classify</a:t>
            </a:r>
            <a:endParaRPr lang="en-US" sz="2800" dirty="0"/>
          </a:p>
        </p:txBody>
      </p:sp>
      <p:sp>
        <p:nvSpPr>
          <p:cNvPr id="18" name="Right Arrow 17"/>
          <p:cNvSpPr/>
          <p:nvPr/>
        </p:nvSpPr>
        <p:spPr>
          <a:xfrm>
            <a:off x="7115871" y="552074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32617" y="5549320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prediction</a:t>
            </a:r>
            <a:endParaRPr lang="en-US" sz="2000" dirty="0"/>
          </a:p>
        </p:txBody>
      </p:sp>
      <p:sp>
        <p:nvSpPr>
          <p:cNvPr id="20" name="Right Arrow 19"/>
          <p:cNvSpPr/>
          <p:nvPr/>
        </p:nvSpPr>
        <p:spPr>
          <a:xfrm>
            <a:off x="2210839" y="5699347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1242693" y="4291762"/>
            <a:ext cx="2288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pre-process data</a:t>
            </a:r>
            <a:endParaRPr lang="en-US" sz="24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438614"/>
              </p:ext>
            </p:extLst>
          </p:nvPr>
        </p:nvGraphicFramePr>
        <p:xfrm>
          <a:off x="3032704" y="4978301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ight Arrow 23"/>
          <p:cNvSpPr/>
          <p:nvPr/>
        </p:nvSpPr>
        <p:spPr>
          <a:xfrm>
            <a:off x="2321870" y="2795794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32244"/>
              </p:ext>
            </p:extLst>
          </p:nvPr>
        </p:nvGraphicFramePr>
        <p:xfrm>
          <a:off x="260487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740" y="1200062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(labeled examples)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6068801" y="254799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280467" y="278154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30" name="Right Arrow 29"/>
          <p:cNvSpPr/>
          <p:nvPr/>
        </p:nvSpPr>
        <p:spPr>
          <a:xfrm>
            <a:off x="5335018" y="292681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19287826">
            <a:off x="5293138" y="205300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528194"/>
              </p:ext>
            </p:extLst>
          </p:nvPr>
        </p:nvGraphicFramePr>
        <p:xfrm>
          <a:off x="3178814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872598" y="4144509"/>
            <a:ext cx="224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mean, </a:t>
            </a:r>
            <a:r>
              <a:rPr lang="en-US" dirty="0" err="1" smtClean="0">
                <a:solidFill>
                  <a:srgbClr val="FF0000"/>
                </a:solidFill>
              </a:rPr>
              <a:t>std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dev</a:t>
            </a:r>
            <a:r>
              <a:rPr lang="en-US" dirty="0" smtClean="0">
                <a:solidFill>
                  <a:srgbClr val="FF0000"/>
                </a:solidFill>
              </a:rPr>
              <a:t>, max,…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855673" y="3823810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11506" y="4532868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187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pre-processing summary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927926" y="2446915"/>
            <a:ext cx="4216074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1800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1600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1600" dirty="0" smtClean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Normalize example length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50335" y="1709110"/>
            <a:ext cx="94066" cy="46882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1099" y="1731776"/>
            <a:ext cx="44838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Many techniques for preprocessing data</a:t>
            </a:r>
          </a:p>
          <a:p>
            <a:endParaRPr lang="en-US" sz="2400" dirty="0"/>
          </a:p>
          <a:p>
            <a:r>
              <a:rPr lang="en-US" sz="2400" dirty="0" smtClean="0"/>
              <a:t>Which will work well will depend on the data and the classifier</a:t>
            </a:r>
          </a:p>
          <a:p>
            <a:endParaRPr lang="en-US" sz="2400" dirty="0"/>
          </a:p>
          <a:p>
            <a:r>
              <a:rPr lang="en-US" sz="2400" dirty="0" smtClean="0"/>
              <a:t>Try them out and evaluate how they affect performance on </a:t>
            </a:r>
            <a:r>
              <a:rPr lang="en-US" sz="2400" dirty="0" err="1" smtClean="0"/>
              <a:t>dev</a:t>
            </a:r>
            <a:r>
              <a:rPr lang="en-US" sz="2400" dirty="0" smtClean="0"/>
              <a:t> data</a:t>
            </a:r>
          </a:p>
          <a:p>
            <a:endParaRPr lang="en-US" sz="2400" dirty="0"/>
          </a:p>
          <a:p>
            <a:r>
              <a:rPr lang="en-US" sz="2400" dirty="0" smtClean="0"/>
              <a:t>Make sure to do </a:t>
            </a:r>
            <a:r>
              <a:rPr lang="en-US" sz="2400" b="1" dirty="0" smtClean="0"/>
              <a:t>exact same</a:t>
            </a:r>
            <a:r>
              <a:rPr lang="en-US" sz="2400" dirty="0" smtClean="0"/>
              <a:t> pre-processing on train and test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270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Testing data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Labeled data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19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Testing data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>
            <a:off x="3505200" y="28194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0400" y="3581400"/>
            <a:ext cx="10634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train a </a:t>
            </a:r>
          </a:p>
          <a:p>
            <a:r>
              <a:rPr lang="en-US" sz="2000" dirty="0" smtClean="0"/>
              <a:t>classifier</a:t>
            </a:r>
            <a:endParaRPr lang="en-US" sz="2000" dirty="0"/>
          </a:p>
        </p:txBody>
      </p:sp>
      <p:grpSp>
        <p:nvGrpSpPr>
          <p:cNvPr id="27" name="Group 37"/>
          <p:cNvGrpSpPr/>
          <p:nvPr/>
        </p:nvGrpSpPr>
        <p:grpSpPr>
          <a:xfrm>
            <a:off x="4572000" y="25146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62475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</a:t>
              </a:r>
              <a:endParaRPr lang="en-US" sz="2000" dirty="0"/>
            </a:p>
          </p:txBody>
        </p:sp>
      </p:grp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Labeled data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090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/>
              <a:t>Pretend like we don’t know the labels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2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9744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</a:t>
              </a:r>
              <a:endParaRPr lang="en-US" sz="2000" dirty="0"/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5300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Classify</a:t>
            </a:r>
            <a:endParaRPr lang="en-US" dirty="0"/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CCCCCC"/>
                </a:solidFill>
              </a:rPr>
              <a:t>Pretend like we don’t know the labels</a:t>
            </a:r>
            <a:endParaRPr lang="en-US" sz="2000" dirty="0">
              <a:solidFill>
                <a:srgbClr val="CC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</a:t>
              </a:r>
              <a:endParaRPr lang="en-US" sz="20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CCCCCC"/>
                </a:solidFill>
              </a:rPr>
              <a:t>Pretend like we don’t know the labels</a:t>
            </a:r>
            <a:endParaRPr lang="en-US" sz="2000" dirty="0">
              <a:solidFill>
                <a:srgbClr val="CCCCCC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3837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CCCCCC"/>
                </a:solidFill>
              </a:rPr>
              <a:t>Classify</a:t>
            </a:r>
            <a:endParaRPr lang="en-US" dirty="0">
              <a:solidFill>
                <a:srgbClr val="CCCCCC"/>
              </a:solidFill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38" name="Straight Arrow Connector 37"/>
          <p:cNvCxnSpPr>
            <a:endCxn id="36" idx="2"/>
          </p:cNvCxnSpPr>
          <p:nvPr/>
        </p:nvCxnSpPr>
        <p:spPr bwMode="auto">
          <a:xfrm flipV="1">
            <a:off x="5943600" y="3569732"/>
            <a:ext cx="1528122" cy="176426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 flipV="1">
            <a:off x="1600200" y="3810000"/>
            <a:ext cx="2819400" cy="1524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491712" y="56388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/>
              <a:t>Compare predicted labels to actual labels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9587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algorithms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3232" y="3368289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087632" y="3368289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01832" y="41436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01832" y="47532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00676" y="415533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392432" y="475326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249432" y="3991269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 rot="19197696">
            <a:off x="2082435" y="285866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21432" y="2090602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68832" y="23954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68832" y="30050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59432" y="24716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6497832" y="23954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44276" y="233087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36032" y="292880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45" name="Group 37"/>
          <p:cNvGrpSpPr/>
          <p:nvPr/>
        </p:nvGrpSpPr>
        <p:grpSpPr>
          <a:xfrm>
            <a:off x="4821432" y="5069494"/>
            <a:ext cx="1371600" cy="1371600"/>
            <a:chOff x="7391400" y="3505200"/>
            <a:chExt cx="1371600" cy="1371600"/>
          </a:xfrm>
        </p:grpSpPr>
        <p:sp>
          <p:nvSpPr>
            <p:cNvPr id="46" name="Rounded Rectangle 45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48" name="Rectangle 47"/>
          <p:cNvSpPr/>
          <p:nvPr/>
        </p:nvSpPr>
        <p:spPr bwMode="auto">
          <a:xfrm>
            <a:off x="3068832" y="53742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068832" y="59838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4059432" y="54504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1" name="Right Arrow 50"/>
          <p:cNvSpPr/>
          <p:nvPr/>
        </p:nvSpPr>
        <p:spPr bwMode="auto">
          <a:xfrm>
            <a:off x="6497832" y="53742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44276" y="530976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336032" y="5907694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35416" y="4101569"/>
            <a:ext cx="409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8" name="Right Arrow 37"/>
          <p:cNvSpPr/>
          <p:nvPr/>
        </p:nvSpPr>
        <p:spPr bwMode="auto">
          <a:xfrm rot="2402304" flipV="1">
            <a:off x="2082437" y="5204868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8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Evaluation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2451" y="3401316"/>
            <a:ext cx="274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model 2 better if score 2 &gt; score 1</a:t>
            </a:r>
            <a:endParaRPr lang="en-US" sz="2400" dirty="0">
              <a:solidFill>
                <a:srgbClr val="FF66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11707" y="5891611"/>
            <a:ext cx="661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When would we want to do this type of comparison?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39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Evaluation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33157" y="3401316"/>
            <a:ext cx="2179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compare and pick better</a:t>
            </a:r>
            <a:endParaRPr lang="en-US" sz="2400" dirty="0">
              <a:solidFill>
                <a:srgbClr val="FF66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57112" y="5891611"/>
            <a:ext cx="187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concerns?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98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3</a:t>
            </a:r>
          </a:p>
          <a:p>
            <a:pPr>
              <a:buFontTx/>
              <a:buChar char="-"/>
            </a:pPr>
            <a:r>
              <a:rPr lang="en-US" sz="3200" dirty="0" smtClean="0">
                <a:sym typeface="Wingdings"/>
              </a:rPr>
              <a:t>Updated </a:t>
            </a:r>
            <a:r>
              <a:rPr lang="en-US" sz="3200" dirty="0" err="1" smtClean="0">
                <a:sym typeface="Wingdings"/>
              </a:rPr>
              <a:t>ClassifierTimer</a:t>
            </a:r>
            <a:r>
              <a:rPr lang="en-US" sz="3200" dirty="0" smtClean="0">
                <a:sym typeface="Wingdings"/>
              </a:rPr>
              <a:t> class</a:t>
            </a:r>
          </a:p>
          <a:p>
            <a:pPr>
              <a:buFontTx/>
              <a:buChar char="-"/>
            </a:pPr>
            <a:r>
              <a:rPr lang="en-US" sz="3200" dirty="0" smtClean="0">
                <a:sym typeface="Wingdings"/>
              </a:rPr>
              <a:t>Change in </a:t>
            </a:r>
            <a:r>
              <a:rPr lang="en-US" sz="3200" dirty="0" err="1" smtClean="0">
                <a:sym typeface="Wingdings"/>
              </a:rPr>
              <a:t>pseudocode</a:t>
            </a:r>
            <a:r>
              <a:rPr lang="en-US" sz="3200" dirty="0" smtClean="0">
                <a:sym typeface="Wingdings"/>
              </a:rPr>
              <a:t> (see piazza)</a:t>
            </a:r>
          </a:p>
          <a:p>
            <a:pPr>
              <a:buFontTx/>
              <a:buChar char="-"/>
            </a:pPr>
            <a:endParaRPr lang="en-US" sz="3200" dirty="0" smtClean="0">
              <a:sym typeface="Wingdings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Reading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model 2 better?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53561" y="1652201"/>
            <a:ext cx="42398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Model 1:  85% accuracy</a:t>
            </a:r>
          </a:p>
          <a:p>
            <a:r>
              <a:rPr lang="en-US" sz="3200" dirty="0" smtClean="0"/>
              <a:t>Model 2:  80% accuracy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53561" y="3060820"/>
            <a:ext cx="45562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Model 1:  85.5% accuracy</a:t>
            </a:r>
          </a:p>
          <a:p>
            <a:r>
              <a:rPr lang="en-US" sz="3200" dirty="0" smtClean="0"/>
              <a:t>Model 2:  85.0% accuracy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553561" y="4687911"/>
            <a:ext cx="44662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Model 1:  0% accuracy</a:t>
            </a:r>
          </a:p>
          <a:p>
            <a:r>
              <a:rPr lang="en-US" sz="3200" dirty="0" smtClean="0"/>
              <a:t>Model 2:  100% accuracy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6212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scores: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Just comparing scores on one data set isn’t enough!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don’t just want to know which system is better on </a:t>
            </a:r>
            <a:r>
              <a:rPr lang="en-US" b="1" i="1" dirty="0" smtClean="0">
                <a:solidFill>
                  <a:srgbClr val="FF6600"/>
                </a:solidFill>
              </a:rPr>
              <a:t>this particular data</a:t>
            </a:r>
            <a:r>
              <a:rPr lang="en-US" dirty="0" smtClean="0"/>
              <a:t>, we want to know if model 1 is better than model 2 </a:t>
            </a:r>
            <a:r>
              <a:rPr lang="en-US" b="1" i="1" dirty="0" smtClean="0">
                <a:solidFill>
                  <a:srgbClr val="FF6600"/>
                </a:solidFill>
              </a:rPr>
              <a:t>in general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Put another way, we want to be confident that the difference is real and not just due to random chance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Evaluation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model 2 better if 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score 2 + c &gt; score 1</a:t>
            </a:r>
            <a:endParaRPr lang="en-US" sz="2400" dirty="0">
              <a:solidFill>
                <a:srgbClr val="FF66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037356" y="5796029"/>
            <a:ext cx="2312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this any better?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81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redicted</a:t>
            </a:r>
            <a:endParaRPr lang="en-US" sz="2000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Evaluation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score 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model 2 better if 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score 2 + c &gt; score 1</a:t>
            </a:r>
            <a:endParaRPr lang="en-US" sz="2400" dirty="0">
              <a:solidFill>
                <a:srgbClr val="FF66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89618" y="5802527"/>
            <a:ext cx="5828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NO!</a:t>
            </a:r>
          </a:p>
          <a:p>
            <a:r>
              <a:rPr lang="en-US" sz="2400" b="1" dirty="0" smtClean="0">
                <a:solidFill>
                  <a:srgbClr val="0000FF"/>
                </a:solidFill>
              </a:rPr>
              <a:t>Key</a:t>
            </a:r>
            <a:r>
              <a:rPr lang="en-US" sz="2400" b="1" dirty="0">
                <a:solidFill>
                  <a:srgbClr val="0000FF"/>
                </a:solidFill>
              </a:rPr>
              <a:t>:</a:t>
            </a:r>
            <a:r>
              <a:rPr lang="en-US" sz="2400" dirty="0">
                <a:solidFill>
                  <a:srgbClr val="0000FF"/>
                </a:solidFill>
              </a:rPr>
              <a:t> we don’t know the variance of the output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12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Recall that variance (or standard deviation) helped us predict how likely certain events are: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6753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know how variable a model’s accuracy 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22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Recall that variance (or standard deviation) helped us predict how likely certain events are: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5368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need multiple accuracy scores!</a:t>
            </a:r>
            <a:r>
              <a:rPr lang="en-US" sz="2400" dirty="0" smtClean="0">
                <a:solidFill>
                  <a:srgbClr val="FF0000"/>
                </a:solidFill>
              </a:rPr>
              <a:t>  Ideas?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61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experimentation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Testing data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Labeled data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6493" y="3475166"/>
            <a:ext cx="4109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Rather than just splitting once, split multiple times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33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experimentation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914400" y="2057400"/>
            <a:ext cx="1676400" cy="2486924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14400" y="4561543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418331" y="3570867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Training data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8766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281166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281166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81166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81166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281166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43166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4280010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80010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80010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280010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271766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81166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0010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3128766" y="2069018"/>
            <a:ext cx="1676400" cy="648237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128766" y="2717255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129200" y="3907046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29200" y="4530668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129200" y="3354532"/>
            <a:ext cx="1676400" cy="558509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591120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91120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591120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91120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591120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9964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589964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589964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589964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581720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 bwMode="auto">
          <a:xfrm>
            <a:off x="5591120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89964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5438720" y="2717255"/>
            <a:ext cx="1676400" cy="1254903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436345" y="2069018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439154" y="3975028"/>
            <a:ext cx="1676400" cy="569296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436345" y="4530669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388937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6303337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7480244" y="382360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144837" y="6407763"/>
            <a:ext cx="435294" cy="303589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52897" y="6355675"/>
            <a:ext cx="15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development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713038" y="5897262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train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144838" y="5881534"/>
            <a:ext cx="435294" cy="35775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08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n-fold cross validation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418329" y="39941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Training data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14401" y="2471477"/>
            <a:ext cx="956390" cy="3249784"/>
          </a:xfrm>
          <a:prstGeom prst="rect">
            <a:avLst/>
          </a:prstGeom>
          <a:solidFill>
            <a:srgbClr val="FFFF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198522" y="3864241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951247" y="2471477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4124" y="1597581"/>
            <a:ext cx="1972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break into n </a:t>
            </a:r>
          </a:p>
          <a:p>
            <a:pPr algn="ctr"/>
            <a:r>
              <a:rPr lang="en-US" sz="2000" dirty="0" smtClean="0"/>
              <a:t>equal-sized parts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951247" y="30471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51247" y="36523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3235018" y="476324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951247" y="5297970"/>
            <a:ext cx="956390" cy="423291"/>
          </a:xfrm>
          <a:prstGeom prst="rect">
            <a:avLst/>
          </a:prstGeom>
          <a:solidFill>
            <a:srgbClr val="FFFF00">
              <a:alpha val="3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51247" y="4241314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220672" y="3845332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12267" y="1556614"/>
            <a:ext cx="4177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</a:rPr>
              <a:t>repeat for all parts/splits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train on n-1 parts evaluate on the other</a:t>
            </a:r>
            <a:endParaRPr lang="en-US" sz="20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4807852" y="2350833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1</a:t>
              </a:r>
              <a:endParaRPr lang="en-US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201744" y="2394445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2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596778" y="2388243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3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4864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6" grpId="0" animBg="1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n-fold cross validation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 rot="16200000">
            <a:off x="1540866" y="399944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1</a:t>
              </a:r>
              <a:endParaRPr lang="en-US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 rot="16200000">
            <a:off x="1521262" y="1827766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2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 rot="16200000">
            <a:off x="1521261" y="3326537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split 3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sp>
        <p:nvSpPr>
          <p:cNvPr id="61" name="Right Arrow 60"/>
          <p:cNvSpPr/>
          <p:nvPr/>
        </p:nvSpPr>
        <p:spPr>
          <a:xfrm>
            <a:off x="4466469" y="3512229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9197" y="61793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99274" y="1568617"/>
            <a:ext cx="98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evaluate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48506" y="2201789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score 1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270985" y="1965259"/>
            <a:ext cx="11222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475817" y="3653323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score 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75817" y="5169900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score 3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96495" y="617534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727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7208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dirty="0" smtClean="0"/>
              <a:t>Normalize example length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Finally, train your model!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36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n-fold cross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better utilization of labeled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more robust: don’t just rely on one test/development set to evaluate the approach (or for optimizing parameters)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multiplies the computational overhead by </a:t>
            </a:r>
            <a:r>
              <a:rPr lang="en-US" i="1" dirty="0" smtClean="0"/>
              <a:t>n</a:t>
            </a:r>
            <a:r>
              <a:rPr lang="en-US" dirty="0" smtClean="0"/>
              <a:t> (have to train </a:t>
            </a:r>
            <a:r>
              <a:rPr lang="en-US" i="1" dirty="0" smtClean="0"/>
              <a:t>n</a:t>
            </a:r>
            <a:r>
              <a:rPr lang="en-US" dirty="0" smtClean="0"/>
              <a:t> models instead of just one)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10 is the most common choice of </a:t>
            </a:r>
            <a:r>
              <a:rPr lang="en-US" i="1" dirty="0" smtClean="0"/>
              <a:t>n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03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Leave-one-out cross validation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n</a:t>
            </a:r>
            <a:r>
              <a:rPr lang="en-US" dirty="0" smtClean="0"/>
              <a:t>-fold cross validation where </a:t>
            </a:r>
            <a:r>
              <a:rPr lang="en-US" i="1" dirty="0" smtClean="0"/>
              <a:t>n</a:t>
            </a:r>
            <a:r>
              <a:rPr lang="en-US" dirty="0" smtClean="0"/>
              <a:t> = number of examples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aka “jackknifing”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pros/cons?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when would we use this?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730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Leave-one-out cross validation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be very expensive if training is slow and/or if there are a large number of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Useful in domains with limited training data: </a:t>
            </a:r>
            <a:r>
              <a:rPr lang="en-US" i="1" dirty="0" smtClean="0"/>
              <a:t>maximizes the data we can use for training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Some classifiers are very amenable to this approach (</a:t>
            </a:r>
            <a:r>
              <a:rPr lang="en-US" dirty="0" smtClean="0">
                <a:solidFill>
                  <a:srgbClr val="FF0000"/>
                </a:solidFill>
              </a:rPr>
              <a:t>e.g.?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43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70958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315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579247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945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3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2920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849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271580"/>
              </p:ext>
            </p:extLst>
          </p:nvPr>
        </p:nvGraphicFramePr>
        <p:xfrm>
          <a:off x="489750" y="1715290"/>
          <a:ext cx="3374730" cy="415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/>
                <a:gridCol w="1037902"/>
                <a:gridCol w="1351794"/>
              </a:tblGrid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split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2</a:t>
                      </a:r>
                      <a:endParaRPr lang="en-US" sz="1600" dirty="0"/>
                    </a:p>
                  </a:txBody>
                  <a:tcPr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46505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average: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85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111269"/>
              </p:ext>
            </p:extLst>
          </p:nvPr>
        </p:nvGraphicFramePr>
        <p:xfrm>
          <a:off x="5244021" y="1715289"/>
          <a:ext cx="3374730" cy="418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/>
                <a:gridCol w="1037902"/>
                <a:gridCol w="1351794"/>
              </a:tblGrid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split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2</a:t>
                      </a:r>
                      <a:endParaRPr lang="en-US" sz="1600" dirty="0"/>
                    </a:p>
                  </a:txBody>
                  <a:tcPr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4958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average: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85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27506" y="6240131"/>
            <a:ext cx="228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What’s the difference?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5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063965"/>
              </p:ext>
            </p:extLst>
          </p:nvPr>
        </p:nvGraphicFramePr>
        <p:xfrm>
          <a:off x="489750" y="1715289"/>
          <a:ext cx="3374730" cy="449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/>
                <a:gridCol w="1037902"/>
                <a:gridCol w="1351794"/>
              </a:tblGrid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split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2</a:t>
                      </a:r>
                      <a:endParaRPr lang="en-US" sz="1600" dirty="0"/>
                    </a:p>
                  </a:txBody>
                  <a:tcPr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3694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average: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85</a:t>
                      </a:r>
                      <a:endParaRPr lang="en-US" sz="1600" b="1" dirty="0"/>
                    </a:p>
                  </a:txBody>
                  <a:tcPr/>
                </a:tc>
              </a:tr>
              <a:tr h="4655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std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2.3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1.7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5661"/>
              </p:ext>
            </p:extLst>
          </p:nvPr>
        </p:nvGraphicFramePr>
        <p:xfrm>
          <a:off x="5244021" y="1715289"/>
          <a:ext cx="3374730" cy="445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/>
                <a:gridCol w="1037902"/>
                <a:gridCol w="1351794"/>
              </a:tblGrid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split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model 2</a:t>
                      </a:r>
                      <a:endParaRPr lang="en-US" sz="1600" dirty="0"/>
                    </a:p>
                  </a:txBody>
                  <a:tcPr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average: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85</a:t>
                      </a:r>
                      <a:endParaRPr lang="en-US" sz="1600" b="1" dirty="0"/>
                    </a:p>
                  </a:txBody>
                  <a:tcPr/>
                </a:tc>
              </a:tr>
              <a:tr h="43112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std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5.9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3.9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88858" y="6314902"/>
            <a:ext cx="5750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Even though the averages are same, the variance is different!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87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811096"/>
              </p:ext>
            </p:extLst>
          </p:nvPr>
        </p:nvGraphicFramePr>
        <p:xfrm>
          <a:off x="544373" y="1742598"/>
          <a:ext cx="514837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std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39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307587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/>
                <a:gridCol w="1289087"/>
                <a:gridCol w="1601770"/>
                <a:gridCol w="1601770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 – model 1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std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06345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21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testing?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9287826">
            <a:off x="2123814" y="2486204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pre-process data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285312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(labeled examples)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03910" y="351511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5576" y="374866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10" name="Right Arrow 9"/>
          <p:cNvSpPr/>
          <p:nvPr/>
        </p:nvSpPr>
        <p:spPr>
          <a:xfrm>
            <a:off x="6070127" y="389393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6028247" y="302012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1495"/>
              </p:ext>
            </p:extLst>
          </p:nvPr>
        </p:nvGraphicFramePr>
        <p:xfrm>
          <a:off x="3857349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37467" y="5096937"/>
            <a:ext cx="241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“better” training data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93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47180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/>
                <a:gridCol w="1289087"/>
                <a:gridCol w="1601770"/>
                <a:gridCol w="1601770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 – model 1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std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Model 2 is ALWAYS better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4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886492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/>
                <a:gridCol w="1289087"/>
                <a:gridCol w="1601770"/>
                <a:gridCol w="1601770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 – model 1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std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decide if model 2 is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781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3318" y="1600200"/>
            <a:ext cx="8342730" cy="49403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Setup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Assume some default hypothesis about the data that you’d like to </a:t>
            </a:r>
            <a:r>
              <a:rPr lang="en-US" i="1" dirty="0" smtClean="0"/>
              <a:t>disprove</a:t>
            </a:r>
            <a:r>
              <a:rPr lang="en-US" dirty="0" smtClean="0"/>
              <a:t>, called the </a:t>
            </a:r>
            <a:r>
              <a:rPr lang="en-US" dirty="0" smtClean="0">
                <a:solidFill>
                  <a:srgbClr val="FF6600"/>
                </a:solidFill>
              </a:rPr>
              <a:t>null hypothesis</a:t>
            </a:r>
          </a:p>
          <a:p>
            <a:pPr lvl="1"/>
            <a:r>
              <a:rPr lang="en-US" dirty="0" smtClean="0"/>
              <a:t>e.g. model 1 and model 2 are not statistically different in performance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Test:</a:t>
            </a:r>
          </a:p>
          <a:p>
            <a:pPr lvl="1"/>
            <a:r>
              <a:rPr lang="en-US" dirty="0" smtClean="0"/>
              <a:t>Calculate a test statistic from the data (often assuming something about the data)</a:t>
            </a:r>
          </a:p>
          <a:p>
            <a:pPr lvl="1"/>
            <a:r>
              <a:rPr lang="en-US" dirty="0" smtClean="0"/>
              <a:t>Based on this statistic, with </a:t>
            </a:r>
            <a:r>
              <a:rPr lang="en-US" i="1" dirty="0" smtClean="0"/>
              <a:t>some probability</a:t>
            </a:r>
            <a:r>
              <a:rPr lang="en-US" dirty="0" smtClean="0"/>
              <a:t> we can </a:t>
            </a:r>
            <a:r>
              <a:rPr lang="en-US" b="1" dirty="0" smtClean="0"/>
              <a:t>reject the null hypothesis</a:t>
            </a:r>
            <a:r>
              <a:rPr lang="en-US" dirty="0" smtClean="0"/>
              <a:t>, that is, show that it does not 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86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t-test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027" y="1619164"/>
            <a:ext cx="4737100" cy="469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864" y="1885908"/>
            <a:ext cx="45011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Determines whether two samples come from the same underlying distribution or not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1640" r="21218"/>
          <a:stretch/>
        </p:blipFill>
        <p:spPr>
          <a:xfrm>
            <a:off x="612648" y="4118865"/>
            <a:ext cx="2307763" cy="200660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605027" y="3804810"/>
            <a:ext cx="792013" cy="878702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689693" y="4678899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32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0867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Null hypothesis: model 1 and model 2 accuracies are no different, i.e. come from </a:t>
            </a:r>
            <a:r>
              <a:rPr lang="en-US" b="1" dirty="0" smtClean="0"/>
              <a:t>the same</a:t>
            </a:r>
            <a:r>
              <a:rPr lang="en-US" dirty="0" smtClean="0"/>
              <a:t> distribution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Assumptions: there are a number that often aren’t completely true, but we’re often not too far off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Result: probability that the difference in accuracies is due to random chance (low values are better)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241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344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For our setup, we’ll do what’s called a “pair t-test”</a:t>
            </a:r>
          </a:p>
          <a:p>
            <a:pPr lvl="1"/>
            <a:r>
              <a:rPr lang="en-US" dirty="0" smtClean="0"/>
              <a:t>The values can be thought of as pairs, where they were calculated under the same conditions</a:t>
            </a:r>
          </a:p>
          <a:p>
            <a:pPr lvl="1"/>
            <a:r>
              <a:rPr lang="en-US" dirty="0" smtClean="0"/>
              <a:t>In our case, the same train/test split</a:t>
            </a:r>
          </a:p>
          <a:p>
            <a:pPr lvl="1"/>
            <a:r>
              <a:rPr lang="en-US" dirty="0" smtClean="0"/>
              <a:t>Gives more power than the unpaired t-test (we have more information)</a:t>
            </a:r>
          </a:p>
          <a:p>
            <a:pPr lvl="1"/>
            <a:endParaRPr lang="en-US" dirty="0"/>
          </a:p>
          <a:p>
            <a:pPr marL="45720" indent="0">
              <a:buNone/>
            </a:pPr>
            <a:r>
              <a:rPr lang="en-US" dirty="0" smtClean="0"/>
              <a:t>For almost all experiments, we’ll do a “two-tailed” version of the t-test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 calculate by hand or in code, but why reinvent the wheel: use excel or a statistical package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http://en.wikipedia.org/wiki/Student's_t-</a:t>
            </a:r>
            <a:r>
              <a:rPr lang="en-US" dirty="0" smtClean="0">
                <a:hlinkClick r:id="rId2"/>
              </a:rPr>
              <a:t>test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2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332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result of a statistical test is often a p-value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p-value: the probability that the null hypothesis holds.  Specifically, if we re-ran this experiment multiple times (say on different data) what is the probability that we would reject the null hypothesis incorrectly (i.e. the probability we’d be wrong)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Common values to consider “significant”: 0.05 (95% confident), 0.01 (99% confident) and 0.001 (99.9% confident)</a:t>
            </a:r>
          </a:p>
        </p:txBody>
      </p:sp>
    </p:spTree>
    <p:extLst>
      <p:ext uri="{BB962C8B-B14F-4D97-AF65-F5344CB8AC3E}">
        <p14:creationId xmlns:p14="http://schemas.microsoft.com/office/powerpoint/2010/main" val="277501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306689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 = 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984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83444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 = 0.15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41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3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301502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 = 0.007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9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about testing?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3990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8" y="2419484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8" name="Oval 7"/>
          <p:cNvSpPr/>
          <p:nvPr/>
        </p:nvSpPr>
        <p:spPr>
          <a:xfrm>
            <a:off x="5394782" y="3245685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06448" y="3479241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10" name="Right Arrow 9"/>
          <p:cNvSpPr/>
          <p:nvPr/>
        </p:nvSpPr>
        <p:spPr>
          <a:xfrm>
            <a:off x="4645321" y="3624511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5033770" y="2634004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classify</a:t>
            </a:r>
            <a:endParaRPr lang="en-US" sz="2800" dirty="0"/>
          </a:p>
        </p:txBody>
      </p:sp>
      <p:sp>
        <p:nvSpPr>
          <p:cNvPr id="14" name="Right Arrow 13"/>
          <p:cNvSpPr/>
          <p:nvPr/>
        </p:nvSpPr>
        <p:spPr>
          <a:xfrm>
            <a:off x="7133692" y="359593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950438" y="3624511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prediction</a:t>
            </a:r>
            <a:endParaRPr lang="en-US" sz="2000" dirty="0"/>
          </a:p>
        </p:txBody>
      </p:sp>
      <p:sp>
        <p:nvSpPr>
          <p:cNvPr id="13" name="Right Arrow 12"/>
          <p:cNvSpPr/>
          <p:nvPr/>
        </p:nvSpPr>
        <p:spPr>
          <a:xfrm>
            <a:off x="2228660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9287826">
            <a:off x="1956880" y="2336177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pre-process data</a:t>
            </a:r>
            <a:endParaRPr lang="en-US" sz="28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664686"/>
              </p:ext>
            </p:extLst>
          </p:nvPr>
        </p:nvGraphicFramePr>
        <p:xfrm>
          <a:off x="3020285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7551" y="5514379"/>
            <a:ext cx="549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preprocess the test data?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22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systems: sample 4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386994"/>
              </p:ext>
            </p:extLst>
          </p:nvPr>
        </p:nvGraphicFramePr>
        <p:xfrm>
          <a:off x="614928" y="188370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/>
                <a:gridCol w="1816169"/>
                <a:gridCol w="2062251"/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 2</a:t>
                      </a:r>
                      <a:endParaRPr lang="en-US" dirty="0"/>
                    </a:p>
                  </a:txBody>
                  <a:tcPr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model 2 better than model 1?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 = 0.001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8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tests on test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9544" y="2841453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519" y="3334122"/>
            <a:ext cx="13549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Labeled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34831" y="5024011"/>
            <a:ext cx="179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(data with labels)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33070" y="2841453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033070" y="4272899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70569" y="1871730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59863" y="2148955"/>
            <a:ext cx="13083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All</a:t>
            </a:r>
            <a:br>
              <a:rPr lang="en-US" sz="2800" dirty="0" smtClean="0"/>
            </a:br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3552419" y="4356176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48337" y="4452886"/>
            <a:ext cx="8950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Test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027095" y="1871730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027095" y="3040114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485219" y="1608668"/>
            <a:ext cx="1476980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74512" y="1749133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6563533" y="3033592"/>
            <a:ext cx="1398667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483552" y="3174057"/>
            <a:ext cx="15103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Development</a:t>
            </a:r>
          </a:p>
          <a:p>
            <a:pPr algn="ctr"/>
            <a:r>
              <a:rPr lang="en-US" sz="2000" dirty="0" smtClean="0"/>
              <a:t>Data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016" y="5498961"/>
            <a:ext cx="801856" cy="7500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62789" y="4352019"/>
            <a:ext cx="3343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cross-validation with t-test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77104" y="5393343"/>
            <a:ext cx="2826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we do that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4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resampling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test set </a:t>
            </a:r>
            <a:r>
              <a:rPr lang="en-US" i="1" dirty="0" smtClean="0"/>
              <a:t>t</a:t>
            </a:r>
            <a:r>
              <a:rPr lang="en-US" dirty="0" smtClean="0"/>
              <a:t> with n samples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i="1" dirty="0" smtClean="0"/>
              <a:t>m</a:t>
            </a:r>
            <a:r>
              <a:rPr lang="en-US" dirty="0" smtClean="0"/>
              <a:t> times:</a:t>
            </a:r>
          </a:p>
          <a:p>
            <a:pPr>
              <a:buFontTx/>
              <a:buChar char="-"/>
            </a:pPr>
            <a:r>
              <a:rPr lang="en-US" dirty="0" smtClean="0"/>
              <a:t>sample </a:t>
            </a:r>
            <a:r>
              <a:rPr lang="en-US" i="1" dirty="0" smtClean="0"/>
              <a:t>n</a:t>
            </a:r>
            <a:r>
              <a:rPr lang="en-US" dirty="0" smtClean="0"/>
              <a:t> examples </a:t>
            </a:r>
            <a:r>
              <a:rPr lang="en-US" b="1" dirty="0" smtClean="0"/>
              <a:t>with replacement</a:t>
            </a:r>
            <a:r>
              <a:rPr lang="en-US" dirty="0" smtClean="0"/>
              <a:t> from </a:t>
            </a:r>
            <a:r>
              <a:rPr lang="en-US" dirty="0" smtClean="0"/>
              <a:t>the test set </a:t>
            </a:r>
            <a:r>
              <a:rPr lang="en-US" dirty="0" smtClean="0"/>
              <a:t>to create a new </a:t>
            </a:r>
            <a:r>
              <a:rPr lang="en-US" dirty="0" smtClean="0"/>
              <a:t>test </a:t>
            </a:r>
            <a:r>
              <a:rPr lang="en-US" dirty="0" smtClean="0"/>
              <a:t>set </a:t>
            </a:r>
            <a:r>
              <a:rPr lang="en-US" i="1" dirty="0" smtClean="0"/>
              <a:t>t’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evaluate model(s) </a:t>
            </a:r>
            <a:r>
              <a:rPr lang="en-US" dirty="0" smtClean="0"/>
              <a:t>on </a:t>
            </a:r>
            <a:r>
              <a:rPr lang="en-US" i="1" dirty="0" smtClean="0"/>
              <a:t>t’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calculate t-test (or other statistical test) on the collection of </a:t>
            </a:r>
            <a:r>
              <a:rPr lang="en-US" i="1" dirty="0" smtClean="0"/>
              <a:t>m</a:t>
            </a:r>
            <a:r>
              <a:rPr lang="en-US" dirty="0" smtClean="0"/>
              <a:t>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09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resampling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624502" y="3078242"/>
            <a:ext cx="1297640" cy="2074333"/>
            <a:chOff x="6782226" y="1943247"/>
            <a:chExt cx="1297640" cy="2074333"/>
          </a:xfrm>
        </p:grpSpPr>
        <p:sp>
          <p:nvSpPr>
            <p:cNvPr id="5" name="Rectangle 4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Test’ 1</a:t>
              </a:r>
              <a:endParaRPr lang="en-US" sz="2800" dirty="0" smtClean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 rot="17744171">
            <a:off x="1994423" y="3237427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 with replacement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305250" y="4516646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65910" y="3078242"/>
            <a:ext cx="1297640" cy="2074333"/>
            <a:chOff x="6782226" y="1943247"/>
            <a:chExt cx="1297640" cy="2074333"/>
          </a:xfrm>
        </p:grpSpPr>
        <p:sp>
          <p:nvSpPr>
            <p:cNvPr id="12" name="Rectangle 11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8144" y="2039957"/>
              <a:ext cx="89509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</a:t>
              </a:r>
            </a:p>
            <a:p>
              <a:pPr algn="ctr"/>
              <a:r>
                <a:rPr lang="en-US" sz="2800" dirty="0" smtClean="0"/>
                <a:t>Data</a:t>
              </a:r>
              <a:endParaRPr lang="en-US" sz="2800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7307031" y="3078242"/>
            <a:ext cx="1297640" cy="2074333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7"/>
              <a:ext cx="11268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Test’ m</a:t>
              </a:r>
              <a:endParaRPr lang="en-US" sz="2800" dirty="0" smtClean="0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6707266" y="3819921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5354429" y="3078242"/>
            <a:ext cx="1297640" cy="2074333"/>
            <a:chOff x="6782226" y="1943247"/>
            <a:chExt cx="1297640" cy="2074333"/>
          </a:xfrm>
        </p:grpSpPr>
        <p:sp>
          <p:nvSpPr>
            <p:cNvPr id="21" name="Rectangle 20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Test’ 2</a:t>
              </a:r>
              <a:endParaRPr lang="en-US" sz="2800" dirty="0" smtClean="0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29253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resampling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841270" y="3344039"/>
            <a:ext cx="1371600" cy="1371600"/>
            <a:chOff x="7391400" y="3505200"/>
            <a:chExt cx="1371600" cy="1371600"/>
          </a:xfrm>
          <a:solidFill>
            <a:srgbClr val="3366FF"/>
          </a:solidFill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35635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A</a:t>
              </a:r>
              <a:endParaRPr lang="en-US" sz="2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60065" y="2433286"/>
            <a:ext cx="1297640" cy="619930"/>
            <a:chOff x="6782226" y="1943247"/>
            <a:chExt cx="1297640" cy="2074333"/>
          </a:xfrm>
        </p:grpSpPr>
        <p:sp>
          <p:nvSpPr>
            <p:cNvPr id="9" name="Rectangle 8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Test’ 1</a:t>
              </a:r>
              <a:endParaRPr lang="en-US" sz="2800" dirty="0" smtClean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61729" y="3477716"/>
            <a:ext cx="1297640" cy="619930"/>
            <a:chOff x="6782226" y="1943247"/>
            <a:chExt cx="1297640" cy="2074333"/>
          </a:xfrm>
        </p:grpSpPr>
        <p:sp>
          <p:nvSpPr>
            <p:cNvPr id="13" name="Rectangle 12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2942" y="2039959"/>
              <a:ext cx="1085503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Test’ 2</a:t>
              </a:r>
              <a:endParaRPr lang="en-US" sz="2800" dirty="0" smtClean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61729" y="5115396"/>
            <a:ext cx="1297640" cy="619930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9"/>
              <a:ext cx="1126881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Test’ m</a:t>
              </a:r>
              <a:endParaRPr lang="en-US" sz="2800" dirty="0" smtClean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07792" y="432215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9" name="Right Arrow 18"/>
          <p:cNvSpPr/>
          <p:nvPr/>
        </p:nvSpPr>
        <p:spPr>
          <a:xfrm>
            <a:off x="5533872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2807606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7744171">
            <a:off x="2418262" y="2644599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evaluate model on data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59222" y="2433286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366FF"/>
                </a:solidFill>
              </a:rPr>
              <a:t>A</a:t>
            </a:r>
            <a:r>
              <a:rPr lang="en-US" sz="2800" dirty="0" smtClean="0"/>
              <a:t> score 1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759222" y="3358617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 smtClean="0"/>
              <a:t> score 2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6738702" y="5115396"/>
            <a:ext cx="1605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 smtClean="0"/>
              <a:t> score m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7203414" y="433191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5605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resampling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3841270" y="3344039"/>
            <a:ext cx="1371600" cy="1371600"/>
            <a:chOff x="7391400" y="3505200"/>
            <a:chExt cx="1371600" cy="1371600"/>
          </a:xfrm>
          <a:solidFill>
            <a:srgbClr val="660066"/>
          </a:solidFill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0896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B</a:t>
              </a:r>
              <a:endParaRPr lang="en-US" sz="2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60065" y="2433286"/>
            <a:ext cx="1297640" cy="619930"/>
            <a:chOff x="6782226" y="1943247"/>
            <a:chExt cx="1297640" cy="2074333"/>
          </a:xfrm>
        </p:grpSpPr>
        <p:sp>
          <p:nvSpPr>
            <p:cNvPr id="9" name="Rectangle 8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Test’ 1</a:t>
              </a:r>
              <a:endParaRPr lang="en-US" sz="2800" dirty="0" smtClean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61729" y="3477716"/>
            <a:ext cx="1297640" cy="619930"/>
            <a:chOff x="6782226" y="1943247"/>
            <a:chExt cx="1297640" cy="2074333"/>
          </a:xfrm>
        </p:grpSpPr>
        <p:sp>
          <p:nvSpPr>
            <p:cNvPr id="13" name="Rectangle 12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2942" y="2039959"/>
              <a:ext cx="1085503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Test’ 2</a:t>
              </a:r>
              <a:endParaRPr lang="en-US" sz="2800" dirty="0" smtClean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61729" y="5115396"/>
            <a:ext cx="1297640" cy="619930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9"/>
              <a:ext cx="1126881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Test’ m</a:t>
              </a:r>
              <a:endParaRPr lang="en-US" sz="2800" dirty="0" smtClean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07792" y="432215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9" name="Right Arrow 18"/>
          <p:cNvSpPr/>
          <p:nvPr/>
        </p:nvSpPr>
        <p:spPr>
          <a:xfrm>
            <a:off x="5533872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2807606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7744171">
            <a:off x="2418262" y="2644599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evaluate model on data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59222" y="2433286"/>
            <a:ext cx="1534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660066"/>
                </a:solidFill>
              </a:rPr>
              <a:t>B</a:t>
            </a:r>
            <a:r>
              <a:rPr lang="en-US" sz="2800" dirty="0" smtClean="0"/>
              <a:t> score 1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759222" y="3358617"/>
            <a:ext cx="150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 smtClean="0"/>
              <a:t> score 2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6759222" y="5115396"/>
            <a:ext cx="154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 smtClean="0"/>
              <a:t> score m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7203414" y="433191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33951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resampling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0778" y="1811289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366FF"/>
                </a:solidFill>
              </a:rPr>
              <a:t>A</a:t>
            </a:r>
            <a:r>
              <a:rPr lang="en-US" sz="2800" dirty="0" smtClean="0"/>
              <a:t> score 1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130778" y="2736620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 smtClean="0"/>
              <a:t> score 2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110258" y="4493399"/>
            <a:ext cx="1605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 smtClean="0"/>
              <a:t> score 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574970" y="370991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764623" y="1811289"/>
            <a:ext cx="1534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660066"/>
                </a:solidFill>
              </a:rPr>
              <a:t>B</a:t>
            </a:r>
            <a:r>
              <a:rPr lang="en-US" sz="2800" dirty="0" smtClean="0"/>
              <a:t> score 1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764623" y="2736620"/>
            <a:ext cx="150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 smtClean="0"/>
              <a:t> score 2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764623" y="4493399"/>
            <a:ext cx="154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 smtClean="0"/>
              <a:t> score m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208815" y="370991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91556" y="5136444"/>
            <a:ext cx="703547" cy="5785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82503" y="5136444"/>
            <a:ext cx="917120" cy="5785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72353" y="5870222"/>
            <a:ext cx="4620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paired t-test (or other analysis)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90627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Experimentation good practices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179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Never look at your test data!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During development</a:t>
            </a:r>
          </a:p>
          <a:p>
            <a:pPr lvl="1"/>
            <a:r>
              <a:rPr lang="en-US" dirty="0" smtClean="0"/>
              <a:t>Compare different models/</a:t>
            </a:r>
            <a:r>
              <a:rPr lang="en-US" dirty="0" err="1" smtClean="0"/>
              <a:t>hyperparameters</a:t>
            </a:r>
            <a:r>
              <a:rPr lang="en-US" dirty="0" smtClean="0"/>
              <a:t> on development data</a:t>
            </a:r>
          </a:p>
          <a:p>
            <a:pPr lvl="1"/>
            <a:r>
              <a:rPr lang="en-US" dirty="0" smtClean="0"/>
              <a:t>use cross-validation to get more consistent results</a:t>
            </a:r>
          </a:p>
          <a:p>
            <a:pPr lvl="1"/>
            <a:r>
              <a:rPr lang="en-US" dirty="0" smtClean="0"/>
              <a:t>If you want to be confident with results, use a t-test and look for p = 0.05 (or </a:t>
            </a:r>
            <a:r>
              <a:rPr lang="en-US" smtClean="0"/>
              <a:t>even better)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For final evaluation, use bootstrap resampling combined with a t-test to compare final approaches</a:t>
            </a:r>
          </a:p>
        </p:txBody>
      </p:sp>
    </p:spTree>
    <p:extLst>
      <p:ext uri="{BB962C8B-B14F-4D97-AF65-F5344CB8AC3E}">
        <p14:creationId xmlns:p14="http://schemas.microsoft.com/office/powerpoint/2010/main" val="28082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data preprocessing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642742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 smtClean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Normalize example length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939171"/>
            <a:ext cx="69419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of these do we need to do on test data?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Any issues?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62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data preprocessing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046990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Remove irrelevant/noisy features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 smtClean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Normalize example length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81292" y="1912949"/>
            <a:ext cx="4294463" cy="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32092" y="2241936"/>
            <a:ext cx="3014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Remove/pick same features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32092" y="2915557"/>
            <a:ext cx="1062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Do these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32092" y="3757873"/>
            <a:ext cx="862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Do this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1462" y="5064611"/>
            <a:ext cx="7492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Whatever you do on training, you have to do the EXACT same on testing!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3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Normalizing test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0: subtract the </a:t>
            </a:r>
            <a:r>
              <a:rPr lang="en-US" dirty="0" smtClean="0">
                <a:solidFill>
                  <a:srgbClr val="FF0000"/>
                </a:solidFill>
              </a:rPr>
              <a:t>mean</a:t>
            </a:r>
            <a:r>
              <a:rPr lang="en-US" dirty="0" smtClean="0"/>
              <a:t> from all 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Rescale/adjust feature values to avoid magnitude bias: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Variance scaling</a:t>
            </a:r>
            <a:r>
              <a:rPr lang="en-US" dirty="0" smtClean="0"/>
              <a:t>: divide each value by the </a:t>
            </a:r>
            <a:r>
              <a:rPr lang="en-US" dirty="0" err="1" smtClean="0">
                <a:solidFill>
                  <a:srgbClr val="FF0000"/>
                </a:solidFill>
              </a:rPr>
              <a:t>std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dev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Absolute scaling</a:t>
            </a:r>
            <a:r>
              <a:rPr lang="en-US" dirty="0" smtClean="0"/>
              <a:t>: divide each value by the </a:t>
            </a:r>
            <a:r>
              <a:rPr lang="en-US" dirty="0" smtClean="0">
                <a:solidFill>
                  <a:srgbClr val="FF0000"/>
                </a:solidFill>
              </a:rPr>
              <a:t>largest value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4839" y="5911326"/>
            <a:ext cx="8059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values do we use when normalizing testing data?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18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Normalizing test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0: subtract the </a:t>
            </a:r>
            <a:r>
              <a:rPr lang="en-US" dirty="0" smtClean="0">
                <a:solidFill>
                  <a:srgbClr val="FF0000"/>
                </a:solidFill>
              </a:rPr>
              <a:t>mean</a:t>
            </a:r>
            <a:r>
              <a:rPr lang="en-US" dirty="0" smtClean="0"/>
              <a:t> from all 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Rescale/adjust feature values to avoid magnitude bias: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Variance scaling</a:t>
            </a:r>
            <a:r>
              <a:rPr lang="en-US" dirty="0" smtClean="0"/>
              <a:t>: divide each value by the </a:t>
            </a:r>
            <a:r>
              <a:rPr lang="en-US" dirty="0" err="1" smtClean="0">
                <a:solidFill>
                  <a:srgbClr val="FF0000"/>
                </a:solidFill>
              </a:rPr>
              <a:t>std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dev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Absolute scaling</a:t>
            </a:r>
            <a:r>
              <a:rPr lang="en-US" dirty="0" smtClean="0"/>
              <a:t>: divide each value by the </a:t>
            </a:r>
            <a:r>
              <a:rPr lang="en-US" dirty="0" smtClean="0">
                <a:solidFill>
                  <a:srgbClr val="FF0000"/>
                </a:solidFill>
              </a:rPr>
              <a:t>largest value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5899" y="5911326"/>
            <a:ext cx="5759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Save these from training normalization!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6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8013</TotalTime>
  <Words>3091</Words>
  <Application>Microsoft Macintosh PowerPoint</Application>
  <PresentationFormat>On-screen Show (4:3)</PresentationFormat>
  <Paragraphs>1462</Paragraphs>
  <Slides>57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Median</vt:lpstr>
      <vt:lpstr>Evaluation</vt:lpstr>
      <vt:lpstr>Admin</vt:lpstr>
      <vt:lpstr>So far…</vt:lpstr>
      <vt:lpstr>What about testing?</vt:lpstr>
      <vt:lpstr>What about testing?</vt:lpstr>
      <vt:lpstr>Test data preprocessing</vt:lpstr>
      <vt:lpstr>Test data preprocessing</vt:lpstr>
      <vt:lpstr>Normalizing test data</vt:lpstr>
      <vt:lpstr>Normalizing test data</vt:lpstr>
      <vt:lpstr>Normalizing test data</vt:lpstr>
      <vt:lpstr>Features pre-processing summary</vt:lpstr>
      <vt:lpstr>Supervised evaluation</vt:lpstr>
      <vt:lpstr>Supervised evaluation</vt:lpstr>
      <vt:lpstr>Supervised evaluation</vt:lpstr>
      <vt:lpstr>Supervised evaluation</vt:lpstr>
      <vt:lpstr>Supervised evaluation</vt:lpstr>
      <vt:lpstr>Comparing algorithms</vt:lpstr>
      <vt:lpstr>Idea 1</vt:lpstr>
      <vt:lpstr>Idea 1</vt:lpstr>
      <vt:lpstr>Is model 2 better?</vt:lpstr>
      <vt:lpstr>Comparing scores: significance</vt:lpstr>
      <vt:lpstr>Idea 2</vt:lpstr>
      <vt:lpstr>Idea 2</vt:lpstr>
      <vt:lpstr>Variance</vt:lpstr>
      <vt:lpstr>Variance</vt:lpstr>
      <vt:lpstr>Repeated experimentation</vt:lpstr>
      <vt:lpstr>Repeated experimentation</vt:lpstr>
      <vt:lpstr>n-fold cross validation</vt:lpstr>
      <vt:lpstr>n-fold cross validation</vt:lpstr>
      <vt:lpstr>n-fold cross validation</vt:lpstr>
      <vt:lpstr>Leave-one-out cross validation</vt:lpstr>
      <vt:lpstr>Leave-one-out cross validation</vt:lpstr>
      <vt:lpstr>Comparing systems: sample 1</vt:lpstr>
      <vt:lpstr>Comparing systems: sample 2</vt:lpstr>
      <vt:lpstr>Comparing systems: sample 3</vt:lpstr>
      <vt:lpstr>Comparing systems</vt:lpstr>
      <vt:lpstr>Comparing systems</vt:lpstr>
      <vt:lpstr>Comparing systems: sample 4</vt:lpstr>
      <vt:lpstr>Comparing systems: sample 4</vt:lpstr>
      <vt:lpstr>Comparing systems: sample 4</vt:lpstr>
      <vt:lpstr>Comparing systems: sample 4</vt:lpstr>
      <vt:lpstr>Statistical tests</vt:lpstr>
      <vt:lpstr>t-test</vt:lpstr>
      <vt:lpstr>t-test</vt:lpstr>
      <vt:lpstr>Calculating t-test</vt:lpstr>
      <vt:lpstr>p-value</vt:lpstr>
      <vt:lpstr>Comparing systems: sample 1</vt:lpstr>
      <vt:lpstr>Comparing systems: sample 2</vt:lpstr>
      <vt:lpstr>Comparing systems: sample 3</vt:lpstr>
      <vt:lpstr>Comparing systems: sample 4</vt:lpstr>
      <vt:lpstr>Statistical tests on test data</vt:lpstr>
      <vt:lpstr>Bootstrap resampling</vt:lpstr>
      <vt:lpstr>Bootstrap resampling</vt:lpstr>
      <vt:lpstr>Bootstrap resampling</vt:lpstr>
      <vt:lpstr>Bootstrap resampling</vt:lpstr>
      <vt:lpstr>Bootstrap resampling</vt:lpstr>
      <vt:lpstr>Experimentation good practices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1242</cp:revision>
  <cp:lastPrinted>2016-09-15T22:46:47Z</cp:lastPrinted>
  <dcterms:created xsi:type="dcterms:W3CDTF">2013-09-08T20:10:23Z</dcterms:created>
  <dcterms:modified xsi:type="dcterms:W3CDTF">2016-09-19T22:44:00Z</dcterms:modified>
</cp:coreProperties>
</file>