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2.xml" ContentType="application/vnd.openxmlformats-officedocument.presentationml.notesSlide+xml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Microsoft_Equation4.bin" ContentType="application/vnd.openxmlformats-officedocument.oleObject"/>
  <Override PartName="/ppt/notesSlides/notesSlide3.xml" ContentType="application/vnd.openxmlformats-officedocument.presentationml.notesSlide+xml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Microsoft_Equation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7" r:id="rId11"/>
    <p:sldId id="265" r:id="rId12"/>
    <p:sldId id="276" r:id="rId13"/>
    <p:sldId id="275" r:id="rId14"/>
    <p:sldId id="279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4" r:id="rId24"/>
    <p:sldId id="291" r:id="rId25"/>
    <p:sldId id="292" r:id="rId26"/>
    <p:sldId id="293" r:id="rId27"/>
    <p:sldId id="290" r:id="rId28"/>
    <p:sldId id="296" r:id="rId29"/>
    <p:sldId id="34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47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you expect the max temp values for each day to have higher variance here or in </a:t>
            </a:r>
            <a:r>
              <a:rPr lang="en-US" baseline="0" dirty="0" smtClean="0"/>
              <a:t>Vermont?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5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expensive</a:t>
            </a:r>
            <a:r>
              <a:rPr lang="en-US" baseline="0" dirty="0" smtClean="0"/>
              <a:t> if you have lots of features and/or it is expensive to train your model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still</a:t>
            </a:r>
            <a:r>
              <a:rPr lang="en-US" baseline="0" dirty="0" smtClean="0"/>
              <a:t> can remove useful features if they’re redundant with other features.  This can get you in trouble if you also remove the redundant feature.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2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an example with drastically different values can cause huge fluctuations in the model updates (e.g. with the perceptron)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hopefully we’d weed out extreme values when removing outliers, but even moderate magnitude differences can still impact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9/13/16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4.bin"/><Relationship Id="rId12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11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12.e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Feature PRE-PROCESSING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</a:t>
            </a:r>
            <a:r>
              <a:rPr lang="en-US" dirty="0" smtClean="0"/>
              <a:t>158</a:t>
            </a:r>
            <a:r>
              <a:rPr lang="en-US" dirty="0" smtClean="0"/>
              <a:t> </a:t>
            </a:r>
            <a:r>
              <a:rPr lang="en-US" dirty="0" smtClean="0"/>
              <a:t>– Fall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image represented?</a:t>
            </a:r>
            <a:endParaRPr lang="en-US" dirty="0"/>
          </a:p>
        </p:txBody>
      </p:sp>
      <p:grpSp>
        <p:nvGrpSpPr>
          <p:cNvPr id="437" name="Group 436"/>
          <p:cNvGrpSpPr/>
          <p:nvPr/>
        </p:nvGrpSpPr>
        <p:grpSpPr>
          <a:xfrm>
            <a:off x="1752600" y="2971800"/>
            <a:ext cx="1814513" cy="2286000"/>
            <a:chOff x="1447800" y="3352800"/>
            <a:chExt cx="1814513" cy="2286000"/>
          </a:xfrm>
        </p:grpSpPr>
        <p:pic>
          <p:nvPicPr>
            <p:cNvPr id="3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4" name="Rectangle 3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6" name="TextBox 435"/>
          <p:cNvSpPr txBox="1"/>
          <p:nvPr/>
        </p:nvSpPr>
        <p:spPr>
          <a:xfrm>
            <a:off x="4038600" y="3581400"/>
            <a:ext cx="46819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images are made up of pixels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for a color image, each pixel corresponds to an RGB value (i.e. three numbers)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731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features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for each pixel:	R[0-255]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   	G[0-255]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1818832" y="6162078"/>
            <a:ext cx="718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retain all the information in the original document?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5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features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2687" y="2883932"/>
            <a:ext cx="1814513" cy="2286000"/>
            <a:chOff x="1447800" y="3352800"/>
            <a:chExt cx="1814513" cy="2286000"/>
          </a:xfrm>
        </p:grpSpPr>
        <p:pic>
          <p:nvPicPr>
            <p:cNvPr id="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  <p:sp>
        <p:nvSpPr>
          <p:cNvPr id="438" name="Right Arrow 437"/>
          <p:cNvSpPr/>
          <p:nvPr/>
        </p:nvSpPr>
        <p:spPr>
          <a:xfrm>
            <a:off x="2491820" y="3645932"/>
            <a:ext cx="812800" cy="1143000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/>
        </p:nvSpPr>
        <p:spPr>
          <a:xfrm>
            <a:off x="3572933" y="3689866"/>
            <a:ext cx="433817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for each pixel:	R[0-255]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   	G[0-255]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			B[0-255]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071898" y="5931245"/>
            <a:ext cx="348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Other features for images?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2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image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Use “patches” rather than pixels (sort of like “bigrams” for text)</a:t>
            </a:r>
          </a:p>
          <a:p>
            <a:r>
              <a:rPr lang="en-US" dirty="0" smtClean="0"/>
              <a:t>Different color representations (i.e. L*A*B*)</a:t>
            </a:r>
          </a:p>
          <a:p>
            <a:r>
              <a:rPr lang="en-US" dirty="0" smtClean="0"/>
              <a:t>Texture features, i.e. responses to filters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Shape features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9016" y="3644371"/>
            <a:ext cx="2364317" cy="145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32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3850" y="1600200"/>
            <a:ext cx="828219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Very often requires some domain knowledge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ML algorithm developers, we often have to trust the “experts” to identify and extract reasonable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That said, it can be helpful to understand where the features are coming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7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learning model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129376" y="339571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41042" y="3629268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353713" y="2900729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38498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8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Pre-process training data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2050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357482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“better” training data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9201" y="5926667"/>
            <a:ext cx="6458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types of preprocessing might we want to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8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1600" y="3572933"/>
            <a:ext cx="2876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an outlier?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52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4795" y="3979332"/>
            <a:ext cx="449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types of inconsistencies?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2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7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2</a:t>
            </a:r>
            <a:endParaRPr lang="en-US" sz="3200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  This class will make you a better programmer!</a:t>
            </a:r>
          </a:p>
          <a:p>
            <a:pPr lvl="1"/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How did it go?</a:t>
            </a:r>
          </a:p>
          <a:p>
            <a:pPr lvl="1"/>
            <a:r>
              <a:rPr lang="en-US" dirty="0" smtClean="0">
                <a:sym typeface="Wingdings"/>
              </a:rPr>
              <a:t>  How much time did you spend?</a:t>
            </a:r>
          </a:p>
          <a:p>
            <a:pPr lvl="1"/>
            <a:endParaRPr lang="en-US" dirty="0">
              <a:sym typeface="Wingdings"/>
            </a:endParaRPr>
          </a:p>
          <a:p>
            <a:pPr marL="45720" indent="0">
              <a:buNone/>
            </a:pPr>
            <a:r>
              <a:rPr lang="en-US" dirty="0" smtClean="0">
                <a:sym typeface="Wingdings"/>
              </a:rPr>
              <a:t>Assignment 3 out</a:t>
            </a:r>
          </a:p>
          <a:p>
            <a:pPr marL="822960" lvl="1" indent="-457200"/>
            <a:r>
              <a:rPr lang="en-US" dirty="0" smtClean="0">
                <a:sym typeface="Wingdings"/>
              </a:rPr>
              <a:t>Implement perceptron variants</a:t>
            </a:r>
          </a:p>
          <a:p>
            <a:pPr marL="822960" lvl="1" indent="-457200"/>
            <a:r>
              <a:rPr lang="en-US" dirty="0" smtClean="0">
                <a:sym typeface="Wingdings"/>
              </a:rPr>
              <a:t>See how they differ in performance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1357" y="6062133"/>
            <a:ext cx="65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Fix?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7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conflicting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Identify examples that have the same features, but differing values</a:t>
            </a:r>
          </a:p>
          <a:p>
            <a:pPr lvl="1"/>
            <a:r>
              <a:rPr lang="en-US" dirty="0" smtClean="0"/>
              <a:t>For some learning algorithms, this can cause issues (for example, not converging)</a:t>
            </a:r>
          </a:p>
          <a:p>
            <a:pPr lvl="1"/>
            <a:r>
              <a:rPr lang="en-US" dirty="0" smtClean="0"/>
              <a:t>In general, unsatisfying from a learning perspective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Can be a bit expensive computationally (examining all pairs), though faster approaches are available</a:t>
            </a:r>
          </a:p>
        </p:txBody>
      </p:sp>
    </p:spTree>
    <p:extLst>
      <p:ext uri="{BB962C8B-B14F-4D97-AF65-F5344CB8AC3E}">
        <p14:creationId xmlns:p14="http://schemas.microsoft.com/office/powerpoint/2010/main" val="73138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97163" y="5452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26593" y="49445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78993" y="5757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36193" y="52493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36253" y="5909733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41053" y="48767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2648" y="37591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31241" y="3217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36041" y="36745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0956" y="27093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488441" y="2709331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40993" y="3369732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766048" y="1676399"/>
            <a:ext cx="304800" cy="304800"/>
          </a:xfrm>
          <a:prstGeom prst="ellipse">
            <a:avLst/>
          </a:prstGeom>
          <a:solidFill>
            <a:srgbClr val="008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228072" y="2610604"/>
            <a:ext cx="4661313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 example that is inconsistent with the other examples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extreme feature values in one or more dimensions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examples with the same feature values but different labels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7445" y="5909733"/>
            <a:ext cx="34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identify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4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extreme outliers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Throw out examples that have extreme values in one dimension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Throw out examples that are very far away from any other 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Train a probabilistic model on the data and throw out “very unlikely”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an entire field of study by itself!  Often called outlier or anomaly detection.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statistics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7748589" cy="1116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the mean, standard deviation, and variance of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08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statistics recap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32" y="1797055"/>
            <a:ext cx="605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mean</a:t>
            </a:r>
            <a:r>
              <a:rPr lang="en-US" sz="2800" dirty="0" smtClean="0"/>
              <a:t>: average value, often written as μ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2649" y="2745839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variance</a:t>
            </a:r>
            <a:r>
              <a:rPr lang="en-US" sz="2800" dirty="0" smtClean="0"/>
              <a:t>: a measure of how much variation there is in the data.  Calculated as: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442843"/>
              </p:ext>
            </p:extLst>
          </p:nvPr>
        </p:nvGraphicFramePr>
        <p:xfrm>
          <a:off x="3725750" y="3699945"/>
          <a:ext cx="2201407" cy="933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4" imgW="1168400" imgH="495300" progId="Equation.3">
                  <p:embed/>
                </p:oleObj>
              </mc:Choice>
              <mc:Fallback>
                <p:oleObj name="Equation" r:id="rId4" imgW="11684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25750" y="3699945"/>
                        <a:ext cx="2201407" cy="933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9" y="4803134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standard deviation</a:t>
            </a:r>
            <a:r>
              <a:rPr lang="en-US" sz="2800" dirty="0" smtClean="0"/>
              <a:t>: square root of the variance (written as </a:t>
            </a:r>
            <a:r>
              <a:rPr lang="en-US" sz="2800" dirty="0" err="1" smtClean="0"/>
              <a:t>σ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68046" y="5965197"/>
            <a:ext cx="452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these help us with outliers?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5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1833070" y="1725982"/>
            <a:ext cx="5212989" cy="3695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7715" y="5699567"/>
            <a:ext cx="5953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we know the data is distributed normally (i.e. via a normal/</a:t>
            </a:r>
            <a:r>
              <a:rPr lang="en-US" sz="2400" dirty="0" err="1" smtClean="0">
                <a:solidFill>
                  <a:srgbClr val="0000FF"/>
                </a:solidFill>
              </a:rPr>
              <a:t>gaussian</a:t>
            </a:r>
            <a:r>
              <a:rPr lang="en-US" sz="2400" dirty="0" smtClean="0">
                <a:solidFill>
                  <a:srgbClr val="0000FF"/>
                </a:solidFill>
              </a:rPr>
              <a:t> distribution)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3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in a single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Examples in a single dimension that have values greater than </a:t>
            </a:r>
            <a:br>
              <a:rPr lang="en-US" sz="2400" dirty="0" smtClean="0"/>
            </a:br>
            <a:r>
              <a:rPr lang="en-US" sz="2400" dirty="0" smtClean="0"/>
              <a:t>|</a:t>
            </a:r>
            <a:r>
              <a:rPr lang="en-US" sz="2400" dirty="0" err="1" smtClean="0"/>
              <a:t>kσ</a:t>
            </a:r>
            <a:r>
              <a:rPr lang="en-US" sz="2400" dirty="0" smtClean="0"/>
              <a:t>| can be discarded (for k &gt;&gt;3)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Even if the data isn’t actually distributed normally, this is still often reasonable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634447" y="4116326"/>
            <a:ext cx="3867282" cy="27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1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 for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good practices:</a:t>
            </a:r>
          </a:p>
          <a:p>
            <a:pPr>
              <a:buFontTx/>
              <a:buChar char="-"/>
            </a:pPr>
            <a:r>
              <a:rPr lang="en-US" dirty="0" smtClean="0"/>
              <a:t>Throw out conflicting examples</a:t>
            </a:r>
          </a:p>
          <a:p>
            <a:pPr>
              <a:buFontTx/>
              <a:buChar char="-"/>
            </a:pPr>
            <a:r>
              <a:rPr lang="en-US" dirty="0" smtClean="0"/>
              <a:t>Throw out any examples with obviously extreme feature values (i.e. many, many standard deviations away)</a:t>
            </a:r>
          </a:p>
          <a:p>
            <a:pPr>
              <a:buFontTx/>
              <a:buChar char="-"/>
            </a:pPr>
            <a:r>
              <a:rPr lang="en-US" dirty="0" smtClean="0"/>
              <a:t>Check for erroneous feature values (e.g. negative values for a feature that can only be positive)</a:t>
            </a:r>
          </a:p>
          <a:p>
            <a:pPr>
              <a:buFontTx/>
              <a:buChar char="-"/>
            </a:pPr>
            <a:r>
              <a:rPr lang="en-US" dirty="0" smtClean="0"/>
              <a:t>Let the learning algorithm/other pre-processing handle the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2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Which features to use</a:t>
            </a:r>
            <a:endParaRPr lang="en-US" dirty="0" smtClean="0">
              <a:solidFill>
                <a:srgbClr val="008000"/>
              </a:solidFill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3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19791" y="6095999"/>
            <a:ext cx="4264152" cy="61806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 do they come from?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75639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/>
                <a:gridCol w="1376947"/>
                <a:gridCol w="1219893"/>
                <a:gridCol w="1534001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Terrain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Unicycle-type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Weather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Go-For-Ride?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Snowy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1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pruning/selection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393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Good features provide us information that helps us distinguish between labels.  However</a:t>
            </a:r>
            <a:r>
              <a:rPr lang="en-US" dirty="0"/>
              <a:t>, not all features are good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Feature pruning</a:t>
            </a:r>
            <a:r>
              <a:rPr lang="en-US" dirty="0" smtClean="0"/>
              <a:t> is the process of removing “bad”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Feature selection</a:t>
            </a:r>
            <a:r>
              <a:rPr lang="en-US" dirty="0" smtClean="0"/>
              <a:t> is the process of selecting “good” features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makes a bad feature and why would we have them in our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30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of you are going to generate a feature for our data set: pick 5 random binary numbers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 smtClean="0">
                <a:solidFill>
                  <a:srgbClr val="0000FF"/>
                </a:solidFill>
              </a:rPr>
              <a:t>1</a:t>
            </a:r>
            <a:endParaRPr lang="en-US" sz="32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07731" y="3465860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8927" y="4045061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10127" y="4620765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22933" y="5198048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24133" y="5773752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7360" y="4311906"/>
            <a:ext cx="469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I’ve already labeled these examples and I have two features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5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8218" y="2831164"/>
            <a:ext cx="563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we have a “random” feature, i.e. a feature with random binary values, what is the probability that our feature perfectly predicts the label?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37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313989" y="3185457"/>
            <a:ext cx="4350776" cy="109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</a:t>
            </a:r>
            <a:r>
              <a:rPr lang="en-US" sz="3200" dirty="0" smtClean="0">
                <a:solidFill>
                  <a:srgbClr val="FF0000"/>
                </a:solidFill>
              </a:rPr>
              <a:t>s that the only way to get perfect prediction?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8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Total = 1/32+1/32 = 1/16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is this a problem?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3989" y="4926400"/>
            <a:ext cx="4802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Although these features perfectly correlate/predict the training data, they will generally NOT have any predictive power on the test set!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3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Total = 1/32+1/32 = 1/16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perfect correlation the only thing we need to worry about for random features?</a:t>
            </a:r>
          </a:p>
        </p:txBody>
      </p:sp>
    </p:spTree>
    <p:extLst>
      <p:ext uri="{BB962C8B-B14F-4D97-AF65-F5344CB8AC3E}">
        <p14:creationId xmlns:p14="http://schemas.microsoft.com/office/powerpoint/2010/main" val="223948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1173" y="3592451"/>
            <a:ext cx="5896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Any correlation (particularly any strong correlation) can affect performance!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2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Adding features </a:t>
            </a:r>
            <a:r>
              <a:rPr lang="en-US" sz="2400" b="1" i="1" dirty="0" smtClean="0"/>
              <a:t>can</a:t>
            </a:r>
            <a:r>
              <a:rPr lang="en-US" sz="2400" dirty="0" smtClean="0"/>
              <a:t> give us more information, but not always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Determining if a feature is useful can be challenging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54941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Terrain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Unicycle-type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Jacket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ML</a:t>
                      </a:r>
                      <a:r>
                        <a:rPr lang="en-US" sz="1200" baseline="0" dirty="0" smtClean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Go-For-Ride?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9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757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can be particularly problematic in problem areas where we automatically generate features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210409" y="3276600"/>
            <a:ext cx="1814513" cy="2286000"/>
            <a:chOff x="1447800" y="3352800"/>
            <a:chExt cx="1814513" cy="2286000"/>
          </a:xfrm>
        </p:grpSpPr>
        <p:pic>
          <p:nvPicPr>
            <p:cNvPr id="15" name="Picture 5" descr="C:\images\homer\surprised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3352800"/>
              <a:ext cx="1814513" cy="2286000"/>
            </a:xfrm>
            <a:prstGeom prst="rect">
              <a:avLst/>
            </a:prstGeom>
            <a:noFill/>
          </p:spPr>
        </p:pic>
        <p:sp>
          <p:nvSpPr>
            <p:cNvPr id="16" name="Rectangle 15"/>
            <p:cNvSpPr/>
            <p:nvPr/>
          </p:nvSpPr>
          <p:spPr bwMode="auto">
            <a:xfrm>
              <a:off x="1752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28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905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981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57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33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09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86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362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438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14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5908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6670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7432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8194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895600" y="3505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752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905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981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057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133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209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86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362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38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514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5908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6670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7432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8194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2895600" y="3581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1752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828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905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981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057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133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209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286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362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38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2514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25908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6670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7432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28194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895600" y="3657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752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828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905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981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2057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133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09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286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362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438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2514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25908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26670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27432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8194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895600" y="3733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1752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828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1905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981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057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133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209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286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362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38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514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25908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6670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7432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8194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895600" y="3810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1752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28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905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981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057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2133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2209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286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362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438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514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5908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6670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7432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8194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895600" y="3886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52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28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905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1981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057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133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209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286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2362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2438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2514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25908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6670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27432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8194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2895600" y="3962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1752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1828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1905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981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057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2133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2209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2286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2362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438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2514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5908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26670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27432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28194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2895600" y="4038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>
              <a:off x="1752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1828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1905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1981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2057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2133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2209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2286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362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2438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2514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25908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26670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27432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8194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895600" y="4114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1752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1828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1905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1981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057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2133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2209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2286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362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438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514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5908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6670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7432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8194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895600" y="4191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752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1828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1905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1981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057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133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2209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2286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2362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438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514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5908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6670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7432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8194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895600" y="4267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752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1828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1905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1981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057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133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2209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286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2362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2438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514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25908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26670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5" name="Rectangle 204"/>
            <p:cNvSpPr/>
            <p:nvPr/>
          </p:nvSpPr>
          <p:spPr bwMode="auto">
            <a:xfrm>
              <a:off x="27432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28194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2895600" y="4343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752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1828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1905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1" name="Rectangle 210"/>
            <p:cNvSpPr/>
            <p:nvPr/>
          </p:nvSpPr>
          <p:spPr bwMode="auto">
            <a:xfrm>
              <a:off x="1981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2" name="Rectangle 211"/>
            <p:cNvSpPr/>
            <p:nvPr/>
          </p:nvSpPr>
          <p:spPr bwMode="auto">
            <a:xfrm>
              <a:off x="2057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2133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2209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2286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2362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2438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2514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25908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6670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432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28194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895600" y="4419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1752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828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1905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1981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2057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2133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>
              <a:off x="2209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>
              <a:off x="2286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2362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2438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2514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25908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26670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27432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28194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2895600" y="4495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1752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1828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1905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1981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2057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133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2209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2286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2362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2438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514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5908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26670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27432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28194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2895600" y="4572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1752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828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1905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1981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057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2133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2209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2286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362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2438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514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25908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26670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7432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28194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895600" y="4648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1752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3" name="Rectangle 272"/>
            <p:cNvSpPr/>
            <p:nvPr/>
          </p:nvSpPr>
          <p:spPr bwMode="auto">
            <a:xfrm>
              <a:off x="1828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>
              <a:off x="1905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5" name="Rectangle 274"/>
            <p:cNvSpPr/>
            <p:nvPr/>
          </p:nvSpPr>
          <p:spPr bwMode="auto">
            <a:xfrm>
              <a:off x="1981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>
              <a:off x="2057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133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8" name="Rectangle 277"/>
            <p:cNvSpPr/>
            <p:nvPr/>
          </p:nvSpPr>
          <p:spPr bwMode="auto">
            <a:xfrm>
              <a:off x="2209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79" name="Rectangle 278"/>
            <p:cNvSpPr/>
            <p:nvPr/>
          </p:nvSpPr>
          <p:spPr bwMode="auto">
            <a:xfrm>
              <a:off x="2286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0" name="Rectangle 279"/>
            <p:cNvSpPr/>
            <p:nvPr/>
          </p:nvSpPr>
          <p:spPr bwMode="auto">
            <a:xfrm>
              <a:off x="2362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>
              <a:off x="2438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2" name="Rectangle 281"/>
            <p:cNvSpPr/>
            <p:nvPr/>
          </p:nvSpPr>
          <p:spPr bwMode="auto">
            <a:xfrm>
              <a:off x="2514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>
              <a:off x="25908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26670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5" name="Rectangle 284"/>
            <p:cNvSpPr/>
            <p:nvPr/>
          </p:nvSpPr>
          <p:spPr bwMode="auto">
            <a:xfrm>
              <a:off x="27432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>
              <a:off x="28194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2895600" y="4724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>
              <a:off x="1752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89" name="Rectangle 288"/>
            <p:cNvSpPr/>
            <p:nvPr/>
          </p:nvSpPr>
          <p:spPr bwMode="auto">
            <a:xfrm>
              <a:off x="1828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0" name="Rectangle 289"/>
            <p:cNvSpPr/>
            <p:nvPr/>
          </p:nvSpPr>
          <p:spPr bwMode="auto">
            <a:xfrm>
              <a:off x="1905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1981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2057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2133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4" name="Rectangle 293"/>
            <p:cNvSpPr/>
            <p:nvPr/>
          </p:nvSpPr>
          <p:spPr bwMode="auto">
            <a:xfrm>
              <a:off x="2209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5" name="Rectangle 294"/>
            <p:cNvSpPr/>
            <p:nvPr/>
          </p:nvSpPr>
          <p:spPr bwMode="auto">
            <a:xfrm>
              <a:off x="2286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6" name="Rectangle 295"/>
            <p:cNvSpPr/>
            <p:nvPr/>
          </p:nvSpPr>
          <p:spPr bwMode="auto">
            <a:xfrm>
              <a:off x="2362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7" name="Rectangle 296"/>
            <p:cNvSpPr/>
            <p:nvPr/>
          </p:nvSpPr>
          <p:spPr bwMode="auto">
            <a:xfrm>
              <a:off x="2438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2514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25908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0" name="Rectangle 299"/>
            <p:cNvSpPr/>
            <p:nvPr/>
          </p:nvSpPr>
          <p:spPr bwMode="auto">
            <a:xfrm>
              <a:off x="26670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27432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2" name="Rectangle 301"/>
            <p:cNvSpPr/>
            <p:nvPr/>
          </p:nvSpPr>
          <p:spPr bwMode="auto">
            <a:xfrm>
              <a:off x="28194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2895600" y="4800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1752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1828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6" name="Rectangle 305"/>
            <p:cNvSpPr/>
            <p:nvPr/>
          </p:nvSpPr>
          <p:spPr bwMode="auto">
            <a:xfrm>
              <a:off x="1905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1981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2057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2133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2209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1" name="Rectangle 310"/>
            <p:cNvSpPr/>
            <p:nvPr/>
          </p:nvSpPr>
          <p:spPr bwMode="auto">
            <a:xfrm>
              <a:off x="2286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2362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2438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2514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25908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6" name="Rectangle 315"/>
            <p:cNvSpPr/>
            <p:nvPr/>
          </p:nvSpPr>
          <p:spPr bwMode="auto">
            <a:xfrm>
              <a:off x="26670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27432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8" name="Rectangle 317"/>
            <p:cNvSpPr/>
            <p:nvPr/>
          </p:nvSpPr>
          <p:spPr bwMode="auto">
            <a:xfrm>
              <a:off x="28194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2895600" y="4876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1752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1828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2" name="Rectangle 321"/>
            <p:cNvSpPr/>
            <p:nvPr/>
          </p:nvSpPr>
          <p:spPr bwMode="auto">
            <a:xfrm>
              <a:off x="1905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3" name="Rectangle 322"/>
            <p:cNvSpPr/>
            <p:nvPr/>
          </p:nvSpPr>
          <p:spPr bwMode="auto">
            <a:xfrm>
              <a:off x="1981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4" name="Rectangle 323"/>
            <p:cNvSpPr/>
            <p:nvPr/>
          </p:nvSpPr>
          <p:spPr bwMode="auto">
            <a:xfrm>
              <a:off x="2057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5" name="Rectangle 324"/>
            <p:cNvSpPr/>
            <p:nvPr/>
          </p:nvSpPr>
          <p:spPr bwMode="auto">
            <a:xfrm>
              <a:off x="2133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6" name="Rectangle 325"/>
            <p:cNvSpPr/>
            <p:nvPr/>
          </p:nvSpPr>
          <p:spPr bwMode="auto">
            <a:xfrm>
              <a:off x="2209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7" name="Rectangle 326"/>
            <p:cNvSpPr/>
            <p:nvPr/>
          </p:nvSpPr>
          <p:spPr bwMode="auto">
            <a:xfrm>
              <a:off x="2286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8" name="Rectangle 327"/>
            <p:cNvSpPr/>
            <p:nvPr/>
          </p:nvSpPr>
          <p:spPr bwMode="auto">
            <a:xfrm>
              <a:off x="2362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29" name="Rectangle 328"/>
            <p:cNvSpPr/>
            <p:nvPr/>
          </p:nvSpPr>
          <p:spPr bwMode="auto">
            <a:xfrm>
              <a:off x="2438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2514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1" name="Rectangle 330"/>
            <p:cNvSpPr/>
            <p:nvPr/>
          </p:nvSpPr>
          <p:spPr bwMode="auto">
            <a:xfrm>
              <a:off x="25908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2" name="Rectangle 331"/>
            <p:cNvSpPr/>
            <p:nvPr/>
          </p:nvSpPr>
          <p:spPr bwMode="auto">
            <a:xfrm>
              <a:off x="26670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3" name="Rectangle 332"/>
            <p:cNvSpPr/>
            <p:nvPr/>
          </p:nvSpPr>
          <p:spPr bwMode="auto">
            <a:xfrm>
              <a:off x="27432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4" name="Rectangle 333"/>
            <p:cNvSpPr/>
            <p:nvPr/>
          </p:nvSpPr>
          <p:spPr bwMode="auto">
            <a:xfrm>
              <a:off x="28194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5" name="Rectangle 334"/>
            <p:cNvSpPr/>
            <p:nvPr/>
          </p:nvSpPr>
          <p:spPr bwMode="auto">
            <a:xfrm>
              <a:off x="2895600" y="4953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6" name="Rectangle 335"/>
            <p:cNvSpPr/>
            <p:nvPr/>
          </p:nvSpPr>
          <p:spPr bwMode="auto">
            <a:xfrm>
              <a:off x="1752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7" name="Rectangle 336"/>
            <p:cNvSpPr/>
            <p:nvPr/>
          </p:nvSpPr>
          <p:spPr bwMode="auto">
            <a:xfrm>
              <a:off x="1828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8" name="Rectangle 337"/>
            <p:cNvSpPr/>
            <p:nvPr/>
          </p:nvSpPr>
          <p:spPr bwMode="auto">
            <a:xfrm>
              <a:off x="1905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39" name="Rectangle 338"/>
            <p:cNvSpPr/>
            <p:nvPr/>
          </p:nvSpPr>
          <p:spPr bwMode="auto">
            <a:xfrm>
              <a:off x="1981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2057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1" name="Rectangle 340"/>
            <p:cNvSpPr/>
            <p:nvPr/>
          </p:nvSpPr>
          <p:spPr bwMode="auto">
            <a:xfrm>
              <a:off x="2133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2" name="Rectangle 341"/>
            <p:cNvSpPr/>
            <p:nvPr/>
          </p:nvSpPr>
          <p:spPr bwMode="auto">
            <a:xfrm>
              <a:off x="2209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2286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2362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2438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6" name="Rectangle 345"/>
            <p:cNvSpPr/>
            <p:nvPr/>
          </p:nvSpPr>
          <p:spPr bwMode="auto">
            <a:xfrm>
              <a:off x="2514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7" name="Rectangle 346"/>
            <p:cNvSpPr/>
            <p:nvPr/>
          </p:nvSpPr>
          <p:spPr bwMode="auto">
            <a:xfrm>
              <a:off x="25908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8" name="Rectangle 347"/>
            <p:cNvSpPr/>
            <p:nvPr/>
          </p:nvSpPr>
          <p:spPr bwMode="auto">
            <a:xfrm>
              <a:off x="26670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27432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28194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2895600" y="5029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2" name="Rectangle 351"/>
            <p:cNvSpPr/>
            <p:nvPr/>
          </p:nvSpPr>
          <p:spPr bwMode="auto">
            <a:xfrm>
              <a:off x="1752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3" name="Rectangle 352"/>
            <p:cNvSpPr/>
            <p:nvPr/>
          </p:nvSpPr>
          <p:spPr bwMode="auto">
            <a:xfrm>
              <a:off x="1828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4" name="Rectangle 353"/>
            <p:cNvSpPr/>
            <p:nvPr/>
          </p:nvSpPr>
          <p:spPr bwMode="auto">
            <a:xfrm>
              <a:off x="1905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1981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057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7" name="Rectangle 356"/>
            <p:cNvSpPr/>
            <p:nvPr/>
          </p:nvSpPr>
          <p:spPr bwMode="auto">
            <a:xfrm>
              <a:off x="2133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2209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59" name="Rectangle 358"/>
            <p:cNvSpPr/>
            <p:nvPr/>
          </p:nvSpPr>
          <p:spPr bwMode="auto">
            <a:xfrm>
              <a:off x="2286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362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438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2514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25908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26670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27432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28194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2895600" y="5105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8" name="Rectangle 367"/>
            <p:cNvSpPr/>
            <p:nvPr/>
          </p:nvSpPr>
          <p:spPr bwMode="auto">
            <a:xfrm>
              <a:off x="1752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69" name="Rectangle 368"/>
            <p:cNvSpPr/>
            <p:nvPr/>
          </p:nvSpPr>
          <p:spPr bwMode="auto">
            <a:xfrm>
              <a:off x="1828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1905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1" name="Rectangle 370"/>
            <p:cNvSpPr/>
            <p:nvPr/>
          </p:nvSpPr>
          <p:spPr bwMode="auto">
            <a:xfrm>
              <a:off x="1981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2" name="Rectangle 371"/>
            <p:cNvSpPr/>
            <p:nvPr/>
          </p:nvSpPr>
          <p:spPr bwMode="auto">
            <a:xfrm>
              <a:off x="2057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2133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2209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5" name="Rectangle 374"/>
            <p:cNvSpPr/>
            <p:nvPr/>
          </p:nvSpPr>
          <p:spPr bwMode="auto">
            <a:xfrm>
              <a:off x="2286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6" name="Rectangle 375"/>
            <p:cNvSpPr/>
            <p:nvPr/>
          </p:nvSpPr>
          <p:spPr bwMode="auto">
            <a:xfrm>
              <a:off x="2362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7" name="Rectangle 376"/>
            <p:cNvSpPr/>
            <p:nvPr/>
          </p:nvSpPr>
          <p:spPr bwMode="auto">
            <a:xfrm>
              <a:off x="2438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8" name="Rectangle 377"/>
            <p:cNvSpPr/>
            <p:nvPr/>
          </p:nvSpPr>
          <p:spPr bwMode="auto">
            <a:xfrm>
              <a:off x="2514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79" name="Rectangle 378"/>
            <p:cNvSpPr/>
            <p:nvPr/>
          </p:nvSpPr>
          <p:spPr bwMode="auto">
            <a:xfrm>
              <a:off x="25908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0" name="Rectangle 379"/>
            <p:cNvSpPr/>
            <p:nvPr/>
          </p:nvSpPr>
          <p:spPr bwMode="auto">
            <a:xfrm>
              <a:off x="26670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1" name="Rectangle 380"/>
            <p:cNvSpPr/>
            <p:nvPr/>
          </p:nvSpPr>
          <p:spPr bwMode="auto">
            <a:xfrm>
              <a:off x="27432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2" name="Rectangle 381"/>
            <p:cNvSpPr/>
            <p:nvPr/>
          </p:nvSpPr>
          <p:spPr bwMode="auto">
            <a:xfrm>
              <a:off x="28194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3" name="Rectangle 382"/>
            <p:cNvSpPr/>
            <p:nvPr/>
          </p:nvSpPr>
          <p:spPr bwMode="auto">
            <a:xfrm>
              <a:off x="2895600" y="51816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752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1828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1905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1981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8" name="Rectangle 387"/>
            <p:cNvSpPr/>
            <p:nvPr/>
          </p:nvSpPr>
          <p:spPr bwMode="auto">
            <a:xfrm>
              <a:off x="2057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89" name="Rectangle 388"/>
            <p:cNvSpPr/>
            <p:nvPr/>
          </p:nvSpPr>
          <p:spPr bwMode="auto">
            <a:xfrm>
              <a:off x="2133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2209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2286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2" name="Rectangle 391"/>
            <p:cNvSpPr/>
            <p:nvPr/>
          </p:nvSpPr>
          <p:spPr bwMode="auto">
            <a:xfrm>
              <a:off x="2362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2438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2514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25908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26670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7" name="Rectangle 396"/>
            <p:cNvSpPr/>
            <p:nvPr/>
          </p:nvSpPr>
          <p:spPr bwMode="auto">
            <a:xfrm>
              <a:off x="27432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8" name="Rectangle 397"/>
            <p:cNvSpPr/>
            <p:nvPr/>
          </p:nvSpPr>
          <p:spPr bwMode="auto">
            <a:xfrm>
              <a:off x="28194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2895600" y="52578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0" name="Rectangle 399"/>
            <p:cNvSpPr/>
            <p:nvPr/>
          </p:nvSpPr>
          <p:spPr bwMode="auto">
            <a:xfrm>
              <a:off x="1752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1" name="Rectangle 400"/>
            <p:cNvSpPr/>
            <p:nvPr/>
          </p:nvSpPr>
          <p:spPr bwMode="auto">
            <a:xfrm>
              <a:off x="1828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1905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3" name="Rectangle 402"/>
            <p:cNvSpPr/>
            <p:nvPr/>
          </p:nvSpPr>
          <p:spPr bwMode="auto">
            <a:xfrm>
              <a:off x="1981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4" name="Rectangle 403"/>
            <p:cNvSpPr/>
            <p:nvPr/>
          </p:nvSpPr>
          <p:spPr bwMode="auto">
            <a:xfrm>
              <a:off x="2057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2133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6" name="Rectangle 405"/>
            <p:cNvSpPr/>
            <p:nvPr/>
          </p:nvSpPr>
          <p:spPr bwMode="auto">
            <a:xfrm>
              <a:off x="2209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2286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2362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2438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2514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25908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2" name="Rectangle 411"/>
            <p:cNvSpPr/>
            <p:nvPr/>
          </p:nvSpPr>
          <p:spPr bwMode="auto">
            <a:xfrm>
              <a:off x="26670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3" name="Rectangle 412"/>
            <p:cNvSpPr/>
            <p:nvPr/>
          </p:nvSpPr>
          <p:spPr bwMode="auto">
            <a:xfrm>
              <a:off x="27432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28194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2895600" y="53340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6" name="Rectangle 415"/>
            <p:cNvSpPr/>
            <p:nvPr/>
          </p:nvSpPr>
          <p:spPr bwMode="auto">
            <a:xfrm>
              <a:off x="1752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1828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1905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1981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2057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2133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2209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2286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2362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5" name="Rectangle 424"/>
            <p:cNvSpPr/>
            <p:nvPr/>
          </p:nvSpPr>
          <p:spPr bwMode="auto">
            <a:xfrm>
              <a:off x="2438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6" name="Rectangle 425"/>
            <p:cNvSpPr/>
            <p:nvPr/>
          </p:nvSpPr>
          <p:spPr bwMode="auto">
            <a:xfrm>
              <a:off x="2514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25908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8" name="Rectangle 427"/>
            <p:cNvSpPr/>
            <p:nvPr/>
          </p:nvSpPr>
          <p:spPr bwMode="auto">
            <a:xfrm>
              <a:off x="26670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29" name="Rectangle 428"/>
            <p:cNvSpPr/>
            <p:nvPr/>
          </p:nvSpPr>
          <p:spPr bwMode="auto">
            <a:xfrm>
              <a:off x="27432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28194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1" name="Rectangle 430"/>
            <p:cNvSpPr/>
            <p:nvPr/>
          </p:nvSpPr>
          <p:spPr bwMode="auto">
            <a:xfrm>
              <a:off x="2895600" y="54102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2" name="Rectangle 431"/>
            <p:cNvSpPr/>
            <p:nvPr/>
          </p:nvSpPr>
          <p:spPr bwMode="auto">
            <a:xfrm>
              <a:off x="1752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28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4" name="Rectangle 433"/>
            <p:cNvSpPr/>
            <p:nvPr/>
          </p:nvSpPr>
          <p:spPr bwMode="auto">
            <a:xfrm>
              <a:off x="1905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1981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2057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2133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8" name="Rectangle 437"/>
            <p:cNvSpPr/>
            <p:nvPr/>
          </p:nvSpPr>
          <p:spPr bwMode="auto">
            <a:xfrm>
              <a:off x="2209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2286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2362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1" name="Rectangle 440"/>
            <p:cNvSpPr/>
            <p:nvPr/>
          </p:nvSpPr>
          <p:spPr bwMode="auto">
            <a:xfrm>
              <a:off x="2438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2" name="Rectangle 441"/>
            <p:cNvSpPr/>
            <p:nvPr/>
          </p:nvSpPr>
          <p:spPr bwMode="auto">
            <a:xfrm>
              <a:off x="2514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3" name="Rectangle 442"/>
            <p:cNvSpPr/>
            <p:nvPr/>
          </p:nvSpPr>
          <p:spPr bwMode="auto">
            <a:xfrm>
              <a:off x="25908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4" name="Rectangle 443"/>
            <p:cNvSpPr/>
            <p:nvPr/>
          </p:nvSpPr>
          <p:spPr bwMode="auto">
            <a:xfrm>
              <a:off x="26670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5" name="Rectangle 444"/>
            <p:cNvSpPr/>
            <p:nvPr/>
          </p:nvSpPr>
          <p:spPr bwMode="auto">
            <a:xfrm>
              <a:off x="27432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6" name="Rectangle 445"/>
            <p:cNvSpPr/>
            <p:nvPr/>
          </p:nvSpPr>
          <p:spPr bwMode="auto">
            <a:xfrm>
              <a:off x="28194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  <p:sp>
          <p:nvSpPr>
            <p:cNvPr id="447" name="Rectangle 446"/>
            <p:cNvSpPr/>
            <p:nvPr/>
          </p:nvSpPr>
          <p:spPr bwMode="auto">
            <a:xfrm>
              <a:off x="2895600" y="5486400"/>
              <a:ext cx="76200" cy="7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27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25762" y="1898118"/>
            <a:ext cx="5846551" cy="924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Ideas for removing noisy/random features?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3394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Terrain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Unicycle-type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Jacket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ML</a:t>
                      </a:r>
                      <a:r>
                        <a:rPr lang="en-US" sz="1200" baseline="0" dirty="0" smtClean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Go-For-Ride?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87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UCI Machine Learning Repository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2256366"/>
            <a:ext cx="4914900" cy="1905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0334" y="4998534"/>
            <a:ext cx="5354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http://</a:t>
            </a:r>
            <a:r>
              <a:rPr lang="en-US" sz="2400" dirty="0" err="1"/>
              <a:t>archive.ics.uci.edu</a:t>
            </a:r>
            <a:r>
              <a:rPr lang="en-US" sz="2400" dirty="0"/>
              <a:t>/ml/</a:t>
            </a:r>
            <a:r>
              <a:rPr lang="en-US" sz="2400" dirty="0" err="1"/>
              <a:t>datasets.html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98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856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expensive way:</a:t>
            </a:r>
          </a:p>
          <a:p>
            <a:pPr marL="777240" lvl="1" indent="-457200">
              <a:buFontTx/>
              <a:buChar char="-"/>
            </a:pPr>
            <a:r>
              <a:rPr lang="en-US" dirty="0" smtClean="0"/>
              <a:t>Split training data into train/</a:t>
            </a:r>
            <a:r>
              <a:rPr lang="en-US" dirty="0" err="1" smtClean="0"/>
              <a:t>dev</a:t>
            </a:r>
            <a:endParaRPr lang="en-US" dirty="0" smtClean="0"/>
          </a:p>
          <a:p>
            <a:pPr marL="777240" lvl="1" indent="-457200">
              <a:buFontTx/>
              <a:buChar char="-"/>
            </a:pPr>
            <a:r>
              <a:rPr lang="en-US" dirty="0" smtClean="0"/>
              <a:t>Train a model on all features</a:t>
            </a:r>
          </a:p>
          <a:p>
            <a:pPr marL="777240" lvl="1" indent="-457200">
              <a:buFontTx/>
              <a:buChar char="-"/>
            </a:pPr>
            <a:r>
              <a:rPr lang="en-US" dirty="0" smtClean="0"/>
              <a:t>for each feature f:</a:t>
            </a:r>
          </a:p>
          <a:p>
            <a:pPr marL="1051560" lvl="2" indent="-457200">
              <a:buFontTx/>
              <a:buChar char="-"/>
            </a:pPr>
            <a:r>
              <a:rPr lang="en-US" dirty="0" smtClean="0"/>
              <a:t>Train a model on all features – f</a:t>
            </a:r>
          </a:p>
          <a:p>
            <a:pPr marL="1051560" lvl="2" indent="-457200">
              <a:buFontTx/>
              <a:buChar char="-"/>
            </a:pPr>
            <a:r>
              <a:rPr lang="en-US" dirty="0" smtClean="0"/>
              <a:t>Compare performance of all vs. all-f on </a:t>
            </a:r>
            <a:r>
              <a:rPr lang="en-US" dirty="0" err="1" smtClean="0"/>
              <a:t>dev</a:t>
            </a:r>
            <a:r>
              <a:rPr lang="en-US" dirty="0" smtClean="0"/>
              <a:t> set</a:t>
            </a:r>
          </a:p>
          <a:p>
            <a:pPr marL="1051560" lvl="2" indent="-457200">
              <a:buFontTx/>
              <a:buChar char="-"/>
            </a:pP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 smtClean="0"/>
              <a:t>Remove all features where decrease in performance between all and all-f is less than some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6337" y="5899139"/>
            <a:ext cx="3401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Feature ablation study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0407" y="5899139"/>
            <a:ext cx="247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Issues/concerns?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55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09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Binary features:</a:t>
            </a:r>
          </a:p>
          <a:p>
            <a:pPr marL="0" indent="0">
              <a:buNone/>
            </a:pPr>
            <a:r>
              <a:rPr lang="en-US" dirty="0" smtClean="0"/>
              <a:t>remove “rare” features, i.e. features that only occur (or don’t occur) a very small number of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Real-valued features:</a:t>
            </a:r>
          </a:p>
          <a:p>
            <a:pPr marL="0" indent="0">
              <a:buNone/>
            </a:pPr>
            <a:r>
              <a:rPr lang="en-US" dirty="0" smtClean="0"/>
              <a:t>remove features that have low variance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both cases, can either use thresholds, throw away lowest x%, use development data,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3995" y="5958365"/>
            <a:ext cx="101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76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70" y="1658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rules of thumb </a:t>
            </a:r>
            <a:br>
              <a:rPr lang="en-US" dirty="0" smtClean="0"/>
            </a:br>
            <a:r>
              <a:rPr lang="en-US" dirty="0" smtClean="0"/>
              <a:t>for the number of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 very careful in domains where:</a:t>
            </a:r>
          </a:p>
          <a:p>
            <a:pPr lvl="1"/>
            <a:r>
              <a:rPr lang="en-US" dirty="0" smtClean="0"/>
              <a:t>the number of features &gt; number of examples</a:t>
            </a:r>
          </a:p>
          <a:p>
            <a:pPr lvl="1"/>
            <a:r>
              <a:rPr lang="en-US" dirty="0" smtClean="0"/>
              <a:t>the number of features ≈ number of examples</a:t>
            </a:r>
          </a:p>
          <a:p>
            <a:pPr lvl="1"/>
            <a:r>
              <a:rPr lang="en-US" dirty="0" smtClean="0"/>
              <a:t>the features are generated automatically</a:t>
            </a:r>
          </a:p>
          <a:p>
            <a:pPr lvl="1"/>
            <a:r>
              <a:rPr lang="en-US" dirty="0" smtClean="0"/>
              <a:t>there is a chance of “random” features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In most of these cases, features should be removed based on some domain knowledge (i.e. problem-specific knowledge)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7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</a:t>
            </a:r>
            <a:r>
              <a:rPr lang="en-US" dirty="0" smtClean="0"/>
              <a:t>features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look at the problem from the other direction, that is, selecting good features.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good features?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How can we pick/select them?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929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good feature correlates well with the label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77" y="30059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6127" y="3541571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0529" y="3501592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8607" y="348650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5455" y="347082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22666" y="44634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46523" y="3501592"/>
            <a:ext cx="3276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identify this?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0590" y="3919976"/>
            <a:ext cx="3583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training error (like for DT)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correlation model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statistical test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probabilistic test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7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error feature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for each feature f:</a:t>
            </a:r>
          </a:p>
          <a:p>
            <a:pPr lvl="1">
              <a:buFontTx/>
              <a:buChar char="-"/>
            </a:pPr>
            <a:r>
              <a:rPr lang="en-US" dirty="0" smtClean="0"/>
              <a:t>calculate the training error if only feature f were used to pick the label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rank each feature by this value</a:t>
            </a:r>
          </a:p>
          <a:p>
            <a:pPr>
              <a:buFontTx/>
              <a:buChar char="-"/>
            </a:pPr>
            <a:r>
              <a:rPr lang="en-US" dirty="0" smtClean="0"/>
              <a:t>pick top </a:t>
            </a:r>
            <a:r>
              <a:rPr lang="en-US" i="1" dirty="0" smtClean="0"/>
              <a:t>k</a:t>
            </a:r>
            <a:r>
              <a:rPr lang="en-US" dirty="0" smtClean="0"/>
              <a:t>, top </a:t>
            </a:r>
            <a:r>
              <a:rPr lang="en-US" i="1" dirty="0" smtClean="0"/>
              <a:t>x%</a:t>
            </a:r>
            <a:r>
              <a:rPr lang="en-US" dirty="0" smtClean="0"/>
              <a:t>, etc.</a:t>
            </a:r>
          </a:p>
          <a:p>
            <a:pPr lvl="1">
              <a:buFontTx/>
              <a:buChar char="-"/>
            </a:pPr>
            <a:r>
              <a:rPr lang="en-US" dirty="0" smtClean="0"/>
              <a:t>can use a development set to help pick </a:t>
            </a:r>
            <a:r>
              <a:rPr lang="en-US" i="1" dirty="0" smtClean="0"/>
              <a:t>k</a:t>
            </a:r>
            <a:r>
              <a:rPr lang="en-US" dirty="0" smtClean="0"/>
              <a:t> or </a:t>
            </a:r>
            <a:r>
              <a:rPr lang="en-US" i="1" dirty="0" smtClean="0"/>
              <a:t>x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9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0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normalization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858449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70305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85225" y="5293107"/>
            <a:ext cx="680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Would our three classifiers (DT, k-NN and perceptron) learn the same models on these two data sets?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98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461863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67169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8941" y="5174369"/>
            <a:ext cx="5032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Decision trees don’t care about scale, so they’d learn the same tree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30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Predicting </a:t>
            </a:r>
            <a:r>
              <a:rPr lang="en-US" sz="2400" dirty="0"/>
              <a:t>the age of abalone from physical </a:t>
            </a:r>
            <a:r>
              <a:rPr lang="en-US" sz="2400" dirty="0" smtClean="0"/>
              <a:t>measurements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78934" y="2315488"/>
            <a:ext cx="64515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Name / Data Type / Measurement Unit / Description </a:t>
            </a:r>
          </a:p>
          <a:p>
            <a:r>
              <a:rPr lang="en-US" dirty="0"/>
              <a:t>----------------------------- </a:t>
            </a:r>
          </a:p>
          <a:p>
            <a:r>
              <a:rPr lang="en-US" dirty="0"/>
              <a:t>Sex / nominal / -- / M, F, and I (infant) </a:t>
            </a:r>
          </a:p>
          <a:p>
            <a:r>
              <a:rPr lang="en-US" dirty="0"/>
              <a:t>Length / continuous / mm / Longest shell measurement </a:t>
            </a:r>
          </a:p>
          <a:p>
            <a:r>
              <a:rPr lang="en-US" dirty="0"/>
              <a:t>Diameter	/ continuous / mm / perpendicular to length </a:t>
            </a:r>
          </a:p>
          <a:p>
            <a:r>
              <a:rPr lang="en-US" dirty="0"/>
              <a:t>Height / continuous / mm / with meat in shell </a:t>
            </a:r>
          </a:p>
          <a:p>
            <a:r>
              <a:rPr lang="en-US" dirty="0"/>
              <a:t>Whole weight / continuous / grams / whole abalone </a:t>
            </a:r>
          </a:p>
          <a:p>
            <a:r>
              <a:rPr lang="en-US" dirty="0"/>
              <a:t>Shucked weight / continuous	 / grams / weight of meat </a:t>
            </a:r>
          </a:p>
          <a:p>
            <a:r>
              <a:rPr lang="en-US" dirty="0"/>
              <a:t>Viscera weight / continuous / grams / gut weight (after bleeding) </a:t>
            </a:r>
          </a:p>
          <a:p>
            <a:r>
              <a:rPr lang="en-US" dirty="0"/>
              <a:t>Shell weight / continuous / grams / after being dried </a:t>
            </a:r>
          </a:p>
          <a:p>
            <a:r>
              <a:rPr lang="en-US" dirty="0"/>
              <a:t>Rings / integer / -- / +1.5 gives the age in years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295" y="4953002"/>
            <a:ext cx="286270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46425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93482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29" y="5158688"/>
            <a:ext cx="876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k-</a:t>
            </a:r>
            <a:r>
              <a:rPr lang="en-US" sz="2400" dirty="0" smtClean="0">
                <a:solidFill>
                  <a:srgbClr val="0000FF"/>
                </a:solidFill>
              </a:rPr>
              <a:t>NN: NO!  The distances are biased </a:t>
            </a:r>
            <a:r>
              <a:rPr lang="en-US" sz="2400" dirty="0">
                <a:solidFill>
                  <a:srgbClr val="0000FF"/>
                </a:solidFill>
              </a:rPr>
              <a:t>based on feature </a:t>
            </a:r>
            <a:r>
              <a:rPr lang="en-US" sz="2400" dirty="0" smtClean="0">
                <a:solidFill>
                  <a:srgbClr val="0000FF"/>
                </a:solidFill>
              </a:rPr>
              <a:t>magnitude.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1205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54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83362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67237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872514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010723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1925" y="4415737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16116" y="2978336"/>
            <a:ext cx="444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 two examples are closest to the first?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ight Bracket 5"/>
          <p:cNvSpPr/>
          <p:nvPr/>
        </p:nvSpPr>
        <p:spPr>
          <a:xfrm>
            <a:off x="3451580" y="2464269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3451580" y="4822710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0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61541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23879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143227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45368" y="25096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002335"/>
              </p:ext>
            </p:extLst>
          </p:nvPr>
        </p:nvGraphicFramePr>
        <p:xfrm>
          <a:off x="3639045" y="2403797"/>
          <a:ext cx="2681240" cy="39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1841500" imgH="279400" progId="Equation.3">
                  <p:embed/>
                </p:oleObj>
              </mc:Choice>
              <mc:Fallback>
                <p:oleObj name="Equation" r:id="rId5" imgW="1841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9045" y="2403797"/>
                        <a:ext cx="2681240" cy="399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689167"/>
              </p:ext>
            </p:extLst>
          </p:nvPr>
        </p:nvGraphicFramePr>
        <p:xfrm>
          <a:off x="3617913" y="2833688"/>
          <a:ext cx="26622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1828800" imgH="279400" progId="Equation.3">
                  <p:embed/>
                </p:oleObj>
              </mc:Choice>
              <mc:Fallback>
                <p:oleObj name="Equation" r:id="rId7" imgW="1828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17913" y="2833688"/>
                        <a:ext cx="2662237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6036" y="48368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259709"/>
              </p:ext>
            </p:extLst>
          </p:nvPr>
        </p:nvGraphicFramePr>
        <p:xfrm>
          <a:off x="3593608" y="4731558"/>
          <a:ext cx="30337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2082800" imgH="279400" progId="Equation.3">
                  <p:embed/>
                </p:oleObj>
              </mc:Choice>
              <mc:Fallback>
                <p:oleObj name="Equation" r:id="rId9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93608" y="4731558"/>
                        <a:ext cx="3033712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015765"/>
              </p:ext>
            </p:extLst>
          </p:nvPr>
        </p:nvGraphicFramePr>
        <p:xfrm>
          <a:off x="3608805" y="5160183"/>
          <a:ext cx="30337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1" imgW="2082800" imgH="279400" progId="Equation.3">
                  <p:embed/>
                </p:oleObj>
              </mc:Choice>
              <mc:Fallback>
                <p:oleObj name="Equation" r:id="rId11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08805" y="5160183"/>
                        <a:ext cx="3033713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365024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4368" y="5151577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9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1695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43236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0670" y="5158688"/>
            <a:ext cx="74939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perceptron: NO!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The classification and weight update are based on the magnitude of the feature value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50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911578" y="4986211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1131" y="514301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Geometrically, the perceptron update rule is equivalent to “adding” the weight vector and the feature vector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850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789275" y="4424305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92785" y="474290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Geometrically, the perceptron update rule is equivalent to “adding” the weight vector and the feature vector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37298" y="4424305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0134" y="4800676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73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73780" y="4981214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59190" y="5141290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48060" y="4510816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13" y="4667615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321562" y="2665584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61115" y="450641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04" y="5879966"/>
            <a:ext cx="306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same f1 value, but larger f2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features dimensions differ in scale, it can bias the update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78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features dimensions differ in scale, it can bias the update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35854" y="2190189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39364" y="382044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21157" y="5045747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6567" y="5205823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73134" y="4013443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76644" y="4332038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221157" y="4013443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3993" y="4389814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333193" y="2190189"/>
            <a:ext cx="1106171" cy="3191731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32950" y="4020501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240" y="5724426"/>
            <a:ext cx="7968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different separating </a:t>
            </a:r>
            <a:r>
              <a:rPr lang="en-US" sz="2800" dirty="0" err="1" smtClean="0">
                <a:solidFill>
                  <a:srgbClr val="0000FF"/>
                </a:solidFill>
              </a:rPr>
              <a:t>hyperplanes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the larger dimension becomes much more important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743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2635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205107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7533" y="5158688"/>
            <a:ext cx="263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fix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47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normalization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9010"/>
              </p:ext>
            </p:extLst>
          </p:nvPr>
        </p:nvGraphicFramePr>
        <p:xfrm>
          <a:off x="2571749" y="204009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67328" y="1993052"/>
            <a:ext cx="1144470" cy="332377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69453" y="5566368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Modify all values for a given feature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066" y="2469150"/>
            <a:ext cx="86529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Class: no-recurrence-events, recurrence-events </a:t>
            </a:r>
          </a:p>
          <a:p>
            <a:r>
              <a:rPr lang="en-US" dirty="0"/>
              <a:t>2. age: 10-19, 20-29, 30-39, 40-49, 50-59, 60-69, 70-79, 80-89, 90-99. </a:t>
            </a:r>
          </a:p>
          <a:p>
            <a:r>
              <a:rPr lang="en-US" dirty="0"/>
              <a:t>3. menopause: lt40, ge40, </a:t>
            </a:r>
            <a:r>
              <a:rPr lang="en-US" dirty="0" err="1"/>
              <a:t>premeno</a:t>
            </a:r>
            <a:r>
              <a:rPr lang="en-US" dirty="0"/>
              <a:t>. </a:t>
            </a:r>
          </a:p>
          <a:p>
            <a:r>
              <a:rPr lang="en-US" dirty="0"/>
              <a:t>4. tumor-size: 0-4, 5-9, 10-14, 15-19, 20-24, 25-29, 30-34, 35-39, 40-44, 45-49, 50-54, 55-59. </a:t>
            </a:r>
          </a:p>
          <a:p>
            <a:r>
              <a:rPr lang="en-US" dirty="0"/>
              <a:t>5. </a:t>
            </a:r>
            <a:r>
              <a:rPr lang="en-US" dirty="0" err="1"/>
              <a:t>inv</a:t>
            </a:r>
            <a:r>
              <a:rPr lang="en-US" dirty="0"/>
              <a:t>-nodes: 0-2, 3-5, 6-8, 9-11, 12-14, 15-17, 18-20, 21-23, 24-26, 27-29, 30-32, 33-35, 36-39. </a:t>
            </a:r>
          </a:p>
          <a:p>
            <a:r>
              <a:rPr lang="en-US" dirty="0"/>
              <a:t>6. node-caps: yes, no. </a:t>
            </a:r>
          </a:p>
          <a:p>
            <a:r>
              <a:rPr lang="en-US" dirty="0"/>
              <a:t>7. </a:t>
            </a:r>
            <a:r>
              <a:rPr lang="en-US" dirty="0" err="1"/>
              <a:t>deg-malig</a:t>
            </a:r>
            <a:r>
              <a:rPr lang="en-US" dirty="0"/>
              <a:t>: 1, 2, 3. </a:t>
            </a:r>
          </a:p>
          <a:p>
            <a:r>
              <a:rPr lang="en-US" dirty="0"/>
              <a:t>8. breast: left, right. </a:t>
            </a:r>
          </a:p>
          <a:p>
            <a:r>
              <a:rPr lang="en-US" dirty="0"/>
              <a:t>9. breast-quad: left-up, left-low, right-</a:t>
            </a:r>
            <a:r>
              <a:rPr lang="en-US" dirty="0" smtClean="0"/>
              <a:t>up, right</a:t>
            </a:r>
            <a:r>
              <a:rPr lang="en-US" dirty="0"/>
              <a:t>-low, central. </a:t>
            </a:r>
          </a:p>
          <a:p>
            <a:r>
              <a:rPr lang="en-US" dirty="0"/>
              <a:t>10. </a:t>
            </a:r>
            <a:r>
              <a:rPr lang="en-US" dirty="0" smtClean="0"/>
              <a:t>irradiated: yes</a:t>
            </a:r>
            <a:r>
              <a:rPr lang="en-US" dirty="0"/>
              <a:t>, no.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96" y="1580739"/>
            <a:ext cx="8531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Predicting breast cancer recurrence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6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0.  </a:t>
            </a:r>
            <a:r>
              <a:rPr lang="en-US" dirty="0" smtClean="0">
                <a:solidFill>
                  <a:srgbClr val="FF0000"/>
                </a:solidFill>
              </a:rPr>
              <a:t>How do we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8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bias.  </a:t>
            </a:r>
            <a:r>
              <a:rPr lang="en-US" dirty="0" smtClean="0">
                <a:solidFill>
                  <a:srgbClr val="FF0000"/>
                </a:solidFill>
              </a:rPr>
              <a:t>Ideas?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2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/>
              <a:t>std</a:t>
            </a:r>
            <a:r>
              <a:rPr lang="en-US" dirty="0" smtClean="0"/>
              <a:t> </a:t>
            </a:r>
            <a:r>
              <a:rPr lang="en-US" dirty="0" err="1" smtClean="0"/>
              <a:t>dev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largest value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1064" y="6130844"/>
            <a:ext cx="476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 of either scaling technique?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59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scale data (either variance or absolute)</a:t>
            </a:r>
          </a:p>
        </p:txBody>
      </p:sp>
    </p:spTree>
    <p:extLst>
      <p:ext uri="{BB962C8B-B14F-4D97-AF65-F5344CB8AC3E}">
        <p14:creationId xmlns:p14="http://schemas.microsoft.com/office/powerpoint/2010/main" val="4059746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3483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4212" y="5158688"/>
            <a:ext cx="3652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problem with this?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Solutions?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03658"/>
              </p:ext>
            </p:extLst>
          </p:nvPr>
        </p:nvGraphicFramePr>
        <p:xfrm>
          <a:off x="5261699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71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3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781414"/>
              </p:ext>
            </p:extLst>
          </p:nvPr>
        </p:nvGraphicFramePr>
        <p:xfrm>
          <a:off x="1786251" y="5871157"/>
          <a:ext cx="4679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600200" imgH="292100" progId="Equation.3">
                  <p:embed/>
                </p:oleObj>
              </mc:Choice>
              <mc:Fallback>
                <p:oleObj name="Equation" r:id="rId3" imgW="16002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6251" y="5871157"/>
                        <a:ext cx="46799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9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103349"/>
              </p:ext>
            </p:extLst>
          </p:nvPr>
        </p:nvGraphicFramePr>
        <p:xfrm>
          <a:off x="1062038" y="5870575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038" y="5870575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75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Make all examples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38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Divide each feature value by ||x||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814201"/>
              </p:ext>
            </p:extLst>
          </p:nvPr>
        </p:nvGraphicFramePr>
        <p:xfrm>
          <a:off x="1297203" y="5494257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7203" y="5494257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627107" y="3207281"/>
            <a:ext cx="8026966" cy="171265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dirty="0" smtClean="0"/>
              <a:t>Prevents a single example from being too impactful</a:t>
            </a:r>
          </a:p>
          <a:p>
            <a:pPr>
              <a:buFontTx/>
              <a:buChar char="-"/>
            </a:pPr>
            <a:r>
              <a:rPr lang="en-US" dirty="0" smtClean="0"/>
              <a:t>Equivalent to projecting each example onto a unit sphere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1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1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many physical domains (e.g. biology, medicine, chemistry, engineering, etc.)</a:t>
            </a:r>
          </a:p>
          <a:p>
            <a:pPr lvl="1"/>
            <a:r>
              <a:rPr lang="en-US" dirty="0" smtClean="0"/>
              <a:t>the data has been collected and the </a:t>
            </a:r>
            <a:r>
              <a:rPr lang="en-US" i="1" dirty="0" smtClean="0"/>
              <a:t>relevant</a:t>
            </a:r>
            <a:r>
              <a:rPr lang="en-US" dirty="0" smtClean="0"/>
              <a:t> features identified</a:t>
            </a:r>
          </a:p>
          <a:p>
            <a:pPr lvl="1"/>
            <a:r>
              <a:rPr lang="en-US" dirty="0" smtClean="0"/>
              <a:t>we cannot collect more features from the examples (at least “core” features)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In these domains, we can often just use the provided features</a:t>
            </a:r>
          </a:p>
        </p:txBody>
      </p:sp>
    </p:spTree>
    <p:extLst>
      <p:ext uri="{BB962C8B-B14F-4D97-AF65-F5344CB8AC3E}">
        <p14:creationId xmlns:p14="http://schemas.microsoft.com/office/powerpoint/2010/main" val="296630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data vs.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many other domains, we are provided with the raw data, but must extract/identify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image data</a:t>
            </a:r>
          </a:p>
          <a:p>
            <a:pPr lvl="1"/>
            <a:r>
              <a:rPr lang="en-US" dirty="0" smtClean="0"/>
              <a:t>text data</a:t>
            </a:r>
          </a:p>
          <a:p>
            <a:pPr lvl="1"/>
            <a:r>
              <a:rPr lang="en-US" dirty="0" smtClean="0"/>
              <a:t>audio data</a:t>
            </a:r>
          </a:p>
          <a:p>
            <a:pPr lvl="1"/>
            <a:r>
              <a:rPr lang="en-US" dirty="0" smtClean="0"/>
              <a:t>log data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4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an image represented?</a:t>
            </a:r>
            <a:endParaRPr lang="en-US" dirty="0"/>
          </a:p>
        </p:txBody>
      </p:sp>
      <p:pic>
        <p:nvPicPr>
          <p:cNvPr id="3" name="Picture 5" descr="C:\images\homer\surpris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971800"/>
            <a:ext cx="1814513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2364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6392</TotalTime>
  <Words>3360</Words>
  <Application>Microsoft Macintosh PowerPoint</Application>
  <PresentationFormat>On-screen Show (4:3)</PresentationFormat>
  <Paragraphs>1233</Paragraphs>
  <Slides>69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72" baseType="lpstr">
      <vt:lpstr>Median</vt:lpstr>
      <vt:lpstr>Microsoft Equation</vt:lpstr>
      <vt:lpstr>Equation</vt:lpstr>
      <vt:lpstr>Feature PRE-PROCESSING</vt:lpstr>
      <vt:lpstr>Admin</vt:lpstr>
      <vt:lpstr>Features</vt:lpstr>
      <vt:lpstr>UCI Machine Learning Repository</vt:lpstr>
      <vt:lpstr>Provided features</vt:lpstr>
      <vt:lpstr>Provided features</vt:lpstr>
      <vt:lpstr>Provided features</vt:lpstr>
      <vt:lpstr>Raw data vs. features</vt:lpstr>
      <vt:lpstr>How is an image represented?</vt:lpstr>
      <vt:lpstr>How is an image represented?</vt:lpstr>
      <vt:lpstr>Image features</vt:lpstr>
      <vt:lpstr>Image features</vt:lpstr>
      <vt:lpstr>Lots of image features</vt:lpstr>
      <vt:lpstr>Obtaining features</vt:lpstr>
      <vt:lpstr>Current learning model</vt:lpstr>
      <vt:lpstr>Pre-process training data</vt:lpstr>
      <vt:lpstr>Outlier detection</vt:lpstr>
      <vt:lpstr>Outlier detection</vt:lpstr>
      <vt:lpstr>Outlier detection</vt:lpstr>
      <vt:lpstr>Outlier detection</vt:lpstr>
      <vt:lpstr>Removing conflicting examples</vt:lpstr>
      <vt:lpstr>Outlier detection</vt:lpstr>
      <vt:lpstr>Removing extreme outliers</vt:lpstr>
      <vt:lpstr>Quick statistics recap</vt:lpstr>
      <vt:lpstr>Quick statistics recap</vt:lpstr>
      <vt:lpstr>Outlier detection</vt:lpstr>
      <vt:lpstr>Outliers in a single dimension</vt:lpstr>
      <vt:lpstr>Outliers for machine learning</vt:lpstr>
      <vt:lpstr>So far…</vt:lpstr>
      <vt:lpstr>Feature pruning/selection</vt:lpstr>
      <vt:lpstr>Bad features</vt:lpstr>
      <vt:lpstr>Bad features</vt:lpstr>
      <vt:lpstr>Bad features</vt:lpstr>
      <vt:lpstr>Bad features</vt:lpstr>
      <vt:lpstr>Bad features</vt:lpstr>
      <vt:lpstr>Bad features</vt:lpstr>
      <vt:lpstr>Noisy features</vt:lpstr>
      <vt:lpstr>Noisy features</vt:lpstr>
      <vt:lpstr>Noisy features</vt:lpstr>
      <vt:lpstr>Removing noisy features</vt:lpstr>
      <vt:lpstr>Removing noisy features</vt:lpstr>
      <vt:lpstr>Some rules of thumb  for the number of features</vt:lpstr>
      <vt:lpstr>So far…</vt:lpstr>
      <vt:lpstr>Feature selection</vt:lpstr>
      <vt:lpstr>Good features</vt:lpstr>
      <vt:lpstr>Training error feature selection</vt:lpstr>
      <vt:lpstr>So far…</vt:lpstr>
      <vt:lpstr>Feature normalization</vt:lpstr>
      <vt:lpstr>Feature normalization</vt:lpstr>
      <vt:lpstr>Feature normalization</vt:lpstr>
      <vt:lpstr>Feature normalization</vt:lpstr>
      <vt:lpstr>Feature normalization</vt:lpstr>
      <vt:lpstr>Feature normalization</vt:lpstr>
      <vt:lpstr>Geometric view of perceptron update</vt:lpstr>
      <vt:lpstr>Geometric view of perceptron update</vt:lpstr>
      <vt:lpstr>Geometric view of perceptron update</vt:lpstr>
      <vt:lpstr>Geometric view of perceptron update</vt:lpstr>
      <vt:lpstr>Feature normalization</vt:lpstr>
      <vt:lpstr>Feature normalization</vt:lpstr>
      <vt:lpstr>Normalize each feature</vt:lpstr>
      <vt:lpstr>Normalize each feature</vt:lpstr>
      <vt:lpstr>Normalize each feature</vt:lpstr>
      <vt:lpstr>So far…</vt:lpstr>
      <vt:lpstr>Example normalization</vt:lpstr>
      <vt:lpstr>Example length normalization</vt:lpstr>
      <vt:lpstr>Example length normalization</vt:lpstr>
      <vt:lpstr>Example length normalization</vt:lpstr>
      <vt:lpstr>Example length normalization</vt:lpstr>
      <vt:lpstr>So far…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955</cp:revision>
  <cp:lastPrinted>2013-09-17T22:01:58Z</cp:lastPrinted>
  <dcterms:created xsi:type="dcterms:W3CDTF">2013-09-08T20:10:23Z</dcterms:created>
  <dcterms:modified xsi:type="dcterms:W3CDTF">2016-09-13T21:14:48Z</dcterms:modified>
</cp:coreProperties>
</file>