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Microsoft_Equation15.bin" ContentType="application/vnd.openxmlformats-officedocument.oleObject"/>
  <Override PartName="/ppt/notesSlides/notesSlide6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58" r:id="rId3"/>
    <p:sldId id="513" r:id="rId4"/>
    <p:sldId id="517" r:id="rId5"/>
    <p:sldId id="512" r:id="rId6"/>
    <p:sldId id="511" r:id="rId7"/>
    <p:sldId id="516" r:id="rId8"/>
    <p:sldId id="518" r:id="rId9"/>
    <p:sldId id="519" r:id="rId10"/>
    <p:sldId id="528" r:id="rId11"/>
    <p:sldId id="530" r:id="rId12"/>
    <p:sldId id="532" r:id="rId13"/>
    <p:sldId id="534" r:id="rId14"/>
    <p:sldId id="536" r:id="rId15"/>
    <p:sldId id="537" r:id="rId16"/>
    <p:sldId id="539" r:id="rId17"/>
    <p:sldId id="541" r:id="rId18"/>
    <p:sldId id="538" r:id="rId19"/>
    <p:sldId id="523" r:id="rId20"/>
    <p:sldId id="524" r:id="rId21"/>
    <p:sldId id="526" r:id="rId22"/>
    <p:sldId id="527" r:id="rId23"/>
    <p:sldId id="542" r:id="rId24"/>
    <p:sldId id="548" r:id="rId25"/>
    <p:sldId id="545" r:id="rId26"/>
    <p:sldId id="546" r:id="rId27"/>
    <p:sldId id="547" r:id="rId28"/>
    <p:sldId id="555" r:id="rId29"/>
    <p:sldId id="551" r:id="rId30"/>
    <p:sldId id="552" r:id="rId31"/>
    <p:sldId id="553" r:id="rId32"/>
    <p:sldId id="549" r:id="rId33"/>
    <p:sldId id="554" r:id="rId34"/>
    <p:sldId id="556" r:id="rId35"/>
    <p:sldId id="557" r:id="rId36"/>
    <p:sldId id="558" r:id="rId37"/>
    <p:sldId id="559" r:id="rId38"/>
    <p:sldId id="560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578" r:id="rId56"/>
    <p:sldId id="579" r:id="rId57"/>
    <p:sldId id="580" r:id="rId58"/>
    <p:sldId id="581" r:id="rId59"/>
    <p:sldId id="582" r:id="rId60"/>
    <p:sldId id="583" r:id="rId61"/>
    <p:sldId id="584" r:id="rId62"/>
    <p:sldId id="585" r:id="rId63"/>
    <p:sldId id="586" r:id="rId64"/>
    <p:sldId id="588" r:id="rId65"/>
    <p:sldId id="620" r:id="rId66"/>
    <p:sldId id="587" r:id="rId67"/>
    <p:sldId id="589" r:id="rId68"/>
    <p:sldId id="590" r:id="rId69"/>
    <p:sldId id="591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21" r:id="rId79"/>
    <p:sldId id="600" r:id="rId80"/>
    <p:sldId id="602" r:id="rId81"/>
    <p:sldId id="603" r:id="rId82"/>
    <p:sldId id="604" r:id="rId83"/>
    <p:sldId id="605" r:id="rId84"/>
    <p:sldId id="606" r:id="rId85"/>
    <p:sldId id="607" r:id="rId86"/>
    <p:sldId id="608" r:id="rId87"/>
    <p:sldId id="609" r:id="rId88"/>
    <p:sldId id="610" r:id="rId89"/>
    <p:sldId id="611" r:id="rId90"/>
    <p:sldId id="612" r:id="rId91"/>
    <p:sldId id="613" r:id="rId92"/>
    <p:sldId id="614" r:id="rId93"/>
    <p:sldId id="615" r:id="rId94"/>
    <p:sldId id="616" r:id="rId95"/>
    <p:sldId id="617" r:id="rId96"/>
    <p:sldId id="618" r:id="rId97"/>
    <p:sldId id="619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2D4-B704-FB47-9129-6555EC19B7AA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783A-ADAB-8A42-BAA0-C6ABA18E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it important that we count 0 as wrong?  Avoids us learning all 0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97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these</a:t>
            </a:r>
            <a:r>
              <a:rPr lang="en-US" baseline="0" dirty="0" smtClean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mtClean="0"/>
              <a:t>these</a:t>
            </a:r>
            <a:r>
              <a:rPr lang="en-US" baseline="0" smtClean="0"/>
              <a:t> weights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86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88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89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9/8/16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9/8/16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Microsoft_Equation15.bin"/><Relationship Id="rId13" Type="http://schemas.openxmlformats.org/officeDocument/2006/relationships/image" Target="../media/image32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50.bin"/></Relationships>
</file>

<file path=ppt/slides/_rels/slide8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Microsoft_Equation16.bin"/><Relationship Id="rId13" Type="http://schemas.openxmlformats.org/officeDocument/2006/relationships/image" Target="../media/image32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54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37.emf"/><Relationship Id="rId8" Type="http://schemas.openxmlformats.org/officeDocument/2006/relationships/oleObject" Target="../embeddings/Microsoft_Equation18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39.emf"/><Relationship Id="rId5" Type="http://schemas.openxmlformats.org/officeDocument/2006/relationships/image" Target="../media/image40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Perceptron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</a:t>
            </a:r>
            <a:r>
              <a:rPr lang="en-US" dirty="0" smtClean="0"/>
              <a:t>158 </a:t>
            </a:r>
            <a:r>
              <a:rPr lang="en-US" dirty="0" smtClean="0"/>
              <a:t>– Fall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5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9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POSITIVE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method to the madness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8" y="4386166"/>
            <a:ext cx="585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is this learning setup different than the learning we’ve done before?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When might this arise?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1 grading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2 Due Sunday at midnight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1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algorithm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get to see one example at a time!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876" y="417544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400000">
            <a:off x="1414348" y="4564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63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model currently say?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POSITIVE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NEGATIVE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8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9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w=(1,0)</a:t>
            </a:r>
            <a:endParaRPr lang="en-US" sz="2800" dirty="0"/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4003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88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7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63952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8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6827433" flipH="1">
            <a:off x="5832074" y="4561610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4651" y="5149628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Should move this direction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3103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7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437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8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537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these contributed to the mistake?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8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4093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1385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also view it as the line perpendicular to the </a:t>
            </a:r>
            <a:r>
              <a:rPr lang="en-US" sz="2800" i="1" dirty="0" smtClean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313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2275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9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83547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0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contributed (positive feature), but didn’t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change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5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contributed (positive feature), but didn’t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w=(0,1)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38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Graphically, this also makes sense!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1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2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008000"/>
                </a:solidFill>
              </a:rPr>
              <a:t>correct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2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3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ight or wrong?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4" name="Equation" r:id="rId5" imgW="1117600" imgH="177800" progId="Equation.3">
                  <p:embed/>
                </p:oleObj>
              </mc:Choice>
              <mc:Fallback>
                <p:oleObj name="Equation" r:id="rId5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5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predicts negative,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update the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w=(0,1)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(-1,-1)</a:t>
            </a:r>
            <a:endParaRPr lang="en-US" sz="2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57662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2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2179319" flipH="1">
            <a:off x="5992541" y="3215358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1408" y="2525922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Should move this direction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71141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04019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8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537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these contributed to the mistake?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1172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8589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move the line off of the origin?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34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57724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1563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change the weights?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classifier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/>
                <a:cs typeface="Arial"/>
              </a:rPr>
              <a:t>f</a:t>
            </a:r>
            <a:r>
              <a:rPr lang="en-US" sz="2800" i="1" baseline="-25000" dirty="0" smtClean="0">
                <a:latin typeface="Arial"/>
                <a:cs typeface="Arial"/>
              </a:rPr>
              <a:t>1</a:t>
            </a:r>
            <a:r>
              <a:rPr lang="en-US" sz="2800" i="1" dirty="0" smtClean="0">
                <a:latin typeface="Arial"/>
                <a:cs typeface="Arial"/>
              </a:rPr>
              <a:t>, f</a:t>
            </a:r>
            <a:r>
              <a:rPr lang="en-US" sz="2800" i="1" baseline="-25000" dirty="0" smtClean="0">
                <a:latin typeface="Arial"/>
                <a:cs typeface="Arial"/>
              </a:rPr>
              <a:t>2</a:t>
            </a:r>
            <a:r>
              <a:rPr lang="en-US" sz="2800" i="1" dirty="0" smtClean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-1,-1,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-1, 1,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1,-1, negative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w=(-1,0)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repeat</a:t>
            </a:r>
            <a:r>
              <a:rPr lang="en-US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6600"/>
                </a:solidFill>
              </a:rPr>
              <a:t>for</a:t>
            </a:r>
            <a:r>
              <a:rPr lang="en-US" dirty="0" smtClean="0"/>
              <a:t> each training example (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 f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dirty="0" smtClean="0"/>
              <a:t>, label):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check if it’s correct based on the current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 if</a:t>
            </a:r>
            <a:r>
              <a:rPr lang="en-US" dirty="0" smtClean="0"/>
              <a:t> not correct, update all the weights: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if</a:t>
            </a:r>
            <a:r>
              <a:rPr lang="en-US" dirty="0" smtClean="0"/>
              <a:t> label positive and feature positive: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increase weight (increase weight = predict more positive)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else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smtClean="0"/>
              <a:t>label positive and feature negative: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decrease weight (decrease weight = </a:t>
            </a:r>
            <a:r>
              <a:rPr lang="en-US" dirty="0"/>
              <a:t>predict more </a:t>
            </a:r>
            <a:r>
              <a:rPr lang="en-US" dirty="0" smtClean="0"/>
              <a:t>positive)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else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smtClean="0"/>
              <a:t>label negative and feature positive:</a:t>
            </a:r>
          </a:p>
          <a:p>
            <a:pPr marL="0" indent="0">
              <a:buNone/>
            </a:pPr>
            <a:r>
              <a:rPr lang="en-US" dirty="0" smtClean="0"/>
              <a:t>            decrease weight (decrease weight = </a:t>
            </a:r>
            <a:r>
              <a:rPr lang="en-US" dirty="0"/>
              <a:t>predict more </a:t>
            </a:r>
            <a:r>
              <a:rPr lang="en-US" dirty="0" smtClean="0"/>
              <a:t>negative)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6600"/>
                </a:solidFill>
              </a:rPr>
              <a:t>else if</a:t>
            </a:r>
            <a:r>
              <a:rPr lang="en-US" dirty="0" smtClean="0"/>
              <a:t> </a:t>
            </a:r>
            <a:r>
              <a:rPr lang="en-US" dirty="0" smtClean="0"/>
              <a:t>label negative and negative weight: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increase weight (increase weight = </a:t>
            </a:r>
            <a:r>
              <a:rPr lang="en-US" dirty="0"/>
              <a:t>predict more </a:t>
            </a:r>
            <a:r>
              <a:rPr lang="en-US" dirty="0" smtClean="0"/>
              <a:t>negative)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 </a:t>
            </a:r>
            <a:r>
              <a:rPr lang="en-US" sz="2000" dirty="0"/>
              <a:t>increase weight (increase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else if </a:t>
            </a:r>
            <a:r>
              <a:rPr lang="en-US" sz="2000" dirty="0"/>
              <a:t>label positive and feature negative:</a:t>
            </a:r>
          </a:p>
          <a:p>
            <a:pPr marL="0" indent="0">
              <a:buNone/>
            </a:pPr>
            <a:r>
              <a:rPr lang="en-US" sz="2000" dirty="0" smtClean="0"/>
              <a:t>   decrease </a:t>
            </a:r>
            <a:r>
              <a:rPr lang="en-US" sz="2000" dirty="0"/>
              <a:t>weight (decrease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else </a:t>
            </a:r>
            <a:r>
              <a:rPr lang="en-US" sz="2000" dirty="0" smtClean="0"/>
              <a:t>if </a:t>
            </a:r>
            <a:r>
              <a:rPr lang="en-US" sz="2000" dirty="0"/>
              <a:t>label negative and feature positive:</a:t>
            </a:r>
          </a:p>
          <a:p>
            <a:pPr marL="0" indent="0">
              <a:buNone/>
            </a:pPr>
            <a:r>
              <a:rPr lang="en-US" sz="2000" dirty="0" smtClean="0"/>
              <a:t>  decrease </a:t>
            </a:r>
            <a:r>
              <a:rPr lang="en-US" sz="2000" dirty="0"/>
              <a:t>weight (decrease weight = predict more negative)</a:t>
            </a:r>
          </a:p>
          <a:p>
            <a:pPr marL="0" indent="0">
              <a:buNone/>
            </a:pPr>
            <a:r>
              <a:rPr lang="en-US" sz="2000" dirty="0" smtClean="0"/>
              <a:t>else if </a:t>
            </a:r>
            <a:r>
              <a:rPr lang="en-US" sz="2000" dirty="0"/>
              <a:t>label negative and negative weight:</a:t>
            </a:r>
          </a:p>
          <a:p>
            <a:pPr marL="0" indent="0">
              <a:buNone/>
            </a:pPr>
            <a:r>
              <a:rPr lang="en-US" sz="2000" dirty="0" smtClean="0"/>
              <a:t>  increase </a:t>
            </a:r>
            <a:r>
              <a:rPr lang="en-US" sz="2000" dirty="0"/>
              <a:t>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2406" y="1923531"/>
            <a:ext cx="492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 positive label = 1 and negative label = -1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label *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i</a:t>
            </a:r>
            <a:endParaRPr lang="en-US" sz="2400" b="1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1*1=1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1*-1=-1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-1*-1=1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increase </a:t>
            </a:r>
            <a:r>
              <a:rPr lang="en-US" sz="2000" dirty="0"/>
              <a:t>weight (increase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else if </a:t>
            </a:r>
            <a:r>
              <a:rPr lang="en-US" sz="2000" dirty="0"/>
              <a:t>label positive and feature negative: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decrease</a:t>
            </a:r>
            <a:r>
              <a:rPr lang="en-US" sz="2000" dirty="0" smtClean="0"/>
              <a:t> </a:t>
            </a:r>
            <a:r>
              <a:rPr lang="en-US" sz="2000" dirty="0"/>
              <a:t>weight (decrease weight = predict more positive)</a:t>
            </a:r>
          </a:p>
          <a:p>
            <a:pPr marL="0" indent="0">
              <a:buNone/>
            </a:pPr>
            <a:r>
              <a:rPr lang="en-US" sz="2000" dirty="0" smtClean="0"/>
              <a:t>else if </a:t>
            </a:r>
            <a:r>
              <a:rPr lang="en-US" sz="2000" dirty="0"/>
              <a:t>label negative and feature positive: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decrease </a:t>
            </a:r>
            <a:r>
              <a:rPr lang="en-US" sz="2000" dirty="0"/>
              <a:t>weight (decrease weight = predict more negative)</a:t>
            </a:r>
          </a:p>
          <a:p>
            <a:pPr marL="0" indent="0">
              <a:buNone/>
            </a:pPr>
            <a:r>
              <a:rPr lang="en-US" sz="2000" dirty="0" smtClean="0"/>
              <a:t>else if </a:t>
            </a:r>
            <a:r>
              <a:rPr lang="en-US" sz="2000" dirty="0"/>
              <a:t>label negative and negative weight: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increase</a:t>
            </a:r>
            <a:r>
              <a:rPr lang="en-US" sz="2000" dirty="0" smtClean="0"/>
              <a:t> </a:t>
            </a:r>
            <a:r>
              <a:rPr lang="en-US" sz="2000" dirty="0"/>
              <a:t>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2406" y="1923531"/>
            <a:ext cx="492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 positive label = 1 and negative label = -1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label *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i</a:t>
            </a:r>
            <a:endParaRPr lang="en-US" sz="2400" b="1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1*1=1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1*-1=-1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-1*1=-1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-1*-1=1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6540" y="2796870"/>
            <a:ext cx="459561" cy="275151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repeat</a:t>
            </a:r>
            <a:r>
              <a:rPr lang="en-US" sz="24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check if it’s correct based on the current model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6600"/>
                </a:solidFill>
              </a:rPr>
              <a:t>if</a:t>
            </a:r>
            <a:r>
              <a:rPr lang="en-US" sz="2400" dirty="0" smtClean="0"/>
              <a:t> not correct, update all the weights: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i="1" dirty="0" smtClean="0"/>
              <a:t> 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0003" y="5288677"/>
            <a:ext cx="46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check if it’s correct?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4699" y="2973876"/>
            <a:ext cx="1864974" cy="231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repeat </a:t>
            </a:r>
            <a:r>
              <a:rPr lang="en-US" sz="2400" dirty="0" smtClean="0"/>
              <a:t>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6600"/>
                </a:solidFill>
              </a:rPr>
              <a:t>if</a:t>
            </a:r>
            <a:r>
              <a:rPr lang="en-US" sz="2400" dirty="0" smtClean="0"/>
              <a:t>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92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0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repeat</a:t>
            </a:r>
            <a:r>
              <a:rPr lang="en-US" sz="24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FF6600"/>
                </a:solidFill>
              </a:rPr>
              <a:t>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6600"/>
                </a:solidFill>
              </a:rPr>
              <a:t>for</a:t>
            </a:r>
            <a:r>
              <a:rPr lang="en-US" sz="2400" dirty="0" smtClean="0"/>
              <a:t>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1193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85" y="5677954"/>
            <a:ext cx="83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Would this work for non-binary features, i.e. real-valued?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3060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76619" y="2845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7789553" y="499536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14458" y="502344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89616" y="290918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9782" y="4714525"/>
            <a:ext cx="5109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Repeat until convergence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Keep track of 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as they change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Redraw the line after each step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(1,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68085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15728"/>
              </p:ext>
            </p:extLst>
          </p:nvPr>
        </p:nvGraphicFramePr>
        <p:xfrm>
          <a:off x="612648" y="3404493"/>
          <a:ext cx="28209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8" name="Equation" r:id="rId5" imgW="1130300" imgH="203200" progId="Equation.3">
                  <p:embed/>
                </p:oleObj>
              </mc:Choice>
              <mc:Fallback>
                <p:oleObj name="Equation" r:id="rId5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648" y="3404493"/>
                        <a:ext cx="282098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2913063" y="3394491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1301" y="3995633"/>
            <a:ext cx="183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b = -a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0498" y="290525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02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5400000">
            <a:off x="6833914" y="352050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(0,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47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4510" y="2992568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(-1, 0)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41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6806299">
            <a:off x="6606839" y="3486715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(-.5,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4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71439" y="2982817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(-1.5, 0)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0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8275597">
            <a:off x="6416132" y="3320392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4" imgW="1346200" imgH="317500" progId="Equation.3">
                  <p:embed/>
                </p:oleObj>
              </mc:Choice>
              <mc:Fallback>
                <p:oleObj name="Equation" r:id="rId4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3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3776" y="2985746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(-2, 0)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0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 rot="8659664">
            <a:off x="6374403" y="328057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(-1.5, -1)</a:t>
            </a:r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(.5,-1)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repeat</a:t>
            </a:r>
            <a:r>
              <a:rPr lang="en-US" sz="1800" dirty="0" smtClean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6600"/>
                </a:solidFill>
              </a:rPr>
              <a:t>for</a:t>
            </a:r>
            <a:r>
              <a:rPr lang="en-US" sz="1800" dirty="0" smtClean="0"/>
              <a:t> each training example (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, …,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, label):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6600"/>
                </a:solidFill>
              </a:rPr>
              <a:t>if</a:t>
            </a:r>
            <a:r>
              <a:rPr lang="en-US" sz="1800" dirty="0" smtClean="0"/>
              <a:t> </a:t>
            </a:r>
            <a:r>
              <a:rPr lang="en-US" sz="1800" i="1" dirty="0" smtClean="0"/>
              <a:t>prediction * label </a:t>
            </a:r>
            <a:r>
              <a:rPr lang="en-US" sz="1800" dirty="0" smtClean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for each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+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 smtClean="0">
                <a:solidFill>
                  <a:srgbClr val="0000FF"/>
                </a:solidFill>
              </a:rPr>
              <a:t>some</a:t>
            </a:r>
            <a:r>
              <a:rPr lang="en-US" sz="3200" dirty="0" smtClean="0">
                <a:solidFill>
                  <a:srgbClr val="0000FF"/>
                </a:solidFill>
              </a:rPr>
              <a:t> line that separates the data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</a:t>
            </a:r>
            <a:r>
              <a:rPr lang="en-US" sz="2400" dirty="0" smtClean="0">
                <a:solidFill>
                  <a:srgbClr val="FF0000"/>
                </a:solidFill>
              </a:rPr>
              <a:t>or for some # of iterations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4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609" y="5645804"/>
            <a:ext cx="771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we also have the “some # iterations” check?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4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pair of values (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defines a line through the origin: 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7812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880683"/>
              </p:ext>
            </p:extLst>
          </p:nvPr>
        </p:nvGraphicFramePr>
        <p:xfrm>
          <a:off x="674688" y="4339977"/>
          <a:ext cx="2379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1" name="Equation" r:id="rId5" imgW="952500" imgH="203200" progId="Equation.3">
                  <p:embed/>
                </p:oleObj>
              </mc:Choice>
              <mc:Fallback>
                <p:oleObj name="Equation" r:id="rId5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688" y="4339977"/>
                        <a:ext cx="23796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Now intersects at -1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51510"/>
              </p:ext>
            </p:extLst>
          </p:nvPr>
        </p:nvGraphicFramePr>
        <p:xfrm>
          <a:off x="612648" y="3123514"/>
          <a:ext cx="28209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648" y="3123514"/>
                        <a:ext cx="282098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35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non-separable data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134034" y="305101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33" y="5610178"/>
            <a:ext cx="801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ran the algorithm on this it would never converge!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</a:t>
            </a:r>
            <a:r>
              <a:rPr lang="en-US" sz="2400" dirty="0" smtClean="0">
                <a:solidFill>
                  <a:srgbClr val="FF0000"/>
                </a:solidFill>
              </a:rPr>
              <a:t>for some # of iterations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8641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2079" y="5384194"/>
            <a:ext cx="676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Also helps avoid </a:t>
            </a:r>
            <a:r>
              <a:rPr lang="en-US" sz="2800" dirty="0" err="1" smtClean="0">
                <a:solidFill>
                  <a:srgbClr val="0000FF"/>
                </a:solidFill>
              </a:rPr>
              <a:t>overfitting</a:t>
            </a:r>
            <a:r>
              <a:rPr lang="en-US" sz="28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(This is harder to see in 2-D examples, though)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for each training example 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41008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737" y="5533279"/>
            <a:ext cx="6783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order should we traverse the examples?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it matter?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9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9992" y="5787396"/>
            <a:ext cx="537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would be a good/bad order?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7541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5789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lus 3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905" y="1905884"/>
            <a:ext cx="2910003" cy="2231436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8240" y="2117540"/>
            <a:ext cx="2146184" cy="315671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49621"/>
            <a:ext cx="816496" cy="10194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87577"/>
            <a:ext cx="816496" cy="98146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 smtClean="0"/>
              <a:t>n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7554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9195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78474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1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matters: a bad order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9740" y="1819484"/>
            <a:ext cx="2599549" cy="243401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9395" y="5899528"/>
            <a:ext cx="143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Solution?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34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randomize order </a:t>
            </a:r>
            <a:r>
              <a:rPr lang="en-US" sz="2400" dirty="0" smtClean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training examples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124"/>
              </p:ext>
            </p:extLst>
          </p:nvPr>
        </p:nvGraphicFramePr>
        <p:xfrm>
          <a:off x="1213322" y="307333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307333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3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597164" y="251228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32310" y="5810919"/>
            <a:ext cx="639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will happen when we examine this example?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91092" y="5274251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(</a:t>
            </a:r>
            <a:r>
              <a:rPr lang="en-US" dirty="0" smtClean="0"/>
              <a:t>-1, </a:t>
            </a:r>
            <a:r>
              <a:rPr lang="en-US" dirty="0" smtClean="0"/>
              <a:t>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1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269175" y="306693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648" y="5533081"/>
            <a:ext cx="793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make sense?  What if we had previously gone through ALL of the other examples correctly?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(-1,1)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61605" y="5089585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</a:t>
            </a:r>
            <a:r>
              <a:rPr lang="en-US" dirty="0" smtClean="0"/>
              <a:t>(</a:t>
            </a:r>
            <a:r>
              <a:rPr lang="en-US" dirty="0"/>
              <a:t>0</a:t>
            </a:r>
            <a:r>
              <a:rPr lang="en-US" dirty="0" smtClean="0"/>
              <a:t>, </a:t>
            </a:r>
            <a:r>
              <a:rPr lang="en-US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3749564" y="2664689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222916">
            <a:off x="3738931" y="2755792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339" y="5810919"/>
            <a:ext cx="693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Maybe just move it slightly in the direction of correction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6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Training</a:t>
            </a:r>
          </a:p>
          <a:p>
            <a:pPr>
              <a:buFontTx/>
              <a:buChar char="-"/>
            </a:pPr>
            <a:r>
              <a:rPr lang="en-US" sz="24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 smtClean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 smtClean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 smtClean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multiply each prediction by the number it got correct (</a:t>
            </a:r>
            <a:r>
              <a:rPr lang="en-US" sz="2400" dirty="0" err="1" smtClean="0"/>
              <a:t>i.e</a:t>
            </a:r>
            <a:r>
              <a:rPr lang="en-US" sz="2400" dirty="0" smtClean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 smtClean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43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357" y="1888405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357" y="234161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66" y="278010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66" y="323330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66" y="369449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066" y="414770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66" y="463757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775" y="5090780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001" y="551903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1" y="597224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2050564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2070791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2093770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Brace 23"/>
          <p:cNvSpPr/>
          <p:nvPr/>
        </p:nvSpPr>
        <p:spPr>
          <a:xfrm>
            <a:off x="1219757" y="1888405"/>
            <a:ext cx="334180" cy="1192504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219757" y="3233309"/>
            <a:ext cx="334180" cy="300807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205067" y="3677785"/>
            <a:ext cx="348870" cy="2142061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205067" y="5938822"/>
            <a:ext cx="348870" cy="366106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5400000" flipH="1" flipV="1">
            <a:off x="2099771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9116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74224" y="14852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116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16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217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9067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52844" y="2878888"/>
            <a:ext cx="481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Training</a:t>
            </a:r>
          </a:p>
          <a:p>
            <a:r>
              <a:rPr lang="en-US" sz="20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 smtClean="0"/>
              <a:t> store the weights </a:t>
            </a:r>
          </a:p>
          <a:p>
            <a:pPr lvl="1">
              <a:buFontTx/>
              <a:buChar char="-"/>
            </a:pPr>
            <a:r>
              <a:rPr lang="en-US" sz="2000" dirty="0" smtClean="0"/>
              <a:t> store the number of examples that set of weights got correct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352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94766" y="3693611"/>
            <a:ext cx="147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Decision?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8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Classify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52649" y="2253402"/>
            <a:ext cx="815512" cy="1891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2649" y="4144463"/>
            <a:ext cx="815512" cy="21495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77144" y="439270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NEGATIVE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5375" y="3685507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 negative</a:t>
            </a:r>
          </a:p>
          <a:p>
            <a:r>
              <a:rPr lang="en-US" dirty="0" smtClean="0"/>
              <a:t>2: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7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with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classify with a linear model by checking the sign: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Negative example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73445"/>
              </p:ext>
            </p:extLst>
          </p:nvPr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3" imgW="990600" imgH="317500" progId="Equation.3">
                  <p:embed/>
                </p:oleObj>
              </mc:Choice>
              <mc:Fallback>
                <p:oleObj name="Equation" r:id="rId3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Positive example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1</a:t>
            </a:r>
            <a:r>
              <a:rPr lang="en-US" sz="2400" i="1" dirty="0" smtClean="0">
                <a:latin typeface="Arial"/>
                <a:cs typeface="Arial"/>
              </a:rPr>
              <a:t>,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f</a:t>
            </a:r>
            <a:r>
              <a:rPr lang="en-US" sz="2400" i="1" baseline="-25000" dirty="0" smtClean="0">
                <a:latin typeface="Arial"/>
                <a:cs typeface="Arial"/>
              </a:rPr>
              <a:t>2</a:t>
            </a:r>
            <a:r>
              <a:rPr lang="en-US" sz="2400" i="1" dirty="0" smtClean="0">
                <a:latin typeface="Arial"/>
                <a:cs typeface="Arial"/>
              </a:rPr>
              <a:t>, …, </a:t>
            </a:r>
            <a:r>
              <a:rPr lang="en-US" sz="2400" i="1" dirty="0" err="1" smtClean="0">
                <a:latin typeface="Arial"/>
                <a:cs typeface="Arial"/>
              </a:rPr>
              <a:t>f</a:t>
            </a:r>
            <a:r>
              <a:rPr lang="en-US" sz="2400" i="1" baseline="-25000" dirty="0" err="1" smtClean="0">
                <a:latin typeface="Arial"/>
                <a:cs typeface="Arial"/>
              </a:rPr>
              <a:t>n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21817"/>
              </p:ext>
            </p:extLst>
          </p:nvPr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5" imgW="990600" imgH="317500" progId="Equation.3">
                  <p:embed/>
                </p:oleObj>
              </mc:Choice>
              <mc:Fallback>
                <p:oleObj name="Equation" r:id="rId5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97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Works much better in practice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Avoids </a:t>
            </a:r>
            <a:r>
              <a:rPr lang="en-US" dirty="0" err="1" smtClean="0"/>
              <a:t>overfitting</a:t>
            </a:r>
            <a:r>
              <a:rPr lang="en-US" dirty="0" smtClean="0"/>
              <a:t>, though it can still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Avoids big changes in the result by examples examined at the end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9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Training</a:t>
            </a:r>
          </a:p>
          <a:p>
            <a:pPr>
              <a:buFontTx/>
              <a:buChar char="-"/>
            </a:pPr>
            <a:r>
              <a:rPr lang="en-US" sz="20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 smtClean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 smtClean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 smtClean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multiply each prediction by the number it got correct (</a:t>
            </a:r>
            <a:r>
              <a:rPr lang="en-US" sz="2000" dirty="0" err="1" smtClean="0"/>
              <a:t>i.e</a:t>
            </a:r>
            <a:r>
              <a:rPr lang="en-US" sz="2000" dirty="0" smtClean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340" y="6100662"/>
            <a:ext cx="31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issues/concerns?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2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Voted perceptron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200"/>
            <a:ext cx="8343376" cy="39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Training</a:t>
            </a:r>
          </a:p>
          <a:p>
            <a:pPr>
              <a:buFontTx/>
              <a:buChar char="-"/>
            </a:pPr>
            <a:r>
              <a:rPr lang="en-US" sz="2000" dirty="0" smtClean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store the weights </a:t>
            </a:r>
            <a:r>
              <a:rPr lang="en-US" sz="2000" dirty="0" smtClean="0"/>
              <a:t>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 smtClean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 smtClean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multiply each prediction by the number it got correct (</a:t>
            </a:r>
            <a:r>
              <a:rPr lang="en-US" sz="2000" dirty="0" err="1" smtClean="0"/>
              <a:t>i.e</a:t>
            </a:r>
            <a:r>
              <a:rPr lang="en-US" sz="2000" dirty="0" smtClean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 smtClean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2032" y="5564946"/>
            <a:ext cx="651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 Can require a lot of storage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 Classifying becomes very, very expensive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8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perceptron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17094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88579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81311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3351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88023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weights are the </a:t>
            </a:r>
            <a:r>
              <a:rPr lang="en-US" sz="2400" i="1" dirty="0" smtClean="0"/>
              <a:t>weighted average</a:t>
            </a:r>
            <a:r>
              <a:rPr lang="en-US" sz="2400" dirty="0" smtClean="0"/>
              <a:t> of the previous weights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520791" y="5803873"/>
            <a:ext cx="29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this help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8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perceptron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23450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478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0363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29840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weights are the </a:t>
            </a:r>
            <a:r>
              <a:rPr lang="en-US" sz="2400" i="1" dirty="0" smtClean="0"/>
              <a:t>weighted average</a:t>
            </a:r>
            <a:r>
              <a:rPr lang="en-US" sz="2400" dirty="0" smtClean="0"/>
              <a:t> of the previous weights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4789" y="5803873"/>
            <a:ext cx="425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Can just keep a running average!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7477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3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9285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3225800" cy="466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5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180375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nervous system: </a:t>
            </a:r>
            <a:r>
              <a:rPr lang="en-US" sz="3600" i="1" dirty="0" smtClean="0">
                <a:solidFill>
                  <a:srgbClr val="FF6600"/>
                </a:solidFill>
              </a:rPr>
              <a:t>the computer science view</a:t>
            </a:r>
            <a:endParaRPr lang="en-US" sz="3600" i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 smtClean="0">
                <a:latin typeface="Arial" charset="0"/>
              </a:rPr>
              <a:t> is a brain cell</a:t>
            </a:r>
          </a:p>
          <a:p>
            <a:pPr lvl="1"/>
            <a:r>
              <a:rPr lang="en-US" sz="2000" dirty="0" smtClean="0">
                <a:latin typeface="Arial" charset="0"/>
              </a:rPr>
              <a:t>collect, process, and disseminate electrical signals</a:t>
            </a:r>
          </a:p>
          <a:p>
            <a:pPr lvl="1"/>
            <a:r>
              <a:rPr lang="en-US" sz="2000" dirty="0" smtClean="0">
                <a:latin typeface="Arial" charset="0"/>
              </a:rPr>
              <a:t>Neurons are connected via synapses</a:t>
            </a:r>
          </a:p>
          <a:p>
            <a:pPr lvl="1"/>
            <a:r>
              <a:rPr lang="en-US" sz="2000" dirty="0" smtClean="0">
                <a:latin typeface="Arial" charset="0"/>
              </a:rPr>
              <a:t>They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 smtClean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78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</a:t>
            </a:r>
            <a:r>
              <a:rPr lang="en-US" sz="2000" i="1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fires </a:t>
            </a:r>
            <a:r>
              <a:rPr lang="en-US" sz="2000" dirty="0" smtClean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 charset="0"/>
              </a:rPr>
              <a:t>If a node is stimulated enough, then it also fires.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 charset="0"/>
              </a:rPr>
              <a:t>How much stimulation is required </a:t>
            </a:r>
            <a:r>
              <a:rPr lang="en-US" sz="2000" dirty="0">
                <a:latin typeface="Verdana" charset="0"/>
              </a:rPr>
              <a:t>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r>
              <a:rPr lang="en-US" sz="2000" dirty="0">
                <a:latin typeface="Verdana" charset="0"/>
              </a:rPr>
              <a:t>.</a:t>
            </a: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362200" y="9144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1336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(neuron)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(neuron)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217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</a:t>
                </a:r>
                <a:r>
                  <a:rPr lang="en-US" sz="1600" dirty="0" smtClean="0">
                    <a:latin typeface="Verdana" charset="0"/>
                  </a:rPr>
                  <a:t>(synapses)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25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Training</a:t>
            </a:r>
          </a:p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(data with labels)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learn a linear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6685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18FF"/>
                </a:solidFill>
              </a:rPr>
              <a:t>threshold function</a:t>
            </a:r>
            <a:endParaRPr lang="en-US" dirty="0">
              <a:solidFill>
                <a:srgbClr val="1818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763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threshold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hard threshold:</a:t>
            </a:r>
          </a:p>
          <a:p>
            <a:pPr marL="457200" lvl="1" indent="0">
              <a:buNone/>
            </a:pPr>
            <a:r>
              <a:rPr lang="en-US" sz="2000" dirty="0" smtClean="0"/>
              <a:t>if </a:t>
            </a:r>
            <a:r>
              <a:rPr lang="en-US" sz="2000" i="1" dirty="0" smtClean="0"/>
              <a:t>in</a:t>
            </a:r>
            <a:r>
              <a:rPr lang="en-US" sz="2000" dirty="0" smtClean="0"/>
              <a:t> (the sum of weights) &gt;= </a:t>
            </a:r>
            <a:r>
              <a:rPr lang="en-US" sz="2000" i="1" dirty="0" smtClean="0"/>
              <a:t>threshold</a:t>
            </a:r>
            <a:r>
              <a:rPr lang="en-US" sz="2000" dirty="0" smtClean="0"/>
              <a:t> </a:t>
            </a:r>
            <a:r>
              <a:rPr lang="en-US" sz="2000" dirty="0" smtClean="0"/>
              <a:t>1 else 0 </a:t>
            </a:r>
            <a:r>
              <a:rPr lang="en-US" sz="2000" dirty="0" smtClean="0"/>
              <a:t>otherwise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Sigmoid</a:t>
            </a:r>
          </a:p>
          <a:p>
            <a:pPr lvl="1"/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51054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054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0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Weighted sum is 0.5, which is not equal or larger than the threshold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5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47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Weighted sum is 1.5, which is larger than the threshold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82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Weighted sum is 1.5, which is larger than the threshold</a:t>
            </a:r>
            <a:endParaRPr lang="en-US" dirty="0"/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47439" y="5622203"/>
            <a:ext cx="471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weights and what is b?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/>
              <a:t>McCulloch and Pitts (1943) – introduced model of artificial neurons and suggested they could </a:t>
            </a:r>
            <a:r>
              <a:rPr lang="en-US" sz="2400" dirty="0" smtClean="0"/>
              <a:t>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err="1" smtClean="0"/>
              <a:t>Hebb</a:t>
            </a:r>
            <a:r>
              <a:rPr lang="en-US" sz="2400" dirty="0" smtClean="0"/>
              <a:t> </a:t>
            </a:r>
            <a:r>
              <a:rPr lang="en-US" sz="2400" dirty="0"/>
              <a:t>(1949) – Simple updating rule for </a:t>
            </a:r>
            <a:r>
              <a:rPr lang="en-US" sz="2400" dirty="0" smtClean="0"/>
              <a:t>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Rosenblatt </a:t>
            </a:r>
            <a:r>
              <a:rPr lang="en-US" sz="2400" dirty="0"/>
              <a:t>(1962) - the </a:t>
            </a:r>
            <a:r>
              <a:rPr lang="en-US" sz="2400" i="1" dirty="0"/>
              <a:t>perceptron</a:t>
            </a:r>
            <a:r>
              <a:rPr lang="en-US" sz="24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err="1" smtClean="0"/>
              <a:t>Minsky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Papert</a:t>
            </a:r>
            <a:r>
              <a:rPr lang="en-US" sz="2400" dirty="0"/>
              <a:t> (1969) – wrote </a:t>
            </a:r>
            <a:r>
              <a:rPr lang="en-US" sz="2400" i="1" dirty="0" err="1"/>
              <a:t>Perceptrons</a:t>
            </a:r>
            <a:r>
              <a:rPr lang="en-US" sz="24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Bryson </a:t>
            </a:r>
            <a:r>
              <a:rPr lang="en-US" sz="2400" dirty="0"/>
              <a:t>and Ho (1969, but largely ignored until 1980s) – invented back-propagation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136385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7090</TotalTime>
  <Words>3315</Words>
  <Application>Microsoft Macintosh PowerPoint</Application>
  <PresentationFormat>On-screen Show (4:3)</PresentationFormat>
  <Paragraphs>753</Paragraphs>
  <Slides>97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Median</vt:lpstr>
      <vt:lpstr>Equation</vt:lpstr>
      <vt:lpstr>Microsoft Equation</vt:lpstr>
      <vt:lpstr>Perceptron Learning</vt:lpstr>
      <vt:lpstr>Admin</vt:lpstr>
      <vt:lpstr>Defining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Online learning algorithm</vt:lpstr>
      <vt:lpstr>Online learning algorithm</vt:lpstr>
      <vt:lpstr>Online learning algorithm</vt:lpstr>
      <vt:lpstr>Online learning algorithm</vt:lpstr>
      <vt:lpstr>Online learning algorithm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Perceptron learning algorithm</vt:lpstr>
      <vt:lpstr>A trick…</vt:lpstr>
      <vt:lpstr>A trick…</vt:lpstr>
      <vt:lpstr>Perceptron learning algorithm</vt:lpstr>
      <vt:lpstr>Perceptron learning algorithm</vt:lpstr>
      <vt:lpstr>Perceptron learning algorithm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Which line will it find?</vt:lpstr>
      <vt:lpstr>Which line will it find?</vt:lpstr>
      <vt:lpstr>Convergence</vt:lpstr>
      <vt:lpstr>Handling non-separable data</vt:lpstr>
      <vt:lpstr>Convergence</vt:lpstr>
      <vt:lpstr>Ordering</vt:lpstr>
      <vt:lpstr>Order matters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Ordering</vt:lpstr>
      <vt:lpstr>Improvements</vt:lpstr>
      <vt:lpstr>Improvements</vt:lpstr>
      <vt:lpstr>Improvements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Average perceptron</vt:lpstr>
      <vt:lpstr>Average perceptron</vt:lpstr>
      <vt:lpstr>Perceptron learning algorithm</vt:lpstr>
      <vt:lpstr>Our Nervous System</vt:lpstr>
      <vt:lpstr>Our nervous system: the computer science view</vt:lpstr>
      <vt:lpstr>PowerPoint Presentation</vt:lpstr>
      <vt:lpstr>Neural Networks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Neural Networks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669</cp:revision>
  <cp:lastPrinted>2013-09-19T19:33:33Z</cp:lastPrinted>
  <dcterms:created xsi:type="dcterms:W3CDTF">2013-09-08T20:10:23Z</dcterms:created>
  <dcterms:modified xsi:type="dcterms:W3CDTF">2016-09-08T16:33:14Z</dcterms:modified>
</cp:coreProperties>
</file>