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embeddings/Microsoft_Equation3.bin" ContentType="application/vnd.openxmlformats-officedocument.oleObject"/>
  <Override PartName="/ppt/embeddings/oleObject6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6.bin" ContentType="application/vnd.openxmlformats-officedocument.oleObject"/>
  <Override PartName="/ppt/embeddings/oleObject9.bin" ContentType="application/vnd.openxmlformats-officedocument.oleObject"/>
  <Override PartName="/ppt/embeddings/Microsoft_Equation7.bin" ContentType="application/vnd.openxmlformats-officedocument.oleObject"/>
  <Override PartName="/ppt/embeddings/oleObject10.bin" ContentType="application/vnd.openxmlformats-officedocument.oleObject"/>
  <Override PartName="/ppt/embeddings/Microsoft_Equation8.bin" ContentType="application/vnd.openxmlformats-officedocument.oleObject"/>
  <Override PartName="/ppt/embeddings/oleObject11.bin" ContentType="application/vnd.openxmlformats-officedocument.oleObject"/>
  <Override PartName="/ppt/embeddings/Microsoft_Equation9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10.bin" ContentType="application/vnd.openxmlformats-officedocument.oleObject"/>
  <Override PartName="/ppt/embeddings/oleObject14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449" r:id="rId36"/>
    <p:sldId id="450" r:id="rId37"/>
    <p:sldId id="438" r:id="rId38"/>
    <p:sldId id="464" r:id="rId39"/>
    <p:sldId id="465" r:id="rId40"/>
    <p:sldId id="463" r:id="rId41"/>
    <p:sldId id="466" r:id="rId42"/>
    <p:sldId id="467" r:id="rId43"/>
    <p:sldId id="448" r:id="rId44"/>
    <p:sldId id="460" r:id="rId45"/>
    <p:sldId id="441" r:id="rId46"/>
    <p:sldId id="442" r:id="rId47"/>
    <p:sldId id="469" r:id="rId48"/>
    <p:sldId id="470" r:id="rId49"/>
    <p:sldId id="471" r:id="rId50"/>
    <p:sldId id="474" r:id="rId51"/>
    <p:sldId id="475" r:id="rId52"/>
    <p:sldId id="473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503" r:id="rId81"/>
    <p:sldId id="504" r:id="rId82"/>
    <p:sldId id="505" r:id="rId83"/>
    <p:sldId id="506" r:id="rId84"/>
    <p:sldId id="507" r:id="rId85"/>
    <p:sldId id="508" r:id="rId86"/>
    <p:sldId id="509" r:id="rId87"/>
    <p:sldId id="510" r:id="rId88"/>
    <p:sldId id="511" r:id="rId89"/>
    <p:sldId id="528" r:id="rId90"/>
    <p:sldId id="529" r:id="rId91"/>
    <p:sldId id="530" r:id="rId92"/>
    <p:sldId id="531" r:id="rId93"/>
    <p:sldId id="532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does assume that proximity</a:t>
            </a:r>
            <a:r>
              <a:rPr lang="en-US" baseline="0" dirty="0" smtClean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kNN</a:t>
            </a:r>
            <a:r>
              <a:rPr lang="en-US" baseline="0" dirty="0" smtClean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Assumes the data is separable</a:t>
            </a:r>
            <a:r>
              <a:rPr lang="en-US" baseline="0" dirty="0" smtClean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Fairly week</a:t>
            </a:r>
            <a:r>
              <a:rPr lang="en-US" baseline="0" dirty="0" smtClean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9/6/16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9/6/16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8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3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34.emf"/><Relationship Id="rId9" Type="http://schemas.openxmlformats.org/officeDocument/2006/relationships/image" Target="../media/image14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Geometric View of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158 –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CCCCCC"/>
                </a:solidFill>
              </a:rPr>
              <a:t>Pretend like we don’t know the labels</a:t>
            </a:r>
            <a:endParaRPr lang="en-US" sz="2000" dirty="0">
              <a:solidFill>
                <a:srgbClr val="CCCCCC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CCCCC"/>
                </a:solidFill>
              </a:rPr>
              <a:t>Classify</a:t>
            </a:r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Compare predicted labels to actual labels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could we score these for classification?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accuracy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prediction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Label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evaluate the model, compare the predicted labels to the actual labels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Accuracy</a:t>
            </a:r>
            <a:r>
              <a:rPr lang="en-US" sz="2400" dirty="0" smtClean="0"/>
              <a:t>: the proportion of examples where we correctly predicted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77017" y="2544489"/>
            <a:ext cx="3890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way to do algorithm </a:t>
            </a:r>
            <a:r>
              <a:rPr lang="en-US" sz="2000" dirty="0" smtClean="0"/>
              <a:t>development: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evaluated on test data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ok?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Once you look at/use test data </a:t>
            </a:r>
            <a:r>
              <a:rPr lang="en-US" sz="2400" b="1" dirty="0" smtClean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So, how can we evaluate our algorithm during development?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52941" y="2080717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Labeled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All</a:t>
            </a:r>
            <a:br>
              <a:rPr lang="en-US" sz="2800" dirty="0" smtClean="0"/>
            </a:br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Development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Development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30506" y="2724773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Using the </a:t>
            </a:r>
            <a:r>
              <a:rPr lang="en-US" sz="2000" b="1" dirty="0" smtClean="0">
                <a:solidFill>
                  <a:srgbClr val="FF6600"/>
                </a:solidFill>
              </a:rPr>
              <a:t>development data</a:t>
            </a:r>
            <a:r>
              <a:rPr lang="en-US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Development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problems with this?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0506" y="2724773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Using the </a:t>
            </a:r>
            <a:r>
              <a:rPr lang="en-US" sz="2000" b="1" dirty="0" smtClean="0"/>
              <a:t>development data</a:t>
            </a:r>
            <a:r>
              <a:rPr lang="en-US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repeat until happy with </a:t>
            </a:r>
            <a:r>
              <a:rPr lang="en-US" sz="2000" dirty="0" smtClean="0"/>
              <a:t>results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to development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 careful not to </a:t>
            </a:r>
            <a:r>
              <a:rPr lang="en-US" dirty="0" err="1" smtClean="0"/>
              <a:t>overfit</a:t>
            </a:r>
            <a:r>
              <a:rPr lang="en-US" dirty="0" smtClean="0"/>
              <a:t> to the development data!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All</a:t>
            </a:r>
            <a:br>
              <a:rPr lang="en-US" sz="2800" dirty="0" smtClean="0"/>
            </a:br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Development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Often we’ll split off development data </a:t>
            </a:r>
            <a:r>
              <a:rPr lang="en-US" sz="2400" dirty="0" smtClean="0">
                <a:solidFill>
                  <a:srgbClr val="0000FF"/>
                </a:solidFill>
              </a:rPr>
              <a:t>multiple </a:t>
            </a:r>
            <a:r>
              <a:rPr lang="en-US" sz="2400" dirty="0" smtClean="0">
                <a:solidFill>
                  <a:srgbClr val="0000FF"/>
                </a:solidFill>
              </a:rPr>
              <a:t>times (in fact, on the fly</a:t>
            </a:r>
            <a:r>
              <a:rPr lang="en-US" sz="2400" dirty="0" smtClean="0">
                <a:solidFill>
                  <a:srgbClr val="0000FF"/>
                </a:solidFill>
              </a:rPr>
              <a:t>)… you </a:t>
            </a:r>
            <a:r>
              <a:rPr lang="en-US" sz="2400" dirty="0" smtClean="0">
                <a:solidFill>
                  <a:srgbClr val="0000FF"/>
                </a:solidFill>
              </a:rPr>
              <a:t>can still </a:t>
            </a:r>
            <a:r>
              <a:rPr lang="en-US" sz="2400" dirty="0" err="1" smtClean="0">
                <a:solidFill>
                  <a:srgbClr val="0000FF"/>
                </a:solidFill>
              </a:rPr>
              <a:t>overfit</a:t>
            </a:r>
            <a:r>
              <a:rPr lang="en-US" sz="2400" dirty="0" smtClean="0">
                <a:solidFill>
                  <a:srgbClr val="0000FF"/>
                </a:solidFill>
              </a:rPr>
              <a:t>, but this helps avoid it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should we pick?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</a:t>
            </a:r>
            <a:r>
              <a:rPr lang="en-US" sz="3200" dirty="0" smtClean="0"/>
              <a:t>1 solution posted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Keep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Videos?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development data to decide!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Machine Learning: A Geometric 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visualize this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 smtClean="0"/>
              <a:t>   </a:t>
            </a:r>
            <a:r>
              <a:rPr lang="en-US" sz="1600" dirty="0" smtClean="0"/>
              <a:t>(read the book for a more detailed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discussion of this)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view examples as points in an </a:t>
            </a:r>
            <a:r>
              <a:rPr lang="en-US" sz="2400" i="1" dirty="0" smtClean="0"/>
              <a:t>n</a:t>
            </a:r>
            <a:r>
              <a:rPr lang="en-US" sz="2400" dirty="0" smtClean="0"/>
              <a:t>-dimensional space 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the number of features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41501" y="2624071"/>
            <a:ext cx="4765539" cy="3228264"/>
            <a:chOff x="3841501" y="2624071"/>
            <a:chExt cx="4765539" cy="322826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7496" y="545222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Weight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Color</a:t>
              </a:r>
              <a:endParaRPr lang="en-US" sz="2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395" y="5082893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Examples in a feature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red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red, but…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 smtClean="0"/>
              <a:t>Proper Experimentation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measure “nearest”?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two dimensions, how do we compute the distance?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2)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8164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1943100" imgH="279400" progId="Equation.3">
                  <p:embed/>
                </p:oleObj>
              </mc:Choice>
              <mc:Fallback>
                <p:oleObj name="Equation" r:id="rId3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6182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n-dimensions, how do we compute the distance?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a</a:t>
            </a:r>
            <a:r>
              <a:rPr lang="en-US" sz="2000" baseline="-25000" dirty="0"/>
              <a:t>n</a:t>
            </a:r>
            <a:r>
              <a:rPr lang="en-US" sz="2000" baseline="-25000" dirty="0" smtClean="0"/>
              <a:t>)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,…,</a:t>
            </a:r>
            <a:r>
              <a:rPr lang="en-US" sz="2000" dirty="0" err="1" smtClean="0"/>
              <a:t>b</a:t>
            </a:r>
            <a:r>
              <a:rPr lang="en-US" sz="2000" baseline="-25000" dirty="0" err="1"/>
              <a:t>n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/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decision boundaries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are places in the features space where the classification of a point/example changes</a:t>
            </a:r>
            <a:endParaRPr lang="en-US" sz="2400" b="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k-NN </a:t>
            </a:r>
            <a:r>
              <a:rPr lang="en-US" sz="2000" dirty="0">
                <a:solidFill>
                  <a:srgbClr val="0000FF"/>
                </a:solidFill>
              </a:rPr>
              <a:t>gives </a:t>
            </a:r>
            <a:r>
              <a:rPr lang="en-US" sz="2000" dirty="0">
                <a:solidFill>
                  <a:srgbClr val="FF6600"/>
                </a:solidFill>
              </a:rPr>
              <a:t>locally</a:t>
            </a:r>
            <a:r>
              <a:rPr lang="en-US" sz="2000" dirty="0">
                <a:solidFill>
                  <a:srgbClr val="0000FF"/>
                </a:solidFill>
              </a:rPr>
              <a:t> defined decision boundaries </a:t>
            </a:r>
            <a:r>
              <a:rPr lang="en-US" sz="2000" dirty="0" smtClean="0">
                <a:solidFill>
                  <a:srgbClr val="0000FF"/>
                </a:solidFill>
              </a:rPr>
              <a:t>between classes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red.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3?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tell how well we’re doing?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predict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without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REAL WORLD USE OF ML ALGORITHMS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blue.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100?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blue.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 smtClean="0">
                <a:solidFill>
                  <a:srgbClr val="FF0000"/>
                </a:solidFill>
              </a:rPr>
              <a:t>overfitting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underfitting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did we control this for decision trees?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choose </a:t>
            </a:r>
            <a:r>
              <a:rPr lang="en-US" sz="3200" i="1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pick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heuristics:</a:t>
            </a:r>
          </a:p>
          <a:p>
            <a:pPr lvl="1"/>
            <a:r>
              <a:rPr lang="en-US" dirty="0" smtClean="0"/>
              <a:t>often 3, 5, 7</a:t>
            </a:r>
          </a:p>
          <a:p>
            <a:pPr lvl="1"/>
            <a:r>
              <a:rPr lang="en-US" dirty="0" smtClean="0"/>
              <a:t>choose an odd number to avoid 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 variants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variation 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Instead of </a:t>
            </a:r>
            <a:r>
              <a:rPr lang="en-US" i="1" dirty="0" smtClean="0"/>
              <a:t>k</a:t>
            </a:r>
            <a:r>
              <a:rPr lang="en-US" dirty="0" smtClean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Weighted </a:t>
            </a:r>
            <a:r>
              <a:rPr lang="en-US" i="1" dirty="0" smtClean="0"/>
              <a:t>k</a:t>
            </a:r>
            <a:r>
              <a:rPr lang="en-US" dirty="0" smtClean="0"/>
              <a:t>-NN: </a:t>
            </a:r>
          </a:p>
          <a:p>
            <a:pPr lvl="1"/>
            <a:r>
              <a:rPr lang="en-US" dirty="0" smtClean="0"/>
              <a:t>Right now, all examples </a:t>
            </a:r>
            <a:r>
              <a:rPr lang="en-US" dirty="0" smtClean="0"/>
              <a:t>are </a:t>
            </a:r>
            <a:r>
              <a:rPr lang="en-US" dirty="0" smtClean="0"/>
              <a:t>treated equally</a:t>
            </a:r>
          </a:p>
          <a:p>
            <a:pPr lvl="1"/>
            <a:r>
              <a:rPr lang="en-US" dirty="0" smtClean="0"/>
              <a:t>weight the “vote” of the examples, so that closer examples have more vote/weight</a:t>
            </a:r>
          </a:p>
          <a:p>
            <a:pPr lvl="1"/>
            <a:r>
              <a:rPr lang="en-US" dirty="0" smtClean="0"/>
              <a:t>often use some sort of exponential </a:t>
            </a:r>
            <a:r>
              <a:rPr lang="en-US" dirty="0" smtClean="0"/>
              <a:t>decay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297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What are the decision boundaries for decision trees like?</a:t>
            </a: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DT</a:t>
            </a:r>
            <a:endParaRPr lang="en-US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vs. </a:t>
            </a:r>
            <a:r>
              <a:rPr lang="en-US" i="1" dirty="0" smtClean="0"/>
              <a:t>k-</a:t>
            </a: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they use the features in the same way to label the examples?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vs. </a:t>
            </a:r>
            <a:r>
              <a:rPr lang="en-US" i="1" dirty="0" smtClean="0"/>
              <a:t>k-</a:t>
            </a: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k-</a:t>
            </a:r>
            <a:r>
              <a:rPr lang="en-US" sz="2800" dirty="0" smtClean="0">
                <a:solidFill>
                  <a:srgbClr val="0000FF"/>
                </a:solidFill>
              </a:rPr>
              <a:t>NN doesn’t require any training!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k-NN treats all features equally!  Decision trees “select” important features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machine learning approaches make strong assumptions about the data </a:t>
            </a:r>
          </a:p>
          <a:p>
            <a:pPr lvl="1"/>
            <a:r>
              <a:rPr lang="en-US" dirty="0" smtClean="0"/>
              <a:t>If the assumptions are true this can often lead to better performance</a:t>
            </a:r>
          </a:p>
          <a:p>
            <a:pPr lvl="1"/>
            <a:r>
              <a:rPr lang="en-US" dirty="0" smtClean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approaches don’t make many assumptions about the data</a:t>
            </a:r>
          </a:p>
          <a:p>
            <a:pPr lvl="1"/>
            <a:r>
              <a:rPr lang="en-US" dirty="0" smtClean="0"/>
              <a:t>This can allow us to learn from more varied data</a:t>
            </a:r>
          </a:p>
          <a:p>
            <a:pPr lvl="1"/>
            <a:r>
              <a:rPr lang="en-US" dirty="0" smtClean="0"/>
              <a:t>But, they are more prone to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and generally require more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0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Remember, we assume there’s an underlying distribution that generates both the training and test examples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 now that our model of the blue class is two circles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0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2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2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9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0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data generating distribution?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model</a:t>
            </a:r>
            <a:r>
              <a:rPr lang="en-US" dirty="0" smtClean="0">
                <a:solidFill>
                  <a:srgbClr val="FF0000"/>
                </a:solidFill>
              </a:rPr>
              <a:t> assumptions (if any) that </a:t>
            </a:r>
            <a:r>
              <a:rPr lang="en-US" i="1" dirty="0" smtClean="0">
                <a:solidFill>
                  <a:srgbClr val="FF0000"/>
                </a:solidFill>
              </a:rPr>
              <a:t>k-</a:t>
            </a:r>
            <a:r>
              <a:rPr lang="en-US" dirty="0" smtClean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Are there data sets that could never be learned correctly by either?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08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94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 smtClean="0">
                <a:solidFill>
                  <a:srgbClr val="000000"/>
                </a:solidFill>
              </a:rPr>
              <a:t>k-</a:t>
            </a:r>
            <a:r>
              <a:rPr lang="en-US" dirty="0" smtClean="0">
                <a:solidFill>
                  <a:srgbClr val="000000"/>
                </a:solidFill>
              </a:rPr>
              <a:t>NN and DT are generally considered low </a:t>
            </a:r>
            <a:r>
              <a:rPr lang="en-US" dirty="0" smtClean="0">
                <a:solidFill>
                  <a:srgbClr val="000000"/>
                </a:solidFill>
              </a:rPr>
              <a:t>bias)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high-bias classifiers make strong assumptions about the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 smtClean="0"/>
              <a:t>hyperplanes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6600"/>
                </a:solidFill>
              </a:rPr>
              <a:t>linear model </a:t>
            </a:r>
            <a:r>
              <a:rPr lang="en-US" sz="2400" dirty="0" smtClean="0"/>
              <a:t>is a model that assumes the data is linearly separable</a:t>
            </a:r>
            <a:endParaRPr lang="en-US" sz="2400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7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What defines a </a:t>
            </a:r>
            <a:r>
              <a:rPr lang="en-US" sz="3600" dirty="0" err="1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8340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391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3419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3555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55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classifier</a:t>
            </a:r>
            <a:endParaRPr lang="en-US" sz="2000" dirty="0"/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2750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92669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801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19695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37250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also view it as the line perpendicular to the </a:t>
            </a:r>
            <a:r>
              <a:rPr lang="en-US" sz="2800" i="1" dirty="0" smtClean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848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7436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74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01943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w=(1,2)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Mathematically, how can we classify points based on a line?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BLUE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(1,-1)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9108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(1,1):</a:t>
            </a:r>
            <a:endParaRPr lang="en-US" sz="2400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5161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(1,-1):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sign indicates which side of the line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570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5591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3652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move the line off of the origin?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663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7606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29047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10582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220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intersects at -1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n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49546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08347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50596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classify with a linear model by checking the sign: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Negative example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03633"/>
              </p:ext>
            </p:extLst>
          </p:nvPr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Positive example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1</a:t>
            </a:r>
            <a:r>
              <a:rPr lang="en-US" sz="2400" i="1" dirty="0" smtClean="0">
                <a:latin typeface="Arial"/>
                <a:cs typeface="Arial"/>
              </a:rPr>
              <a:t>,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2</a:t>
            </a:r>
            <a:r>
              <a:rPr lang="en-US" sz="2400" i="1" dirty="0" smtClean="0">
                <a:latin typeface="Arial"/>
                <a:cs typeface="Arial"/>
              </a:rPr>
              <a:t>, …, </a:t>
            </a:r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145047"/>
              </p:ext>
            </p:extLst>
          </p:nvPr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75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aside: a </a:t>
            </a:r>
            <a:r>
              <a:rPr lang="en-US" dirty="0" smtClean="0"/>
              <a:t>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You’re a 1-D creature, and you decide to buy a 2-unit apartment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rooms (very, skinny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Pretend like we don’t know the labels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rooms (very, flat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 get promoted again and start having kids and decide to upgrade to another dimension.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rooms (very, normal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0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Larry Page steps down as CEO of </a:t>
            </a:r>
            <a:r>
              <a:rPr lang="en-US" sz="2400" dirty="0" err="1" smtClean="0">
                <a:solidFill>
                  <a:srgbClr val="000090"/>
                </a:solidFill>
              </a:rPr>
              <a:t>google</a:t>
            </a:r>
            <a:r>
              <a:rPr lang="en-US" sz="2400" dirty="0" smtClean="0">
                <a:solidFill>
                  <a:srgbClr val="000090"/>
                </a:solidFill>
              </a:rPr>
              <a:t> and they ask you if you’d like the job.  You decide to upgrade to a 100,000 dimensional apartment.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much room do you have? Can you have a big party?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100,000</a:t>
            </a:r>
            <a:r>
              <a:rPr lang="en-US" sz="2400" dirty="0" smtClean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 smtClean="0">
                <a:solidFill>
                  <a:srgbClr val="0000FF"/>
                </a:solidFill>
              </a:rPr>
              <a:t>30</a:t>
            </a:r>
            <a:r>
              <a:rPr lang="en-US" sz="2400" dirty="0" smtClean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30421"/>
            <a:ext cx="5362400" cy="170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Our intuitions about space/distance don’t scale with dimensions!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4722</TotalTime>
  <Words>2490</Words>
  <Application>Microsoft Macintosh PowerPoint</Application>
  <PresentationFormat>On-screen Show (4:3)</PresentationFormat>
  <Paragraphs>660</Paragraphs>
  <Slides>93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Median</vt:lpstr>
      <vt:lpstr>Equation</vt:lpstr>
      <vt:lpstr>Microsoft 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his example?</vt:lpstr>
      <vt:lpstr>What about his example?</vt:lpstr>
      <vt:lpstr>What about his example?</vt:lpstr>
      <vt:lpstr>k-Nearest Neighbor (k-NN)</vt:lpstr>
      <vt:lpstr>k-Nearest Neighbor (k-NN)</vt:lpstr>
      <vt:lpstr>Euclidean distance</vt:lpstr>
      <vt:lpstr>Euclidean distance</vt:lpstr>
      <vt:lpstr>Decision boundaries</vt:lpstr>
      <vt:lpstr>k-NN decision boundaries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An aside: a thought experiment</vt:lpstr>
      <vt:lpstr>Another thought experiment</vt:lpstr>
      <vt:lpstr>Another thought experiment</vt:lpstr>
      <vt:lpstr>Another thought experiment</vt:lpstr>
      <vt:lpstr>The 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503</cp:revision>
  <dcterms:created xsi:type="dcterms:W3CDTF">2013-09-08T20:10:23Z</dcterms:created>
  <dcterms:modified xsi:type="dcterms:W3CDTF">2016-09-07T01:06:00Z</dcterms:modified>
</cp:coreProperties>
</file>