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256" r:id="rId2"/>
    <p:sldId id="307" r:id="rId3"/>
    <p:sldId id="483" r:id="rId4"/>
    <p:sldId id="471" r:id="rId5"/>
    <p:sldId id="403" r:id="rId6"/>
    <p:sldId id="404" r:id="rId7"/>
    <p:sldId id="405" r:id="rId8"/>
    <p:sldId id="447" r:id="rId9"/>
    <p:sldId id="448" r:id="rId10"/>
    <p:sldId id="449" r:id="rId11"/>
    <p:sldId id="450" r:id="rId12"/>
    <p:sldId id="406" r:id="rId13"/>
    <p:sldId id="446" r:id="rId14"/>
    <p:sldId id="439" r:id="rId15"/>
    <p:sldId id="454" r:id="rId16"/>
    <p:sldId id="455" r:id="rId17"/>
    <p:sldId id="457" r:id="rId18"/>
    <p:sldId id="472" r:id="rId19"/>
    <p:sldId id="458" r:id="rId20"/>
    <p:sldId id="473" r:id="rId21"/>
    <p:sldId id="459" r:id="rId22"/>
    <p:sldId id="461" r:id="rId23"/>
    <p:sldId id="464" r:id="rId24"/>
    <p:sldId id="462" r:id="rId25"/>
    <p:sldId id="460" r:id="rId26"/>
    <p:sldId id="465" r:id="rId27"/>
    <p:sldId id="466" r:id="rId28"/>
    <p:sldId id="467" r:id="rId29"/>
    <p:sldId id="468" r:id="rId30"/>
    <p:sldId id="469" r:id="rId31"/>
    <p:sldId id="470" r:id="rId32"/>
    <p:sldId id="413" r:id="rId33"/>
    <p:sldId id="414" r:id="rId34"/>
    <p:sldId id="415" r:id="rId35"/>
    <p:sldId id="419" r:id="rId36"/>
    <p:sldId id="452" r:id="rId37"/>
    <p:sldId id="453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27" r:id="rId46"/>
    <p:sldId id="428" r:id="rId47"/>
    <p:sldId id="436" r:id="rId48"/>
    <p:sldId id="437" r:id="rId49"/>
    <p:sldId id="438" r:id="rId50"/>
    <p:sldId id="474" r:id="rId51"/>
    <p:sldId id="475" r:id="rId52"/>
    <p:sldId id="476" r:id="rId53"/>
    <p:sldId id="477" r:id="rId54"/>
    <p:sldId id="478" r:id="rId55"/>
    <p:sldId id="479" r:id="rId56"/>
    <p:sldId id="480" r:id="rId57"/>
    <p:sldId id="481" r:id="rId58"/>
    <p:sldId id="482" r:id="rId59"/>
    <p:sldId id="485" r:id="rId60"/>
    <p:sldId id="484" r:id="rId61"/>
    <p:sldId id="487" r:id="rId62"/>
    <p:sldId id="486" r:id="rId63"/>
    <p:sldId id="488" r:id="rId64"/>
    <p:sldId id="497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8E0573"/>
    <a:srgbClr val="8E0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0" autoAdjust="0"/>
  </p:normalViewPr>
  <p:slideViewPr>
    <p:cSldViewPr snapToGrid="0" snapToObjects="1">
      <p:cViewPr varScale="1">
        <p:scale>
          <a:sx n="102" d="100"/>
          <a:sy n="102" d="100"/>
        </p:scale>
        <p:origin x="-104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17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0.xml"/><Relationship Id="rId4" Type="http://schemas.openxmlformats.org/officeDocument/2006/relationships/slide" Target="slides/slide41.xml"/><Relationship Id="rId5" Type="http://schemas.openxmlformats.org/officeDocument/2006/relationships/slide" Target="slides/slide42.xml"/><Relationship Id="rId6" Type="http://schemas.openxmlformats.org/officeDocument/2006/relationships/slide" Target="slides/slide43.xml"/><Relationship Id="rId7" Type="http://schemas.openxmlformats.org/officeDocument/2006/relationships/slide" Target="slides/slide44.xml"/><Relationship Id="rId1" Type="http://schemas.openxmlformats.org/officeDocument/2006/relationships/slide" Target="slides/slide38.xml"/><Relationship Id="rId2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61B06-F25F-6A43-821A-9FEE8C7F5AE1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2709C-2010-2144-B63C-6FD9F3944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FCE4C-5DFA-8343-A803-1E9294BC3ABD}" type="slidenum">
              <a:rPr lang="en-US"/>
              <a:pPr/>
              <a:t>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23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24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25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26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27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30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31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FCE4C-5DFA-8343-A803-1E9294BC3ABD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16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17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18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19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20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F0026-E495-7645-9AFF-5B81C0D24A53}" type="slidenum">
              <a:rPr lang="en-US"/>
              <a:pPr/>
              <a:t>21</a:t>
            </a:fld>
            <a:endParaRPr lang="en-US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952FE-F062-DA4A-9111-DBE91B3DA723}" type="slidenum">
              <a:rPr lang="en-US"/>
              <a:pPr/>
              <a:t>22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11/30/16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3D84A4A-3A8D-7C46-8497-097634FB8F1B}" type="slidenum">
              <a:rPr lang="en-IE"/>
              <a:pPr/>
              <a:t>‹#›</a:t>
            </a:fld>
            <a:endParaRPr lang="en-I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873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11/30/16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11/30/16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11/30/16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11/30/16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11/30/16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Clustering Beyond </a:t>
            </a:r>
            <a:br>
              <a:rPr lang="en-US" smtClean="0"/>
            </a:br>
            <a:r>
              <a:rPr lang="en-US" smtClean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</a:t>
            </a:r>
            <a:r>
              <a:rPr lang="en-US" dirty="0" smtClean="0"/>
              <a:t>158</a:t>
            </a:r>
            <a:r>
              <a:rPr lang="en-US" dirty="0" smtClean="0"/>
              <a:t> </a:t>
            </a:r>
            <a:r>
              <a:rPr lang="en-US" dirty="0" smtClean="0"/>
              <a:t>– Fall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38600" y="1889779"/>
            <a:ext cx="2133600" cy="210407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8960" y="2377825"/>
            <a:ext cx="1051680" cy="112737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89728" y="2575579"/>
            <a:ext cx="2133600" cy="2104077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30088" y="3063625"/>
            <a:ext cx="1051680" cy="1127375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85749" y="2651169"/>
            <a:ext cx="2133600" cy="2104077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6109" y="3139215"/>
            <a:ext cx="1051680" cy="1127375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63410" y="1904898"/>
            <a:ext cx="2133600" cy="210407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03770" y="2392944"/>
            <a:ext cx="1051680" cy="112737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83120" y="2803672"/>
            <a:ext cx="2133600" cy="2104077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23480" y="3291718"/>
            <a:ext cx="1051680" cy="1127375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80880" y="3657853"/>
            <a:ext cx="2133600" cy="2104077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21240" y="4145899"/>
            <a:ext cx="1051680" cy="1127375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6179445"/>
            <a:ext cx="6436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Iteratively learning a collection of spherical clusters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0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clustering: </a:t>
            </a:r>
            <a:br>
              <a:rPr lang="en-US" dirty="0" smtClean="0"/>
            </a:br>
            <a:r>
              <a:rPr lang="en-US" dirty="0" smtClean="0"/>
              <a:t>mixtures </a:t>
            </a:r>
            <a:r>
              <a:rPr lang="en-US" dirty="0"/>
              <a:t>of Gaussians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7200" y="1776478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Assume data came from a mixture of </a:t>
            </a:r>
            <a:r>
              <a:rPr lang="en-US" sz="2400" i="1" dirty="0" smtClean="0"/>
              <a:t>Gaussians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FF6600"/>
                </a:solidFill>
              </a:rPr>
              <a:t>elliptical data</a:t>
            </a:r>
            <a:r>
              <a:rPr lang="en-US" sz="2400" dirty="0" smtClean="0"/>
              <a:t>), assign data </a:t>
            </a:r>
            <a:r>
              <a:rPr lang="en-US" sz="2400" dirty="0"/>
              <a:t>to cluster with</a:t>
            </a:r>
            <a:r>
              <a:rPr lang="en-US" sz="2400" dirty="0" smtClean="0"/>
              <a:t> a </a:t>
            </a:r>
            <a:r>
              <a:rPr lang="en-US" sz="2400" dirty="0"/>
              <a:t>certain</a:t>
            </a:r>
            <a:r>
              <a:rPr lang="en-US" sz="2400" i="1" dirty="0"/>
              <a:t> </a:t>
            </a:r>
            <a:r>
              <a:rPr lang="en-US" sz="2400" i="1" dirty="0" smtClean="0"/>
              <a:t>probability</a:t>
            </a:r>
            <a:r>
              <a:rPr lang="en-US" sz="2400" dirty="0" smtClean="0"/>
              <a:t> (soft clustering)</a:t>
            </a:r>
            <a:endParaRPr lang="en-US" sz="2400" i="1" dirty="0"/>
          </a:p>
        </p:txBody>
      </p:sp>
      <p:grpSp>
        <p:nvGrpSpPr>
          <p:cNvPr id="2" name="Group 4"/>
          <p:cNvGrpSpPr/>
          <p:nvPr/>
        </p:nvGrpSpPr>
        <p:grpSpPr>
          <a:xfrm>
            <a:off x="1066800" y="3581400"/>
            <a:ext cx="2209800" cy="2743200"/>
            <a:chOff x="3124200" y="3657600"/>
            <a:chExt cx="2209800" cy="274320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5943600" y="3505200"/>
            <a:ext cx="2209800" cy="2743200"/>
            <a:chOff x="3124200" y="3657600"/>
            <a:chExt cx="2209800" cy="2743200"/>
          </a:xfrm>
        </p:grpSpPr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Oval 42"/>
          <p:cNvSpPr/>
          <p:nvPr/>
        </p:nvSpPr>
        <p:spPr bwMode="auto">
          <a:xfrm>
            <a:off x="5715000" y="3352800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086600" y="3352800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85800" y="3429000"/>
            <a:ext cx="28956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762000" y="4724400"/>
            <a:ext cx="29718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2039" y="2808853"/>
            <a:ext cx="1188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</a:t>
            </a:r>
            <a:r>
              <a:rPr lang="en-US" sz="2400" dirty="0" smtClean="0"/>
              <a:t>-means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735840" y="2728692"/>
            <a:ext cx="556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140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Very similar at a high-level to K-means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Iterate between assigning points and recalculating cluster centers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>
                <a:solidFill>
                  <a:srgbClr val="FF6600"/>
                </a:solidFill>
              </a:rPr>
              <a:t>Two main differences between </a:t>
            </a:r>
            <a:r>
              <a:rPr lang="en-US" sz="3000" dirty="0" smtClean="0">
                <a:solidFill>
                  <a:srgbClr val="FF6600"/>
                </a:solidFill>
              </a:rPr>
              <a:t>K-means </a:t>
            </a:r>
            <a:r>
              <a:rPr lang="en-US" sz="3000" dirty="0">
                <a:solidFill>
                  <a:srgbClr val="FF6600"/>
                </a:solidFill>
              </a:rPr>
              <a:t>and EM clustering:</a:t>
            </a:r>
          </a:p>
          <a:p>
            <a:pPr marL="342900" indent="-342900">
              <a:buAutoNum type="arabicPeriod"/>
            </a:pPr>
            <a:r>
              <a:rPr lang="en-US" sz="3000" dirty="0"/>
              <a:t>We assume </a:t>
            </a:r>
            <a:r>
              <a:rPr lang="en-US" sz="3000" dirty="0" smtClean="0"/>
              <a:t>elliptical </a:t>
            </a:r>
            <a:r>
              <a:rPr lang="en-US" sz="3000" dirty="0"/>
              <a:t>clusters (instead of spherical)</a:t>
            </a:r>
          </a:p>
          <a:p>
            <a:pPr marL="342900" indent="-342900">
              <a:buAutoNum type="arabicPeriod"/>
            </a:pPr>
            <a:r>
              <a:rPr lang="en-US" sz="3000" dirty="0"/>
              <a:t>It is a “soft” clustering algorithm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5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clustering</a:t>
            </a:r>
            <a:endParaRPr lang="en-US" dirty="0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213877" y="1983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85277" y="2364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1137677" y="28218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442477" y="24408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442477" y="31386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61477" y="34314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442477" y="37362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137677" y="41172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18677" y="4422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2585477" y="1983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356877" y="2364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2509277" y="28218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890277" y="2517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2814077" y="31386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433077" y="3279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2814077" y="38886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433077" y="37362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737877" y="442204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794777" y="1843225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166377" y="1843225"/>
            <a:ext cx="1295400" cy="3200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585477" y="2288443"/>
            <a:ext cx="1981987" cy="11430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17532" y="1715085"/>
            <a:ext cx="182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p(red) = 0.8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p(blue) = 0.2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042678" y="3317143"/>
            <a:ext cx="1674854" cy="7239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69932" y="3576669"/>
            <a:ext cx="182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p(red) = 0.9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p(blue) = 0.1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4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1464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Start with some initial cluster centers</a:t>
            </a:r>
          </a:p>
          <a:p>
            <a:pPr marL="0" indent="0">
              <a:buNone/>
            </a:pPr>
            <a:r>
              <a:rPr lang="en-US" sz="2800" i="1" dirty="0" smtClean="0"/>
              <a:t>Iterate:</a:t>
            </a:r>
          </a:p>
          <a:p>
            <a:pPr>
              <a:buFontTx/>
              <a:buChar char="-"/>
            </a:pPr>
            <a:r>
              <a:rPr lang="en-US" b="1" dirty="0" smtClean="0"/>
              <a:t>soft </a:t>
            </a:r>
            <a:r>
              <a:rPr lang="en-US" b="1" dirty="0" smtClean="0"/>
              <a:t>assign </a:t>
            </a:r>
            <a:r>
              <a:rPr lang="en-US" dirty="0" smtClean="0"/>
              <a:t>points to each cluster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recalculate the cluster centers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06646" y="3272530"/>
            <a:ext cx="327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Calculate: p(</a:t>
            </a:r>
            <a:r>
              <a:rPr lang="en-US" sz="24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| x)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2292" y="3734195"/>
            <a:ext cx="638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the probability of each point belonging to each cluster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2292" y="5314514"/>
            <a:ext cx="610518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Calculate new cluster parameters, </a:t>
            </a:r>
            <a:r>
              <a:rPr lang="en-US" sz="2400" dirty="0" err="1" smtClean="0">
                <a:solidFill>
                  <a:srgbClr val="0000FF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 smtClean="0">
                <a:solidFill>
                  <a:srgbClr val="0000FF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0000FF"/>
              </a:solidFill>
              <a:ea typeface="Lucida Grande"/>
              <a:cs typeface="Lucida Grande"/>
            </a:endParaRPr>
          </a:p>
          <a:p>
            <a:r>
              <a:rPr lang="en-US" sz="2400" dirty="0" smtClean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soft clustering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2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EM example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7841" y="5288495"/>
            <a:ext cx="4585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Start with some initial cluster centers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452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71400" y="5288495"/>
            <a:ext cx="553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points belong to which clusters (soft)?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4200046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71400" y="5288495"/>
            <a:ext cx="531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Notice it’s a soft (probabilistic) assignment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13501836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1400" y="5288495"/>
            <a:ext cx="4468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 the new centers look like?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449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Final project</a:t>
            </a:r>
          </a:p>
          <a:p>
            <a:pPr marL="777240" lvl="1" indent="-457200"/>
            <a:r>
              <a:rPr lang="en-US" dirty="0" smtClean="0"/>
              <a:t>Presentations on </a:t>
            </a:r>
            <a:r>
              <a:rPr lang="en-US" dirty="0" smtClean="0"/>
              <a:t>Tuesday</a:t>
            </a:r>
            <a:endParaRPr lang="en-US" dirty="0" smtClean="0"/>
          </a:p>
          <a:p>
            <a:pPr marL="1051560" lvl="2" indent="-457200"/>
            <a:r>
              <a:rPr lang="en-US" b="1" dirty="0"/>
              <a:t>4</a:t>
            </a:r>
            <a:r>
              <a:rPr lang="en-US" dirty="0" smtClean="0"/>
              <a:t> </a:t>
            </a:r>
            <a:r>
              <a:rPr lang="en-US" dirty="0" smtClean="0"/>
              <a:t>minute max</a:t>
            </a:r>
          </a:p>
          <a:p>
            <a:pPr marL="1051560" lvl="2" indent="-457200"/>
            <a:r>
              <a:rPr lang="en-US" dirty="0"/>
              <a:t>2</a:t>
            </a:r>
            <a:r>
              <a:rPr lang="en-US" dirty="0" smtClean="0"/>
              <a:t>-</a:t>
            </a:r>
            <a:r>
              <a:rPr lang="en-US" dirty="0"/>
              <a:t>3</a:t>
            </a:r>
            <a:r>
              <a:rPr lang="en-US" dirty="0" smtClean="0"/>
              <a:t> slides</a:t>
            </a:r>
            <a:r>
              <a:rPr lang="en-US" dirty="0" smtClean="0"/>
              <a:t>.  </a:t>
            </a:r>
            <a:r>
              <a:rPr lang="en-US" i="1" dirty="0" smtClean="0"/>
              <a:t>E-mail me by </a:t>
            </a:r>
            <a:r>
              <a:rPr lang="en-US" i="1" dirty="0" smtClean="0"/>
              <a:t>9am </a:t>
            </a:r>
            <a:r>
              <a:rPr lang="en-US" i="1" dirty="0" smtClean="0"/>
              <a:t>on </a:t>
            </a:r>
            <a:r>
              <a:rPr lang="en-US" i="1" dirty="0" smtClean="0"/>
              <a:t>Tuesday</a:t>
            </a:r>
            <a:endParaRPr lang="en-US" i="1" dirty="0" smtClean="0"/>
          </a:p>
          <a:p>
            <a:pPr marL="1051560" lvl="2" indent="-457200"/>
            <a:r>
              <a:rPr lang="en-US" dirty="0" smtClean="0"/>
              <a:t>What problem you tackled and results</a:t>
            </a:r>
            <a:endParaRPr lang="en-US" dirty="0"/>
          </a:p>
          <a:p>
            <a:pPr marL="777240" lvl="1" indent="-457200"/>
            <a:r>
              <a:rPr lang="en-US" dirty="0" smtClean="0"/>
              <a:t>Paper and final code submitted on </a:t>
            </a:r>
            <a:r>
              <a:rPr lang="en-US" dirty="0" smtClean="0"/>
              <a:t>Wednesday</a:t>
            </a:r>
            <a:endParaRPr lang="en-US" dirty="0" smtClean="0"/>
          </a:p>
          <a:p>
            <a:pPr marL="777240" lvl="1" indent="-457200"/>
            <a:endParaRPr lang="en-US" dirty="0"/>
          </a:p>
          <a:p>
            <a:pPr marL="0" indent="0">
              <a:buNone/>
            </a:pPr>
            <a:r>
              <a:rPr lang="en-US" dirty="0" smtClean="0"/>
              <a:t>Final exam next week</a:t>
            </a:r>
          </a:p>
        </p:txBody>
      </p:sp>
    </p:spTree>
    <p:extLst>
      <p:ext uri="{BB962C8B-B14F-4D97-AF65-F5344CB8AC3E}">
        <p14:creationId xmlns:p14="http://schemas.microsoft.com/office/powerpoint/2010/main" val="122097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3734" y="5288495"/>
            <a:ext cx="6892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Cluster centers get a </a:t>
            </a:r>
            <a:r>
              <a:rPr lang="en-US" sz="2400" b="1" dirty="0" smtClean="0">
                <a:solidFill>
                  <a:srgbClr val="0000FF"/>
                </a:solidFill>
              </a:rPr>
              <a:t>weighted</a:t>
            </a:r>
            <a:r>
              <a:rPr lang="en-US" sz="2400" dirty="0" smtClean="0">
                <a:solidFill>
                  <a:srgbClr val="0000FF"/>
                </a:solidFill>
              </a:rPr>
              <a:t> contribution from points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711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keep iterating…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0688" y="3544888"/>
            <a:ext cx="1670050" cy="167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6813" y="3544888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2938" y="35163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56609" y="6458340"/>
            <a:ext cx="27051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7320118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Model: mixture of Gaussians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05055" y="3442594"/>
            <a:ext cx="64608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you define a Gaussian (i.e. ellipse)?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 1-D?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 </a:t>
            </a:r>
            <a:r>
              <a:rPr lang="en-US" sz="2800" dirty="0" smtClean="0">
                <a:solidFill>
                  <a:srgbClr val="FF0000"/>
                </a:solidFill>
              </a:rPr>
              <a:t>m-</a:t>
            </a:r>
            <a:r>
              <a:rPr lang="en-US" sz="2800" dirty="0" smtClean="0">
                <a:solidFill>
                  <a:srgbClr val="FF0000"/>
                </a:solidFill>
              </a:rPr>
              <a:t>D?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3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in 1D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150364"/>
              </p:ext>
            </p:extLst>
          </p:nvPr>
        </p:nvGraphicFramePr>
        <p:xfrm>
          <a:off x="2143125" y="1720850"/>
          <a:ext cx="39671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6" name="Equation" r:id="rId4" imgW="1600200" imgH="469900" progId="Equation.3">
                  <p:embed/>
                </p:oleObj>
              </mc:Choice>
              <mc:Fallback>
                <p:oleObj name="Equation" r:id="rId4" imgW="160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3125" y="1720850"/>
                        <a:ext cx="3967163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492" y="4013200"/>
            <a:ext cx="4445000" cy="284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514" y="3167342"/>
            <a:ext cx="824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parameterized by the mean and the standard deviation/variance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in multiple dimensions</a:t>
            </a:r>
            <a:endParaRPr lang="en-US" dirty="0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905000" y="1881188"/>
          <a:ext cx="53435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7" name="Equation" r:id="rId4" imgW="3848040" imgH="469800" progId="Equation.3">
                  <p:embed/>
                </p:oleObj>
              </mc:Choice>
              <mc:Fallback>
                <p:oleObj name="Equation" r:id="rId4" imgW="3848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81188"/>
                        <a:ext cx="5343525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7" name="Picture 7" descr="filter_5"/>
          <p:cNvPicPr>
            <a:picLocks noChangeAspect="1" noChangeArrowheads="1"/>
          </p:cNvPicPr>
          <p:nvPr/>
        </p:nvPicPr>
        <p:blipFill>
          <a:blip r:embed="rId6"/>
          <a:srcRect l="17342" t="35130" r="15178" b="5251"/>
          <a:stretch>
            <a:fillRect/>
          </a:stretch>
        </p:blipFill>
        <p:spPr bwMode="auto">
          <a:xfrm>
            <a:off x="457200" y="2895600"/>
            <a:ext cx="4656137" cy="2316162"/>
          </a:xfrm>
          <a:prstGeom prst="rect">
            <a:avLst/>
          </a:prstGeom>
          <a:noFill/>
        </p:spPr>
      </p:pic>
      <p:pic>
        <p:nvPicPr>
          <p:cNvPr id="25611" name="Picture 11" descr="fig6"/>
          <p:cNvPicPr>
            <a:picLocks noChangeAspect="1" noChangeArrowheads="1"/>
          </p:cNvPicPr>
          <p:nvPr/>
        </p:nvPicPr>
        <p:blipFill>
          <a:blip r:embed="rId7"/>
          <a:srcRect l="19141" t="18224" r="10876" b="26018"/>
          <a:stretch>
            <a:fillRect/>
          </a:stretch>
        </p:blipFill>
        <p:spPr bwMode="auto">
          <a:xfrm>
            <a:off x="5965825" y="3230563"/>
            <a:ext cx="2635250" cy="1544637"/>
          </a:xfrm>
          <a:prstGeom prst="rect">
            <a:avLst/>
          </a:prstGeom>
          <a:noFill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724400"/>
            <a:ext cx="3657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Covariance determines </a:t>
            </a:r>
          </a:p>
          <a:p>
            <a:r>
              <a:rPr lang="en-US" dirty="0"/>
              <a:t>the shape of these contours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814419" y="2314222"/>
            <a:ext cx="2985248" cy="342900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384328" y="2314222"/>
            <a:ext cx="4920517" cy="3887298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5743222"/>
            <a:ext cx="833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We learn the means of each cluster (i.e. the center) and the covariance matrix (i.e. how spread out it is in any given direction)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0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692275" y="5870882"/>
            <a:ext cx="602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calculate these probabilities?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648" y="3622059"/>
            <a:ext cx="8153400" cy="1959988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soft </a:t>
            </a:r>
            <a:r>
              <a:rPr lang="en-US" dirty="0" smtClean="0"/>
              <a:t>assign </a:t>
            </a:r>
            <a:r>
              <a:rPr lang="en-US" dirty="0" smtClean="0"/>
              <a:t>points to each cluster</a:t>
            </a:r>
          </a:p>
          <a:p>
            <a:pPr marL="320040" lvl="1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Calculate</a:t>
            </a:r>
            <a:r>
              <a:rPr lang="en-US" dirty="0">
                <a:solidFill>
                  <a:srgbClr val="FF6600"/>
                </a:solidFill>
              </a:rPr>
              <a:t>: p</a:t>
            </a:r>
            <a:r>
              <a:rPr lang="en-US" dirty="0" smtClean="0">
                <a:solidFill>
                  <a:srgbClr val="FF6600"/>
                </a:solidFill>
              </a:rPr>
              <a:t>(</a:t>
            </a:r>
            <a:r>
              <a:rPr lang="en-US" dirty="0" err="1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err="1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|x</a:t>
            </a:r>
            <a:r>
              <a:rPr lang="en-US" dirty="0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)</a:t>
            </a:r>
          </a:p>
          <a:p>
            <a:pPr marL="320040" lvl="1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the </a:t>
            </a:r>
            <a:r>
              <a:rPr lang="en-US" dirty="0">
                <a:solidFill>
                  <a:srgbClr val="FF6600"/>
                </a:solidFill>
              </a:rPr>
              <a:t>probability of each point belonging to each </a:t>
            </a:r>
            <a:r>
              <a:rPr lang="en-US" dirty="0" smtClean="0">
                <a:solidFill>
                  <a:srgbClr val="FF6600"/>
                </a:solidFill>
              </a:rPr>
              <a:t>cluster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09920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1: soft cluster points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94848" y="5698403"/>
            <a:ext cx="76878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Just plug into the Gaussian equation for each cluster!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(and normalize to make a probability)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2648" y="3622059"/>
            <a:ext cx="8153400" cy="1959988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smtClean="0"/>
              <a:t>soft </a:t>
            </a:r>
            <a:r>
              <a:rPr lang="en-US" dirty="0" smtClean="0"/>
              <a:t>assign </a:t>
            </a:r>
            <a:r>
              <a:rPr lang="en-US" dirty="0" smtClean="0"/>
              <a:t>points to each cluster</a:t>
            </a:r>
          </a:p>
          <a:p>
            <a:pPr marL="320040" lvl="1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Calculate</a:t>
            </a:r>
            <a:r>
              <a:rPr lang="en-US" dirty="0">
                <a:solidFill>
                  <a:srgbClr val="FF6600"/>
                </a:solidFill>
              </a:rPr>
              <a:t>: p</a:t>
            </a:r>
            <a:r>
              <a:rPr lang="en-US" dirty="0" smtClean="0">
                <a:solidFill>
                  <a:srgbClr val="FF6600"/>
                </a:solidFill>
              </a:rPr>
              <a:t>(</a:t>
            </a:r>
            <a:r>
              <a:rPr lang="en-US" dirty="0" err="1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err="1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|x</a:t>
            </a:r>
            <a:r>
              <a:rPr lang="en-US" dirty="0" smtClean="0">
                <a:solidFill>
                  <a:srgbClr val="FF6600"/>
                </a:solidFill>
                <a:latin typeface="Lucida Grande"/>
                <a:ea typeface="Lucida Grande"/>
                <a:cs typeface="Lucida Grande"/>
              </a:rPr>
              <a:t>)</a:t>
            </a:r>
          </a:p>
          <a:p>
            <a:pPr marL="320040" lvl="1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the </a:t>
            </a:r>
            <a:r>
              <a:rPr lang="en-US" dirty="0">
                <a:solidFill>
                  <a:srgbClr val="FF6600"/>
                </a:solidFill>
              </a:rPr>
              <a:t>probability of each point belonging to each </a:t>
            </a:r>
            <a:r>
              <a:rPr lang="en-US" dirty="0" smtClean="0">
                <a:solidFill>
                  <a:srgbClr val="FF6600"/>
                </a:solidFill>
              </a:rPr>
              <a:t>cluster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057145" y="4562853"/>
            <a:ext cx="1019049" cy="126098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9083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82926" y="3892450"/>
            <a:ext cx="7185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Recalculate centers:</a:t>
            </a:r>
          </a:p>
          <a:p>
            <a:pPr lvl="1"/>
            <a:r>
              <a:rPr lang="en-US" sz="2400" dirty="0" smtClean="0">
                <a:solidFill>
                  <a:srgbClr val="FF6600"/>
                </a:solidFill>
              </a:rPr>
              <a:t>calculate new cluster parameters, </a:t>
            </a:r>
            <a:r>
              <a:rPr lang="en-US" sz="2400" dirty="0" err="1">
                <a:solidFill>
                  <a:srgbClr val="FF6600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FF6600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FF6600"/>
              </a:solidFill>
              <a:ea typeface="Lucida Grande"/>
              <a:cs typeface="Lucida Grande"/>
            </a:endParaRPr>
          </a:p>
          <a:p>
            <a:pPr lvl="1"/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soft clustering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013" y="5870882"/>
            <a:ext cx="540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calculate the cluster centers?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631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615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the “best”-fit Gaussian for this data?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488846"/>
              </p:ext>
            </p:extLst>
          </p:nvPr>
        </p:nvGraphicFramePr>
        <p:xfrm>
          <a:off x="2676166" y="5493751"/>
          <a:ext cx="39671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3" name="Equation" r:id="rId3" imgW="1600200" imgH="469900" progId="Equation.3">
                  <p:embed/>
                </p:oleObj>
              </mc:Choice>
              <mc:Fallback>
                <p:oleObj name="Equation" r:id="rId3" imgW="160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6166" y="5493751"/>
                        <a:ext cx="3967163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8866" y="2540145"/>
            <a:ext cx="4071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10, 10, 10, 9, 9, 8, 11, 7, 6, 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9305" y="4703973"/>
            <a:ext cx="587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Recall this is the 1-D Gaussian equation: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598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615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the “best”-fit Gaussian for this data?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588733"/>
              </p:ext>
            </p:extLst>
          </p:nvPr>
        </p:nvGraphicFramePr>
        <p:xfrm>
          <a:off x="2676166" y="5493751"/>
          <a:ext cx="39671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4" name="Equation" r:id="rId3" imgW="1600200" imgH="469900" progId="Equation.3">
                  <p:embed/>
                </p:oleObj>
              </mc:Choice>
              <mc:Fallback>
                <p:oleObj name="Equation" r:id="rId3" imgW="16002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6166" y="5493751"/>
                        <a:ext cx="3967163" cy="116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8866" y="2540145"/>
            <a:ext cx="4071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10, 10, 10, 9, 9, 8, 11, 7, 6, 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9305" y="4703973"/>
            <a:ext cx="587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Recall this is the 1-D Gaussian equation: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8949" y="3575019"/>
            <a:ext cx="7388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MLE is just the mean and variance of the data!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4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82868060"/>
              </p:ext>
            </p:extLst>
          </p:nvPr>
        </p:nvGraphicFramePr>
        <p:xfrm>
          <a:off x="792384" y="2097218"/>
          <a:ext cx="7200198" cy="277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066"/>
                <a:gridCol w="2400066"/>
                <a:gridCol w="2400066"/>
              </a:tblGrid>
              <a:tr h="554808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Midterm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Midterm 2</a:t>
                      </a:r>
                      <a:endParaRPr lang="en-US" sz="2400" dirty="0"/>
                    </a:p>
                  </a:txBody>
                  <a:tcPr/>
                </a:tc>
              </a:tr>
              <a:tr h="5548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86% (37)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85% (30)</a:t>
                      </a:r>
                      <a:endParaRPr lang="en-US" sz="2400" dirty="0"/>
                    </a:p>
                  </a:txBody>
                  <a:tcPr/>
                </a:tc>
              </a:tr>
              <a:tr h="5548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Quartile</a:t>
                      </a:r>
                      <a:r>
                        <a:rPr lang="en-US" sz="2400" baseline="0" dirty="0" smtClean="0"/>
                        <a:t>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81% (35)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80%</a:t>
                      </a:r>
                      <a:r>
                        <a:rPr lang="en-US" sz="2400" baseline="0" dirty="0" smtClean="0"/>
                        <a:t> (28)</a:t>
                      </a:r>
                      <a:endParaRPr lang="en-US" sz="2400" dirty="0"/>
                    </a:p>
                  </a:txBody>
                  <a:tcPr/>
                </a:tc>
              </a:tr>
              <a:tr h="5548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Median</a:t>
                      </a:r>
                      <a:r>
                        <a:rPr lang="en-US" sz="2400" baseline="0" dirty="0" smtClean="0"/>
                        <a:t> (Q2)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88% (38)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87% (30.5)</a:t>
                      </a:r>
                      <a:endParaRPr lang="en-US" sz="2400" dirty="0"/>
                    </a:p>
                  </a:txBody>
                  <a:tcPr/>
                </a:tc>
              </a:tr>
              <a:tr h="5548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Quartile</a:t>
                      </a:r>
                      <a:r>
                        <a:rPr lang="en-US" sz="2400" baseline="0" dirty="0" smtClean="0"/>
                        <a:t> 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92% (39.5)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93% (32.5)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31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82926" y="3892450"/>
            <a:ext cx="7185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Recalculate centers:</a:t>
            </a:r>
          </a:p>
          <a:p>
            <a:pPr lvl="1"/>
            <a:r>
              <a:rPr lang="en-US" sz="2400" dirty="0" smtClean="0">
                <a:solidFill>
                  <a:srgbClr val="FF6600"/>
                </a:solidFill>
              </a:rPr>
              <a:t>Calculate </a:t>
            </a:r>
            <a:r>
              <a:rPr lang="en-US" sz="2400" dirty="0" err="1">
                <a:solidFill>
                  <a:srgbClr val="FF6600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FF6600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FF6600"/>
              </a:solidFill>
              <a:ea typeface="Lucida Grande"/>
              <a:cs typeface="Lucida Grande"/>
            </a:endParaRPr>
          </a:p>
          <a:p>
            <a:pPr lvl="1"/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</a:t>
            </a:r>
            <a:r>
              <a:rPr lang="en-US" sz="2400" b="1" i="1" dirty="0">
                <a:solidFill>
                  <a:srgbClr val="FF0000"/>
                </a:solidFill>
                <a:ea typeface="Lucida Grande"/>
                <a:cs typeface="Lucida Grande"/>
              </a:rPr>
              <a:t>soft clustering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5013" y="5870882"/>
            <a:ext cx="5972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deal with “soft” data points?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803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692275" y="274638"/>
            <a:ext cx="63071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Step 2: recalculate centers</a:t>
            </a:r>
            <a:endParaRPr lang="en-US" sz="4400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585913"/>
            <a:ext cx="1701800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1585913"/>
            <a:ext cx="1728787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85913"/>
            <a:ext cx="1727200" cy="172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82926" y="3892450"/>
            <a:ext cx="7185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Recalculate centers:</a:t>
            </a:r>
          </a:p>
          <a:p>
            <a:pPr lvl="1"/>
            <a:r>
              <a:rPr lang="en-US" sz="2400" dirty="0" smtClean="0">
                <a:solidFill>
                  <a:srgbClr val="FF6600"/>
                </a:solidFill>
              </a:rPr>
              <a:t>Calculate </a:t>
            </a:r>
            <a:r>
              <a:rPr lang="en-US" sz="2400" dirty="0" err="1">
                <a:solidFill>
                  <a:srgbClr val="FF6600"/>
                </a:solidFill>
                <a:ea typeface="Lucida Grande"/>
                <a:cs typeface="Lucida Grande"/>
              </a:rPr>
              <a:t>θ</a:t>
            </a:r>
            <a:r>
              <a:rPr lang="en-US" sz="2400" baseline="-25000" dirty="0" err="1">
                <a:solidFill>
                  <a:srgbClr val="FF6600"/>
                </a:solidFill>
                <a:ea typeface="Lucida Grande"/>
                <a:cs typeface="Lucida Grande"/>
              </a:rPr>
              <a:t>c</a:t>
            </a:r>
            <a:endParaRPr lang="en-US" sz="2400" dirty="0">
              <a:solidFill>
                <a:srgbClr val="FF6600"/>
              </a:solidFill>
              <a:ea typeface="Lucida Grande"/>
              <a:cs typeface="Lucida Grande"/>
            </a:endParaRPr>
          </a:p>
          <a:p>
            <a:pPr lvl="1"/>
            <a:r>
              <a:rPr lang="en-US" sz="2400" dirty="0">
                <a:solidFill>
                  <a:srgbClr val="FF6600"/>
                </a:solidFill>
                <a:ea typeface="Lucida Grande"/>
                <a:cs typeface="Lucida Grande"/>
              </a:rPr>
              <a:t>maximum likelihood cluster centers given the current </a:t>
            </a:r>
            <a:r>
              <a:rPr lang="en-US" sz="2400" b="1" i="1" dirty="0">
                <a:solidFill>
                  <a:srgbClr val="0000FF"/>
                </a:solidFill>
                <a:ea typeface="Lucida Grande"/>
                <a:cs typeface="Lucida Grande"/>
              </a:rPr>
              <a:t>soft clustering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6307" y="5870882"/>
            <a:ext cx="3188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Use fractional counts!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100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 and M steps: creating a better model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7848" y="262466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Expectation</a:t>
            </a:r>
            <a:r>
              <a:rPr lang="en-US" sz="2400" dirty="0" smtClean="0"/>
              <a:t>: Given the current model, figure out the expected probabilities of the data points to each cluster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7848" y="4986866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Maximization</a:t>
            </a:r>
            <a:r>
              <a:rPr lang="en-US" sz="2400" dirty="0" smtClean="0"/>
              <a:t>: Given the probabilistic assignment of all the points, estimate a new model, </a:t>
            </a:r>
            <a:r>
              <a:rPr lang="en-US" sz="24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7048" y="3539066"/>
            <a:ext cx="14529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p(</a:t>
            </a:r>
            <a:r>
              <a:rPr lang="en-US" sz="32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32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32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|x</a:t>
            </a:r>
            <a:r>
              <a:rPr lang="en-US" sz="32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9758" y="353906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probability of each point belonging to each cluster?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3247" y="5825066"/>
            <a:ext cx="6600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Just like NB maximum likelihood estimation, except we use fractional counts instead of whole counts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612" y="1792111"/>
            <a:ext cx="5897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EM stands for Expectation Maximization</a:t>
            </a:r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7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Similar to </a:t>
            </a:r>
            <a:r>
              <a:rPr lang="en-US" i="1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2918178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Iterate:</a:t>
            </a:r>
          </a:p>
          <a:p>
            <a:pPr marL="457200" lvl="1" indent="0" eaLnBrk="1" hangingPunct="1">
              <a:buNone/>
            </a:pPr>
            <a:r>
              <a:rPr lang="en-US" sz="2800" dirty="0" smtClean="0">
                <a:solidFill>
                  <a:srgbClr val="ED958F"/>
                </a:solidFill>
              </a:rPr>
              <a:t>Assign/cluster each point to closest center</a:t>
            </a:r>
          </a:p>
          <a:p>
            <a:pPr marL="457200" lvl="1" indent="0" eaLnBrk="1" hangingPunct="1">
              <a:buNone/>
            </a:pPr>
            <a:endParaRPr lang="en-US" sz="2800" dirty="0" smtClean="0">
              <a:solidFill>
                <a:srgbClr val="ED958F"/>
              </a:solidFill>
            </a:endParaRPr>
          </a:p>
          <a:p>
            <a:pPr lvl="1" eaLnBrk="1" hangingPunct="1"/>
            <a:endParaRPr lang="en-US" sz="2800" dirty="0" smtClean="0"/>
          </a:p>
          <a:p>
            <a:pPr lvl="1" eaLnBrk="1" hangingPunct="1"/>
            <a:endParaRPr lang="en-US" sz="2800" dirty="0" smtClean="0"/>
          </a:p>
          <a:p>
            <a:pPr lvl="1" eaLnBrk="1" hangingPunct="1">
              <a:buNone/>
            </a:pPr>
            <a:endParaRPr lang="en-US" sz="2800" dirty="0" smtClean="0"/>
          </a:p>
          <a:p>
            <a:pPr marL="457200" lvl="1" indent="0" eaLnBrk="1" hangingPunct="1">
              <a:buNone/>
            </a:pPr>
            <a:r>
              <a:rPr lang="en-US" sz="2800" dirty="0" smtClean="0">
                <a:solidFill>
                  <a:srgbClr val="ED958F"/>
                </a:solidFill>
              </a:rPr>
              <a:t>Recalculate centers as the mean of the points </a:t>
            </a:r>
            <a:r>
              <a:rPr lang="en-US" sz="2800" dirty="0">
                <a:solidFill>
                  <a:srgbClr val="ED958F"/>
                </a:solidFill>
              </a:rPr>
              <a:t>in a </a:t>
            </a:r>
            <a:r>
              <a:rPr lang="en-US" sz="2800" dirty="0" smtClean="0">
                <a:solidFill>
                  <a:srgbClr val="ED958F"/>
                </a:solidFill>
              </a:rPr>
              <a:t>cluster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743200"/>
            <a:ext cx="5029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Expectation: Given the current model, figure out the expected probabilities of the points to each cluster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2971800"/>
            <a:ext cx="14529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p(</a:t>
            </a:r>
            <a:r>
              <a:rPr lang="en-US" sz="32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32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32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|x</a:t>
            </a:r>
            <a:r>
              <a:rPr lang="en-US" sz="32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718428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Maximization: Given the probabilistic assignment of all the points, estimate a new model, </a:t>
            </a:r>
            <a:r>
              <a:rPr lang="en-US" sz="24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355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and M steps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Expectation</a:t>
            </a:r>
            <a:r>
              <a:rPr lang="en-US" sz="2400" dirty="0" smtClean="0"/>
              <a:t>: Given the current model, figure out the expected probabilities of the data points to each cluster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Maximization</a:t>
            </a:r>
            <a:r>
              <a:rPr lang="en-US" sz="2400" dirty="0" smtClean="0"/>
              <a:t>: Given the probabilistic assignment of all the points, estimate a new model, </a:t>
            </a:r>
            <a:r>
              <a:rPr lang="en-US" sz="24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400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sz="24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2648" y="4419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each iterations increases the likelihood of the data and </a:t>
            </a:r>
            <a:r>
              <a:rPr lang="en-US" sz="2800" dirty="0" smtClean="0">
                <a:solidFill>
                  <a:srgbClr val="FF6600"/>
                </a:solidFill>
              </a:rPr>
              <a:t>is guaranteed </a:t>
            </a:r>
            <a:r>
              <a:rPr lang="en-US" sz="2800" dirty="0" smtClean="0">
                <a:solidFill>
                  <a:srgbClr val="FF6600"/>
                </a:solidFill>
              </a:rPr>
              <a:t>to converge (though to a local optimum)!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563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6600"/>
                </a:solidFill>
              </a:rPr>
              <a:t>Iterate:</a:t>
            </a:r>
            <a:endParaRPr lang="en-US" sz="32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9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EM is a general purpose approach for training a model when you don’t have labels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 just for clustering!</a:t>
            </a:r>
          </a:p>
          <a:p>
            <a:pPr lvl="1"/>
            <a:r>
              <a:rPr lang="en-US" dirty="0" smtClean="0"/>
              <a:t>K-means is just for clustering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One of the most general purpose unsupervised approaches</a:t>
            </a:r>
          </a:p>
          <a:p>
            <a:pPr lvl="1"/>
            <a:r>
              <a:rPr lang="en-US" dirty="0" smtClean="0"/>
              <a:t>can be hard to get right!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0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is a general framework</a:t>
            </a:r>
            <a:endParaRPr lang="en-US" dirty="0"/>
          </a:p>
        </p:txBody>
      </p:sp>
      <p:sp>
        <p:nvSpPr>
          <p:cNvPr id="70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Create an initial model,</a:t>
            </a:r>
            <a:r>
              <a:rPr lang="en-US" sz="2400" dirty="0" smtClean="0"/>
              <a:t> </a:t>
            </a:r>
            <a:r>
              <a:rPr lang="el-GR" sz="2400" dirty="0" smtClean="0">
                <a:ea typeface="Times New Roman" charset="0"/>
                <a:cs typeface="Times New Roman" charset="0"/>
              </a:rPr>
              <a:t>θ</a:t>
            </a:r>
            <a:r>
              <a:rPr lang="en-US" sz="2400" dirty="0" smtClean="0"/>
              <a:t>’ </a:t>
            </a:r>
            <a:endParaRPr lang="en-US" sz="2400" dirty="0"/>
          </a:p>
          <a:p>
            <a:pPr lvl="1"/>
            <a:r>
              <a:rPr lang="en-US" sz="2000" dirty="0"/>
              <a:t>Arbitrarily, randomly, or with a small set of training </a:t>
            </a:r>
            <a:r>
              <a:rPr lang="en-US" sz="2000" dirty="0" smtClean="0"/>
              <a:t>examples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400" dirty="0"/>
              <a:t>Use the model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’ to obtain another model </a:t>
            </a:r>
            <a:r>
              <a:rPr lang="el-GR" sz="2400" dirty="0">
                <a:ea typeface="Times New Roman" charset="0"/>
                <a:cs typeface="Times New Roman" charset="0"/>
              </a:rPr>
              <a:t>θ</a:t>
            </a:r>
            <a:r>
              <a:rPr lang="en-US" sz="2400" dirty="0"/>
              <a:t> such that</a:t>
            </a:r>
          </a:p>
          <a:p>
            <a:pPr lvl="1">
              <a:buFont typeface="Wingdings" charset="2"/>
              <a:buNone/>
            </a:pPr>
            <a:r>
              <a:rPr lang="en-US" sz="2000" dirty="0"/>
              <a:t> </a:t>
            </a:r>
            <a:r>
              <a:rPr lang="el-GR" sz="3200" dirty="0">
                <a:latin typeface="Times" charset="0"/>
              </a:rPr>
              <a:t>Σ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log P</a:t>
            </a:r>
            <a:r>
              <a:rPr lang="el-GR" sz="2000" baseline="-25000" dirty="0">
                <a:ea typeface="Times New Roman" charset="0"/>
                <a:cs typeface="Times New Roman" charset="0"/>
              </a:rPr>
              <a:t>θ</a:t>
            </a:r>
            <a:r>
              <a:rPr lang="en-US" sz="2000" dirty="0" smtClean="0"/>
              <a:t>(</a:t>
            </a:r>
            <a:r>
              <a:rPr lang="en-US" sz="2000" dirty="0" err="1" smtClean="0"/>
              <a:t>data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 </a:t>
            </a:r>
            <a:r>
              <a:rPr lang="en-US" sz="2000" dirty="0"/>
              <a:t>&gt; </a:t>
            </a:r>
            <a:r>
              <a:rPr lang="el-GR" sz="3200" dirty="0">
                <a:latin typeface="Times" charset="0"/>
              </a:rPr>
              <a:t>Σ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log P</a:t>
            </a:r>
            <a:r>
              <a:rPr lang="el-GR" sz="2000" baseline="-25000" dirty="0">
                <a:ea typeface="Times New Roman" charset="0"/>
                <a:cs typeface="Times New Roman" charset="0"/>
              </a:rPr>
              <a:t>θ</a:t>
            </a:r>
            <a:r>
              <a:rPr lang="en-US" sz="2000" baseline="-25000" dirty="0"/>
              <a:t>’</a:t>
            </a:r>
            <a:r>
              <a:rPr lang="en-US" sz="2000" dirty="0" smtClean="0"/>
              <a:t>(</a:t>
            </a:r>
            <a:r>
              <a:rPr lang="en-US" sz="2000" dirty="0" err="1" smtClean="0"/>
              <a:t>data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Let </a:t>
            </a:r>
            <a:r>
              <a:rPr lang="el-GR" sz="2400" dirty="0" smtClean="0">
                <a:ea typeface="Times New Roman" charset="0"/>
                <a:cs typeface="Times New Roman" charset="0"/>
              </a:rPr>
              <a:t>θ</a:t>
            </a:r>
            <a:r>
              <a:rPr lang="en-US" sz="2400" dirty="0" smtClean="0"/>
              <a:t>’ = </a:t>
            </a:r>
            <a:r>
              <a:rPr lang="el-GR" sz="2400" dirty="0" smtClean="0">
                <a:ea typeface="Times New Roman" charset="0"/>
                <a:cs typeface="Times New Roman" charset="0"/>
              </a:rPr>
              <a:t>θ</a:t>
            </a:r>
            <a:r>
              <a:rPr lang="en-US" sz="2400" dirty="0" smtClean="0"/>
              <a:t> and repeat </a:t>
            </a:r>
            <a:r>
              <a:rPr lang="en-US" sz="2400" dirty="0"/>
              <a:t>the above step until reaching a local </a:t>
            </a:r>
            <a:r>
              <a:rPr lang="en-US" sz="2400" dirty="0" smtClean="0"/>
              <a:t>maximum</a:t>
            </a:r>
          </a:p>
          <a:p>
            <a:pPr lvl="1"/>
            <a:r>
              <a:rPr lang="en-US" sz="2000" dirty="0"/>
              <a:t>Guaranteed to find a better model after each </a:t>
            </a:r>
            <a:r>
              <a:rPr lang="en-US" sz="2000" dirty="0" smtClean="0"/>
              <a:t>iteration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941367"/>
            <a:ext cx="399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else have you seen EM?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6488" y="3505200"/>
            <a:ext cx="3319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i.e. better models data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(increased log likelihood)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6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shows up all over the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Training </a:t>
            </a:r>
            <a:r>
              <a:rPr lang="en-US" sz="1800" dirty="0" err="1" smtClean="0"/>
              <a:t>HMMs</a:t>
            </a:r>
            <a:r>
              <a:rPr lang="en-US" sz="1800" dirty="0" smtClean="0"/>
              <a:t> (Baum-Welch algorithm)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Learning probabilities for Bayesian networks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EM-clustering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Learning word alignments for language translation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Learning Twitter friend network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Genetics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Finance</a:t>
            </a:r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Anytime you have a model and unlabeled data!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759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4004608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machine translation, we train from pairs of translated sentences</a:t>
            </a:r>
          </a:p>
          <a:p>
            <a:endParaRPr lang="en-US" sz="2000" dirty="0"/>
          </a:p>
          <a:p>
            <a:r>
              <a:rPr lang="en-US" sz="2000" dirty="0" smtClean="0"/>
              <a:t>Often useful to know how the words align in the sentences</a:t>
            </a:r>
          </a:p>
          <a:p>
            <a:endParaRPr lang="en-US" sz="2000" dirty="0"/>
          </a:p>
          <a:p>
            <a:r>
              <a:rPr lang="en-US" sz="2000" dirty="0" smtClean="0"/>
              <a:t>Use EM!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learn a model of </a:t>
            </a:r>
            <a:r>
              <a:rPr lang="en-US" sz="2000" dirty="0" err="1" smtClean="0"/>
              <a:t>P(</a:t>
            </a:r>
            <a:r>
              <a:rPr lang="en-US" sz="2000" dirty="0" err="1" smtClean="0">
                <a:solidFill>
                  <a:srgbClr val="008000"/>
                </a:solidFill>
              </a:rPr>
              <a:t>french</a:t>
            </a:r>
            <a:r>
              <a:rPr lang="en-US" sz="2000" dirty="0" smtClean="0">
                <a:solidFill>
                  <a:srgbClr val="008000"/>
                </a:solidFill>
              </a:rPr>
              <a:t>-word</a:t>
            </a:r>
            <a:r>
              <a:rPr lang="en-US" sz="2000" dirty="0" smtClean="0"/>
              <a:t> | </a:t>
            </a:r>
            <a:r>
              <a:rPr lang="en-US" sz="2000" dirty="0" err="1" smtClean="0">
                <a:solidFill>
                  <a:srgbClr val="0000FF"/>
                </a:solidFill>
              </a:rPr>
              <a:t>english</a:t>
            </a:r>
            <a:r>
              <a:rPr lang="en-US" sz="2000" dirty="0" smtClean="0">
                <a:solidFill>
                  <a:srgbClr val="0000FF"/>
                </a:solidFill>
              </a:rPr>
              <a:t>-word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774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5284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5" name="Line 5"/>
          <p:cNvSpPr>
            <a:spLocks noChangeShapeType="1"/>
          </p:cNvSpPr>
          <p:nvPr/>
        </p:nvSpPr>
        <p:spPr bwMode="auto">
          <a:xfrm>
            <a:off x="19812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6" name="Line 6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7" name="Line 7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8" name="Line 8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0" name="Line 10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1" name="Line 11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2" name="Line 12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4" name="Line 14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5" name="Line 15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6" name="Line 16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7" name="Line 17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8" name="Line 18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9" name="Line 19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00" name="Line 2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01" name="Text Box 21"/>
          <p:cNvSpPr txBox="1">
            <a:spLocks noChangeArrowheads="1"/>
          </p:cNvSpPr>
          <p:nvPr/>
        </p:nvSpPr>
        <p:spPr bwMode="auto">
          <a:xfrm>
            <a:off x="1057275" y="4840288"/>
            <a:ext cx="708399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All word alignments </a:t>
            </a:r>
            <a:r>
              <a:rPr lang="en-US" sz="2400" dirty="0" smtClean="0"/>
              <a:t>are equally </a:t>
            </a:r>
            <a:r>
              <a:rPr lang="en-US" sz="2400" dirty="0"/>
              <a:t>likely</a:t>
            </a:r>
          </a:p>
          <a:p>
            <a:endParaRPr lang="en-US" sz="2400" dirty="0"/>
          </a:p>
          <a:p>
            <a:r>
              <a:rPr lang="en-US" sz="2400" dirty="0"/>
              <a:t>All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french</a:t>
            </a:r>
            <a:r>
              <a:rPr lang="en-US" sz="2400" dirty="0">
                <a:solidFill>
                  <a:srgbClr val="008000"/>
                </a:solidFill>
              </a:rPr>
              <a:t>-word</a:t>
            </a:r>
            <a:r>
              <a:rPr lang="en-US" sz="2400" dirty="0"/>
              <a:t> | </a:t>
            </a:r>
            <a:r>
              <a:rPr lang="en-US" sz="2400" dirty="0" err="1">
                <a:solidFill>
                  <a:srgbClr val="0000FF"/>
                </a:solidFill>
              </a:rPr>
              <a:t>english</a:t>
            </a:r>
            <a:r>
              <a:rPr lang="en-US" sz="2400" dirty="0">
                <a:solidFill>
                  <a:srgbClr val="0000FF"/>
                </a:solidFill>
              </a:rPr>
              <a:t>-word</a:t>
            </a:r>
            <a:r>
              <a:rPr lang="en-US" sz="2400" dirty="0"/>
              <a:t>) equally likely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309550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</a:t>
            </a:r>
            <a:r>
              <a:rPr lang="en-US" dirty="0" smtClean="0"/>
              <a:t>-means</a:t>
            </a:r>
            <a:endParaRPr lang="en-US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331403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Start with some initial cluster centers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Iterate:</a:t>
            </a:r>
          </a:p>
          <a:p>
            <a:pPr lvl="1" eaLnBrk="1" hangingPunct="1"/>
            <a:r>
              <a:rPr lang="en-US" sz="2400" dirty="0" smtClean="0"/>
              <a:t>Assign/cluster each example to closest center</a:t>
            </a:r>
          </a:p>
          <a:p>
            <a:pPr lvl="1" eaLnBrk="1" hangingPunct="1"/>
            <a:r>
              <a:rPr lang="en-US" sz="2400" dirty="0" smtClean="0"/>
              <a:t>Recalculate centers as the mean of the points </a:t>
            </a:r>
            <a:r>
              <a:rPr lang="en-US" sz="2400" dirty="0"/>
              <a:t>in a </a:t>
            </a:r>
            <a:r>
              <a:rPr lang="en-US" sz="2400" dirty="0" smtClean="0"/>
              <a:t>cluster</a:t>
            </a:r>
          </a:p>
        </p:txBody>
      </p:sp>
    </p:spTree>
    <p:extLst>
      <p:ext uri="{BB962C8B-B14F-4D97-AF65-F5344CB8AC3E}">
        <p14:creationId xmlns:p14="http://schemas.microsoft.com/office/powerpoint/2010/main" val="30671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19812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6" name="Line 12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8" name="Line 14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0" name="Line 16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1" name="Line 17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2" name="Line 18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3" name="Line 19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4" name="Line 2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325" name="Text Box 21"/>
          <p:cNvSpPr txBox="1">
            <a:spLocks noChangeArrowheads="1"/>
          </p:cNvSpPr>
          <p:nvPr/>
        </p:nvSpPr>
        <p:spPr bwMode="auto">
          <a:xfrm>
            <a:off x="854075" y="4840288"/>
            <a:ext cx="7073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008000"/>
                </a:solidFill>
              </a:rPr>
              <a:t>la</a:t>
            </a:r>
            <a:r>
              <a:rPr lang="en-US" sz="2400" dirty="0"/>
              <a:t>” and “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” observed to co-occur frequently,</a:t>
            </a:r>
          </a:p>
          <a:p>
            <a:r>
              <a:rPr lang="en-US" sz="2400" dirty="0"/>
              <a:t>so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la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) is increased.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129766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 flipH="1">
            <a:off x="20574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39" name="Line 11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0" name="Line 12"/>
          <p:cNvSpPr>
            <a:spLocks noChangeShapeType="1"/>
          </p:cNvSpPr>
          <p:nvPr/>
        </p:nvSpPr>
        <p:spPr bwMode="auto">
          <a:xfrm flipH="1">
            <a:off x="4191000" y="2590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2" name="Line 14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3" name="Line 15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4" name="Line 16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5" name="Line 17"/>
          <p:cNvSpPr>
            <a:spLocks noChangeShapeType="1"/>
          </p:cNvSpPr>
          <p:nvPr/>
        </p:nvSpPr>
        <p:spPr bwMode="auto">
          <a:xfrm flipH="1">
            <a:off x="3657600" y="2590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6" name="Line 18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347" name="Text Box 19"/>
          <p:cNvSpPr txBox="1">
            <a:spLocks noChangeArrowheads="1"/>
          </p:cNvSpPr>
          <p:nvPr/>
        </p:nvSpPr>
        <p:spPr bwMode="auto">
          <a:xfrm>
            <a:off x="730250" y="4419600"/>
            <a:ext cx="816611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” co-occurs with both “</a:t>
            </a:r>
            <a:r>
              <a:rPr lang="en-US" sz="2400" dirty="0">
                <a:solidFill>
                  <a:srgbClr val="008000"/>
                </a:solidFill>
              </a:rPr>
              <a:t>la</a:t>
            </a:r>
            <a:r>
              <a:rPr lang="en-US" sz="2400" dirty="0"/>
              <a:t>” and “</a:t>
            </a:r>
            <a:r>
              <a:rPr lang="en-US" sz="2400" dirty="0" err="1">
                <a:solidFill>
                  <a:srgbClr val="008000"/>
                </a:solidFill>
              </a:rPr>
              <a:t>maison</a:t>
            </a:r>
            <a:r>
              <a:rPr lang="en-US" sz="2400" dirty="0"/>
              <a:t>”, but</a:t>
            </a:r>
          </a:p>
          <a:p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maison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) can be raised without limit,  to 1.0,</a:t>
            </a:r>
          </a:p>
          <a:p>
            <a:r>
              <a:rPr lang="en-US" sz="2400" dirty="0"/>
              <a:t>while </a:t>
            </a:r>
            <a:r>
              <a:rPr lang="en-US" sz="2400" dirty="0" err="1"/>
              <a:t>P(</a:t>
            </a:r>
            <a:r>
              <a:rPr lang="en-US" sz="2400" dirty="0" err="1">
                <a:solidFill>
                  <a:srgbClr val="008000"/>
                </a:solidFill>
              </a:rPr>
              <a:t>la</a:t>
            </a:r>
            <a:r>
              <a:rPr lang="en-US" sz="2400" dirty="0"/>
              <a:t> | </a:t>
            </a:r>
            <a:r>
              <a:rPr lang="en-US" sz="2400" dirty="0">
                <a:solidFill>
                  <a:srgbClr val="0000FF"/>
                </a:solidFill>
              </a:rPr>
              <a:t>house</a:t>
            </a:r>
            <a:r>
              <a:rPr lang="en-US" sz="2400" dirty="0"/>
              <a:t>) is limited because of “</a:t>
            </a:r>
            <a:r>
              <a:rPr lang="en-US" sz="2400" dirty="0">
                <a:solidFill>
                  <a:srgbClr val="0000FF"/>
                </a:solidFill>
              </a:rPr>
              <a:t>the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(pigeonhole principle)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24476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7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 flipH="1">
            <a:off x="5943600" y="2514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1" name="Line 9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2" name="Line 10"/>
          <p:cNvSpPr>
            <a:spLocks noChangeShapeType="1"/>
          </p:cNvSpPr>
          <p:nvPr/>
        </p:nvSpPr>
        <p:spPr bwMode="auto">
          <a:xfrm>
            <a:off x="3581400" y="2514600"/>
            <a:ext cx="609600" cy="685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3" name="Line 11"/>
          <p:cNvSpPr>
            <a:spLocks noChangeShapeType="1"/>
          </p:cNvSpPr>
          <p:nvPr/>
        </p:nvSpPr>
        <p:spPr bwMode="auto">
          <a:xfrm flipH="1">
            <a:off x="3657600" y="2590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4" name="Line 12"/>
          <p:cNvSpPr>
            <a:spLocks noChangeShapeType="1"/>
          </p:cNvSpPr>
          <p:nvPr/>
        </p:nvSpPr>
        <p:spPr bwMode="auto">
          <a:xfrm>
            <a:off x="3581400" y="2514600"/>
            <a:ext cx="1295400" cy="685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 flipV="1">
            <a:off x="4876800" y="2590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368" name="Text Box 16"/>
          <p:cNvSpPr txBox="1">
            <a:spLocks noChangeArrowheads="1"/>
          </p:cNvSpPr>
          <p:nvPr/>
        </p:nvSpPr>
        <p:spPr bwMode="auto">
          <a:xfrm>
            <a:off x="1641475" y="4840288"/>
            <a:ext cx="494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settling down after another iteration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397846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Word Alignments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1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6" name="Line 1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601663" y="3810000"/>
            <a:ext cx="780732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/>
              <a:t>Inherent hidden structure revealed by EM training!</a:t>
            </a:r>
          </a:p>
          <a:p>
            <a:pPr algn="l"/>
            <a:r>
              <a:rPr lang="en-US" sz="2400"/>
              <a:t>For details, see </a:t>
            </a:r>
          </a:p>
          <a:p>
            <a:pPr algn="l"/>
            <a:r>
              <a:rPr lang="en-US" sz="2400"/>
              <a:t>    - “A Statistical MT Tutorial Workbook” (Knight, 1999).</a:t>
            </a:r>
          </a:p>
          <a:p>
            <a:pPr algn="l"/>
            <a:r>
              <a:rPr lang="en-US" sz="2800"/>
              <a:t>           </a:t>
            </a:r>
            <a:r>
              <a:rPr lang="en-US" sz="2000"/>
              <a:t>- 37 easy sections, final section promises a free beer.</a:t>
            </a:r>
          </a:p>
          <a:p>
            <a:pPr algn="l"/>
            <a:r>
              <a:rPr lang="en-US" sz="2400"/>
              <a:t>    - “The Mathematics of Statistical Machine Translation”</a:t>
            </a:r>
          </a:p>
          <a:p>
            <a:pPr algn="l"/>
            <a:r>
              <a:rPr lang="en-US" sz="2400"/>
              <a:t>        (Brown et al, 1993)</a:t>
            </a:r>
          </a:p>
          <a:p>
            <a:pPr algn="l"/>
            <a:r>
              <a:rPr lang="en-US" sz="2400"/>
              <a:t>    - Software:  GIZA++</a:t>
            </a:r>
            <a:endParaRPr lang="en-US" sz="320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230857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Machine Translation</a:t>
            </a: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19812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 flipH="1">
            <a:off x="2590800" y="2590800"/>
            <a:ext cx="76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59436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 flipH="1">
            <a:off x="6553200" y="2514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>
            <a:off x="3581400" y="2514600"/>
            <a:ext cx="762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9" name="Line 9"/>
          <p:cNvSpPr>
            <a:spLocks noChangeShapeType="1"/>
          </p:cNvSpPr>
          <p:nvPr/>
        </p:nvSpPr>
        <p:spPr bwMode="auto">
          <a:xfrm flipH="1">
            <a:off x="4191000" y="25908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>
            <a:off x="4267200" y="25908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1" name="Text Box 11"/>
          <p:cNvSpPr txBox="1">
            <a:spLocks noChangeArrowheads="1"/>
          </p:cNvSpPr>
          <p:nvPr/>
        </p:nvSpPr>
        <p:spPr bwMode="auto">
          <a:xfrm>
            <a:off x="2514600" y="4114800"/>
            <a:ext cx="36830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Times New Roman" charset="0"/>
              </a:rPr>
              <a:t>P(maison | house ) = 0.411</a:t>
            </a:r>
          </a:p>
          <a:p>
            <a:pPr algn="l"/>
            <a:r>
              <a:rPr lang="en-US" sz="2400">
                <a:latin typeface="Times New Roman" charset="0"/>
              </a:rPr>
              <a:t>P(maison | building) = 0.027</a:t>
            </a:r>
          </a:p>
          <a:p>
            <a:pPr algn="l"/>
            <a:r>
              <a:rPr lang="en-US" sz="2400">
                <a:latin typeface="Times New Roman" charset="0"/>
              </a:rPr>
              <a:t>P(maison | manson) = 0.020</a:t>
            </a:r>
          </a:p>
          <a:p>
            <a:pPr algn="l"/>
            <a:r>
              <a:rPr lang="en-US" sz="2400">
                <a:latin typeface="Times New Roman" charset="0"/>
              </a:rPr>
              <a:t>…</a:t>
            </a:r>
            <a:endParaRPr lang="en-US">
              <a:latin typeface="Times New Roman" charset="0"/>
            </a:endParaRPr>
          </a:p>
        </p:txBody>
      </p:sp>
      <p:sp>
        <p:nvSpPr>
          <p:cNvPr id="230412" name="AutoShape 12"/>
          <p:cNvSpPr>
            <a:spLocks/>
          </p:cNvSpPr>
          <p:nvPr/>
        </p:nvSpPr>
        <p:spPr bwMode="auto">
          <a:xfrm rot="-5400000">
            <a:off x="4267200" y="457200"/>
            <a:ext cx="304800" cy="6705600"/>
          </a:xfrm>
          <a:prstGeom prst="leftBrace">
            <a:avLst>
              <a:gd name="adj1" fmla="val 1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1524000" y="1371600"/>
            <a:ext cx="602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endParaRPr lang="en-US" sz="2400">
              <a:latin typeface="Times New Roman" charset="0"/>
            </a:endParaRPr>
          </a:p>
        </p:txBody>
      </p:sp>
      <p:sp>
        <p:nvSpPr>
          <p:cNvPr id="230421" name="Text Box 21"/>
          <p:cNvSpPr txBox="1">
            <a:spLocks noChangeArrowheads="1"/>
          </p:cNvSpPr>
          <p:nvPr/>
        </p:nvSpPr>
        <p:spPr bwMode="auto">
          <a:xfrm>
            <a:off x="1371600" y="6019800"/>
            <a:ext cx="6381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Estimating the model from training data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082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maison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charset="0"/>
              </a:rPr>
              <a:t>bleue</a:t>
            </a:r>
            <a:r>
              <a:rPr lang="en-US" sz="2400" dirty="0">
                <a:solidFill>
                  <a:srgbClr val="008000"/>
                </a:solidFill>
                <a:latin typeface="Times New Roman" charset="0"/>
              </a:rPr>
              <a:t> … la fleur …</a:t>
            </a: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endParaRPr lang="en-US" sz="2400" dirty="0">
              <a:latin typeface="Times New Roman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… the house … the blue house … the flower …</a:t>
            </a:r>
          </a:p>
        </p:txBody>
      </p:sp>
    </p:spTree>
    <p:extLst>
      <p:ext uri="{BB962C8B-B14F-4D97-AF65-F5344CB8AC3E}">
        <p14:creationId xmlns:p14="http://schemas.microsoft.com/office/powerpoint/2010/main" val="104413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clustering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K-means and EM-clustering are by far the most popular for clustering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However, they can’t handle all clustering tasks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types of clustering problems can’t they handle?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1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</a:t>
            </a:r>
            <a:r>
              <a:rPr lang="en-US" dirty="0" smtClean="0"/>
              <a:t>-</a:t>
            </a:r>
            <a:r>
              <a:rPr lang="en-US" dirty="0"/>
              <a:t>G</a:t>
            </a:r>
            <a:r>
              <a:rPr lang="en-US" dirty="0" smtClean="0"/>
              <a:t>aussian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057400"/>
            <a:ext cx="439899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0" y="2590800"/>
            <a:ext cx="2812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problem?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196" y="3678368"/>
            <a:ext cx="3319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Similar to classification: </a:t>
            </a:r>
            <a:br>
              <a:rPr lang="en-US" sz="2400" dirty="0" smtClean="0"/>
            </a:br>
            <a:r>
              <a:rPr lang="en-US" sz="2400" dirty="0" smtClean="0"/>
              <a:t>global decision (linear model) vs. local decision (K-NN)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943600"/>
            <a:ext cx="2420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Spectral clustering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2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 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600200"/>
            <a:ext cx="8785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2013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</p:spTree>
    <p:extLst>
      <p:ext uri="{BB962C8B-B14F-4D97-AF65-F5344CB8AC3E}">
        <p14:creationId xmlns:p14="http://schemas.microsoft.com/office/powerpoint/2010/main" val="275010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 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2775" y="1600200"/>
            <a:ext cx="4721225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87525"/>
            <a:ext cx="44831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</p:spTree>
    <p:extLst>
      <p:ext uri="{BB962C8B-B14F-4D97-AF65-F5344CB8AC3E}">
        <p14:creationId xmlns:p14="http://schemas.microsoft.com/office/powerpoint/2010/main" val="118543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 examples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6400800"/>
            <a:ext cx="7596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dirty="0"/>
              <a:t>Ng et al On Spectral clustering: analysis and algorithm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1600201"/>
            <a:ext cx="464875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877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Determining K is challenging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Hard clustering isn’t always right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Greedy approach</a:t>
            </a:r>
          </a:p>
        </p:txBody>
      </p:sp>
    </p:spTree>
    <p:extLst>
      <p:ext uri="{BB962C8B-B14F-4D97-AF65-F5344CB8AC3E}">
        <p14:creationId xmlns:p14="http://schemas.microsoft.com/office/powerpoint/2010/main" val="349070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A Good Clustering?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305800" cy="2362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Internal criterion: A good clustering will produce high quality clusters in which: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the </a:t>
            </a:r>
            <a:r>
              <a:rPr lang="en-US" u="sng" dirty="0">
                <a:ea typeface="ＭＳ Ｐゴシック" charset="-128"/>
              </a:rPr>
              <a:t>intra-class</a:t>
            </a:r>
            <a:r>
              <a:rPr lang="en-US" dirty="0">
                <a:ea typeface="ＭＳ Ｐゴシック" charset="-128"/>
              </a:rPr>
              <a:t> (that is, intra-cluster) similarity is high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the </a:t>
            </a:r>
            <a:r>
              <a:rPr lang="en-US" u="sng" dirty="0">
                <a:ea typeface="ＭＳ Ｐゴシック" charset="-128"/>
              </a:rPr>
              <a:t>inter-class</a:t>
            </a:r>
            <a:r>
              <a:rPr lang="en-US" dirty="0">
                <a:ea typeface="ＭＳ Ｐゴシック" charset="-128"/>
              </a:rPr>
              <a:t> similarity is </a:t>
            </a:r>
            <a:r>
              <a:rPr lang="en-US" dirty="0" smtClean="0">
                <a:ea typeface="ＭＳ Ｐゴシック" charset="-128"/>
              </a:rPr>
              <a:t>low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486400"/>
            <a:ext cx="453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would you evaluate clustering?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6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Common approach: use labeled data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/>
              <a:t>Use data with known classes</a:t>
            </a:r>
          </a:p>
          <a:p>
            <a:pPr lvl="1" eaLnBrk="1" hangingPunct="1"/>
            <a:r>
              <a:rPr lang="en-US" sz="2000" dirty="0" smtClean="0"/>
              <a:t>For example, document classification data</a:t>
            </a:r>
          </a:p>
          <a:p>
            <a:pPr marL="0" indent="0" eaLnBrk="1" hangingPunct="1">
              <a:buNone/>
            </a:pPr>
            <a:endParaRPr lang="en-US" sz="2000" dirty="0" smtClean="0"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219200" y="3505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19200" y="4114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19200" y="4724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192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09800" y="3505200"/>
            <a:ext cx="228600" cy="3810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09800" y="4114800"/>
            <a:ext cx="228600" cy="3810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400" y="2971800"/>
            <a:ext cx="725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8000" y="2971800"/>
            <a:ext cx="70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abel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038600" y="3429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If we clustered this data (ignoring labels) what would we like to see?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4626114"/>
            <a:ext cx="3605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 smtClean="0">
                <a:solidFill>
                  <a:srgbClr val="0000FF"/>
                </a:solidFill>
              </a:rPr>
              <a:t>eproduces </a:t>
            </a:r>
            <a:r>
              <a:rPr lang="en-US" sz="2000" dirty="0">
                <a:solidFill>
                  <a:srgbClr val="0000FF"/>
                </a:solidFill>
              </a:rPr>
              <a:t>class partitions</a:t>
            </a:r>
          </a:p>
          <a:p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55626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can we quantify this?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44217" y="4724400"/>
            <a:ext cx="356643" cy="381000"/>
          </a:xfrm>
          <a:prstGeom prst="ellipse">
            <a:avLst/>
          </a:prstGeom>
          <a:solidFill>
            <a:srgbClr val="DD8047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44217" y="5354822"/>
            <a:ext cx="356643" cy="381000"/>
          </a:xfrm>
          <a:prstGeom prst="ellipse">
            <a:avLst/>
          </a:prstGeom>
          <a:solidFill>
            <a:srgbClr val="DD8047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44217" y="5939842"/>
            <a:ext cx="356643" cy="381000"/>
          </a:xfrm>
          <a:prstGeom prst="ellipse">
            <a:avLst/>
          </a:prstGeom>
          <a:solidFill>
            <a:srgbClr val="DD8047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1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Common approach: use labeled data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5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0000FF"/>
                </a:solidFill>
                <a:ea typeface="Arial" charset="0"/>
                <a:cs typeface="Arial" charset="0"/>
              </a:rPr>
              <a:t>Purity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altLang="ja-JP" sz="2400" dirty="0" smtClean="0"/>
              <a:t>the proportion of the dominant class in the cluster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809625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3429000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351588" y="24765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33996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2800">
                <a:solidFill>
                  <a:srgbClr val="339966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28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</a:t>
            </a:r>
            <a:endParaRPr lang="en-US" sz="280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62063" y="4519613"/>
            <a:ext cx="106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76663" y="4519613"/>
            <a:ext cx="133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23075" y="4519613"/>
            <a:ext cx="126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Cluster III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1911" y="5257800"/>
            <a:ext cx="482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I: Purity =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max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(3,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1, 0)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 / 4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= 3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91911" y="5732166"/>
            <a:ext cx="45485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II: Purity =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max(1, 4, 1)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 / 6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= 4/6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9686" y="6189366"/>
            <a:ext cx="4634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III: Purity =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max(2, 0, 3)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 / 5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= 3/5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5791200"/>
            <a:ext cx="202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Overall purity?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3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05200"/>
            <a:ext cx="77724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Cluster </a:t>
            </a:r>
            <a:r>
              <a:rPr lang="en-US" dirty="0"/>
              <a:t>average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Weighted average: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256677"/>
              </p:ext>
            </p:extLst>
          </p:nvPr>
        </p:nvGraphicFramePr>
        <p:xfrm>
          <a:off x="3733800" y="3886200"/>
          <a:ext cx="20129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3" imgW="1117600" imgH="558800" progId="Equation.3">
                  <p:embed/>
                </p:oleObj>
              </mc:Choice>
              <mc:Fallback>
                <p:oleObj name="Equation" r:id="rId3" imgW="11176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3886200"/>
                        <a:ext cx="201295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754152"/>
              </p:ext>
            </p:extLst>
          </p:nvPr>
        </p:nvGraphicFramePr>
        <p:xfrm>
          <a:off x="3810000" y="5638800"/>
          <a:ext cx="41862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5" imgW="2324100" imgH="558800" progId="Equation.3">
                  <p:embed/>
                </p:oleObj>
              </mc:Choice>
              <mc:Fallback>
                <p:oleObj name="Equation" r:id="rId5" imgW="23241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0" y="5638800"/>
                        <a:ext cx="4186238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53357" y="1836666"/>
            <a:ext cx="482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I: Purity =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max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(3,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1, 0)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 / 4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= 3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3357" y="2311032"/>
            <a:ext cx="45485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II: Purity =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max(1, 4, 1)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 / 6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= 4/6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31132" y="2768232"/>
            <a:ext cx="4634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Cluster III: Purity =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max(2, 0, 3)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) / 5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= 3/5</a:t>
            </a:r>
          </a:p>
        </p:txBody>
      </p:sp>
    </p:spTree>
    <p:extLst>
      <p:ext uri="{BB962C8B-B14F-4D97-AF65-F5344CB8AC3E}">
        <p14:creationId xmlns:p14="http://schemas.microsoft.com/office/powerpoint/2010/main" val="417510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Purity issues…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0000FF"/>
                </a:solidFill>
                <a:ea typeface="Arial" charset="0"/>
                <a:cs typeface="Arial" charset="0"/>
              </a:rPr>
              <a:t>Purity</a:t>
            </a:r>
            <a:r>
              <a:rPr lang="en-US" sz="2400" dirty="0" smtClean="0">
                <a:ea typeface="Arial" charset="0"/>
                <a:cs typeface="Arial" charset="0"/>
              </a:rPr>
              <a:t>, </a:t>
            </a:r>
            <a:r>
              <a:rPr lang="en-US" altLang="ja-JP" sz="2400" dirty="0" smtClean="0"/>
              <a:t>the proportion of the dominant class in the cluster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/>
              <a:t>Good for comparing two algorithms, but not understanding how well a single algorithm is doing, </a:t>
            </a:r>
            <a:r>
              <a:rPr lang="en-US" dirty="0" smtClean="0">
                <a:solidFill>
                  <a:srgbClr val="FF0000"/>
                </a:solidFill>
              </a:rPr>
              <a:t>why?</a:t>
            </a:r>
            <a:endParaRPr lang="en-US" sz="2200" dirty="0" smtClean="0"/>
          </a:p>
          <a:p>
            <a:pPr lvl="1" eaLnBrk="1" hangingPunct="1"/>
            <a:r>
              <a:rPr lang="en-US" sz="2200" dirty="0" smtClean="0"/>
              <a:t>Increasing the number of clusters increases purity</a:t>
            </a:r>
          </a:p>
          <a:p>
            <a:pPr marL="914400" lvl="2" indent="0" eaLnBrk="1" hangingPunct="1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381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Purity isn’t perfect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828800" y="2209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876800" y="2209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33600" y="2895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62200" y="2590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6000" y="3429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743200" y="3505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048000" y="3124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00400" y="2667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24200" y="3505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181600" y="2895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410200" y="2590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334000" y="34290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867400" y="2743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791200" y="35052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248400" y="2667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505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4375463"/>
            <a:ext cx="48534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Which is better based on purity?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Which do you think is better?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Ideas?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8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Common approach: use labeled data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Average entropy</a:t>
            </a:r>
            <a:r>
              <a:rPr lang="en-US" dirty="0" smtClean="0"/>
              <a:t> of classes in clusters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631" y="3810000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p(</a:t>
            </a:r>
            <a:r>
              <a:rPr lang="en-US" sz="2400" dirty="0" err="1" smtClean="0"/>
              <a:t>class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 is proportion of class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 in cluster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006254"/>
              </p:ext>
            </p:extLst>
          </p:nvPr>
        </p:nvGraphicFramePr>
        <p:xfrm>
          <a:off x="1717571" y="2614300"/>
          <a:ext cx="6573923" cy="89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Equation" r:id="rId3" imgW="2717800" imgH="368300" progId="Equation.3">
                  <p:embed/>
                </p:oleObj>
              </mc:Choice>
              <mc:Fallback>
                <p:oleObj name="Equation" r:id="rId3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7571" y="2614300"/>
                        <a:ext cx="6573923" cy="893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36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Common approach: use labeled data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Average entropy</a:t>
            </a:r>
            <a:r>
              <a:rPr lang="en-US" dirty="0" smtClean="0"/>
              <a:t> of classes in clusters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752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00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57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86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209800" y="4572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124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105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334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257800" y="45720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91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715000"/>
            <a:ext cx="1412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entropy?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021807"/>
              </p:ext>
            </p:extLst>
          </p:nvPr>
        </p:nvGraphicFramePr>
        <p:xfrm>
          <a:off x="1577043" y="2417762"/>
          <a:ext cx="6017529" cy="81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8" name="Equation" r:id="rId3" imgW="2717800" imgH="368300" progId="Equation.3">
                  <p:embed/>
                </p:oleObj>
              </mc:Choice>
              <mc:Fallback>
                <p:oleObj name="Equation" r:id="rId3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7043" y="2417762"/>
                        <a:ext cx="6017529" cy="817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76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Common approach: use labeled data</a:t>
            </a:r>
            <a:endParaRPr lang="en-US" sz="3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Average entropy</a:t>
            </a:r>
            <a:r>
              <a:rPr lang="en-US" dirty="0" smtClean="0"/>
              <a:t> of classes in clusters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752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00600" y="3352800"/>
            <a:ext cx="1905000" cy="1981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57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286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209800" y="45720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124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105400" y="40386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334000" y="3733800"/>
            <a:ext cx="152400" cy="152400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257800" y="45720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91200" y="3886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rgbClr val="008000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19800" y="4267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72200" y="38100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4648200"/>
            <a:ext cx="152400" cy="152400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692469"/>
              </p:ext>
            </p:extLst>
          </p:nvPr>
        </p:nvGraphicFramePr>
        <p:xfrm>
          <a:off x="414085" y="5948363"/>
          <a:ext cx="2957749" cy="36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Equation" r:id="rId3" imgW="1651000" imgH="203200" progId="Equation.3">
                  <p:embed/>
                </p:oleObj>
              </mc:Choice>
              <mc:Fallback>
                <p:oleObj name="Equation" r:id="rId3" imgW="165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085" y="5948363"/>
                        <a:ext cx="2957749" cy="363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668625"/>
              </p:ext>
            </p:extLst>
          </p:nvPr>
        </p:nvGraphicFramePr>
        <p:xfrm>
          <a:off x="3825720" y="5943600"/>
          <a:ext cx="5096940" cy="36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1" name="Equation" r:id="rId5" imgW="2806700" imgH="203200" progId="Equation.3">
                  <p:embed/>
                </p:oleObj>
              </mc:Choice>
              <mc:Fallback>
                <p:oleObj name="Equation" r:id="rId5" imgW="2806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5720" y="5943600"/>
                        <a:ext cx="5096940" cy="368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355533"/>
              </p:ext>
            </p:extLst>
          </p:nvPr>
        </p:nvGraphicFramePr>
        <p:xfrm>
          <a:off x="1577043" y="2417762"/>
          <a:ext cx="6017529" cy="81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2" name="Equation" r:id="rId7" imgW="2717800" imgH="368300" progId="Equation.3">
                  <p:embed/>
                </p:oleObj>
              </mc:Choice>
              <mc:Fallback>
                <p:oleObj name="Equation" r:id="rId7" imgW="2717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77043" y="2417762"/>
                        <a:ext cx="6017529" cy="817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74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we’ve been!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70246" y="3011245"/>
            <a:ext cx="4352246" cy="618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How many slides?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94692" y="4268358"/>
            <a:ext cx="2915377" cy="6189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>
                <a:solidFill>
                  <a:srgbClr val="0000FF"/>
                </a:solidFill>
              </a:rPr>
              <a:t>1367 slides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5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K-means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048000" y="1981200"/>
            <a:ext cx="2209800" cy="2743200"/>
            <a:chOff x="3124200" y="3657600"/>
            <a:chExt cx="2209800" cy="2743200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52600" y="5562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would K-means give us here?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4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we’ve been!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Our ML suite: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many classes?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many lines of code?</a:t>
            </a:r>
          </a:p>
        </p:txBody>
      </p:sp>
    </p:spTree>
    <p:extLst>
      <p:ext uri="{BB962C8B-B14F-4D97-AF65-F5344CB8AC3E}">
        <p14:creationId xmlns:p14="http://schemas.microsoft.com/office/powerpoint/2010/main" val="348747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we’ve been!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Our ML suite: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29 classes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2951 lines of code</a:t>
            </a:r>
          </a:p>
        </p:txBody>
      </p:sp>
    </p:spTree>
    <p:extLst>
      <p:ext uri="{BB962C8B-B14F-4D97-AF65-F5344CB8AC3E}">
        <p14:creationId xmlns:p14="http://schemas.microsoft.com/office/powerpoint/2010/main" val="250933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we’ve been!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188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Our ML suite:</a:t>
            </a:r>
          </a:p>
          <a:p>
            <a:r>
              <a:rPr lang="en-US" dirty="0" smtClean="0"/>
              <a:t>Supports 7 classifiers</a:t>
            </a:r>
          </a:p>
          <a:p>
            <a:pPr lvl="1"/>
            <a:r>
              <a:rPr lang="en-US" dirty="0" smtClean="0"/>
              <a:t>Decision Tree</a:t>
            </a:r>
          </a:p>
          <a:p>
            <a:pPr lvl="1"/>
            <a:r>
              <a:rPr lang="en-US" dirty="0" smtClean="0"/>
              <a:t>Perceptron</a:t>
            </a:r>
          </a:p>
          <a:p>
            <a:pPr lvl="1"/>
            <a:r>
              <a:rPr lang="en-US" dirty="0" smtClean="0"/>
              <a:t>Average Perceptron</a:t>
            </a:r>
          </a:p>
          <a:p>
            <a:pPr lvl="1"/>
            <a:r>
              <a:rPr lang="en-US" dirty="0" smtClean="0"/>
              <a:t>Gradient descent</a:t>
            </a:r>
          </a:p>
          <a:p>
            <a:pPr lvl="2"/>
            <a:r>
              <a:rPr lang="en-US" dirty="0" smtClean="0"/>
              <a:t>2 loss functions</a:t>
            </a:r>
          </a:p>
          <a:p>
            <a:pPr lvl="2"/>
            <a:r>
              <a:rPr lang="en-US" dirty="0" smtClean="0"/>
              <a:t>2 regularization methods</a:t>
            </a:r>
          </a:p>
          <a:p>
            <a:pPr lvl="1"/>
            <a:r>
              <a:rPr lang="en-US" dirty="0" smtClean="0"/>
              <a:t>K-NN</a:t>
            </a:r>
          </a:p>
          <a:p>
            <a:pPr lvl="1"/>
            <a:r>
              <a:rPr lang="en-US" dirty="0" smtClean="0"/>
              <a:t>Naïve Bayes</a:t>
            </a:r>
          </a:p>
          <a:p>
            <a:pPr lvl="1"/>
            <a:r>
              <a:rPr lang="en-US" dirty="0" smtClean="0"/>
              <a:t>2 layer neural network</a:t>
            </a:r>
          </a:p>
          <a:p>
            <a:r>
              <a:rPr lang="en-US" dirty="0" smtClean="0"/>
              <a:t>Supports two types of data normalization</a:t>
            </a:r>
          </a:p>
          <a:p>
            <a:pPr lvl="1"/>
            <a:r>
              <a:rPr lang="en-US" dirty="0" smtClean="0"/>
              <a:t>feature normalization</a:t>
            </a:r>
          </a:p>
          <a:p>
            <a:pPr lvl="1"/>
            <a:r>
              <a:rPr lang="en-US" dirty="0" smtClean="0"/>
              <a:t>example normalization</a:t>
            </a:r>
          </a:p>
          <a:p>
            <a:r>
              <a:rPr lang="en-US" dirty="0" smtClean="0"/>
              <a:t>Supports two types of meta-classifiers</a:t>
            </a:r>
          </a:p>
          <a:p>
            <a:pPr lvl="1"/>
            <a:r>
              <a:rPr lang="en-US" dirty="0" smtClean="0"/>
              <a:t>OVA</a:t>
            </a:r>
          </a:p>
          <a:p>
            <a:pPr lvl="1"/>
            <a:r>
              <a:rPr lang="en-US" dirty="0" smtClean="0"/>
              <a:t>AVA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we’ve been!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Hadoop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smtClean="0"/>
              <a:t>- 532 lines of </a:t>
            </a:r>
            <a:r>
              <a:rPr lang="en-US" dirty="0" err="1" smtClean="0"/>
              <a:t>hadoop</a:t>
            </a:r>
            <a:r>
              <a:rPr lang="en-US" dirty="0" smtClean="0"/>
              <a:t> code in demos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8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we’ve been!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04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Geometric view of data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Model analysis and interpretation (linear,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Evaluation and experimentation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Probability basics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Regularization (and priors)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Deep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Ensemble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Unsupervised learning (clustering)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0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Assumes spherical clusters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24200" y="2057400"/>
            <a:ext cx="2209800" cy="2743200"/>
            <a:chOff x="3124200" y="3657600"/>
            <a:chExt cx="2209800" cy="2743200"/>
          </a:xfrm>
        </p:grpSpPr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3528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1242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2766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58140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5814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00400" y="5105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5814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3276600" y="5791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6576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4724400" y="3657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4495800" y="4038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4648200" y="4495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5029200" y="4191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53000" y="4812582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4572000" y="4953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95300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72000" y="5410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876800" y="60960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5" name="Oval 44"/>
          <p:cNvSpPr/>
          <p:nvPr/>
        </p:nvSpPr>
        <p:spPr bwMode="auto">
          <a:xfrm>
            <a:off x="2743200" y="1905000"/>
            <a:ext cx="2895600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819400" y="3200400"/>
            <a:ext cx="2971800" cy="1752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76400" y="58629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k-means assumes spherical clusters!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9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K-means: </a:t>
            </a:r>
            <a:r>
              <a:rPr lang="en-US" dirty="0" smtClean="0"/>
              <a:t>another view</a:t>
            </a:r>
            <a:endParaRPr lang="en-US" dirty="0"/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1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K-means: another view</a:t>
            </a:r>
            <a:endParaRPr lang="en-US" sz="3200" dirty="0"/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038600" y="1889779"/>
            <a:ext cx="2133600" cy="2104077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8960" y="2377825"/>
            <a:ext cx="1051680" cy="1127375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89728" y="2575579"/>
            <a:ext cx="2133600" cy="2104077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30088" y="3063625"/>
            <a:ext cx="1051680" cy="1127375"/>
          </a:xfrm>
          <a:prstGeom prst="ellipse">
            <a:avLst/>
          </a:prstGeom>
          <a:noFill/>
          <a:ln w="38100" cmpd="sng">
            <a:solidFill>
              <a:srgbClr val="8E057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85749" y="2651169"/>
            <a:ext cx="2133600" cy="2104077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6109" y="3139215"/>
            <a:ext cx="1051680" cy="1127375"/>
          </a:xfrm>
          <a:prstGeom prst="ellipse">
            <a:avLst/>
          </a:prstGeom>
          <a:noFill/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9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5321</TotalTime>
  <Words>2210</Words>
  <Application>Microsoft Macintosh PowerPoint</Application>
  <PresentationFormat>On-screen Show (4:3)</PresentationFormat>
  <Paragraphs>400</Paragraphs>
  <Slides>64</Slides>
  <Notes>16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Median</vt:lpstr>
      <vt:lpstr>Equation</vt:lpstr>
      <vt:lpstr>Clustering Beyond  K-means</vt:lpstr>
      <vt:lpstr>Administrative</vt:lpstr>
      <vt:lpstr>Midterm 2</vt:lpstr>
      <vt:lpstr>K-means</vt:lpstr>
      <vt:lpstr>Problems with K-means</vt:lpstr>
      <vt:lpstr>Problems with K-means</vt:lpstr>
      <vt:lpstr>Assumes spherical clusters</vt:lpstr>
      <vt:lpstr>K-means: another view</vt:lpstr>
      <vt:lpstr>K-means: another view</vt:lpstr>
      <vt:lpstr>K-means: assign points to nearest center</vt:lpstr>
      <vt:lpstr>K-means: readjust centers</vt:lpstr>
      <vt:lpstr>EM clustering:  mixtures of Gaussians</vt:lpstr>
      <vt:lpstr>EM clustering</vt:lpstr>
      <vt:lpstr>Soft clustering</vt:lpstr>
      <vt:lpstr>EM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Model: mixture of Gaussians</vt:lpstr>
      <vt:lpstr>Gaussian in 1D</vt:lpstr>
      <vt:lpstr>Gaussian in multiple dimensions</vt:lpstr>
      <vt:lpstr>PowerPoint Presentation</vt:lpstr>
      <vt:lpstr>PowerPoint Presentation</vt:lpstr>
      <vt:lpstr>PowerPoint Presentation</vt:lpstr>
      <vt:lpstr>Fitting a Gaussian</vt:lpstr>
      <vt:lpstr>Fitting a Gaussian</vt:lpstr>
      <vt:lpstr>PowerPoint Presentation</vt:lpstr>
      <vt:lpstr>PowerPoint Presentation</vt:lpstr>
      <vt:lpstr>E and M steps: creating a better model</vt:lpstr>
      <vt:lpstr>Similar to k-means</vt:lpstr>
      <vt:lpstr>E and M steps</vt:lpstr>
      <vt:lpstr>EM</vt:lpstr>
      <vt:lpstr>EM is a general framework</vt:lpstr>
      <vt:lpstr>EM shows up all over the place</vt:lpstr>
      <vt:lpstr>Finding Word Alignments</vt:lpstr>
      <vt:lpstr>Finding Word Alignments</vt:lpstr>
      <vt:lpstr>Finding Word Alignments</vt:lpstr>
      <vt:lpstr>Finding Word Alignments</vt:lpstr>
      <vt:lpstr>Finding Word Alignments</vt:lpstr>
      <vt:lpstr>Finding Word Alignments</vt:lpstr>
      <vt:lpstr>Statistical Machine Translation</vt:lpstr>
      <vt:lpstr>Other clustering algorithms</vt:lpstr>
      <vt:lpstr>Non-Gaussian data</vt:lpstr>
      <vt:lpstr>Spectral clustering examples</vt:lpstr>
      <vt:lpstr>Spectral clustering examples</vt:lpstr>
      <vt:lpstr>Spectral clustering examples</vt:lpstr>
      <vt:lpstr>What Is A Good Clustering?</vt:lpstr>
      <vt:lpstr>Common approach: use labeled data</vt:lpstr>
      <vt:lpstr>Common approach: use labeled data</vt:lpstr>
      <vt:lpstr>Overall purity</vt:lpstr>
      <vt:lpstr>Purity issues…</vt:lpstr>
      <vt:lpstr>Purity isn’t perfect</vt:lpstr>
      <vt:lpstr>Common approach: use labeled data</vt:lpstr>
      <vt:lpstr>Common approach: use labeled data</vt:lpstr>
      <vt:lpstr>Common approach: use labeled data</vt:lpstr>
      <vt:lpstr>Where we’ve been!</vt:lpstr>
      <vt:lpstr>Where we’ve been!</vt:lpstr>
      <vt:lpstr>Where we’ve been!</vt:lpstr>
      <vt:lpstr>Where we’ve been!</vt:lpstr>
      <vt:lpstr>Where we’ve been!</vt:lpstr>
      <vt:lpstr>Where we’ve been!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351</cp:revision>
  <cp:lastPrinted>2016-12-01T20:18:45Z</cp:lastPrinted>
  <dcterms:created xsi:type="dcterms:W3CDTF">2013-09-08T20:10:23Z</dcterms:created>
  <dcterms:modified xsi:type="dcterms:W3CDTF">2016-12-01T20:19:42Z</dcterms:modified>
</cp:coreProperties>
</file>