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4.bin" ContentType="application/vnd.openxmlformats-officedocument.oleObject"/>
  <Override PartName="/ppt/embeddings/oleObject15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88" r:id="rId26"/>
    <p:sldId id="327" r:id="rId27"/>
    <p:sldId id="389" r:id="rId28"/>
    <p:sldId id="328" r:id="rId29"/>
    <p:sldId id="390" r:id="rId30"/>
    <p:sldId id="329" r:id="rId31"/>
    <p:sldId id="391" r:id="rId32"/>
    <p:sldId id="330" r:id="rId33"/>
    <p:sldId id="331" r:id="rId34"/>
    <p:sldId id="332" r:id="rId35"/>
    <p:sldId id="39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81" r:id="rId50"/>
    <p:sldId id="382" r:id="rId51"/>
    <p:sldId id="383" r:id="rId52"/>
    <p:sldId id="384" r:id="rId53"/>
    <p:sldId id="385" r:id="rId54"/>
    <p:sldId id="346" r:id="rId55"/>
    <p:sldId id="347" r:id="rId56"/>
    <p:sldId id="348" r:id="rId57"/>
    <p:sldId id="349" r:id="rId58"/>
    <p:sldId id="371" r:id="rId59"/>
    <p:sldId id="372" r:id="rId60"/>
    <p:sldId id="373" r:id="rId61"/>
    <p:sldId id="374" r:id="rId62"/>
    <p:sldId id="375" r:id="rId63"/>
    <p:sldId id="376" r:id="rId64"/>
    <p:sldId id="378" r:id="rId65"/>
    <p:sldId id="379" r:id="rId66"/>
    <p:sldId id="386" r:id="rId67"/>
    <p:sldId id="377" r:id="rId68"/>
    <p:sldId id="387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5F61-33DA-BD44-B76B-D37A8B23A3C5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820-F5D5-2B4A-BAD6-2D37FCBA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will get different centers, but the three outliers</a:t>
            </a:r>
            <a:r>
              <a:rPr lang="en-US" baseline="0" dirty="0" smtClean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11/29/16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11/29/16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158</a:t>
            </a:r>
            <a:r>
              <a:rPr lang="en-US" dirty="0" smtClean="0"/>
              <a:t>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Document" r:id="rId3" imgW="7086600" imgH="5486400" progId="Word.Document.8">
                  <p:embed/>
                </p:oleObj>
              </mc:Choice>
              <mc:Fallback>
                <p:oleObj name="Document" r:id="rId3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Gene expression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in search advertising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</a:t>
            </a:r>
            <a:r>
              <a:rPr lang="en-US" dirty="0" smtClean="0"/>
              <a:t>suggestion</a:t>
            </a:r>
          </a:p>
          <a:p>
            <a:pPr lvl="1"/>
            <a:r>
              <a:rPr lang="en-US" dirty="0" smtClean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xmlns:p14="http://schemas.microsoft.com/office/powerpoint/2010/main" advTm="14681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applications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</a:t>
            </a:r>
            <a:r>
              <a:rPr lang="en-US" dirty="0" smtClean="0"/>
              <a:t>of </a:t>
            </a:r>
            <a:r>
              <a:rPr lang="en-US" dirty="0"/>
              <a:t>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</a:t>
            </a:r>
            <a:r>
              <a:rPr lang="en-US" dirty="0" smtClean="0"/>
              <a:t>who IM/text/twitter </a:t>
            </a:r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xmlns:p14="http://schemas.microsoft.com/office/powerpoint/2010/main" advTm="933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Data visualization</a:t>
            </a:r>
            <a:endParaRPr lang="en-US" sz="3300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</a:t>
            </a:r>
            <a:r>
              <a:rPr lang="en-US" sz="2000" dirty="0" smtClean="0">
                <a:solidFill>
                  <a:srgbClr val="FF0000"/>
                </a:solidFill>
              </a:rPr>
              <a:t> clustering algorithms have you seen/used?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Similarity</a:t>
            </a:r>
            <a:r>
              <a:rPr lang="en-US" dirty="0">
                <a:ea typeface="ＭＳ Ｐゴシック" charset="-128"/>
              </a:rPr>
              <a:t>/</a:t>
            </a:r>
            <a:r>
              <a:rPr lang="en-US" dirty="0" smtClean="0">
                <a:ea typeface="ＭＳ Ｐゴシック" charset="-128"/>
              </a:rPr>
              <a:t>distance between examples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Number of clusters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Data </a:t>
            </a:r>
            <a:r>
              <a:rPr lang="en-US" dirty="0">
                <a:ea typeface="ＭＳ Ｐゴシック" charset="-128"/>
              </a:rPr>
              <a:t>driven</a:t>
            </a:r>
            <a:r>
              <a:rPr lang="en-US" dirty="0" smtClean="0">
                <a:ea typeface="ＭＳ Ｐゴシック" charset="-128"/>
              </a:rPr>
              <a:t>?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Nic</a:t>
            </a:r>
            <a:r>
              <a:rPr lang="en-US" dirty="0" smtClean="0"/>
              <a:t>e work forming groups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Status report due tomorrow (Wednesday)</a:t>
            </a:r>
          </a:p>
          <a:p>
            <a:pPr lvl="1"/>
            <a:r>
              <a:rPr lang="en-US" dirty="0" smtClean="0"/>
              <a:t>In-class presentation next Tuesday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Midterm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Flat 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Refine it iteratively</a:t>
            </a:r>
            <a:endParaRPr lang="en-US" sz="1200" dirty="0" smtClean="0">
              <a:ea typeface="ＭＳ Ｐゴシック" charset="-128"/>
            </a:endParaRPr>
          </a:p>
          <a:p>
            <a:pPr lvl="2" eaLnBrk="1" hangingPunct="1"/>
            <a:r>
              <a:rPr lang="en-US" i="1" dirty="0" smtClean="0">
                <a:ea typeface="ＭＳ Ｐゴシック" charset="-128"/>
              </a:rPr>
              <a:t>K </a:t>
            </a:r>
            <a:r>
              <a:rPr lang="en-US" dirty="0" smtClean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Hierarchical 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Hard clustering: Each example belongs to exactly one cluster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Makes more sense for applications like creating </a:t>
            </a:r>
            <a:r>
              <a:rPr lang="en-US" sz="2000" dirty="0" err="1" smtClean="0">
                <a:ea typeface="ＭＳ Ｐゴシック" charset="-128"/>
              </a:rPr>
              <a:t>browsable</a:t>
            </a:r>
            <a:r>
              <a:rPr lang="en-US" sz="2000" dirty="0" smtClean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 smtClean="0">
                <a:ea typeface="ＭＳ Ｐゴシック" charset="-128"/>
              </a:rPr>
              <a:t>i</a:t>
            </a:r>
            <a:r>
              <a:rPr lang="en-US" sz="2000" dirty="0" smtClean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dirty="0" smtClean="0"/>
              <a:t>Assign/cluster each example to closest center</a:t>
            </a:r>
          </a:p>
          <a:p>
            <a:pPr lvl="1" eaLnBrk="1" hangingPunct="1"/>
            <a:r>
              <a:rPr lang="en-US" sz="2000" dirty="0" smtClean="0"/>
              <a:t>Recalculate centers as the mean of the points </a:t>
            </a:r>
            <a:r>
              <a:rPr lang="en-US" sz="2000" dirty="0"/>
              <a:t>in a </a:t>
            </a:r>
            <a:r>
              <a:rPr lang="en-US" sz="2000" dirty="0" smtClean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points are closest?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are the new centers?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points are closest?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model/</a:t>
            </a:r>
          </a:p>
          <a:p>
            <a:r>
              <a:rPr lang="en-US" sz="2400" dirty="0" smtClean="0"/>
              <a:t>predictor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are the new centers?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do we stop?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do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distance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</a:t>
            </a:r>
            <a:r>
              <a:rPr lang="en-US" sz="2000" b="1" dirty="0" smtClean="0">
                <a:solidFill>
                  <a:srgbClr val="FF0000"/>
                </a:solidFill>
              </a:rPr>
              <a:t>distance</a:t>
            </a:r>
            <a:r>
              <a:rPr lang="en-US" sz="2000" dirty="0" smtClean="0"/>
              <a:t>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 distance measure should we use?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8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Unsupervised </a:t>
            </a:r>
            <a:r>
              <a:rPr lang="en-US" sz="2400" dirty="0" smtClean="0">
                <a:solidFill>
                  <a:srgbClr val="0000FF"/>
                </a:solidFill>
              </a:rPr>
              <a:t>learning: given data, i.e. examples, but no labels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1562100" imgH="368300" progId="Equation.3">
                  <p:embed/>
                </p:oleObj>
              </mc:Choice>
              <mc:Fallback>
                <p:oleObj name="Equation" r:id="rId3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good for spatial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Clustering documents (e.g. wine data)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Documents </a:t>
            </a:r>
            <a:r>
              <a:rPr lang="en-US" sz="2400" dirty="0"/>
              <a:t>are points or vectors in this </a:t>
            </a:r>
            <a:r>
              <a:rPr lang="en-US" sz="2400" dirty="0" smtClean="0"/>
              <a:t>space</a:t>
            </a:r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When Euclidean distance doesn’t work</a:t>
            </a:r>
            <a:endParaRPr lang="en-US" sz="32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Which do you think should be closer?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 smtClean="0"/>
              <a:t>Issues with Euclidian distance</a:t>
            </a:r>
            <a:endParaRPr lang="en-US" sz="40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905001"/>
            <a:ext cx="3276600" cy="4691063"/>
          </a:xfrm>
        </p:spPr>
        <p:txBody>
          <a:bodyPr/>
          <a:lstStyle/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Euclidean distance between </a:t>
            </a:r>
            <a:r>
              <a:rPr lang="en-US" sz="2000" i="1" dirty="0" smtClean="0">
                <a:solidFill>
                  <a:srgbClr val="0000FF"/>
                </a:solidFill>
              </a:rPr>
              <a:t>q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is </a:t>
            </a:r>
            <a:r>
              <a:rPr lang="en-US" sz="2000" dirty="0" smtClean="0"/>
              <a:t>large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but, the distribution </a:t>
            </a:r>
            <a:r>
              <a:rPr lang="en-US" sz="2000" dirty="0"/>
              <a:t>of terms in the query </a:t>
            </a:r>
            <a:r>
              <a:rPr lang="en-US" sz="2000" i="1" dirty="0">
                <a:solidFill>
                  <a:srgbClr val="0000FF"/>
                </a:solidFill>
              </a:rPr>
              <a:t>q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the distribution of terms </a:t>
            </a:r>
            <a:r>
              <a:rPr lang="en-US" sz="2000" dirty="0"/>
              <a:t>in </a:t>
            </a:r>
            <a:r>
              <a:rPr lang="en-US" sz="2000" dirty="0" smtClean="0"/>
              <a:t>the document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</a:t>
            </a:r>
            <a:r>
              <a:rPr lang="en-US" sz="2000" dirty="0" smtClean="0"/>
              <a:t>are very similar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>
                <a:solidFill>
                  <a:srgbClr val="008000"/>
                </a:solidFill>
              </a:rPr>
              <a:t>This is not what we want!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osine similarity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3" imgW="2794000" imgH="660400" progId="Equation.3">
                  <p:embed/>
                </p:oleObj>
              </mc:Choice>
              <mc:Fallback>
                <p:oleObj name="Equation" r:id="rId3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correlated with the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angle between two vectors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 similarity </a:t>
            </a:r>
            <a:r>
              <a:rPr lang="en-US" dirty="0" smtClean="0"/>
              <a:t>ranges from 0 </a:t>
            </a:r>
            <a:r>
              <a:rPr lang="en-US" dirty="0" smtClean="0"/>
              <a:t>and 1, with things that are similar 1 and </a:t>
            </a:r>
            <a:r>
              <a:rPr lang="en-US" dirty="0" smtClean="0"/>
              <a:t>dissimilar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cosine distance: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0000FF"/>
                </a:solidFill>
              </a:rPr>
              <a:t>computationally </a:t>
            </a:r>
            <a:r>
              <a:rPr lang="en-US" sz="2400" i="1" dirty="0" smtClean="0">
                <a:solidFill>
                  <a:srgbClr val="0000FF"/>
                </a:solidFill>
              </a:rPr>
              <a:t>friendly</a:t>
            </a:r>
            <a:r>
              <a:rPr lang="en-US" sz="2400" dirty="0" smtClean="0">
                <a:solidFill>
                  <a:srgbClr val="0000FF"/>
                </a:solidFill>
              </a:rPr>
              <a:t> since we only need to consider features that have non-zero </a:t>
            </a:r>
            <a:r>
              <a:rPr lang="en-US" sz="2400" dirty="0" smtClean="0">
                <a:solidFill>
                  <a:srgbClr val="0000FF"/>
                </a:solidFill>
              </a:rPr>
              <a:t>values for </a:t>
            </a:r>
            <a:r>
              <a:rPr lang="en-US" sz="2400" b="1" dirty="0" smtClean="0">
                <a:solidFill>
                  <a:srgbClr val="0000FF"/>
                </a:solidFill>
              </a:rPr>
              <a:t>both</a:t>
            </a:r>
            <a:r>
              <a:rPr lang="en-US" sz="2400" dirty="0" smtClean="0">
                <a:solidFill>
                  <a:srgbClr val="0000FF"/>
                </a:solidFill>
              </a:rPr>
              <a:t> examples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here are the cluster centers?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419600" y="3886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ow do we calculate these?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of the points in the cluster: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5" imgW="1117600" imgH="317500" progId="Equation.3">
                  <p:embed/>
                </p:oleObj>
              </mc:Choice>
              <mc:Fallback>
                <p:oleObj name="Equation" r:id="rId5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7" imgW="825500" imgH="444500" progId="Equation.3">
                  <p:embed/>
                </p:oleObj>
              </mc:Choice>
              <mc:Fallback>
                <p:oleObj name="Equation" r:id="rId7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sum of the squared distances from each point to the associated cluster center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Given some example without labels, do something!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each step of k-means move towards reducing this loss function (or at least not </a:t>
            </a:r>
            <a:r>
              <a:rPr lang="en-US" sz="2400" dirty="0" smtClean="0">
                <a:solidFill>
                  <a:srgbClr val="FF0000"/>
                </a:solidFill>
              </a:rPr>
              <a:t>increasing it)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Any other assignment would end up in a larger loss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mean that k-means will always find the minimum loss/clustering?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k-means loss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smtClean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NO!  It will find </a:t>
            </a:r>
            <a:r>
              <a:rPr lang="en-US" sz="2400" i="1" dirty="0" smtClean="0">
                <a:solidFill>
                  <a:srgbClr val="0000FF"/>
                </a:solidFill>
              </a:rPr>
              <a:t>a minimum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 smtClean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 smtClean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 smtClean="0"/>
              <a:t>Iterate:</a:t>
            </a:r>
          </a:p>
          <a:p>
            <a:pPr lvl="1" eaLnBrk="1" hangingPunct="1"/>
            <a:r>
              <a:rPr lang="en-US" dirty="0" smtClean="0"/>
              <a:t>Assign/cluster each example to closest center</a:t>
            </a:r>
          </a:p>
          <a:p>
            <a:pPr lvl="1" eaLnBrk="1" hangingPunct="1"/>
            <a:r>
              <a:rPr lang="en-US" dirty="0" smtClean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some other variations/parameters we haven’t specified?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</a:t>
            </a:r>
            <a:r>
              <a:rPr lang="en-US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happen 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Seed selection ideas?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</a:t>
            </a:r>
            <a:r>
              <a:rPr lang="en-US" sz="2400" dirty="0" smtClean="0"/>
              <a:t> drastically based </a:t>
            </a:r>
            <a:r>
              <a:rPr lang="en-US" sz="2400" dirty="0"/>
              <a:t>on random seed </a:t>
            </a:r>
            <a:r>
              <a:rPr lang="en-US" sz="2400" dirty="0" smtClean="0"/>
              <a:t>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Some </a:t>
            </a:r>
            <a:r>
              <a:rPr lang="en-US" sz="2400" dirty="0"/>
              <a:t>seeds can result in poor convergence rate, or convergence to sub-optimal </a:t>
            </a:r>
            <a:r>
              <a:rPr lang="en-US" sz="2400" dirty="0" err="1" smtClean="0"/>
              <a:t>clusterings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 centers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Points least </a:t>
            </a:r>
            <a:r>
              <a:rPr lang="en-US" sz="2000" dirty="0">
                <a:ea typeface="ＭＳ Ｐゴシック" charset="-128"/>
              </a:rPr>
              <a:t>similar to any existing</a:t>
            </a:r>
            <a:r>
              <a:rPr lang="en-US" sz="2000" dirty="0" smtClean="0">
                <a:ea typeface="ＭＳ Ｐゴシック" charset="-128"/>
              </a:rPr>
              <a:t>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</a:t>
            </a:r>
            <a:r>
              <a:rPr lang="en-US" sz="2000" dirty="0" smtClean="0">
                <a:ea typeface="ＭＳ Ｐゴシック" charset="-128"/>
              </a:rPr>
              <a:t> clustering method</a:t>
            </a:r>
            <a:endParaRPr 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centers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2 to K:</a:t>
            </a:r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 = point that is furthest from </a:t>
            </a:r>
            <a:r>
              <a:rPr lang="en-US" b="1" dirty="0" smtClean="0"/>
              <a:t>any</a:t>
            </a:r>
            <a:r>
              <a:rPr lang="en-US" dirty="0" smtClean="0"/>
              <a:t> previous centers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3" imgW="2286000" imgH="520700" progId="Equation.3">
                  <p:embed/>
                </p:oleObj>
              </mc:Choice>
              <mc:Fallback>
                <p:oleObj name="Equation" r:id="rId3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smallest distance from x to any previous center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point with the largest distance to any previous center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Pick a random point for the first center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</a:t>
            </a:r>
            <a:r>
              <a:rPr lang="en-US" dirty="0" smtClean="0"/>
              <a:t>applications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/>
              <a:t>learn clusters/groups without any label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point will be chosen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</a:t>
            </a:r>
            <a:r>
              <a:rPr lang="en-US" sz="3200" dirty="0" smtClean="0"/>
              <a:t>furthest from centers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Furthest point from center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issues/concerns with this approach?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k = 4, which points will get chosen?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do a number of trials, will we get different centers?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Furthest points concerns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Doesn’t deal well with outliers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 smtClean="0"/>
          </a:p>
          <a:p>
            <a:pPr marL="0" indent="0">
              <a:buFont typeface="Wingdings"/>
              <a:buNone/>
            </a:pPr>
            <a:r>
              <a:rPr lang="en-US" dirty="0" smtClean="0"/>
              <a:t>for k = 2 to </a:t>
            </a:r>
            <a:r>
              <a:rPr lang="en-US" b="1" dirty="0" smtClean="0"/>
              <a:t>K</a:t>
            </a:r>
            <a:r>
              <a:rPr lang="en-US" dirty="0" smtClean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 to </a:t>
            </a:r>
            <a:r>
              <a:rPr lang="en-US" b="1" dirty="0" smtClean="0"/>
              <a:t>N</a:t>
            </a:r>
            <a:r>
              <a:rPr lang="en-US" dirty="0" smtClean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= min d(x</a:t>
            </a:r>
            <a:r>
              <a:rPr lang="en-US" baseline="-25000" dirty="0" smtClean="0"/>
              <a:t>i</a:t>
            </a:r>
            <a:r>
              <a:rPr lang="en-US" dirty="0" smtClean="0"/>
              <a:t>, μ</a:t>
            </a:r>
            <a:r>
              <a:rPr lang="en-US" baseline="-25000" dirty="0" smtClean="0"/>
              <a:t>1…k-1</a:t>
            </a:r>
            <a:r>
              <a:rPr lang="en-US" dirty="0" smtClean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= randomly pick point </a:t>
            </a:r>
            <a:r>
              <a:rPr lang="en-US" b="1" i="1" dirty="0" smtClean="0">
                <a:solidFill>
                  <a:srgbClr val="FF6600"/>
                </a:solidFill>
              </a:rPr>
              <a:t>proportionate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FF6600"/>
                </a:solidFill>
              </a:rPr>
              <a:t>s</a:t>
            </a:r>
            <a:endParaRPr lang="en-US" b="1" i="1" baseline="-250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help?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K-means++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 smtClean="0"/>
          </a:p>
          <a:p>
            <a:pPr marL="0" indent="0">
              <a:buFont typeface="Wingdings"/>
              <a:buNone/>
            </a:pPr>
            <a:r>
              <a:rPr lang="en-US" dirty="0" smtClean="0"/>
              <a:t>for k = 2 to </a:t>
            </a:r>
            <a:r>
              <a:rPr lang="en-US" b="1" dirty="0" smtClean="0"/>
              <a:t>K</a:t>
            </a:r>
            <a:r>
              <a:rPr lang="en-US" dirty="0" smtClean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 to </a:t>
            </a:r>
            <a:r>
              <a:rPr lang="en-US" b="1" dirty="0" smtClean="0"/>
              <a:t>N</a:t>
            </a:r>
            <a:r>
              <a:rPr lang="en-US" dirty="0" smtClean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= min d(x</a:t>
            </a:r>
            <a:r>
              <a:rPr lang="en-US" baseline="-25000" dirty="0" smtClean="0"/>
              <a:t>i</a:t>
            </a:r>
            <a:r>
              <a:rPr lang="en-US" dirty="0" smtClean="0"/>
              <a:t>, μ</a:t>
            </a:r>
            <a:r>
              <a:rPr lang="en-US" baseline="-25000" dirty="0" smtClean="0"/>
              <a:t>1…k-1</a:t>
            </a:r>
            <a:r>
              <a:rPr lang="en-US" dirty="0" smtClean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= randomly pick point </a:t>
            </a:r>
            <a:r>
              <a:rPr lang="en-US" b="1" i="1" dirty="0" smtClean="0">
                <a:solidFill>
                  <a:srgbClr val="FF6600"/>
                </a:solidFill>
              </a:rPr>
              <a:t>proportionate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FF6600"/>
                </a:solidFill>
              </a:rPr>
              <a:t>s</a:t>
            </a:r>
            <a:endParaRPr lang="en-US" b="1" i="1" baseline="-250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Nice theoretical guarantees!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strike="sngStrike" dirty="0" smtClean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strike="sngStrike" dirty="0" smtClean="0"/>
              <a:t>Convergence</a:t>
            </a:r>
          </a:p>
          <a:p>
            <a:pPr lvl="1" eaLnBrk="1" hangingPunct="1"/>
            <a:r>
              <a:rPr lang="en-US" strike="sngStrike" dirty="0">
                <a:ea typeface="ＭＳ Ｐゴシック" charset="-128"/>
              </a:rPr>
              <a:t>A fixed number of </a:t>
            </a:r>
            <a:r>
              <a:rPr lang="en-US" strike="sngStrike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strike="sngStrike" dirty="0" smtClean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strike="sngStrike" dirty="0" smtClean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32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</a:t>
            </a:r>
            <a:r>
              <a:rPr lang="en-US" dirty="0" smtClean="0"/>
              <a:t>supervised learning: clustering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into classes/clusters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No</a:t>
            </a:r>
            <a:r>
              <a:rPr lang="en-US" sz="2400" dirty="0" smtClean="0">
                <a:solidFill>
                  <a:srgbClr val="FF6600"/>
                </a:solidFill>
              </a:rPr>
              <a:t> “supervision”, we’re only given data and want to find natural groupings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</a:t>
            </a:r>
            <a:r>
              <a:rPr lang="en-US" sz="2000" i="1" dirty="0" smtClean="0"/>
              <a:t> </a:t>
            </a:r>
            <a:r>
              <a:rPr lang="en-US" sz="2000" dirty="0" smtClean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How should we determine the number of clusters?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How did we deal with models becoming too complicated previously?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many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few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968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Regularization!!!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Statistical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1" y="2227179"/>
            <a:ext cx="2476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58215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38" y="3783264"/>
            <a:ext cx="491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happens when k increases?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40799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226" y="3418748"/>
            <a:ext cx="73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Loss goes down!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aking the model more complicated allows us more flexibility, but can “</a:t>
            </a:r>
            <a:r>
              <a:rPr lang="en-US" sz="2400" dirty="0" err="1" smtClean="0">
                <a:solidFill>
                  <a:srgbClr val="0000FF"/>
                </a:solidFill>
              </a:rPr>
              <a:t>overfit</a:t>
            </a:r>
            <a:r>
              <a:rPr lang="en-US" sz="2400" dirty="0" smtClean="0">
                <a:solidFill>
                  <a:srgbClr val="0000FF"/>
                </a:solidFill>
              </a:rPr>
              <a:t>” to the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96773"/>
              </p:ext>
            </p:extLst>
          </p:nvPr>
        </p:nvGraphicFramePr>
        <p:xfrm>
          <a:off x="888332" y="2257174"/>
          <a:ext cx="7022454" cy="9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3" imgW="3429000" imgH="457200" progId="Equation.3">
                  <p:embed/>
                </p:oleObj>
              </mc:Choice>
              <mc:Fallback>
                <p:oleObj name="Equation" r:id="rId3" imgW="342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332" y="2257174"/>
                        <a:ext cx="7022454" cy="93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796618" y="3207749"/>
            <a:ext cx="695158" cy="1003304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01002"/>
              </p:ext>
            </p:extLst>
          </p:nvPr>
        </p:nvGraphicFramePr>
        <p:xfrm>
          <a:off x="1247232" y="449994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232" y="449994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56851"/>
              </p:ext>
            </p:extLst>
          </p:nvPr>
        </p:nvGraphicFramePr>
        <p:xfrm>
          <a:off x="1247232" y="526908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7" imgW="1447800" imgH="215900" progId="Equation.3">
                  <p:embed/>
                </p:oleObj>
              </mc:Choice>
              <mc:Fallback>
                <p:oleObj name="Equation" r:id="rId7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232" y="526908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157" y="454005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N = number of points)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5671" y="5946619"/>
            <a:ext cx="57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will this have?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Which will tend to produce smaller 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9984" y="500218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2 regularization options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3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loss revisited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8882"/>
              </p:ext>
            </p:extLst>
          </p:nvPr>
        </p:nvGraphicFramePr>
        <p:xfrm>
          <a:off x="1027789" y="213373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1689100" imgH="215900" progId="Equation.3">
                  <p:embed/>
                </p:oleObj>
              </mc:Choice>
              <mc:Fallback>
                <p:oleObj name="Equation" r:id="rId3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789" y="213373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39053"/>
              </p:ext>
            </p:extLst>
          </p:nvPr>
        </p:nvGraphicFramePr>
        <p:xfrm>
          <a:off x="1027789" y="290287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5" imgW="1447800" imgH="215900" progId="Equation.3">
                  <p:embed/>
                </p:oleObj>
              </mc:Choice>
              <mc:Fallback>
                <p:oleObj name="Equation" r:id="rId5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789" y="290287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5714" y="217384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N = number of points)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49427" y="263597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2 regularization options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263" y="4144143"/>
            <a:ext cx="85387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577" y="4398209"/>
            <a:ext cx="7575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AIC penalizes increases in K more harshly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Both require a change to the K-means algorithm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Tend to work reasonably well in practice if you don’t know K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Statistical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Assume data is Gaussian (i.e. spherical)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 for this</a:t>
            </a:r>
          </a:p>
          <a:p>
            <a:pPr lvl="1"/>
            <a:r>
              <a:rPr lang="en-US" dirty="0" smtClean="0"/>
              <a:t>Testing in high dimensions doesn’t work well</a:t>
            </a:r>
          </a:p>
          <a:p>
            <a:pPr lvl="1"/>
            <a:r>
              <a:rPr lang="en-US" dirty="0" smtClean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435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will this look like projected to 1-D?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4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learning: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Another category: learning probabilities/parameters for models without supervision</a:t>
            </a:r>
          </a:p>
          <a:p>
            <a:pPr lvl="1"/>
            <a:r>
              <a:rPr lang="en-US" sz="2400" dirty="0" smtClean="0"/>
              <a:t>Learn a translation dictionary</a:t>
            </a:r>
          </a:p>
          <a:p>
            <a:pPr lvl="1"/>
            <a:r>
              <a:rPr lang="en-US" sz="2400" dirty="0" smtClean="0"/>
              <a:t>Learn a grammar for a language</a:t>
            </a:r>
          </a:p>
          <a:p>
            <a:pPr lvl="1"/>
            <a:r>
              <a:rPr lang="en-US" sz="2400" dirty="0" smtClean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8" y="5247728"/>
            <a:ext cx="457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will this look like projected to 1-D?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0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77699" y="5368674"/>
            <a:ext cx="467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will this look like projected to 1-D?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099430" y="6210255"/>
            <a:ext cx="12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53099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675" y="5791200"/>
            <a:ext cx="501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Chose the dimension of the projection as the dimension with highest variance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101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synthetic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too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0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approaches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http://cs.baylor.edu/~hamerly/papers/nips_03.pdf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time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Variables: </a:t>
            </a:r>
            <a:r>
              <a:rPr lang="en-US" i="1" dirty="0" smtClean="0"/>
              <a:t>K</a:t>
            </a:r>
            <a:r>
              <a:rPr lang="en-US" dirty="0" smtClean="0"/>
              <a:t> clusters, </a:t>
            </a:r>
            <a:r>
              <a:rPr lang="en-US" i="1" dirty="0" smtClean="0"/>
              <a:t>n</a:t>
            </a:r>
            <a:r>
              <a:rPr lang="en-US" dirty="0" smtClean="0"/>
              <a:t> data points, 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dirty="0" smtClean="0"/>
              <a:t> features/dimensions, </a:t>
            </a:r>
            <a:r>
              <a:rPr lang="en-US" i="1" dirty="0" smtClean="0"/>
              <a:t>I</a:t>
            </a:r>
            <a:r>
              <a:rPr lang="en-US" dirty="0" smtClean="0"/>
              <a:t> iterations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runtime complexity?</a:t>
            </a:r>
          </a:p>
          <a:p>
            <a:pPr lvl="1" eaLnBrk="1" hangingPunct="1"/>
            <a:r>
              <a:rPr lang="en-US" dirty="0" smtClean="0"/>
              <a:t>Computing </a:t>
            </a:r>
            <a:r>
              <a:rPr lang="en-US" dirty="0"/>
              <a:t>distance between two</a:t>
            </a:r>
            <a:r>
              <a:rPr lang="en-US" dirty="0" smtClean="0"/>
              <a:t> points (e.g. </a:t>
            </a:r>
            <a:r>
              <a:rPr lang="en-US" dirty="0" err="1" smtClean="0"/>
              <a:t>euclidean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/>
              <a:t>Reassigning </a:t>
            </a:r>
            <a:r>
              <a:rPr lang="en-US" dirty="0" smtClean="0"/>
              <a:t>clusters</a:t>
            </a:r>
            <a:endParaRPr lang="en-US" i="1" dirty="0" smtClean="0"/>
          </a:p>
          <a:p>
            <a:pPr lvl="1" eaLnBrk="1" hangingPunct="1"/>
            <a:r>
              <a:rPr lang="en-US" dirty="0"/>
              <a:t>Computing</a:t>
            </a:r>
            <a:r>
              <a:rPr lang="en-US" dirty="0" smtClean="0"/>
              <a:t> new centers</a:t>
            </a:r>
          </a:p>
          <a:p>
            <a:pPr lvl="1" eaLnBrk="1" hangingPunct="1"/>
            <a:r>
              <a:rPr lang="en-US" dirty="0" smtClean="0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250812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time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98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Variables: </a:t>
            </a:r>
            <a:r>
              <a:rPr lang="en-US" sz="2400" i="1" dirty="0" smtClean="0"/>
              <a:t>K</a:t>
            </a:r>
            <a:r>
              <a:rPr lang="en-US" sz="2400" dirty="0" smtClean="0"/>
              <a:t> clusters, 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data points, </a:t>
            </a:r>
            <a:br>
              <a:rPr lang="en-US" sz="2400" dirty="0" smtClean="0"/>
            </a:br>
            <a:r>
              <a:rPr lang="en-US" sz="2400" i="1" dirty="0" err="1" smtClean="0"/>
              <a:t>m</a:t>
            </a:r>
            <a:r>
              <a:rPr lang="en-US" sz="2400" dirty="0" smtClean="0"/>
              <a:t> features/dimensions, </a:t>
            </a:r>
            <a:r>
              <a:rPr lang="en-US" sz="2400" i="1" dirty="0" smtClean="0"/>
              <a:t>I</a:t>
            </a:r>
            <a:r>
              <a:rPr lang="en-US" sz="2400" dirty="0" smtClean="0"/>
              <a:t> iterations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What is the runtime complexity?</a:t>
            </a:r>
          </a:p>
          <a:p>
            <a:pPr lvl="1" eaLnBrk="1" hangingPunct="1"/>
            <a:r>
              <a:rPr lang="en-US" sz="2000" dirty="0" smtClean="0"/>
              <a:t>Computing </a:t>
            </a:r>
            <a:r>
              <a:rPr lang="en-US" sz="2000" dirty="0"/>
              <a:t>distance between two</a:t>
            </a:r>
            <a:r>
              <a:rPr lang="en-US" sz="2000" dirty="0" smtClean="0"/>
              <a:t> points </a:t>
            </a:r>
            <a:r>
              <a:rPr lang="en-US" sz="2000" dirty="0"/>
              <a:t>is O</a:t>
            </a:r>
            <a:r>
              <a:rPr lang="en-US" sz="2000" i="1" dirty="0"/>
              <a:t>(m)</a:t>
            </a:r>
            <a:r>
              <a:rPr lang="en-US" sz="2000" dirty="0"/>
              <a:t> where </a:t>
            </a:r>
            <a:r>
              <a:rPr lang="en-US" sz="2000" i="1" dirty="0"/>
              <a:t>m</a:t>
            </a:r>
            <a:r>
              <a:rPr lang="en-US" sz="2000" dirty="0"/>
              <a:t> is the dimensionality of the </a:t>
            </a:r>
            <a:r>
              <a:rPr lang="en-US" sz="2000" dirty="0" smtClean="0"/>
              <a:t>vectors/number of features.</a:t>
            </a:r>
            <a:endParaRPr lang="en-US" sz="2000" dirty="0"/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 smtClean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</a:t>
            </a:r>
            <a:r>
              <a:rPr lang="en-US" sz="2000" dirty="0" smtClean="0"/>
              <a:t> points gets </a:t>
            </a:r>
            <a:r>
              <a:rPr lang="en-US" sz="2000" dirty="0"/>
              <a:t>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 smtClean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</a:t>
            </a:r>
            <a:r>
              <a:rPr lang="en-US" sz="2000" i="1" dirty="0" err="1" smtClean="0"/>
              <a:t>Iknm</a:t>
            </a:r>
            <a:r>
              <a:rPr lang="en-US" sz="2000" i="1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05451"/>
            <a:ext cx="697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practice, K-means converges quickly and is fairly fast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4513</TotalTime>
  <Words>2300</Words>
  <Application>Microsoft Macintosh PowerPoint</Application>
  <PresentationFormat>On-screen Show (4:3)</PresentationFormat>
  <Paragraphs>430</Paragraphs>
  <Slides>88</Slides>
  <Notes>2</Notes>
  <HiddenSlides>13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Median</vt:lpstr>
      <vt:lpstr>Document</vt:lpstr>
      <vt:lpstr>Equation</vt:lpstr>
      <vt:lpstr>Microsoft 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applications areas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Initialize centers randomly</vt:lpstr>
      <vt:lpstr>K-means: assign points to nearest center</vt:lpstr>
      <vt:lpstr>K-means: assign points to nearest center</vt:lpstr>
      <vt:lpstr>K-means: readjust centers</vt:lpstr>
      <vt:lpstr>K-means: readjust centers</vt:lpstr>
      <vt:lpstr>K-means: assign points to nearest center</vt:lpstr>
      <vt:lpstr>K-means: assign points to nearest center</vt:lpstr>
      <vt:lpstr>K-means: readjust centers</vt:lpstr>
      <vt:lpstr>K-means: assign points to nearest center</vt:lpstr>
      <vt:lpstr>K-means: readjust centers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  <vt:lpstr>K-means variations/parameters</vt:lpstr>
      <vt:lpstr>How Many Clusters?</vt:lpstr>
      <vt:lpstr>Many approaches</vt:lpstr>
      <vt:lpstr>k-means loss revisited</vt:lpstr>
      <vt:lpstr>k-means loss revisited</vt:lpstr>
      <vt:lpstr>k-means loss revisited</vt:lpstr>
      <vt:lpstr>k-means loss revisited</vt:lpstr>
      <vt:lpstr>Statistical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244</cp:revision>
  <cp:lastPrinted>2016-11-29T22:47:13Z</cp:lastPrinted>
  <dcterms:created xsi:type="dcterms:W3CDTF">2013-09-08T20:10:23Z</dcterms:created>
  <dcterms:modified xsi:type="dcterms:W3CDTF">2016-11-29T22:50:18Z</dcterms:modified>
</cp:coreProperties>
</file>