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charts/chart2.xml" ContentType="application/vnd.openxmlformats-officedocument.drawingml.chart+xml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Microsoft_Equation1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charts/chart3.xml" ContentType="application/vnd.openxmlformats-officedocument.drawingml.chart+xml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11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oleObject16.bin" ContentType="application/vnd.openxmlformats-officedocument.oleObject"/>
  <Override PartName="/ppt/embeddings/Microsoft_Equation20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358" r:id="rId3"/>
    <p:sldId id="397" r:id="rId4"/>
    <p:sldId id="359" r:id="rId5"/>
    <p:sldId id="360" r:id="rId6"/>
    <p:sldId id="361" r:id="rId7"/>
    <p:sldId id="363" r:id="rId8"/>
    <p:sldId id="362" r:id="rId9"/>
    <p:sldId id="364" r:id="rId10"/>
    <p:sldId id="365" r:id="rId11"/>
    <p:sldId id="366" r:id="rId12"/>
    <p:sldId id="367" r:id="rId13"/>
    <p:sldId id="369" r:id="rId14"/>
    <p:sldId id="368" r:id="rId15"/>
    <p:sldId id="370" r:id="rId16"/>
    <p:sldId id="371" r:id="rId17"/>
    <p:sldId id="372" r:id="rId18"/>
    <p:sldId id="373" r:id="rId19"/>
    <p:sldId id="374" r:id="rId20"/>
    <p:sldId id="375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39" r:id="rId82"/>
    <p:sldId id="440" r:id="rId83"/>
    <p:sldId id="441" r:id="rId84"/>
    <p:sldId id="442" r:id="rId85"/>
    <p:sldId id="443" r:id="rId86"/>
    <p:sldId id="444" r:id="rId87"/>
    <p:sldId id="445" r:id="rId88"/>
    <p:sldId id="446" r:id="rId89"/>
    <p:sldId id="447" r:id="rId90"/>
    <p:sldId id="448" r:id="rId91"/>
    <p:sldId id="449" r:id="rId92"/>
    <p:sldId id="450" r:id="rId93"/>
    <p:sldId id="451" r:id="rId94"/>
    <p:sldId id="452" r:id="rId95"/>
    <p:sldId id="453" r:id="rId96"/>
    <p:sldId id="454" r:id="rId97"/>
    <p:sldId id="455" r:id="rId98"/>
    <p:sldId id="456" r:id="rId99"/>
    <p:sldId id="457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76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9" autoAdjust="0"/>
    <p:restoredTop sz="94660"/>
  </p:normalViewPr>
  <p:slideViewPr>
    <p:cSldViewPr snapToObjects="1">
      <p:cViewPr varScale="1">
        <p:scale>
          <a:sx n="97" d="100"/>
          <a:sy n="97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37023878112797"/>
          <c:y val="0.06070826306914"/>
          <c:w val="0.904396805582229"/>
          <c:h val="0.85748403287700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Sheet1!$C$3:$C$102</c:f>
              <c:numCache>
                <c:formatCode>General</c:formatCode>
                <c:ptCount val="100"/>
                <c:pt idx="0">
                  <c:v>1.0</c:v>
                </c:pt>
                <c:pt idx="1">
                  <c:v>3.0</c:v>
                </c:pt>
                <c:pt idx="2">
                  <c:v>5.0</c:v>
                </c:pt>
                <c:pt idx="3">
                  <c:v>7.0</c:v>
                </c:pt>
                <c:pt idx="4">
                  <c:v>9.0</c:v>
                </c:pt>
                <c:pt idx="5">
                  <c:v>11.0</c:v>
                </c:pt>
                <c:pt idx="6">
                  <c:v>13.0</c:v>
                </c:pt>
                <c:pt idx="7">
                  <c:v>15.0</c:v>
                </c:pt>
                <c:pt idx="8">
                  <c:v>17.0</c:v>
                </c:pt>
                <c:pt idx="9">
                  <c:v>19.0</c:v>
                </c:pt>
                <c:pt idx="10">
                  <c:v>21.0</c:v>
                </c:pt>
                <c:pt idx="11">
                  <c:v>23.0</c:v>
                </c:pt>
                <c:pt idx="12">
                  <c:v>25.0</c:v>
                </c:pt>
                <c:pt idx="13">
                  <c:v>27.0</c:v>
                </c:pt>
                <c:pt idx="14">
                  <c:v>29.0</c:v>
                </c:pt>
                <c:pt idx="15">
                  <c:v>31.0</c:v>
                </c:pt>
                <c:pt idx="16">
                  <c:v>33.0</c:v>
                </c:pt>
                <c:pt idx="17">
                  <c:v>35.0</c:v>
                </c:pt>
                <c:pt idx="18">
                  <c:v>37.0</c:v>
                </c:pt>
                <c:pt idx="19">
                  <c:v>39.0</c:v>
                </c:pt>
                <c:pt idx="20">
                  <c:v>41.0</c:v>
                </c:pt>
                <c:pt idx="21">
                  <c:v>43.0</c:v>
                </c:pt>
                <c:pt idx="22">
                  <c:v>45.0</c:v>
                </c:pt>
                <c:pt idx="23">
                  <c:v>47.0</c:v>
                </c:pt>
                <c:pt idx="24">
                  <c:v>49.0</c:v>
                </c:pt>
                <c:pt idx="25">
                  <c:v>51.0</c:v>
                </c:pt>
                <c:pt idx="26">
                  <c:v>53.0</c:v>
                </c:pt>
                <c:pt idx="27">
                  <c:v>55.0</c:v>
                </c:pt>
                <c:pt idx="28">
                  <c:v>57.0</c:v>
                </c:pt>
                <c:pt idx="29">
                  <c:v>59.0</c:v>
                </c:pt>
                <c:pt idx="30">
                  <c:v>61.0</c:v>
                </c:pt>
                <c:pt idx="31">
                  <c:v>63.0</c:v>
                </c:pt>
                <c:pt idx="32">
                  <c:v>65.0</c:v>
                </c:pt>
                <c:pt idx="33">
                  <c:v>67.0</c:v>
                </c:pt>
                <c:pt idx="34">
                  <c:v>69.0</c:v>
                </c:pt>
                <c:pt idx="35">
                  <c:v>71.0</c:v>
                </c:pt>
                <c:pt idx="36">
                  <c:v>73.0</c:v>
                </c:pt>
                <c:pt idx="37">
                  <c:v>75.0</c:v>
                </c:pt>
                <c:pt idx="38">
                  <c:v>77.0</c:v>
                </c:pt>
                <c:pt idx="39">
                  <c:v>79.0</c:v>
                </c:pt>
                <c:pt idx="40">
                  <c:v>81.0</c:v>
                </c:pt>
                <c:pt idx="41">
                  <c:v>83.0</c:v>
                </c:pt>
                <c:pt idx="42">
                  <c:v>85.0</c:v>
                </c:pt>
                <c:pt idx="43">
                  <c:v>87.0</c:v>
                </c:pt>
                <c:pt idx="44">
                  <c:v>89.0</c:v>
                </c:pt>
                <c:pt idx="45">
                  <c:v>91.0</c:v>
                </c:pt>
                <c:pt idx="46">
                  <c:v>93.0</c:v>
                </c:pt>
                <c:pt idx="47">
                  <c:v>95.0</c:v>
                </c:pt>
                <c:pt idx="48">
                  <c:v>97.0</c:v>
                </c:pt>
                <c:pt idx="49">
                  <c:v>99.0</c:v>
                </c:pt>
                <c:pt idx="50">
                  <c:v>101.0</c:v>
                </c:pt>
                <c:pt idx="51">
                  <c:v>103.0</c:v>
                </c:pt>
                <c:pt idx="52">
                  <c:v>105.0</c:v>
                </c:pt>
                <c:pt idx="53">
                  <c:v>107.0</c:v>
                </c:pt>
                <c:pt idx="54">
                  <c:v>109.0</c:v>
                </c:pt>
                <c:pt idx="55">
                  <c:v>111.0</c:v>
                </c:pt>
                <c:pt idx="56">
                  <c:v>113.0</c:v>
                </c:pt>
                <c:pt idx="57">
                  <c:v>115.0</c:v>
                </c:pt>
                <c:pt idx="58">
                  <c:v>117.0</c:v>
                </c:pt>
                <c:pt idx="59">
                  <c:v>119.0</c:v>
                </c:pt>
                <c:pt idx="60">
                  <c:v>121.0</c:v>
                </c:pt>
                <c:pt idx="61">
                  <c:v>123.0</c:v>
                </c:pt>
                <c:pt idx="62">
                  <c:v>125.0</c:v>
                </c:pt>
                <c:pt idx="63">
                  <c:v>127.0</c:v>
                </c:pt>
                <c:pt idx="64">
                  <c:v>129.0</c:v>
                </c:pt>
                <c:pt idx="65">
                  <c:v>131.0</c:v>
                </c:pt>
                <c:pt idx="66">
                  <c:v>133.0</c:v>
                </c:pt>
                <c:pt idx="67">
                  <c:v>135.0</c:v>
                </c:pt>
                <c:pt idx="68">
                  <c:v>137.0</c:v>
                </c:pt>
                <c:pt idx="69">
                  <c:v>139.0</c:v>
                </c:pt>
                <c:pt idx="70">
                  <c:v>141.0</c:v>
                </c:pt>
                <c:pt idx="71">
                  <c:v>143.0</c:v>
                </c:pt>
                <c:pt idx="72">
                  <c:v>145.0</c:v>
                </c:pt>
                <c:pt idx="73">
                  <c:v>147.0</c:v>
                </c:pt>
                <c:pt idx="74">
                  <c:v>149.0</c:v>
                </c:pt>
                <c:pt idx="75">
                  <c:v>151.0</c:v>
                </c:pt>
                <c:pt idx="76">
                  <c:v>153.0</c:v>
                </c:pt>
                <c:pt idx="77">
                  <c:v>155.0</c:v>
                </c:pt>
                <c:pt idx="78">
                  <c:v>157.0</c:v>
                </c:pt>
                <c:pt idx="79">
                  <c:v>159.0</c:v>
                </c:pt>
                <c:pt idx="80">
                  <c:v>161.0</c:v>
                </c:pt>
                <c:pt idx="81">
                  <c:v>163.0</c:v>
                </c:pt>
                <c:pt idx="82">
                  <c:v>165.0</c:v>
                </c:pt>
                <c:pt idx="83">
                  <c:v>167.0</c:v>
                </c:pt>
                <c:pt idx="84">
                  <c:v>169.0</c:v>
                </c:pt>
                <c:pt idx="85">
                  <c:v>171.0</c:v>
                </c:pt>
                <c:pt idx="86">
                  <c:v>173.0</c:v>
                </c:pt>
                <c:pt idx="87">
                  <c:v>175.0</c:v>
                </c:pt>
                <c:pt idx="88">
                  <c:v>177.0</c:v>
                </c:pt>
                <c:pt idx="89">
                  <c:v>179.0</c:v>
                </c:pt>
                <c:pt idx="90">
                  <c:v>181.0</c:v>
                </c:pt>
                <c:pt idx="91">
                  <c:v>183.0</c:v>
                </c:pt>
                <c:pt idx="92">
                  <c:v>185.0</c:v>
                </c:pt>
                <c:pt idx="93">
                  <c:v>187.0</c:v>
                </c:pt>
                <c:pt idx="94">
                  <c:v>189.0</c:v>
                </c:pt>
                <c:pt idx="95">
                  <c:v>191.0</c:v>
                </c:pt>
                <c:pt idx="96">
                  <c:v>193.0</c:v>
                </c:pt>
                <c:pt idx="97">
                  <c:v>195.0</c:v>
                </c:pt>
                <c:pt idx="98">
                  <c:v>197.0</c:v>
                </c:pt>
                <c:pt idx="99">
                  <c:v>199.0</c:v>
                </c:pt>
              </c:numCache>
            </c:numRef>
          </c:cat>
          <c:val>
            <c:numRef>
              <c:f>Sheet1!$D$3:$D$102</c:f>
              <c:numCache>
                <c:formatCode>General</c:formatCode>
                <c:ptCount val="100"/>
                <c:pt idx="0">
                  <c:v>0.4</c:v>
                </c:pt>
                <c:pt idx="1">
                  <c:v>0.352</c:v>
                </c:pt>
                <c:pt idx="2">
                  <c:v>0.31744</c:v>
                </c:pt>
                <c:pt idx="3">
                  <c:v>0.289792</c:v>
                </c:pt>
                <c:pt idx="4">
                  <c:v>0.26656768</c:v>
                </c:pt>
                <c:pt idx="5">
                  <c:v>0.24650186752</c:v>
                </c:pt>
                <c:pt idx="6">
                  <c:v>0.228843952538</c:v>
                </c:pt>
                <c:pt idx="7">
                  <c:v>0.21310318261</c:v>
                </c:pt>
                <c:pt idx="8">
                  <c:v>0.198936489676</c:v>
                </c:pt>
                <c:pt idx="9">
                  <c:v>0.186092021415</c:v>
                </c:pt>
                <c:pt idx="10">
                  <c:v>0.174377866362</c:v>
                </c:pt>
                <c:pt idx="11">
                  <c:v>0.16364344064</c:v>
                </c:pt>
                <c:pt idx="12">
                  <c:v>0.153767768976</c:v>
                </c:pt>
                <c:pt idx="13">
                  <c:v>0.144651764363</c:v>
                </c:pt>
                <c:pt idx="14">
                  <c:v>0.136212948664</c:v>
                </c:pt>
                <c:pt idx="15">
                  <c:v>0.128381727695</c:v>
                </c:pt>
                <c:pt idx="16">
                  <c:v>0.121098692194</c:v>
                </c:pt>
                <c:pt idx="17">
                  <c:v>0.114312616763</c:v>
                </c:pt>
                <c:pt idx="18">
                  <c:v>0.10797894636</c:v>
                </c:pt>
                <c:pt idx="19">
                  <c:v>0.102058631289</c:v>
                </c:pt>
                <c:pt idx="20">
                  <c:v>0.0965172163829</c:v>
                </c:pt>
                <c:pt idx="21">
                  <c:v>0.0913241189848</c:v>
                </c:pt>
                <c:pt idx="22">
                  <c:v>0.0864520494259</c:v>
                </c:pt>
                <c:pt idx="23">
                  <c:v>0.0818765406227</c:v>
                </c:pt>
                <c:pt idx="24">
                  <c:v>0.0775755623477</c:v>
                </c:pt>
                <c:pt idx="25">
                  <c:v>0.0735292019866</c:v>
                </c:pt>
                <c:pt idx="26">
                  <c:v>0.0697193980774</c:v>
                </c:pt>
                <c:pt idx="27">
                  <c:v>0.0661297161718</c:v>
                </c:pt>
                <c:pt idx="28">
                  <c:v>0.0627451589466</c:v>
                </c:pt>
                <c:pt idx="29">
                  <c:v>0.0595520042678</c:v>
                </c:pt>
                <c:pt idx="30">
                  <c:v>0.0565376662511</c:v>
                </c:pt>
                <c:pt idx="31">
                  <c:v>0.053690575376</c:v>
                </c:pt>
                <c:pt idx="32">
                  <c:v>0.0510000744989</c:v>
                </c:pt>
                <c:pt idx="33">
                  <c:v>0.0484563282152</c:v>
                </c:pt>
                <c:pt idx="34">
                  <c:v>0.0460502434951</c:v>
                </c:pt>
                <c:pt idx="35">
                  <c:v>0.0437733998971</c:v>
                </c:pt>
                <c:pt idx="36">
                  <c:v>0.0416179879576</c:v>
                </c:pt>
                <c:pt idx="37">
                  <c:v>0.0395767545965</c:v>
                </c:pt>
                <c:pt idx="38">
                  <c:v>0.0376429545703</c:v>
                </c:pt>
                <c:pt idx="39">
                  <c:v>0.0358103071608</c:v>
                </c:pt>
                <c:pt idx="40">
                  <c:v>0.0340729574166</c:v>
                </c:pt>
                <c:pt idx="41">
                  <c:v>0.0324254413665</c:v>
                </c:pt>
                <c:pt idx="42">
                  <c:v>0.0308626547132</c:v>
                </c:pt>
                <c:pt idx="43">
                  <c:v>0.0293798245864</c:v>
                </c:pt>
                <c:pt idx="44">
                  <c:v>0.0279724839933</c:v>
                </c:pt>
                <c:pt idx="45">
                  <c:v>0.026636448657</c:v>
                </c:pt>
                <c:pt idx="46">
                  <c:v>0.0253677959724</c:v>
                </c:pt>
                <c:pt idx="47">
                  <c:v>0.0241628458481</c:v>
                </c:pt>
                <c:pt idx="48">
                  <c:v>0.02301814323</c:v>
                </c:pt>
                <c:pt idx="49">
                  <c:v>0.0219304421301</c:v>
                </c:pt>
                <c:pt idx="50">
                  <c:v>0.0208966910047</c:v>
                </c:pt>
                <c:pt idx="51">
                  <c:v>0.0199140193467</c:v>
                </c:pt>
                <c:pt idx="52">
                  <c:v>0.0189797253703</c:v>
                </c:pt>
                <c:pt idx="53">
                  <c:v>0.0180912646833</c:v>
                </c:pt>
                <c:pt idx="54">
                  <c:v>0.0172462398521</c:v>
                </c:pt>
                <c:pt idx="55">
                  <c:v>0.0164423907764</c:v>
                </c:pt>
                <c:pt idx="56">
                  <c:v>0.0156775857986</c:v>
                </c:pt>
                <c:pt idx="57">
                  <c:v>0.0149498134829</c:v>
                </c:pt>
                <c:pt idx="58">
                  <c:v>0.0142571750031</c:v>
                </c:pt>
                <c:pt idx="59">
                  <c:v>0.0135978770874</c:v>
                </c:pt>
                <c:pt idx="60">
                  <c:v>0.0129702254717</c:v>
                </c:pt>
                <c:pt idx="61">
                  <c:v>0.0123726188186</c:v>
                </c:pt>
                <c:pt idx="62">
                  <c:v>0.0118035430637</c:v>
                </c:pt>
                <c:pt idx="63">
                  <c:v>0.0112615661543</c:v>
                </c:pt>
                <c:pt idx="64">
                  <c:v>0.0107453331482</c:v>
                </c:pt>
                <c:pt idx="65">
                  <c:v>0.0102535616444</c:v>
                </c:pt>
                <c:pt idx="66">
                  <c:v>0.00978503752085</c:v>
                </c:pt>
                <c:pt idx="67">
                  <c:v>0.00933861095296</c:v>
                </c:pt>
                <c:pt idx="68">
                  <c:v>0.00891319269415</c:v>
                </c:pt>
                <c:pt idx="69">
                  <c:v>0.00850775059706</c:v>
                </c:pt>
                <c:pt idx="70">
                  <c:v>0.00812130635824</c:v>
                </c:pt>
                <c:pt idx="71">
                  <c:v>0.00775293246973</c:v>
                </c:pt>
                <c:pt idx="72">
                  <c:v>0.00740174936269</c:v>
                </c:pt>
                <c:pt idx="73">
                  <c:v>0.00706692272913</c:v>
                </c:pt>
                <c:pt idx="74">
                  <c:v>0.00674766100935</c:v>
                </c:pt>
                <c:pt idx="75">
                  <c:v>0.00644321303336</c:v>
                </c:pt>
                <c:pt idx="76">
                  <c:v>0.00615286580573</c:v>
                </c:pt>
                <c:pt idx="77">
                  <c:v>0.00587594242396</c:v>
                </c:pt>
                <c:pt idx="78">
                  <c:v>0.00561180012134</c:v>
                </c:pt>
                <c:pt idx="79">
                  <c:v>0.00535982842608</c:v>
                </c:pt>
                <c:pt idx="80">
                  <c:v>0.00511944742881</c:v>
                </c:pt>
                <c:pt idx="81">
                  <c:v>0.00489010615141</c:v>
                </c:pt>
                <c:pt idx="82">
                  <c:v>0.00467128101063</c:v>
                </c:pt>
                <c:pt idx="83">
                  <c:v>0.00446247437027</c:v>
                </c:pt>
                <c:pt idx="84">
                  <c:v>0.00426321317633</c:v>
                </c:pt>
                <c:pt idx="85">
                  <c:v>0.00407304766983</c:v>
                </c:pt>
                <c:pt idx="86">
                  <c:v>0.00389155017247</c:v>
                </c:pt>
                <c:pt idx="87">
                  <c:v>0.0037183139405</c:v>
                </c:pt>
                <c:pt idx="88">
                  <c:v>0.00355295208271</c:v>
                </c:pt>
                <c:pt idx="89">
                  <c:v>0.00339509653847</c:v>
                </c:pt>
                <c:pt idx="90">
                  <c:v>0.00324439711223</c:v>
                </c:pt>
                <c:pt idx="91">
                  <c:v>0.00310052056111</c:v>
                </c:pt>
                <c:pt idx="92">
                  <c:v>0.00296314973231</c:v>
                </c:pt>
                <c:pt idx="93">
                  <c:v>0.00283198274738</c:v>
                </c:pt>
                <c:pt idx="94">
                  <c:v>0.00270673223072</c:v>
                </c:pt>
                <c:pt idx="95">
                  <c:v>0.00258712457943</c:v>
                </c:pt>
                <c:pt idx="96">
                  <c:v>0.00247289927246</c:v>
                </c:pt>
                <c:pt idx="97">
                  <c:v>0.00236380821639</c:v>
                </c:pt>
                <c:pt idx="98">
                  <c:v>0.00225961512611</c:v>
                </c:pt>
                <c:pt idx="99">
                  <c:v>0.00216009493806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509240"/>
        <c:axId val="2144489976"/>
      </c:lineChart>
      <c:catAx>
        <c:axId val="209550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489976"/>
        <c:crosses val="autoZero"/>
        <c:auto val="1"/>
        <c:lblAlgn val="ctr"/>
        <c:lblOffset val="100"/>
        <c:noMultiLvlLbl val="0"/>
      </c:catAx>
      <c:valAx>
        <c:axId val="214448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0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Sheet1!$B$1:$B$100</c:f>
              <c:numCache>
                <c:formatCode>General</c:formatCode>
                <c:ptCount val="100"/>
                <c:pt idx="0">
                  <c:v>0.0</c:v>
                </c:pt>
                <c:pt idx="1">
                  <c:v>0.25</c:v>
                </c:pt>
                <c:pt idx="2">
                  <c:v>0.296296296296296</c:v>
                </c:pt>
                <c:pt idx="3">
                  <c:v>0.31640625</c:v>
                </c:pt>
                <c:pt idx="4">
                  <c:v>0.32768</c:v>
                </c:pt>
                <c:pt idx="5">
                  <c:v>0.334897976680384</c:v>
                </c:pt>
                <c:pt idx="6">
                  <c:v>0.339916677089114</c:v>
                </c:pt>
                <c:pt idx="7">
                  <c:v>0.343608915805817</c:v>
                </c:pt>
                <c:pt idx="8">
                  <c:v>0.346439416114618</c:v>
                </c:pt>
                <c:pt idx="9">
                  <c:v>0.3486784401</c:v>
                </c:pt>
                <c:pt idx="10">
                  <c:v>0.350493899481392</c:v>
                </c:pt>
                <c:pt idx="11">
                  <c:v>0.351995628014137</c:v>
                </c:pt>
                <c:pt idx="12">
                  <c:v>0.353258498471161</c:v>
                </c:pt>
                <c:pt idx="13">
                  <c:v>0.354335310219859</c:v>
                </c:pt>
                <c:pt idx="14">
                  <c:v>0.355264366494144</c:v>
                </c:pt>
                <c:pt idx="15">
                  <c:v>0.356074130451793</c:v>
                </c:pt>
                <c:pt idx="16">
                  <c:v>0.356786194746293</c:v>
                </c:pt>
                <c:pt idx="17">
                  <c:v>0.357417236794663</c:v>
                </c:pt>
                <c:pt idx="18">
                  <c:v>0.357980342203464</c:v>
                </c:pt>
                <c:pt idx="19">
                  <c:v>0.358485922408542</c:v>
                </c:pt>
                <c:pt idx="20">
                  <c:v>0.358942364640953</c:v>
                </c:pt>
                <c:pt idx="21">
                  <c:v>0.359356501095607</c:v>
                </c:pt>
                <c:pt idx="22">
                  <c:v>0.359733953380142</c:v>
                </c:pt>
                <c:pt idx="23">
                  <c:v>0.360079389285523</c:v>
                </c:pt>
                <c:pt idx="24">
                  <c:v>0.360396716858018</c:v>
                </c:pt>
                <c:pt idx="25">
                  <c:v>0.360689232936504</c:v>
                </c:pt>
                <c:pt idx="26">
                  <c:v>0.360959738150914</c:v>
                </c:pt>
                <c:pt idx="27">
                  <c:v>0.361210626896843</c:v>
                </c:pt>
                <c:pt idx="28">
                  <c:v>0.361443958416996</c:v>
                </c:pt>
                <c:pt idx="29">
                  <c:v>0.36166151346161</c:v>
                </c:pt>
                <c:pt idx="30">
                  <c:v>0.361864839829703</c:v>
                </c:pt>
                <c:pt idx="31">
                  <c:v>0.362055289256316</c:v>
                </c:pt>
                <c:pt idx="32">
                  <c:v>0.362234047505515</c:v>
                </c:pt>
                <c:pt idx="33">
                  <c:v>0.362402159085664</c:v>
                </c:pt>
                <c:pt idx="34">
                  <c:v>0.362560547675814</c:v>
                </c:pt>
                <c:pt idx="35">
                  <c:v>0.362710033107072</c:v>
                </c:pt>
                <c:pt idx="36">
                  <c:v>0.362851345558336</c:v>
                </c:pt>
                <c:pt idx="37">
                  <c:v>0.362985137485313</c:v>
                </c:pt>
                <c:pt idx="38">
                  <c:v>0.363111993694152</c:v>
                </c:pt>
                <c:pt idx="39">
                  <c:v>0.36323243988788</c:v>
                </c:pt>
                <c:pt idx="40">
                  <c:v>0.363346949949077</c:v>
                </c:pt>
                <c:pt idx="41">
                  <c:v>0.363455952171602</c:v>
                </c:pt>
                <c:pt idx="42">
                  <c:v>0.363559834614128</c:v>
                </c:pt>
                <c:pt idx="43">
                  <c:v>0.363658949716578</c:v>
                </c:pt>
                <c:pt idx="44">
                  <c:v>0.36375361829519</c:v>
                </c:pt>
                <c:pt idx="45">
                  <c:v>0.363844133011672</c:v>
                </c:pt>
                <c:pt idx="46">
                  <c:v>0.363930761395458</c:v>
                </c:pt>
                <c:pt idx="47">
                  <c:v>0.364013748484834</c:v>
                </c:pt>
                <c:pt idx="48">
                  <c:v>0.364093319141859</c:v>
                </c:pt>
                <c:pt idx="49">
                  <c:v>0.364169680087116</c:v>
                </c:pt>
                <c:pt idx="50">
                  <c:v>0.364243021693099</c:v>
                </c:pt>
                <c:pt idx="51">
                  <c:v>0.36431351956897</c:v>
                </c:pt>
                <c:pt idx="52">
                  <c:v>0.364381335964476</c:v>
                </c:pt>
                <c:pt idx="53">
                  <c:v>0.364446621016643</c:v>
                </c:pt>
                <c:pt idx="54">
                  <c:v>0.364509513859422</c:v>
                </c:pt>
                <c:pt idx="55">
                  <c:v>0.364570143613542</c:v>
                </c:pt>
                <c:pt idx="56">
                  <c:v>0.364628630271388</c:v>
                </c:pt>
                <c:pt idx="57">
                  <c:v>0.364685085489678</c:v>
                </c:pt>
                <c:pt idx="58">
                  <c:v>0.364739613300941</c:v>
                </c:pt>
                <c:pt idx="59">
                  <c:v>0.364792310753344</c:v>
                </c:pt>
                <c:pt idx="60">
                  <c:v>0.364843268487169</c:v>
                </c:pt>
                <c:pt idx="61">
                  <c:v>0.364892571255087</c:v>
                </c:pt>
                <c:pt idx="62">
                  <c:v>0.364940298392569</c:v>
                </c:pt>
                <c:pt idx="63">
                  <c:v>0.364986524243907</c:v>
                </c:pt>
                <c:pt idx="64">
                  <c:v>0.365031318548652</c:v>
                </c:pt>
                <c:pt idx="65">
                  <c:v>0.36507474679267</c:v>
                </c:pt>
                <c:pt idx="66">
                  <c:v>0.365116870527613</c:v>
                </c:pt>
                <c:pt idx="67">
                  <c:v>0.36515774766198</c:v>
                </c:pt>
                <c:pt idx="68">
                  <c:v>0.365197432726718</c:v>
                </c:pt>
                <c:pt idx="69">
                  <c:v>0.365235977117961</c:v>
                </c:pt>
                <c:pt idx="70">
                  <c:v>0.365273429319081</c:v>
                </c:pt>
                <c:pt idx="71">
                  <c:v>0.365309835104161</c:v>
                </c:pt>
                <c:pt idx="72">
                  <c:v>0.365345237724621</c:v>
                </c:pt>
                <c:pt idx="73">
                  <c:v>0.365379678080667</c:v>
                </c:pt>
                <c:pt idx="74">
                  <c:v>0.365413194878889</c:v>
                </c:pt>
                <c:pt idx="75">
                  <c:v>0.365445824777396</c:v>
                </c:pt>
                <c:pt idx="76">
                  <c:v>0.365477602519571</c:v>
                </c:pt>
                <c:pt idx="77">
                  <c:v>0.365508561057451</c:v>
                </c:pt>
                <c:pt idx="78">
                  <c:v>0.365538731665726</c:v>
                </c:pt>
                <c:pt idx="79">
                  <c:v>0.365568144047118</c:v>
                </c:pt>
                <c:pt idx="80">
                  <c:v>0.365596826429924</c:v>
                </c:pt>
                <c:pt idx="81">
                  <c:v>0.365624805658385</c:v>
                </c:pt>
                <c:pt idx="82">
                  <c:v>0.365652107276477</c:v>
                </c:pt>
                <c:pt idx="83">
                  <c:v>0.365678755605705</c:v>
                </c:pt>
                <c:pt idx="84">
                  <c:v>0.365704773817361</c:v>
                </c:pt>
                <c:pt idx="85">
                  <c:v>0.365730183999731</c:v>
                </c:pt>
                <c:pt idx="86">
                  <c:v>0.365755007220642</c:v>
                </c:pt>
                <c:pt idx="87">
                  <c:v>0.365779263585709</c:v>
                </c:pt>
                <c:pt idx="88">
                  <c:v>0.36580297229265</c:v>
                </c:pt>
                <c:pt idx="89">
                  <c:v>0.365826151681974</c:v>
                </c:pt>
                <c:pt idx="90">
                  <c:v>0.365848819284274</c:v>
                </c:pt>
                <c:pt idx="91">
                  <c:v>0.365870991864467</c:v>
                </c:pt>
                <c:pt idx="92">
                  <c:v>0.365892685463147</c:v>
                </c:pt>
                <c:pt idx="93">
                  <c:v>0.36591391543526</c:v>
                </c:pt>
                <c:pt idx="94">
                  <c:v>0.365934696486372</c:v>
                </c:pt>
                <c:pt idx="95">
                  <c:v>0.365955042706642</c:v>
                </c:pt>
                <c:pt idx="96">
                  <c:v>0.365974967602666</c:v>
                </c:pt>
                <c:pt idx="97">
                  <c:v>0.365994484127388</c:v>
                </c:pt>
                <c:pt idx="98">
                  <c:v>0.366013604708182</c:v>
                </c:pt>
                <c:pt idx="99">
                  <c:v>0.366032341273229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978536"/>
        <c:axId val="2143981496"/>
      </c:lineChart>
      <c:catAx>
        <c:axId val="214397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981496"/>
        <c:crosses val="autoZero"/>
        <c:auto val="1"/>
        <c:lblAlgn val="ctr"/>
        <c:lblOffset val="100"/>
        <c:noMultiLvlLbl val="0"/>
      </c:catAx>
      <c:valAx>
        <c:axId val="214398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97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Sheet1!$A$2:$A$10001</c:f>
              <c:numCache>
                <c:formatCode>General</c:formatCode>
                <c:ptCount val="10000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0.07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</c:v>
                </c:pt>
                <c:pt idx="29">
                  <c:v>0.29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</c:v>
                </c:pt>
                <c:pt idx="56">
                  <c:v>0.56</c:v>
                </c:pt>
                <c:pt idx="57">
                  <c:v>0.57</c:v>
                </c:pt>
                <c:pt idx="58">
                  <c:v>0.58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0.900000000000001</c:v>
                </c:pt>
                <c:pt idx="91">
                  <c:v>0.910000000000001</c:v>
                </c:pt>
                <c:pt idx="92">
                  <c:v>0.920000000000001</c:v>
                </c:pt>
                <c:pt idx="93">
                  <c:v>0.930000000000001</c:v>
                </c:pt>
                <c:pt idx="94">
                  <c:v>0.940000000000001</c:v>
                </c:pt>
                <c:pt idx="95">
                  <c:v>0.950000000000001</c:v>
                </c:pt>
                <c:pt idx="96">
                  <c:v>0.960000000000001</c:v>
                </c:pt>
                <c:pt idx="97">
                  <c:v>0.970000000000001</c:v>
                </c:pt>
                <c:pt idx="98">
                  <c:v>0.980000000000001</c:v>
                </c:pt>
                <c:pt idx="99">
                  <c:v>0.990000000000001</c:v>
                </c:pt>
                <c:pt idx="100">
                  <c:v>1.000000000000001</c:v>
                </c:pt>
              </c:numCache>
            </c:num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0.997817597298775</c:v>
                </c:pt>
                <c:pt idx="1">
                  <c:v>0.845098040014257</c:v>
                </c:pt>
                <c:pt idx="2">
                  <c:v>0.754825239773291</c:v>
                </c:pt>
                <c:pt idx="3">
                  <c:v>0.690105620855803</c:v>
                </c:pt>
                <c:pt idx="4">
                  <c:v>0.639376800476414</c:v>
                </c:pt>
                <c:pt idx="5">
                  <c:v>0.597488301608027</c:v>
                </c:pt>
                <c:pt idx="6">
                  <c:v>0.561692454269839</c:v>
                </c:pt>
                <c:pt idx="7">
                  <c:v>0.530348920176806</c:v>
                </c:pt>
                <c:pt idx="8">
                  <c:v>0.502399441440884</c:v>
                </c:pt>
                <c:pt idx="9">
                  <c:v>0.477121254719662</c:v>
                </c:pt>
                <c:pt idx="10">
                  <c:v>0.453998660743344</c:v>
                </c:pt>
                <c:pt idx="11">
                  <c:v>0.432650713051272</c:v>
                </c:pt>
                <c:pt idx="12">
                  <c:v>0.412787950155891</c:v>
                </c:pt>
                <c:pt idx="13">
                  <c:v>0.394185207782665</c:v>
                </c:pt>
                <c:pt idx="14">
                  <c:v>0.376663833329306</c:v>
                </c:pt>
                <c:pt idx="15">
                  <c:v>0.360079651702978</c:v>
                </c:pt>
                <c:pt idx="16">
                  <c:v>0.3443145854989</c:v>
                </c:pt>
                <c:pt idx="17">
                  <c:v>0.329270673640205</c:v>
                </c:pt>
                <c:pt idx="18">
                  <c:v>0.31486570896291</c:v>
                </c:pt>
                <c:pt idx="19">
                  <c:v>0.301029995663981</c:v>
                </c:pt>
                <c:pt idx="20">
                  <c:v>0.287703898278261</c:v>
                </c:pt>
                <c:pt idx="21">
                  <c:v>0.274835960934137</c:v>
                </c:pt>
                <c:pt idx="22">
                  <c:v>0.262381444577444</c:v>
                </c:pt>
                <c:pt idx="23">
                  <c:v>0.250301175284593</c:v>
                </c:pt>
                <c:pt idx="24">
                  <c:v>0.238560627359831</c:v>
                </c:pt>
                <c:pt idx="25">
                  <c:v>0.227129185880079</c:v>
                </c:pt>
                <c:pt idx="26">
                  <c:v>0.215979547980734</c:v>
                </c:pt>
                <c:pt idx="27">
                  <c:v>0.205087232544525</c:v>
                </c:pt>
                <c:pt idx="28">
                  <c:v>0.194430175410059</c:v>
                </c:pt>
                <c:pt idx="29">
                  <c:v>0.183988392647297</c:v>
                </c:pt>
                <c:pt idx="30">
                  <c:v>0.173743698451491</c:v>
                </c:pt>
                <c:pt idx="31">
                  <c:v>0.163679467193165</c:v>
                </c:pt>
                <c:pt idx="32">
                  <c:v>0.153780431411469</c:v>
                </c:pt>
                <c:pt idx="33">
                  <c:v>0.144032509249807</c:v>
                </c:pt>
                <c:pt idx="34">
                  <c:v>0.13442265614629</c:v>
                </c:pt>
                <c:pt idx="35">
                  <c:v>0.1249387366083</c:v>
                </c:pt>
                <c:pt idx="36">
                  <c:v>0.115569412693293</c:v>
                </c:pt>
                <c:pt idx="37">
                  <c:v>0.106304046440722</c:v>
                </c:pt>
                <c:pt idx="38">
                  <c:v>0.0971326139921337</c:v>
                </c:pt>
                <c:pt idx="39">
                  <c:v>0.0880456295278404</c:v>
                </c:pt>
                <c:pt idx="40">
                  <c:v>0.0790340774612042</c:v>
                </c:pt>
                <c:pt idx="41">
                  <c:v>0.0700893515825182</c:v>
                </c:pt>
                <c:pt idx="42">
                  <c:v>0.0612032000464523</c:v>
                </c:pt>
                <c:pt idx="43">
                  <c:v>0.0523676752600063</c:v>
                </c:pt>
                <c:pt idx="44">
                  <c:v>0.0435750878594499</c:v>
                </c:pt>
                <c:pt idx="45">
                  <c:v>0.034817964070697</c:v>
                </c:pt>
                <c:pt idx="46">
                  <c:v>0.0260890058325356</c:v>
                </c:pt>
                <c:pt idx="47">
                  <c:v>0.0173810531296058</c:v>
                </c:pt>
                <c:pt idx="48">
                  <c:v>0.00868704803471113</c:v>
                </c:pt>
                <c:pt idx="49">
                  <c:v>-1.92865493310657E-16</c:v>
                </c:pt>
                <c:pt idx="50">
                  <c:v>-0.00868704803471155</c:v>
                </c:pt>
                <c:pt idx="51">
                  <c:v>-0.0173810531296062</c:v>
                </c:pt>
                <c:pt idx="52">
                  <c:v>-0.026089005832536</c:v>
                </c:pt>
                <c:pt idx="53">
                  <c:v>-0.0348179640706974</c:v>
                </c:pt>
                <c:pt idx="54">
                  <c:v>-0.0435750878594503</c:v>
                </c:pt>
                <c:pt idx="55">
                  <c:v>-0.0523676752600067</c:v>
                </c:pt>
                <c:pt idx="56">
                  <c:v>-0.0612032000464527</c:v>
                </c:pt>
                <c:pt idx="57">
                  <c:v>-0.0700893515825187</c:v>
                </c:pt>
                <c:pt idx="58">
                  <c:v>-0.0790340774612046</c:v>
                </c:pt>
                <c:pt idx="59">
                  <c:v>-0.0880456295278409</c:v>
                </c:pt>
                <c:pt idx="60">
                  <c:v>-0.0971326139921342</c:v>
                </c:pt>
                <c:pt idx="61">
                  <c:v>-0.106304046440722</c:v>
                </c:pt>
                <c:pt idx="62">
                  <c:v>-0.115569412693294</c:v>
                </c:pt>
                <c:pt idx="63">
                  <c:v>-0.1249387366083</c:v>
                </c:pt>
                <c:pt idx="64">
                  <c:v>-0.13442265614629</c:v>
                </c:pt>
                <c:pt idx="65">
                  <c:v>-0.144032509249807</c:v>
                </c:pt>
                <c:pt idx="66">
                  <c:v>-0.15378043141147</c:v>
                </c:pt>
                <c:pt idx="67">
                  <c:v>-0.163679467193166</c:v>
                </c:pt>
                <c:pt idx="68">
                  <c:v>-0.173743698451492</c:v>
                </c:pt>
                <c:pt idx="69">
                  <c:v>-0.183988392647298</c:v>
                </c:pt>
                <c:pt idx="70">
                  <c:v>-0.19443017541006</c:v>
                </c:pt>
                <c:pt idx="71">
                  <c:v>-0.205087232544525</c:v>
                </c:pt>
                <c:pt idx="72">
                  <c:v>-0.215979547980735</c:v>
                </c:pt>
                <c:pt idx="73">
                  <c:v>-0.22712918588008</c:v>
                </c:pt>
                <c:pt idx="74">
                  <c:v>-0.238560627359832</c:v>
                </c:pt>
                <c:pt idx="75">
                  <c:v>-0.250301175284593</c:v>
                </c:pt>
                <c:pt idx="76">
                  <c:v>-0.262381444577445</c:v>
                </c:pt>
                <c:pt idx="77">
                  <c:v>-0.274835960934138</c:v>
                </c:pt>
                <c:pt idx="78">
                  <c:v>-0.287703898278262</c:v>
                </c:pt>
                <c:pt idx="79">
                  <c:v>-0.301029995663982</c:v>
                </c:pt>
                <c:pt idx="80">
                  <c:v>-0.314865708962911</c:v>
                </c:pt>
                <c:pt idx="81">
                  <c:v>-0.329270673640206</c:v>
                </c:pt>
                <c:pt idx="82">
                  <c:v>-0.344314585498901</c:v>
                </c:pt>
                <c:pt idx="83">
                  <c:v>-0.360079651702979</c:v>
                </c:pt>
                <c:pt idx="84">
                  <c:v>-0.376663833329307</c:v>
                </c:pt>
                <c:pt idx="85">
                  <c:v>-0.394185207782666</c:v>
                </c:pt>
                <c:pt idx="86">
                  <c:v>-0.412787950155892</c:v>
                </c:pt>
                <c:pt idx="87">
                  <c:v>-0.432650713051273</c:v>
                </c:pt>
                <c:pt idx="88">
                  <c:v>-0.453998660743345</c:v>
                </c:pt>
                <c:pt idx="89">
                  <c:v>-0.477121254719664</c:v>
                </c:pt>
                <c:pt idx="90">
                  <c:v>-0.502399441440886</c:v>
                </c:pt>
                <c:pt idx="91">
                  <c:v>-0.530348920176808</c:v>
                </c:pt>
                <c:pt idx="92">
                  <c:v>-0.561692454269841</c:v>
                </c:pt>
                <c:pt idx="93">
                  <c:v>-0.59748830160803</c:v>
                </c:pt>
                <c:pt idx="94">
                  <c:v>-0.639376800476417</c:v>
                </c:pt>
                <c:pt idx="95">
                  <c:v>-0.690105620855806</c:v>
                </c:pt>
                <c:pt idx="96">
                  <c:v>-0.754825239773296</c:v>
                </c:pt>
                <c:pt idx="97">
                  <c:v>-0.845098040014264</c:v>
                </c:pt>
                <c:pt idx="98">
                  <c:v>-0.997817597298789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5268760"/>
        <c:axId val="-2045265816"/>
      </c:lineChart>
      <c:catAx>
        <c:axId val="-204526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52658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4526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526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16.emf"/><Relationship Id="rId3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6.emf"/><Relationship Id="rId1" Type="http://schemas.openxmlformats.org/officeDocument/2006/relationships/image" Target="../media/image25.emf"/><Relationship Id="rId2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we can’t do this </a:t>
            </a:r>
            <a:r>
              <a:rPr lang="en-US" baseline="0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what can we use as 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what can we use as </a:t>
            </a:r>
            <a:r>
              <a:rPr lang="en-US" smtClean="0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what can we use as </a:t>
            </a:r>
            <a:r>
              <a:rPr lang="en-US" smtClean="0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pretend like the training data defines out data generating distribution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sample with replacement to generate new “training”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7ED6B1A-65B0-2E4D-A8F7-BB57105FABB1}" type="slidenum">
              <a:rPr lang="en-US" sz="1200">
                <a:latin typeface="Arial" charset="0"/>
              </a:rPr>
              <a:pPr eaLnBrk="1" hangingPunct="1"/>
              <a:t>98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A5EFB16-9A67-8649-B3AA-1DE914B6CD88}" type="slidenum">
              <a:rPr lang="en-US" sz="1200">
                <a:latin typeface="Arial" charset="0"/>
              </a:rPr>
              <a:pPr eaLnBrk="1" hangingPunct="1"/>
              <a:t>99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which methods</a:t>
            </a:r>
            <a:r>
              <a:rPr lang="en-US" baseline="0" dirty="0" smtClean="0"/>
              <a:t> that we’ve seen so far are more unstable?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decision trees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many other “boosting” variants besides </a:t>
            </a:r>
            <a:r>
              <a:rPr lang="en-US" dirty="0" err="1" smtClean="0"/>
              <a:t>AdaBoost</a:t>
            </a:r>
            <a:r>
              <a:rPr lang="en-US" baseline="0" dirty="0" smtClean="0"/>
              <a:t> that can all be equated to different surrogate loss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2.emf"/><Relationship Id="rId5" Type="http://schemas.openxmlformats.org/officeDocument/2006/relationships/chart" Target="../charts/chart3.xm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9" Type="http://schemas.openxmlformats.org/officeDocument/2006/relationships/oleObject" Target="../embeddings/Microsoft_Equation12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4.e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21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hyperlink" Target="http://arxiv.org/pdf/1106.0257.pdf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– Fall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ensemble learning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20426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  <a:gridCol w="1371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.6*.6*.6=0.216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.6*.6*.4=0.144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.6*.4*.6=0.144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.6*.4*.4=0.096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.4*.6*.6=0.144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.4*.6*.4=0.096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.4*.4*.6=0.096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.4*.4*.4=0.064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2977" y="4604342"/>
            <a:ext cx="1558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0.096+</a:t>
            </a:r>
          </a:p>
          <a:p>
            <a:r>
              <a:rPr lang="en-US" dirty="0" smtClean="0"/>
              <a:t>0.096+</a:t>
            </a:r>
          </a:p>
          <a:p>
            <a:r>
              <a:rPr lang="en-US" dirty="0" smtClean="0"/>
              <a:t>0.096+</a:t>
            </a:r>
          </a:p>
          <a:p>
            <a:r>
              <a:rPr lang="en-US" dirty="0" smtClean="0"/>
              <a:t>0.064 =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35% error! </a:t>
            </a:r>
          </a:p>
        </p:txBody>
      </p:sp>
    </p:spTree>
    <p:extLst>
      <p:ext uri="{BB962C8B-B14F-4D97-AF65-F5344CB8AC3E}">
        <p14:creationId xmlns:p14="http://schemas.microsoft.com/office/powerpoint/2010/main" val="63797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 classifiers in general, for r = probability of mistake for individual classifier: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91710"/>
              </p:ext>
            </p:extLst>
          </p:nvPr>
        </p:nvGraphicFramePr>
        <p:xfrm>
          <a:off x="1985963" y="2819400"/>
          <a:ext cx="4246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3" imgW="1498600" imgH="228600" progId="Equation.3">
                  <p:embed/>
                </p:oleObj>
              </mc:Choice>
              <mc:Fallback>
                <p:oleObj name="Equation" r:id="rId3" imgW="149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963" y="2819400"/>
                        <a:ext cx="42465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8073"/>
              </p:ext>
            </p:extLst>
          </p:nvPr>
        </p:nvGraphicFramePr>
        <p:xfrm>
          <a:off x="2010214" y="3810000"/>
          <a:ext cx="42381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93"/>
                <a:gridCol w="21190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p(error)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0.35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0.22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0.0073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000999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binomial distribution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2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 classifiers in general, for r = probability of mistake for individual classifier: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01336"/>
              </p:ext>
            </p:extLst>
          </p:nvPr>
        </p:nvGraphicFramePr>
        <p:xfrm>
          <a:off x="835025" y="2667000"/>
          <a:ext cx="6546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91" name="Equation" r:id="rId3" imgW="2311400" imgH="228600" progId="Equation.3">
                  <p:embed/>
                </p:oleObj>
              </mc:Choice>
              <mc:Fallback>
                <p:oleObj name="Equation" r:id="rId3" imgW="231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025" y="2667000"/>
                        <a:ext cx="6546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65747"/>
              </p:ext>
            </p:extLst>
          </p:nvPr>
        </p:nvGraphicFramePr>
        <p:xfrm>
          <a:off x="1363662" y="3537175"/>
          <a:ext cx="56467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46"/>
                <a:gridCol w="1882246"/>
                <a:gridCol w="1882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0.35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0.32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0.22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0.0086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0.0073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0.0012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 classifiers in general, for r = probability of mistake for individual classifier: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76796"/>
              </p:ext>
            </p:extLst>
          </p:nvPr>
        </p:nvGraphicFramePr>
        <p:xfrm>
          <a:off x="1497013" y="3141663"/>
          <a:ext cx="59737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12" name="Equation" r:id="rId3" imgW="2108200" imgH="495300" progId="Equation.3">
                  <p:embed/>
                </p:oleObj>
              </mc:Choice>
              <mc:Fallback>
                <p:oleObj name="Equation" r:id="rId3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013" y="3141663"/>
                        <a:ext cx="5973762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(cumulative probability distribution for the binomial distribution)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enough classifiers…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93007"/>
              </p:ext>
            </p:extLst>
          </p:nvPr>
        </p:nvGraphicFramePr>
        <p:xfrm>
          <a:off x="1143000" y="2286000"/>
          <a:ext cx="71978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7884" y="6324600"/>
            <a:ext cx="106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 = 0.4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79644"/>
              </p:ext>
            </p:extLst>
          </p:nvPr>
        </p:nvGraphicFramePr>
        <p:xfrm>
          <a:off x="2546350" y="1503363"/>
          <a:ext cx="36703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34" name="Equation" r:id="rId4" imgW="2108200" imgH="495300" progId="Equation.3">
                  <p:embed/>
                </p:oleObj>
              </mc:Choice>
              <mc:Fallback>
                <p:oleObj name="Equation" r:id="rId4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350" y="1503363"/>
                        <a:ext cx="36703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6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independent classifiers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90600" y="5892147"/>
            <a:ext cx="74470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Where </a:t>
            </a:r>
            <a:r>
              <a:rPr lang="en-US" sz="3200" dirty="0" smtClean="0">
                <a:solidFill>
                  <a:srgbClr val="FF0000"/>
                </a:solidFill>
              </a:rPr>
              <a:t>do </a:t>
            </a:r>
            <a:r>
              <a:rPr lang="en-US" sz="3200" dirty="0" smtClean="0">
                <a:solidFill>
                  <a:srgbClr val="FF0000"/>
                </a:solidFill>
              </a:rPr>
              <a:t>we get</a:t>
            </a:r>
            <a:r>
              <a:rPr lang="en-US" sz="3200" i="1" dirty="0" smtClean="0">
                <a:solidFill>
                  <a:srgbClr val="FF0000"/>
                </a:solidFill>
              </a:rPr>
              <a:t> m </a:t>
            </a:r>
            <a:r>
              <a:rPr lang="en-US" sz="3200" dirty="0" smtClean="0">
                <a:solidFill>
                  <a:srgbClr val="FF0000"/>
                </a:solidFill>
              </a:rPr>
              <a:t>independent classifiers?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0" y="1600200"/>
            <a:ext cx="4086631" cy="35814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grpSp>
        <p:nvGrpSpPr>
          <p:cNvPr id="52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53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63" name="Rounded Rectangle 6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68" name="Rounded Rectangle 6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6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1: different learning methods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799" y="167640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decision tree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799" y="2281535"/>
            <a:ext cx="69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k-</a:t>
            </a:r>
            <a:r>
              <a:rPr lang="en-US" sz="2400" dirty="0" err="1" smtClean="0">
                <a:solidFill>
                  <a:srgbClr val="0000FF"/>
                </a:solidFill>
              </a:rPr>
              <a:t>nn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799" y="2819400"/>
            <a:ext cx="152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perceptron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799" y="3429000"/>
            <a:ext cx="16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naïve </a:t>
            </a:r>
            <a:r>
              <a:rPr lang="en-US" sz="2400" dirty="0" err="1" smtClean="0">
                <a:solidFill>
                  <a:srgbClr val="0000FF"/>
                </a:solidFill>
              </a:rPr>
              <a:t>bayes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4038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gradient descent variant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799" y="4876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gradient descent variant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6821268" y="58629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73477" y="5803941"/>
            <a:ext cx="168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Pros/cons?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grpSp>
        <p:nvGrpSpPr>
          <p:cNvPr id="37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38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48" name="Rounded Rectangle 4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8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1: different learning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Lots of existing classifiers already</a:t>
            </a:r>
          </a:p>
          <a:p>
            <a:pPr lvl="1"/>
            <a:r>
              <a:rPr lang="en-US" dirty="0" smtClean="0"/>
              <a:t>Can work well for some problems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Cons/concerns:</a:t>
            </a:r>
          </a:p>
          <a:p>
            <a:pPr lvl="1"/>
            <a:r>
              <a:rPr lang="en-US" dirty="0" smtClean="0"/>
              <a:t>Often, classifiers are not independent, that is, </a:t>
            </a:r>
            <a:r>
              <a:rPr lang="en-US" b="1" dirty="0" smtClean="0">
                <a:solidFill>
                  <a:srgbClr val="FF6600"/>
                </a:solidFill>
              </a:rPr>
              <a:t>they make the same mistakes!</a:t>
            </a:r>
          </a:p>
          <a:p>
            <a:pPr lvl="2"/>
            <a:r>
              <a:rPr lang="en-US" dirty="0" smtClean="0"/>
              <a:t>e.g. many of these classifiers are linear models</a:t>
            </a:r>
          </a:p>
          <a:p>
            <a:pPr lvl="2"/>
            <a:r>
              <a:rPr lang="en-US" dirty="0" smtClean="0"/>
              <a:t>voting won’t help us if they’re making the same mistakes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60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split up training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1153" y="1905000"/>
            <a:ext cx="1476980" cy="2827803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446" y="282780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grpSp>
        <p:nvGrpSpPr>
          <p:cNvPr id="6" name="Group 37"/>
          <p:cNvGrpSpPr/>
          <p:nvPr/>
        </p:nvGrpSpPr>
        <p:grpSpPr>
          <a:xfrm>
            <a:off x="6718716" y="1835017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67200" y="1905000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021561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1561" y="2158125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905000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 1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3855728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63859" y="2158126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7"/>
          <p:cNvGrpSpPr/>
          <p:nvPr/>
        </p:nvGrpSpPr>
        <p:grpSpPr>
          <a:xfrm>
            <a:off x="6718712" y="2438400"/>
            <a:ext cx="1022235" cy="551708"/>
            <a:chOff x="7391399" y="3505200"/>
            <a:chExt cx="1398809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67200" y="2508383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21561" y="2761508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2508383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 2</a:t>
            </a:r>
            <a:endParaRPr lang="en-US" sz="2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663859" y="2761509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37"/>
          <p:cNvGrpSpPr/>
          <p:nvPr/>
        </p:nvGrpSpPr>
        <p:grpSpPr>
          <a:xfrm>
            <a:off x="6718714" y="4248892"/>
            <a:ext cx="1051790" cy="551708"/>
            <a:chOff x="7391399" y="3505200"/>
            <a:chExt cx="1439251" cy="1371600"/>
          </a:xfrm>
          <a:effectLst/>
        </p:grpSpPr>
        <p:sp>
          <p:nvSpPr>
            <p:cNvPr id="45" name="Rounded Rectangle 4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67200" y="4318875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21561" y="4572000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43200" y="4318875"/>
            <a:ext cx="8695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 m</a:t>
            </a:r>
            <a:endParaRPr lang="en-US" sz="20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63859" y="4572001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9046" y="4953000"/>
            <a:ext cx="815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same learning algorithm, but train on different parts of the training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12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</a:t>
            </a:r>
            <a:r>
              <a:rPr lang="en-US" dirty="0"/>
              <a:t>2</a:t>
            </a:r>
            <a:r>
              <a:rPr lang="en-US" dirty="0" smtClean="0"/>
              <a:t>: split up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Learning from different data, so can’t </a:t>
            </a:r>
            <a:r>
              <a:rPr lang="en-US" dirty="0" err="1" smtClean="0"/>
              <a:t>overfit</a:t>
            </a:r>
            <a:r>
              <a:rPr lang="en-US" dirty="0"/>
              <a:t> </a:t>
            </a:r>
            <a:r>
              <a:rPr lang="en-US" dirty="0" smtClean="0"/>
              <a:t>to same examples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fast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Cons/concerns:</a:t>
            </a:r>
          </a:p>
          <a:p>
            <a:pPr lvl="1"/>
            <a:r>
              <a:rPr lang="en-US" dirty="0" smtClean="0"/>
              <a:t>Each classifier is only training on a small amount of data</a:t>
            </a:r>
          </a:p>
          <a:p>
            <a:pPr lvl="1"/>
            <a:r>
              <a:rPr lang="en-US" dirty="0" smtClean="0"/>
              <a:t>Not clear why this would do any better than training on full data and using good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6485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Assignment grading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Midterm 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Final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No formal class Tuesday: figure out project ideas</a:t>
            </a:r>
          </a:p>
          <a:p>
            <a:pPr lvl="1"/>
            <a:r>
              <a:rPr lang="en-US" dirty="0" smtClean="0"/>
              <a:t>11/23 (Wed) submit project proposal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3: bagging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grpSp>
        <p:nvGrpSpPr>
          <p:cNvPr id="6" name="Group 37"/>
          <p:cNvGrpSpPr/>
          <p:nvPr/>
        </p:nvGrpSpPr>
        <p:grpSpPr>
          <a:xfrm>
            <a:off x="7721064" y="2346556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9548" y="2416539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5715000" y="34834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3909" y="2669664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66207" y="2669665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7"/>
          <p:cNvGrpSpPr/>
          <p:nvPr/>
        </p:nvGrpSpPr>
        <p:grpSpPr>
          <a:xfrm>
            <a:off x="7721062" y="4760431"/>
            <a:ext cx="1051790" cy="551708"/>
            <a:chOff x="7391399" y="3505200"/>
            <a:chExt cx="1439251" cy="1371600"/>
          </a:xfrm>
          <a:effectLst/>
        </p:grpSpPr>
        <p:sp>
          <p:nvSpPr>
            <p:cNvPr id="23" name="Rounded Rectangle 2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69548" y="4830414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3909" y="5083539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66207" y="5083540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71073" y="2898264"/>
            <a:ext cx="819727" cy="8209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71073" y="4830414"/>
            <a:ext cx="819727" cy="4889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 1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generating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set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generating distribution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6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821732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59" y="5863415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53" y="1620518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 1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45" y="5955436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35" y="5955436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865" y="5575513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532611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15027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75" y="4793709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322424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7540" y="6396335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generating distribution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69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45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89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53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8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91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51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04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042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30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31" y="3526306"/>
            <a:ext cx="375843" cy="3786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36480" y="1676400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 2</a:t>
            </a:r>
            <a:endParaRPr lang="en-US" sz="2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75" y="2364974"/>
            <a:ext cx="418573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2" y="3295398"/>
            <a:ext cx="418573" cy="2462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480" y="2768847"/>
            <a:ext cx="431361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55" y="2900474"/>
            <a:ext cx="431361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550954"/>
            <a:ext cx="418573" cy="2462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8" y="3069900"/>
            <a:ext cx="428780" cy="4203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469" y="2364974"/>
            <a:ext cx="431361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157" y="3714659"/>
            <a:ext cx="431361" cy="2462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51" y="3146693"/>
            <a:ext cx="375843" cy="37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040" y="2535132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01" y="3570907"/>
            <a:ext cx="418573" cy="24621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383719" y="4111427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3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3383719" y="4114800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4200" y="2606325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62467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2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32" y="3309437"/>
            <a:ext cx="418573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59" y="3295398"/>
            <a:ext cx="418573" cy="2462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87" y="2550954"/>
            <a:ext cx="418573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155" y="3069900"/>
            <a:ext cx="428780" cy="4203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56" y="2364974"/>
            <a:ext cx="431361" cy="2462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44" y="3714659"/>
            <a:ext cx="431361" cy="2462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60" y="2797173"/>
            <a:ext cx="375843" cy="3786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88" y="3570907"/>
            <a:ext cx="418573" cy="2462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20" y="2340767"/>
            <a:ext cx="428780" cy="4203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46" y="2823681"/>
            <a:ext cx="418573" cy="2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200472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Use training data as a proxy for the data generating distribution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4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16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pick a random example from the real training data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 it to the new “training” data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33120" y="23622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put it back (i.e. leave it) in the original training data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2472192" y="5503539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pick another random example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3974224" y="6149686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pick another random example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4526290" y="4863124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Write down on the paper (don’t write your name):</a:t>
            </a:r>
          </a:p>
          <a:p>
            <a:pPr marL="514350" indent="-514350">
              <a:buAutoNum type="arabicParenR"/>
            </a:pPr>
            <a:r>
              <a:rPr lang="en-US" dirty="0" smtClean="0"/>
              <a:t>Something you’re happy about right now</a:t>
            </a:r>
          </a:p>
          <a:p>
            <a:pPr marL="514350" indent="-514350">
              <a:buAutoNum type="arabicParenR"/>
            </a:pPr>
            <a:r>
              <a:rPr lang="en-US" dirty="0" smtClean="0"/>
              <a:t>Something you’re worried about right now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Fold the piece of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I’ll collect them, redistribute them and we’ll read them out loud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don’t want to participate, just leave the paper blank</a:t>
            </a:r>
          </a:p>
        </p:txBody>
      </p:sp>
    </p:spTree>
    <p:extLst>
      <p:ext uri="{BB962C8B-B14F-4D97-AF65-F5344CB8AC3E}">
        <p14:creationId xmlns:p14="http://schemas.microsoft.com/office/powerpoint/2010/main" val="147877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with replacements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“Training” data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keep going until you’ve created a new “training” data set 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 m “new” training data sets by sampling with replacement from the original training data set (called </a:t>
            </a:r>
            <a:r>
              <a:rPr lang="en-US" i="1" dirty="0" smtClean="0"/>
              <a:t>m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FF6600"/>
                </a:solidFill>
              </a:rPr>
              <a:t>bootstrap</a:t>
            </a:r>
            <a:r>
              <a:rPr lang="en-US" dirty="0" smtClean="0"/>
              <a:t>” samples)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train a classifier on each of these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classify, take the majority vote from the </a:t>
            </a:r>
            <a:r>
              <a:rPr lang="en-US" i="1" dirty="0" smtClean="0"/>
              <a:t>m</a:t>
            </a:r>
            <a:r>
              <a:rPr lang="en-US" dirty="0" smtClean="0"/>
              <a:t> classifiers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2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concerns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 1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 m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409146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Won’t these all be basically the same?</a:t>
            </a:r>
          </a:p>
        </p:txBody>
      </p:sp>
    </p:spTree>
    <p:extLst>
      <p:ext uri="{BB962C8B-B14F-4D97-AF65-F5344CB8AC3E}">
        <p14:creationId xmlns:p14="http://schemas.microsoft.com/office/powerpoint/2010/main" val="226977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concerns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7665" y="2286000"/>
            <a:ext cx="728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a data set of size n, what is the probability that a given example will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>
                <a:solidFill>
                  <a:srgbClr val="FF0000"/>
                </a:solidFill>
              </a:rPr>
              <a:t> be select in a “new” training set sampled from the original?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5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concerns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57900" y="1905000"/>
            <a:ext cx="77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probability it isn’t chosen the first time?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23299"/>
              </p:ext>
            </p:extLst>
          </p:nvPr>
        </p:nvGraphicFramePr>
        <p:xfrm>
          <a:off x="3581400" y="29845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85" name="Equation" r:id="rId7" imgW="457200" imgH="177800" progId="Equation.3">
                  <p:embed/>
                </p:oleObj>
              </mc:Choice>
              <mc:Fallback>
                <p:oleObj name="Equation" r:id="rId7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2984500"/>
                        <a:ext cx="1600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41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concerns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Training data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6304" y="1783546"/>
            <a:ext cx="745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probability it isn’t chosen the </a:t>
            </a:r>
            <a:r>
              <a:rPr lang="en-US" sz="2800" b="1" i="1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>
                <a:solidFill>
                  <a:srgbClr val="FF0000"/>
                </a:solidFill>
              </a:rPr>
              <a:t> of the n times?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24342"/>
              </p:ext>
            </p:extLst>
          </p:nvPr>
        </p:nvGraphicFramePr>
        <p:xfrm>
          <a:off x="2980689" y="2895146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9" name="Equation" r:id="rId7" imgW="609600" imgH="228600" progId="Equation.3">
                  <p:embed/>
                </p:oleObj>
              </mc:Choice>
              <mc:Fallback>
                <p:oleObj name="Equation" r:id="rId7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0689" y="2895146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0549" y="3810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Each draw is independent and has the same probability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overlap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88471"/>
              </p:ext>
            </p:extLst>
          </p:nvPr>
        </p:nvGraphicFramePr>
        <p:xfrm>
          <a:off x="1219200" y="2514600"/>
          <a:ext cx="6400800" cy="36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82380"/>
            <a:ext cx="566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Converges very quickly to 1/e ≈ 63%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4968"/>
              </p:ext>
            </p:extLst>
          </p:nvPr>
        </p:nvGraphicFramePr>
        <p:xfrm>
          <a:off x="3200400" y="16383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5" name="Equation" r:id="rId4" imgW="609600" imgH="228600" progId="Equation.3">
                  <p:embed/>
                </p:oleObj>
              </mc:Choice>
              <mc:Fallback>
                <p:oleObj name="Equation" r:id="rId4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638300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0338" y="4090663"/>
            <a:ext cx="13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p(not chosen)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overlap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 1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 m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5335" y="2375210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Won’t these all be basically the same?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335" y="3886200"/>
            <a:ext cx="3900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 average, a randomly sampled data set will only contain 63% of the examples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28961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bagging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Let’s say 10% of our examples are noisy (i.e. don’t provide good information)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each of the “new” data set, what proportion of noisy examples will they have?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They’ll still have ~10% of the examples as noisy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However, these examples will only represent about a third of the original noisy examples</a:t>
            </a:r>
          </a:p>
          <a:p>
            <a:pPr marL="4572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For some classifiers that have trouble with noisy classifiers, this can help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2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bagging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Bagging tends to reduce the </a:t>
            </a:r>
            <a:r>
              <a:rPr lang="en-US" i="1" dirty="0" smtClean="0">
                <a:solidFill>
                  <a:srgbClr val="FF6600"/>
                </a:solidFill>
              </a:rPr>
              <a:t>variance</a:t>
            </a:r>
            <a:r>
              <a:rPr lang="en-US" dirty="0" smtClean="0"/>
              <a:t> of the classifier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By voting, the classifiers are more robust to noisy examples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Bagging is most useful for classifiers that are: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Unstable: small changes in the training set produce very different models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Prone to </a:t>
            </a:r>
            <a:r>
              <a:rPr lang="en-US" dirty="0" err="1" smtClean="0">
                <a:solidFill>
                  <a:srgbClr val="000000"/>
                </a:solidFill>
              </a:rPr>
              <a:t>overfitting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Often has similar effect to regularization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4: boosting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884714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41801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4800" y="47897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" y="53993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" y="60089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84714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27444" y="35821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27444" y="41801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27444" y="47897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27444" y="54109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19200" y="60089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2067580"/>
            <a:ext cx="20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training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 rot="5400000">
            <a:off x="2185891" y="4219973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1917" y="28956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93248" y="35821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093248" y="41801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093248" y="47897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93248" y="54109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85004" y="60089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581400" y="298198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3657600" y="36677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657600" y="42773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57600" y="48869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57600" y="54965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657600" y="61061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67200" y="298198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4504044" y="36794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04044" y="42773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504044" y="48869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04044" y="55082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495800" y="61061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349282" y="2164846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“training” data 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69848" y="36794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369848" y="42773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69848" y="48869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369848" y="55082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361604" y="61061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577488" y="297250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6653688" y="36583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653688" y="42679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53688" y="48775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53688" y="54871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653688" y="60967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9488" y="2972506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7576332" y="36699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576332" y="42679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76332" y="48775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576332" y="54987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568088" y="60967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73917" y="2152549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“training” data 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442136" y="36699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8442136" y="42679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442136" y="48775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8442136" y="54987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433892" y="60967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5029200" y="297905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126517" y="29718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07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“Strong”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</a:t>
            </a:r>
          </a:p>
          <a:p>
            <a:r>
              <a:rPr lang="en-US" dirty="0" smtClean="0"/>
              <a:t>a reasonable amount of training data</a:t>
            </a:r>
          </a:p>
          <a:p>
            <a:r>
              <a:rPr lang="en-US" dirty="0"/>
              <a:t>a</a:t>
            </a:r>
            <a:r>
              <a:rPr lang="en-US" dirty="0" smtClean="0"/>
              <a:t> target error rate </a:t>
            </a:r>
            <a:r>
              <a:rPr lang="en-US" dirty="0" err="1" smtClean="0"/>
              <a:t>ε</a:t>
            </a:r>
            <a:endParaRPr lang="en-US" dirty="0" smtClean="0"/>
          </a:p>
          <a:p>
            <a:r>
              <a:rPr lang="en-US" dirty="0" smtClean="0"/>
              <a:t>a failure probability </a:t>
            </a:r>
            <a:r>
              <a:rPr lang="en-US" i="1" dirty="0" smtClean="0"/>
              <a:t>p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6600"/>
                </a:solidFill>
              </a:rPr>
              <a:t>strong learning algorithm</a:t>
            </a:r>
            <a:r>
              <a:rPr lang="en-US" dirty="0" smtClean="0"/>
              <a:t> will produce a classifier with error rate &lt;</a:t>
            </a:r>
            <a:r>
              <a:rPr lang="en-US" dirty="0" err="1" smtClean="0"/>
              <a:t>ε</a:t>
            </a:r>
            <a:r>
              <a:rPr lang="en-US" dirty="0" smtClean="0"/>
              <a:t> with probability 1-p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48" y="0"/>
            <a:ext cx="2308352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“Weak” learner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</a:t>
            </a:r>
            <a:r>
              <a:rPr lang="en-US" dirty="0" smtClean="0"/>
              <a:t>data</a:t>
            </a:r>
          </a:p>
          <a:p>
            <a:r>
              <a:rPr lang="en-US" dirty="0"/>
              <a:t>a failure probability </a:t>
            </a:r>
            <a:r>
              <a:rPr lang="en-US" i="1" dirty="0" smtClean="0"/>
              <a:t>p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 smtClean="0">
                <a:solidFill>
                  <a:srgbClr val="FF6600"/>
                </a:solidFill>
              </a:rPr>
              <a:t>weak </a:t>
            </a:r>
            <a:r>
              <a:rPr lang="en-US" b="1" dirty="0">
                <a:solidFill>
                  <a:srgbClr val="FF6600"/>
                </a:solidFill>
              </a:rPr>
              <a:t>learning algorithm</a:t>
            </a:r>
            <a:r>
              <a:rPr lang="en-US" dirty="0"/>
              <a:t> will produce a classifier with error rate &lt;</a:t>
            </a:r>
            <a:r>
              <a:rPr lang="en-US" dirty="0" smtClean="0"/>
              <a:t> 0.5 with probability 1-p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44"/>
          <a:stretch/>
        </p:blipFill>
        <p:spPr>
          <a:xfrm>
            <a:off x="6821714" y="0"/>
            <a:ext cx="2322286" cy="211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24286"/>
            <a:ext cx="61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Weak learners are much easier to create!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learners for boosting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602" y="17526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3802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802" y="3048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802" y="3657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802" y="4267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802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602" y="1752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6446" y="245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5644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6446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6446" y="4278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8202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30919" y="176348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2250" y="24500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22250" y="30480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22250" y="36576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2250" y="42788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14006" y="48768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62400" y="2951933"/>
            <a:ext cx="1752600" cy="707886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weak learning algorithm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3238500" y="29394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3600" y="286086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951933"/>
            <a:ext cx="22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weak classifier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5522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Need a weak learning algorithm that can handle </a:t>
            </a:r>
            <a:r>
              <a:rPr lang="en-US" sz="2800" b="1" dirty="0" smtClean="0">
                <a:solidFill>
                  <a:srgbClr val="0000FF"/>
                </a:solidFill>
              </a:rPr>
              <a:t>weighted</a:t>
            </a:r>
            <a:r>
              <a:rPr lang="en-US" sz="2800" dirty="0" smtClean="0">
                <a:solidFill>
                  <a:srgbClr val="0000FF"/>
                </a:solidFill>
              </a:rPr>
              <a:t> examples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232701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our algorithms can handle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4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boosting: basic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Training:</a:t>
            </a:r>
          </a:p>
          <a:p>
            <a:pPr marL="0" indent="0">
              <a:buNone/>
            </a:pPr>
            <a:r>
              <a:rPr lang="en-US" dirty="0" smtClean="0"/>
              <a:t>start with equal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some number of iterations: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learn a weak classifier and save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change the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Classify:</a:t>
            </a:r>
            <a:endParaRPr lang="en-US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get prediction from all learned weak classifiers</a:t>
            </a:r>
          </a:p>
          <a:p>
            <a:pPr>
              <a:buFontTx/>
              <a:buChar char="-"/>
            </a:pPr>
            <a:r>
              <a:rPr lang="en-US" dirty="0" smtClean="0"/>
              <a:t>weighted vote based on how well the weak classifier did when it was </a:t>
            </a:r>
            <a:r>
              <a:rPr lang="en-US" dirty="0" smtClean="0"/>
              <a:t>trained (i.e. in relation to training error)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42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basics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/>
              <a:t>Start with equal weighted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5536809"/>
            <a:ext cx="355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Learn a weak classifier: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0" y="5109865"/>
            <a:ext cx="1502723" cy="1371600"/>
            <a:chOff x="5359400" y="4934857"/>
            <a:chExt cx="1502723" cy="1371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348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2362200"/>
            <a:ext cx="3124200" cy="24384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362200"/>
            <a:ext cx="1905000" cy="24384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3277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1</a:t>
              </a:r>
              <a:endParaRPr lang="en-US" sz="2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019" y="5109865"/>
            <a:ext cx="599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want to reweight the examples and then learn another weak classifier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How should we change the example weights?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535" y="1733490"/>
            <a:ext cx="188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classified correct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1750666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classified incorrect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429" y="5536809"/>
            <a:ext cx="444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Learn another weak classifier: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6400" y="5109865"/>
            <a:ext cx="1502723" cy="1371600"/>
            <a:chOff x="5359400" y="4934857"/>
            <a:chExt cx="1502723" cy="137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218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2057400"/>
            <a:ext cx="1066800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057400"/>
            <a:ext cx="838200" cy="2667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599" y="2057400"/>
            <a:ext cx="3048001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2038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47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8549" y="4439285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842" y="457975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grpSp>
        <p:nvGrpSpPr>
          <p:cNvPr id="6" name="Group 37"/>
          <p:cNvGrpSpPr/>
          <p:nvPr/>
        </p:nvGrpSpPr>
        <p:grpSpPr>
          <a:xfrm>
            <a:off x="5988165" y="3410692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348609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14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Training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5697" y="423923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067429" y="49291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5529" y="3828308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35529" y="4439285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5529" y="5533857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5015031" y="3686145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5981902" y="41276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21039" y="4457103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8603" y="5884429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34810" y="5772892"/>
            <a:ext cx="1051790" cy="551708"/>
            <a:chOff x="7391399" y="3505200"/>
            <a:chExt cx="1439251" cy="1371600"/>
          </a:xfrm>
          <a:effectLst/>
        </p:grpSpPr>
        <p:sp>
          <p:nvSpPr>
            <p:cNvPr id="39" name="Rounded Rectangle 3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273945" y="6102302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1752600"/>
            <a:ext cx="5334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743200"/>
            <a:ext cx="533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88659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80529" y="3370943"/>
            <a:ext cx="1502723" cy="1371600"/>
            <a:chOff x="5359400" y="4934857"/>
            <a:chExt cx="1502723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2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529" y="1654202"/>
            <a:ext cx="1502723" cy="1371600"/>
            <a:chOff x="5359400" y="4934857"/>
            <a:chExt cx="1502723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1</a:t>
              </a:r>
              <a:endParaRPr lang="en-US" sz="2400" b="1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2515010"/>
            <a:ext cx="838200" cy="10555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3839029"/>
            <a:ext cx="838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4160528"/>
            <a:ext cx="990600" cy="18592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9486" y="2177534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9486" y="3975862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2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2362200"/>
            <a:ext cx="53137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160528"/>
            <a:ext cx="531377" cy="343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3143102" y="51879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5752" y="2685872"/>
            <a:ext cx="3279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weighted vote based on how well they classify the training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5752" y="4648200"/>
            <a:ext cx="3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weak_2_vote &gt; weak_1_vote since it got more right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i="1" baseline="-25000" dirty="0" smtClean="0"/>
              <a:t>i </a:t>
            </a:r>
            <a:r>
              <a:rPr lang="en-US" sz="2400" dirty="0"/>
              <a:t>	</a:t>
            </a:r>
            <a:r>
              <a:rPr lang="en-US" sz="2400" dirty="0" smtClean="0"/>
              <a:t>	example </a:t>
            </a:r>
            <a:r>
              <a:rPr lang="en-US" sz="2400" dirty="0" err="1" smtClean="0"/>
              <a:t>i</a:t>
            </a:r>
            <a:r>
              <a:rPr lang="en-US" sz="2400" dirty="0" smtClean="0"/>
              <a:t> in the training data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w</a:t>
            </a:r>
            <a:r>
              <a:rPr lang="en-US" sz="2400" baseline="-25000" dirty="0" err="1" smtClean="0"/>
              <a:t>i</a:t>
            </a:r>
            <a:r>
              <a:rPr lang="en-US" sz="2400" dirty="0"/>
              <a:t>	</a:t>
            </a:r>
            <a:r>
              <a:rPr lang="en-US" sz="2400" dirty="0" smtClean="0"/>
              <a:t>	weight for example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we will enforce: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classifier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	 +1/-1 prediction of classifier </a:t>
            </a:r>
            <a:r>
              <a:rPr lang="en-US" sz="2400" i="1" dirty="0" smtClean="0"/>
              <a:t>k</a:t>
            </a:r>
            <a:r>
              <a:rPr lang="en-US" sz="2400" dirty="0" smtClean="0"/>
              <a:t> example </a:t>
            </a:r>
            <a:r>
              <a:rPr lang="en-US" sz="2400" i="1" dirty="0" err="1" smtClean="0"/>
              <a:t>i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0820"/>
              </p:ext>
            </p:extLst>
          </p:nvPr>
        </p:nvGraphicFramePr>
        <p:xfrm>
          <a:off x="2947988" y="28956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9" name="Equation" r:id="rId3" imgW="406400" imgH="215900" progId="Equation.3">
                  <p:embed/>
                </p:oleObj>
              </mc:Choice>
              <mc:Fallback>
                <p:oleObj name="Equation" r:id="rId3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8956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1648"/>
              </p:ext>
            </p:extLst>
          </p:nvPr>
        </p:nvGraphicFramePr>
        <p:xfrm>
          <a:off x="2871788" y="34290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0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1788" y="34290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1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calculate weighted error for this classifier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calculate “score” for this classifier:</a:t>
            </a:r>
          </a:p>
          <a:p>
            <a:pPr marL="594360" lvl="2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82114"/>
              </p:ext>
            </p:extLst>
          </p:nvPr>
        </p:nvGraphicFramePr>
        <p:xfrm>
          <a:off x="2024063" y="4419600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8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063" y="4419600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36195"/>
              </p:ext>
            </p:extLst>
          </p:nvPr>
        </p:nvGraphicFramePr>
        <p:xfrm>
          <a:off x="2109788" y="3138488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9" name="Equation" r:id="rId5" imgW="2286000" imgH="317500" progId="Equation.3">
                  <p:embed/>
                </p:oleObj>
              </mc:Choice>
              <mc:Fallback>
                <p:oleObj name="Equation" r:id="rId5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9788" y="3138488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92502"/>
              </p:ext>
            </p:extLst>
          </p:nvPr>
        </p:nvGraphicFramePr>
        <p:xfrm>
          <a:off x="2074863" y="5786438"/>
          <a:ext cx="5443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0" name="Equation" r:id="rId7" imgW="2578100" imgH="393700" progId="Equation.3">
                  <p:embed/>
                </p:oleObj>
              </mc:Choice>
              <mc:Fallback>
                <p:oleObj name="Equation" r:id="rId7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4863" y="5786438"/>
                        <a:ext cx="54435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60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weighted error for this classifier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221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2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988" y="4876800"/>
            <a:ext cx="305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prediction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6998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did we get the example wrong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weighted sum of the errors/mistakes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range of possible values?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87335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6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68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prediction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0311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did we get the example wrong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weighted sum of the errors/mistakes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Between </a:t>
            </a:r>
            <a:r>
              <a:rPr lang="en-US" sz="2400" dirty="0" smtClean="0">
                <a:solidFill>
                  <a:srgbClr val="0000FF"/>
                </a:solidFill>
              </a:rPr>
              <a:t>0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we get all examples </a:t>
            </a:r>
            <a:r>
              <a:rPr lang="en-US" sz="2400" dirty="0" smtClean="0">
                <a:solidFill>
                  <a:srgbClr val="0000FF"/>
                </a:solidFill>
              </a:rPr>
              <a:t>right)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dirty="0" smtClean="0">
                <a:solidFill>
                  <a:srgbClr val="0000FF"/>
                </a:solidFill>
              </a:rPr>
              <a:t>1 (if </a:t>
            </a:r>
            <a:r>
              <a:rPr lang="en-US" sz="2400" dirty="0" smtClean="0">
                <a:solidFill>
                  <a:srgbClr val="0000FF"/>
                </a:solidFill>
              </a:rPr>
              <a:t>we get them all </a:t>
            </a:r>
            <a:r>
              <a:rPr lang="en-US" sz="2400" dirty="0" smtClean="0">
                <a:solidFill>
                  <a:srgbClr val="0000FF"/>
                </a:solidFill>
              </a:rPr>
              <a:t>wrong)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68028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0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15114"/>
              </p:ext>
            </p:extLst>
          </p:nvPr>
        </p:nvGraphicFramePr>
        <p:xfrm>
          <a:off x="2909888" y="3362325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4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88" y="3362325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3107" y="501368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 (specifically for errors between 0 and 1)?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6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28824"/>
              </p:ext>
            </p:extLst>
          </p:nvPr>
        </p:nvGraphicFramePr>
        <p:xfrm>
          <a:off x="6705600" y="2847975"/>
          <a:ext cx="23066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18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847975"/>
                        <a:ext cx="23066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35924"/>
            <a:ext cx="66479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ranges from +∞ </a:t>
            </a:r>
            <a:r>
              <a:rPr lang="en-US" sz="2400" dirty="0">
                <a:solidFill>
                  <a:srgbClr val="0000FF"/>
                </a:solidFill>
              </a:rPr>
              <a:t>to -∞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for most reasonable values: ranges </a:t>
            </a:r>
            <a:r>
              <a:rPr lang="en-US" sz="2400" dirty="0" smtClean="0">
                <a:solidFill>
                  <a:srgbClr val="0000FF"/>
                </a:solidFill>
              </a:rPr>
              <a:t>from </a:t>
            </a:r>
            <a:r>
              <a:rPr lang="en-US" sz="2400" dirty="0" smtClean="0">
                <a:solidFill>
                  <a:srgbClr val="0000FF"/>
                </a:solidFill>
              </a:rPr>
              <a:t>~1 to -</a:t>
            </a:r>
            <a:r>
              <a:rPr lang="en-US" sz="2400" dirty="0" smtClean="0">
                <a:solidFill>
                  <a:srgbClr val="0000FF"/>
                </a:solidFill>
              </a:rPr>
              <a:t>1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errors of 50% = 0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0859"/>
              </p:ext>
            </p:extLst>
          </p:nvPr>
        </p:nvGraphicFramePr>
        <p:xfrm>
          <a:off x="612648" y="1838324"/>
          <a:ext cx="594055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906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classify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3894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2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3208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3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  <p:grpSp>
        <p:nvGrpSpPr>
          <p:cNvPr id="6" name="Group 37"/>
          <p:cNvGrpSpPr/>
          <p:nvPr/>
        </p:nvGrpSpPr>
        <p:grpSpPr>
          <a:xfrm>
            <a:off x="2426307" y="3581400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Testing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2420044" y="42038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2467933" y="5957295"/>
            <a:ext cx="1051790" cy="551708"/>
            <a:chOff x="7391399" y="3505200"/>
            <a:chExt cx="1439251" cy="1371600"/>
          </a:xfrm>
          <a:effectLst/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69305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40314"/>
            <a:ext cx="17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to label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277044" y="3856192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77044" y="4467169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77044" y="5299672"/>
            <a:ext cx="868431" cy="1041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3387558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14789" y="3828308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08530" y="4450801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56417" y="6204203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364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364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5364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4724400"/>
            <a:ext cx="340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decide on the final prediction?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5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classify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9929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6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weighted vote of the learned classifiers weighted by α(</a:t>
            </a:r>
            <a:r>
              <a:rPr lang="en-US" sz="2800" dirty="0">
                <a:solidFill>
                  <a:srgbClr val="0000FF"/>
                </a:solidFill>
              </a:rPr>
              <a:t>remember </a:t>
            </a:r>
            <a:r>
              <a:rPr lang="en-US" sz="2800" dirty="0" smtClean="0">
                <a:solidFill>
                  <a:srgbClr val="0000FF"/>
                </a:solidFill>
              </a:rPr>
              <a:t>αgenerally varies </a:t>
            </a:r>
            <a:r>
              <a:rPr lang="en-US" sz="2800" dirty="0" smtClean="0">
                <a:solidFill>
                  <a:srgbClr val="0000FF"/>
                </a:solidFill>
              </a:rPr>
              <a:t>from </a:t>
            </a:r>
            <a:r>
              <a:rPr lang="en-US" sz="2800" dirty="0" smtClean="0">
                <a:solidFill>
                  <a:srgbClr val="0000FF"/>
                </a:solidFill>
              </a:rPr>
              <a:t>~1 </a:t>
            </a:r>
            <a:r>
              <a:rPr lang="en-US" sz="2800" dirty="0" smtClean="0">
                <a:solidFill>
                  <a:srgbClr val="0000FF"/>
                </a:solidFill>
              </a:rPr>
              <a:t>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happens if a classifier has error &gt;50%</a:t>
            </a:r>
          </a:p>
        </p:txBody>
      </p:sp>
    </p:spTree>
    <p:extLst>
      <p:ext uri="{BB962C8B-B14F-4D97-AF65-F5344CB8AC3E}">
        <p14:creationId xmlns:p14="http://schemas.microsoft.com/office/powerpoint/2010/main" val="141822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classify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15342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0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weighted vote of the learned classifiers weighted by α(</a:t>
            </a:r>
            <a:r>
              <a:rPr lang="en-US" sz="2800" dirty="0">
                <a:solidFill>
                  <a:srgbClr val="0000FF"/>
                </a:solidFill>
              </a:rPr>
              <a:t>remember </a:t>
            </a:r>
            <a:r>
              <a:rPr lang="en-US" sz="2800" dirty="0" smtClean="0">
                <a:solidFill>
                  <a:srgbClr val="0000FF"/>
                </a:solidFill>
              </a:rPr>
              <a:t>αgenerally varies </a:t>
            </a:r>
            <a:r>
              <a:rPr lang="en-US" sz="2800" dirty="0" smtClean="0">
                <a:solidFill>
                  <a:srgbClr val="0000FF"/>
                </a:solidFill>
              </a:rPr>
              <a:t>from </a:t>
            </a:r>
            <a:r>
              <a:rPr lang="en-US" sz="2800" dirty="0" smtClean="0">
                <a:solidFill>
                  <a:srgbClr val="0000FF"/>
                </a:solidFill>
              </a:rPr>
              <a:t>~1 </a:t>
            </a:r>
            <a:r>
              <a:rPr lang="en-US" sz="2800" dirty="0" smtClean="0">
                <a:solidFill>
                  <a:srgbClr val="0000FF"/>
                </a:solidFill>
              </a:rPr>
              <a:t>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We actually vote the opposite!</a:t>
            </a:r>
          </a:p>
        </p:txBody>
      </p:sp>
    </p:spTree>
    <p:extLst>
      <p:ext uri="{BB962C8B-B14F-4D97-AF65-F5344CB8AC3E}">
        <p14:creationId xmlns:p14="http://schemas.microsoft.com/office/powerpoint/2010/main" val="229490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train, updating the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5141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Remember, we want to enforce: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2334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5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98707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6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186" y="5181600"/>
            <a:ext cx="666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Z is called </a:t>
            </a:r>
            <a:r>
              <a:rPr lang="en-US" sz="2800" dirty="0">
                <a:solidFill>
                  <a:srgbClr val="0000FF"/>
                </a:solidFill>
              </a:rPr>
              <a:t>the </a:t>
            </a:r>
            <a:r>
              <a:rPr lang="en-US" sz="2800" dirty="0">
                <a:solidFill>
                  <a:srgbClr val="FF6600"/>
                </a:solidFill>
              </a:rPr>
              <a:t>normalizing </a:t>
            </a:r>
            <a:r>
              <a:rPr lang="en-US" sz="2800" dirty="0" smtClean="0">
                <a:solidFill>
                  <a:srgbClr val="FF6600"/>
                </a:solidFill>
              </a:rPr>
              <a:t>constant</a:t>
            </a:r>
            <a:r>
              <a:rPr lang="en-US" sz="2800" dirty="0">
                <a:solidFill>
                  <a:srgbClr val="FF6600"/>
                </a:solidFill>
              </a:rPr>
              <a:t>.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It is used to make sure that the weights sum to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221321"/>
            <a:ext cx="24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it be?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61127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53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Remember, we want to enforce: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37400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54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0694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55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184309"/>
            <a:ext cx="731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normalizing constant (i.e. the sum of the “new” </a:t>
            </a:r>
            <a:r>
              <a:rPr lang="en-US" sz="2800" dirty="0" err="1" smtClean="0">
                <a:solidFill>
                  <a:srgbClr val="FF6600"/>
                </a:solidFill>
              </a:rPr>
              <a:t>w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800" dirty="0" smtClean="0">
                <a:solidFill>
                  <a:srgbClr val="FF6600"/>
                </a:solidFill>
              </a:rPr>
              <a:t>):</a:t>
            </a:r>
            <a:endParaRPr lang="en-US" sz="28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76863"/>
              </p:ext>
            </p:extLst>
          </p:nvPr>
        </p:nvGraphicFramePr>
        <p:xfrm>
          <a:off x="1263650" y="5737225"/>
          <a:ext cx="5414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56" name="Equation" r:id="rId9" imgW="2565400" imgH="457200" progId="Equation.3">
                  <p:embed/>
                </p:oleObj>
              </mc:Choice>
              <mc:Fallback>
                <p:oleObj name="Equation" r:id="rId9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0" y="5737225"/>
                        <a:ext cx="5414963" cy="96837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3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62653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142903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28956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375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86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      </a:t>
            </a:r>
            <a:r>
              <a:rPr lang="en-US" sz="2400" dirty="0" smtClean="0">
                <a:solidFill>
                  <a:srgbClr val="0000FF"/>
                </a:solidFill>
              </a:rPr>
              <a:t>  positive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incorrect   </a:t>
            </a:r>
            <a:r>
              <a:rPr lang="en-US" sz="2400" dirty="0" smtClean="0">
                <a:solidFill>
                  <a:srgbClr val="0000FF"/>
                </a:solidFill>
              </a:rPr>
              <a:t>  negative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8371" y="4495800"/>
            <a:ext cx="121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correct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incorrect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8164" y="44958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20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0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	large value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672" y="5562600"/>
            <a:ext cx="658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Note: only change weights based on current classifier (not all previous classifiers)</a:t>
            </a:r>
            <a:endParaRPr lang="en-US" sz="280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      </a:t>
            </a:r>
            <a:r>
              <a:rPr lang="en-US" sz="2400" dirty="0" smtClean="0">
                <a:solidFill>
                  <a:srgbClr val="0000FF"/>
                </a:solidFill>
              </a:rPr>
              <a:t>  positive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incorrect   </a:t>
            </a:r>
            <a:r>
              <a:rPr lang="en-US" sz="2400" dirty="0" smtClean="0">
                <a:solidFill>
                  <a:srgbClr val="0000FF"/>
                </a:solidFill>
              </a:rPr>
              <a:t>  negative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4800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4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91435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3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505200"/>
            <a:ext cx="32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αdo?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59774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5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505200"/>
            <a:ext cx="32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αdo?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448" y="402842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the classifier was good (&lt;50% error)αis positive: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trust classifier output and move as normal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If the classifier was back (&gt;50% error)αis negative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	classifier is so bad, consider opposite prediction of 	classifier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3919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8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   negative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465856" y="2232542"/>
            <a:ext cx="288490" cy="38862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	large value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895600"/>
            <a:ext cx="838200" cy="2437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27" y="5638800"/>
            <a:ext cx="7721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the classifier was good (&lt;50% error)αis positive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If the classifier was back (&gt;50% error)αis negative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Testing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628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628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628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838200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94644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take majority vote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if they output probabilities, take a weighted vote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0" y="5654689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having multiple classifiers help us?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/>
              <a:t> </a:t>
            </a:r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546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6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592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like anything we’ve seen before?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6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/>
              <a:t> </a:t>
            </a:r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939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5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502967"/>
            <a:ext cx="218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Exponential loss!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62113"/>
              </p:ext>
            </p:extLst>
          </p:nvPr>
        </p:nvGraphicFramePr>
        <p:xfrm>
          <a:off x="3657600" y="4159250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6" name="Equation" r:id="rId5" imgW="1155700" imgH="203200" progId="Equation.3">
                  <p:embed/>
                </p:oleObj>
              </mc:Choice>
              <mc:Fallback>
                <p:oleObj name="Equation" r:id="rId5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4159250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AdaBoost</a:t>
            </a:r>
            <a:r>
              <a:rPr lang="en-US" sz="2800" dirty="0" smtClean="0">
                <a:solidFill>
                  <a:srgbClr val="0000FF"/>
                </a:solidFill>
              </a:rPr>
              <a:t> turns out to be another approach for minimizing the exponential loss!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Other boosting variants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Loss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968500" y="2133600"/>
            <a:ext cx="5257801" cy="4724400"/>
            <a:chOff x="1240" y="1344"/>
            <a:chExt cx="3312" cy="2976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360" y="403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Correct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 flipV="1">
              <a:off x="2664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167" y="3561"/>
              <a:ext cx="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cs typeface="+mn-cs"/>
                </a:rPr>
                <a:t>loss</a:t>
              </a:r>
              <a:endParaRPr lang="en-US" sz="2400" dirty="0">
                <a:cs typeface="+mn-cs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40" y="3526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84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329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7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06" y="3103"/>
              <a:ext cx="13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3" y="3455"/>
              <a:ext cx="13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943" y="3244"/>
              <a:ext cx="135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078" y="2997"/>
              <a:ext cx="1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351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215" y="3244"/>
              <a:ext cx="136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76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AutoShape 19"/>
            <p:cNvSpPr>
              <a:spLocks/>
            </p:cNvSpPr>
            <p:nvPr/>
          </p:nvSpPr>
          <p:spPr bwMode="auto">
            <a:xfrm rot="16199711" flipV="1">
              <a:off x="3316" y="3074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8" name="AutoShape 20"/>
            <p:cNvSpPr>
              <a:spLocks/>
            </p:cNvSpPr>
            <p:nvPr/>
          </p:nvSpPr>
          <p:spPr bwMode="auto">
            <a:xfrm rot="16199711" flipV="1">
              <a:off x="1872" y="2968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669" y="3773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66"/>
                  </a:solidFill>
                  <a:cs typeface="+mn-cs"/>
                </a:rPr>
                <a:t>Mistakes</a:t>
              </a: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04800" y="3124200"/>
            <a:ext cx="7467600" cy="2474913"/>
            <a:chOff x="192" y="1968"/>
            <a:chExt cx="4704" cy="1559"/>
          </a:xfrm>
        </p:grpSpPr>
        <p:sp>
          <p:nvSpPr>
            <p:cNvPr id="17437" name="Freeform 29"/>
            <p:cNvSpPr>
              <a:spLocks/>
            </p:cNvSpPr>
            <p:nvPr/>
          </p:nvSpPr>
          <p:spPr bwMode="auto">
            <a:xfrm flipH="1">
              <a:off x="576" y="1968"/>
              <a:ext cx="4320" cy="1559"/>
            </a:xfrm>
            <a:custGeom>
              <a:avLst/>
              <a:gdLst>
                <a:gd name="T0" fmla="*/ 0 w 5312"/>
                <a:gd name="T1" fmla="*/ 2124 h 2124"/>
                <a:gd name="T2" fmla="*/ 1528 w 5312"/>
                <a:gd name="T3" fmla="*/ 1908 h 2124"/>
                <a:gd name="T4" fmla="*/ 2624 w 5312"/>
                <a:gd name="T5" fmla="*/ 1156 h 2124"/>
                <a:gd name="T6" fmla="*/ 3744 w 5312"/>
                <a:gd name="T7" fmla="*/ 180 h 2124"/>
                <a:gd name="T8" fmla="*/ 5312 w 5312"/>
                <a:gd name="T9" fmla="*/ 76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2" h="2124">
                  <a:moveTo>
                    <a:pt x="0" y="2124"/>
                  </a:moveTo>
                  <a:cubicBezTo>
                    <a:pt x="253" y="2088"/>
                    <a:pt x="1091" y="2069"/>
                    <a:pt x="1528" y="1908"/>
                  </a:cubicBezTo>
                  <a:cubicBezTo>
                    <a:pt x="1965" y="1747"/>
                    <a:pt x="2255" y="1444"/>
                    <a:pt x="2624" y="1156"/>
                  </a:cubicBezTo>
                  <a:cubicBezTo>
                    <a:pt x="2993" y="868"/>
                    <a:pt x="3296" y="360"/>
                    <a:pt x="3744" y="180"/>
                  </a:cubicBezTo>
                  <a:cubicBezTo>
                    <a:pt x="4192" y="0"/>
                    <a:pt x="4985" y="98"/>
                    <a:pt x="5312" y="76"/>
                  </a:cubicBezTo>
                </a:path>
              </a:pathLst>
            </a:custGeom>
            <a:noFill/>
            <a:ln w="28575" cap="flat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99FF"/>
                  </a:solidFill>
                  <a:cs typeface="+mn-cs"/>
                </a:rPr>
                <a:t>Brownboost</a:t>
              </a: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609600" y="1828800"/>
            <a:ext cx="7105650" cy="3743325"/>
            <a:chOff x="384" y="1152"/>
            <a:chExt cx="4476" cy="2358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 flipH="1">
              <a:off x="1392" y="1296"/>
              <a:ext cx="3468" cy="2214"/>
            </a:xfrm>
            <a:custGeom>
              <a:avLst/>
              <a:gdLst>
                <a:gd name="T0" fmla="*/ 0 w 4264"/>
                <a:gd name="T1" fmla="*/ 3016 h 3016"/>
                <a:gd name="T2" fmla="*/ 1528 w 4264"/>
                <a:gd name="T3" fmla="*/ 2800 h 3016"/>
                <a:gd name="T4" fmla="*/ 2624 w 4264"/>
                <a:gd name="T5" fmla="*/ 2048 h 3016"/>
                <a:gd name="T6" fmla="*/ 3544 w 4264"/>
                <a:gd name="T7" fmla="*/ 1024 h 3016"/>
                <a:gd name="T8" fmla="*/ 4264 w 4264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4" h="3016">
                  <a:moveTo>
                    <a:pt x="0" y="3016"/>
                  </a:moveTo>
                  <a:cubicBezTo>
                    <a:pt x="253" y="2980"/>
                    <a:pt x="1091" y="2961"/>
                    <a:pt x="1528" y="2800"/>
                  </a:cubicBezTo>
                  <a:cubicBezTo>
                    <a:pt x="1965" y="2639"/>
                    <a:pt x="2288" y="2344"/>
                    <a:pt x="2624" y="2048"/>
                  </a:cubicBezTo>
                  <a:cubicBezTo>
                    <a:pt x="2960" y="1752"/>
                    <a:pt x="3271" y="1365"/>
                    <a:pt x="3544" y="1024"/>
                  </a:cubicBezTo>
                  <a:cubicBezTo>
                    <a:pt x="3817" y="683"/>
                    <a:pt x="4114" y="213"/>
                    <a:pt x="426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84" y="1152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accent1"/>
                  </a:solidFill>
                  <a:cs typeface="+mn-cs"/>
                </a:rPr>
                <a:t>Logitboost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251200" y="1517650"/>
            <a:ext cx="4494213" cy="4076700"/>
            <a:chOff x="2064" y="960"/>
            <a:chExt cx="2831" cy="2568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 flipH="1">
              <a:off x="2208" y="1296"/>
              <a:ext cx="2687" cy="2232"/>
            </a:xfrm>
            <a:custGeom>
              <a:avLst/>
              <a:gdLst>
                <a:gd name="T0" fmla="*/ 0 w 3304"/>
                <a:gd name="T1" fmla="*/ 3040 h 3040"/>
                <a:gd name="T2" fmla="*/ 1528 w 3304"/>
                <a:gd name="T3" fmla="*/ 2824 h 3040"/>
                <a:gd name="T4" fmla="*/ 2624 w 3304"/>
                <a:gd name="T5" fmla="*/ 2072 h 3040"/>
                <a:gd name="T6" fmla="*/ 3152 w 3304"/>
                <a:gd name="T7" fmla="*/ 1120 h 3040"/>
                <a:gd name="T8" fmla="*/ 3304 w 3304"/>
                <a:gd name="T9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4" h="3040">
                  <a:moveTo>
                    <a:pt x="0" y="3040"/>
                  </a:moveTo>
                  <a:cubicBezTo>
                    <a:pt x="253" y="3004"/>
                    <a:pt x="1091" y="2985"/>
                    <a:pt x="1528" y="2824"/>
                  </a:cubicBezTo>
                  <a:cubicBezTo>
                    <a:pt x="1965" y="2663"/>
                    <a:pt x="2353" y="2356"/>
                    <a:pt x="2624" y="2072"/>
                  </a:cubicBezTo>
                  <a:cubicBezTo>
                    <a:pt x="2895" y="1788"/>
                    <a:pt x="3039" y="1465"/>
                    <a:pt x="3152" y="1120"/>
                  </a:cubicBezTo>
                  <a:cubicBezTo>
                    <a:pt x="3265" y="775"/>
                    <a:pt x="3272" y="233"/>
                    <a:pt x="330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2064" y="100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Adaboost =</a:t>
              </a:r>
            </a:p>
          </p:txBody>
        </p:sp>
        <p:graphicFrame>
          <p:nvGraphicFramePr>
            <p:cNvPr id="20494" name="Object 39"/>
            <p:cNvGraphicFramePr>
              <a:graphicFrameLocks noChangeAspect="1"/>
            </p:cNvGraphicFramePr>
            <p:nvPr/>
          </p:nvGraphicFramePr>
          <p:xfrm>
            <a:off x="3024" y="960"/>
            <a:ext cx="8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54" name="Equation" r:id="rId4" imgW="457200" imgH="203200" progId="Equation.3">
                    <p:embed/>
                  </p:oleObj>
                </mc:Choice>
                <mc:Fallback>
                  <p:oleObj name="Equation" r:id="rId4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81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8" name="Group 50"/>
          <p:cNvGrpSpPr>
            <a:grpSpLocks/>
          </p:cNvGrpSpPr>
          <p:nvPr/>
        </p:nvGrpSpPr>
        <p:grpSpPr bwMode="auto">
          <a:xfrm>
            <a:off x="450850" y="4108450"/>
            <a:ext cx="6235700" cy="1498600"/>
            <a:chOff x="284" y="2588"/>
            <a:chExt cx="3928" cy="944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72" y="3532"/>
              <a:ext cx="15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2664" y="2755"/>
              <a:ext cx="0" cy="7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036" y="2752"/>
              <a:ext cx="163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4" y="2588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cs typeface="+mn-cs"/>
                </a:rPr>
                <a:t>0-1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80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Boosting example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022" y="5900888"/>
            <a:ext cx="37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Start with equal weighted data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9382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3048000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981200" y="6096000"/>
            <a:ext cx="356870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h =&gt; p(error) = 0.5  it is at chance</a:t>
            </a: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 flipV="1">
            <a:off x="2613025" y="5749925"/>
            <a:ext cx="423863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3055938" y="5759450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410200" y="210255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 learner = line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be the best line learned on this data set?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945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0575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362325" y="28432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590925" y="30718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289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623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433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600325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575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2325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38525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9051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5241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003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133725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752725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514725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295525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828925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9125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3529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124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352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886325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46577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152525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10763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076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6097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1381125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0669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9907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990725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5241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2955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286125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3133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828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743325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514725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066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828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19907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5241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2955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38195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3209925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3743325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276725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4048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573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13811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914525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85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438525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4429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2005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3667125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895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71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30575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AutoShape 62"/>
          <p:cNvSpPr>
            <a:spLocks noChangeArrowheads="1"/>
          </p:cNvSpPr>
          <p:nvPr/>
        </p:nvSpPr>
        <p:spPr bwMode="auto">
          <a:xfrm>
            <a:off x="1778000" y="5994400"/>
            <a:ext cx="324485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one seems to be the best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752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2524125" y="1447800"/>
            <a:ext cx="1588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1990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2081213" y="5937250"/>
            <a:ext cx="423862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2524125" y="5946775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AutoShape 79"/>
          <p:cNvSpPr>
            <a:spLocks noChangeArrowheads="1"/>
          </p:cNvSpPr>
          <p:nvPr/>
        </p:nvSpPr>
        <p:spPr bwMode="auto">
          <a:xfrm>
            <a:off x="76200" y="6380163"/>
            <a:ext cx="6813550" cy="36671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is a 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‘</a:t>
            </a:r>
            <a:r>
              <a:rPr lang="en-GB" sz="2400" b="1">
                <a:solidFill>
                  <a:schemeClr val="tx1"/>
                </a:solidFill>
              </a:rPr>
              <a:t>weak classifier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’</a:t>
            </a:r>
            <a:r>
              <a:rPr lang="en-GB" sz="2400">
                <a:solidFill>
                  <a:schemeClr val="tx1"/>
                </a:solidFill>
              </a:rPr>
              <a:t>: It performs slightly better than chance.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reweight examples?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9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1450" y="5997714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reds on this side get more weight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blues on this side get less weight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5997714"/>
            <a:ext cx="3629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reds on this side get less weight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blues on this side get more weight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2469560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reweight examples?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662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600450" y="3098800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752850" y="3429000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24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5696409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09588" y="4249738"/>
            <a:ext cx="4868862" cy="304800"/>
          </a:xfrm>
          <a:prstGeom prst="line">
            <a:avLst/>
          </a:pr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3600450" y="3124200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752850" y="3454400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0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ensemble learning</a:t>
            </a:r>
            <a:endParaRPr lang="en-US" dirty="0"/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3</a:t>
              </a:r>
              <a:endParaRPr lang="en-US" sz="2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91149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0718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76612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605212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3766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576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14612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0718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376612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452812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194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5384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6146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148012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67012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529012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309812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843212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43412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672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38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367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900612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46720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166812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0906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090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16240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1395412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0812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20050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005012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5384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3098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300412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3148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2843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757612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529012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81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843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0050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5384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098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8338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224212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757612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4291012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2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14716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3954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928812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1700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3452812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4443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42148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681412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910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3986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538412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368675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V="1">
            <a:off x="785812" y="2098675"/>
            <a:ext cx="4843463" cy="1052513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14350" y="4249738"/>
            <a:ext cx="5453062" cy="347662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457200" y="5943600"/>
            <a:ext cx="7221537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rgbClr val="FF6600"/>
                </a:solidFill>
              </a:rPr>
              <a:t>The strong (non- linear) classifier is built as the combination of all the weak (linear) classifiers.</a:t>
            </a:r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2101850" y="1384300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3427412" y="1431925"/>
            <a:ext cx="331788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5800725" y="4251325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5635625" y="2014538"/>
            <a:ext cx="331787" cy="366712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8329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667956"/>
            <a:ext cx="48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can we use as a classifier?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160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For most applications, must be fast!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Why?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For most applications, must be fast!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Each iteration we have to train a new classifier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called a </a:t>
            </a:r>
            <a:r>
              <a:rPr lang="en-US" dirty="0" smtClean="0">
                <a:solidFill>
                  <a:srgbClr val="FF6600"/>
                </a:solidFill>
              </a:rPr>
              <a:t>decision stump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the decision boundary look like for a decision stump?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called a </a:t>
            </a:r>
            <a:r>
              <a:rPr lang="en-US" dirty="0" smtClean="0">
                <a:solidFill>
                  <a:srgbClr val="FF6600"/>
                </a:solidFill>
              </a:rPr>
              <a:t>decision stump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the decision boundary look like for boosted decision stumps?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3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called a </a:t>
            </a:r>
            <a:r>
              <a:rPr lang="en-US" dirty="0" smtClean="0">
                <a:solidFill>
                  <a:srgbClr val="FF6600"/>
                </a:solidFill>
              </a:rPr>
              <a:t>decision stump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Linear classifier!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Each stump defines the weight for that dimension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If you learn multiple stumps for that dimension then it’s the weighted average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5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Very successful on a wide range of problems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One of the keys is that boosting tends not to </a:t>
            </a:r>
            <a:r>
              <a:rPr lang="en-US" sz="2400" dirty="0" err="1" smtClean="0"/>
              <a:t>overfit</a:t>
            </a:r>
            <a:r>
              <a:rPr lang="en-US" sz="2400" dirty="0" smtClean="0"/>
              <a:t>, even for a large number of iterations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11612" cy="2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0908" y="6240805"/>
            <a:ext cx="8271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Using &lt;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10,000</a:t>
            </a:r>
            <a:r>
              <a:rPr lang="en-US" sz="2400" dirty="0">
                <a:cs typeface="+mn-cs"/>
              </a:rPr>
              <a:t> training examples </a:t>
            </a:r>
            <a:r>
              <a:rPr lang="en-US" sz="2400" dirty="0" smtClean="0"/>
              <a:t>can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>
                <a:cs typeface="+mn-cs"/>
              </a:rPr>
              <a:t>fit &gt;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2,000,000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parameters!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5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Adaboost</a:t>
            </a:r>
            <a:r>
              <a:rPr lang="en-US" sz="3600" dirty="0" smtClean="0"/>
              <a:t> application example: </a:t>
            </a:r>
            <a:br>
              <a:rPr lang="en-US" sz="3600" dirty="0" smtClean="0"/>
            </a:br>
            <a:r>
              <a:rPr lang="en-US" sz="3600" dirty="0" smtClean="0"/>
              <a:t>face detection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Adaboost</a:t>
            </a:r>
            <a:r>
              <a:rPr lang="en-US" sz="3600" dirty="0" smtClean="0"/>
              <a:t> application example: </a:t>
            </a:r>
            <a:br>
              <a:rPr lang="en-US" sz="3600" dirty="0" smtClean="0"/>
            </a:br>
            <a:r>
              <a:rPr lang="en-US" sz="3600" dirty="0" smtClean="0"/>
              <a:t>face detection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90850" y="3987800"/>
            <a:ext cx="452438" cy="512762"/>
          </a:xfrm>
          <a:prstGeom prst="roundRect">
            <a:avLst>
              <a:gd name="adj" fmla="val 352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1250" y="4159250"/>
            <a:ext cx="415925" cy="465137"/>
          </a:xfrm>
          <a:prstGeom prst="roundRect">
            <a:avLst>
              <a:gd name="adj" fmla="val 380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03750" y="4183062"/>
            <a:ext cx="366713" cy="366713"/>
          </a:xfrm>
          <a:prstGeom prst="roundRect">
            <a:avLst>
              <a:gd name="adj" fmla="val 431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32438" y="4016375"/>
            <a:ext cx="442912" cy="465137"/>
          </a:xfrm>
          <a:prstGeom prst="roundRect">
            <a:avLst>
              <a:gd name="adj" fmla="val 356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ensemble learning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38534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  <a:gridCol w="1371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.6*.6*.6=0.216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.6*.6*.4=0.144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.6*.4*.6=0.144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.6*.4*.4=0.096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.4*.6*.6=0.144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.4*.6*.4=0.096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.4*.4*.6=0.096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.4*.4*.4=0.064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3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495800"/>
            <a:ext cx="74676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300"/>
            <a:ext cx="7493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467600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37834"/>
            <a:ext cx="509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give you some context of importance: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8200" y="1447800"/>
            <a:ext cx="114300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6581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204563"/>
            <a:ext cx="1905000" cy="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7134"/>
            <a:ext cx="50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48200"/>
            <a:ext cx="7162800" cy="142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3733800"/>
            <a:ext cx="121920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" y="5791200"/>
            <a:ext cx="110490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“weak” learners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86150"/>
            <a:ext cx="4270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4 Types of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Rectangle filters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(Similar to Haar wavelets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   Papageorgiou, et al. 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/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Based on 24x24 grid:</a:t>
            </a:r>
            <a:br>
              <a:rPr lang="en-GB"/>
            </a:br>
            <a:r>
              <a:rPr lang="en-GB"/>
              <a:t>160,000 features to choose from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620838"/>
            <a:ext cx="4799013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51000"/>
            <a:ext cx="189865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0725" y="5467350"/>
            <a:ext cx="435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g(x) =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sum(WhiteArea) - sum(BlackArea)</a:t>
            </a:r>
          </a:p>
        </p:txBody>
      </p:sp>
    </p:spTree>
    <p:extLst>
      <p:ext uri="{BB962C8B-B14F-4D97-AF65-F5344CB8AC3E}">
        <p14:creationId xmlns:p14="http://schemas.microsoft.com/office/powerpoint/2010/main" val="170558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“weak” learners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39937"/>
            <a:ext cx="443865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83992"/>
              </p:ext>
            </p:extLst>
          </p:nvPr>
        </p:nvGraphicFramePr>
        <p:xfrm>
          <a:off x="2967038" y="5000625"/>
          <a:ext cx="730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8" r:id="rId4" imgW="76320" imgH="190440" progId="">
                  <p:embed/>
                </p:oleObj>
              </mc:Choice>
              <mc:Fallback>
                <p:oleObj r:id="rId4" imgW="7632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00625"/>
                        <a:ext cx="730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913" y="4703762"/>
            <a:ext cx="692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                F(x) =   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1 </a:t>
            </a:r>
            <a:r>
              <a:rPr lang="en-GB" dirty="0"/>
              <a:t>f</a:t>
            </a:r>
            <a:r>
              <a:rPr lang="en-GB" sz="1800" baseline="-33000" dirty="0"/>
              <a:t>1</a:t>
            </a:r>
            <a:r>
              <a:rPr lang="en-GB" dirty="0"/>
              <a:t>(x)    +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2  </a:t>
            </a:r>
            <a:r>
              <a:rPr lang="en-GB" dirty="0"/>
              <a:t>f</a:t>
            </a:r>
            <a:r>
              <a:rPr lang="en-GB" sz="1800" baseline="-33000" dirty="0"/>
              <a:t>2</a:t>
            </a:r>
            <a:r>
              <a:rPr lang="en-GB" dirty="0"/>
              <a:t>(x)    +  ...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0" y="5637212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f</a:t>
            </a:r>
            <a:r>
              <a:rPr lang="en-GB" sz="1800" i="1" baseline="-33000">
                <a:latin typeface="Arial" charset="0"/>
                <a:cs typeface="Arial" charset="0"/>
              </a:rPr>
              <a:t>i</a:t>
            </a:r>
            <a:r>
              <a:rPr lang="en-GB"/>
              <a:t>(x) =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2663" y="5467350"/>
            <a:ext cx="2173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1   if </a:t>
            </a:r>
            <a:r>
              <a:rPr lang="en-GB" dirty="0" err="1"/>
              <a:t>g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r>
              <a:rPr lang="en-GB" dirty="0"/>
              <a:t>(x) &gt; </a:t>
            </a:r>
            <a:r>
              <a:rPr lang="en-GB" dirty="0" err="1">
                <a:latin typeface="Arial" charset="0"/>
                <a:cs typeface="Arial" charset="0"/>
              </a:rPr>
              <a:t>θ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endParaRPr lang="en-GB" sz="1800" baseline="-330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-1   otherwise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62338" y="54864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63513"/>
            <a:ext cx="7772400" cy="13954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Example output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8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Solving other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Face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Tasks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583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3581400"/>
            <a:ext cx="351155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Facial Feature Localization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200" y="4876800"/>
            <a:ext cx="184150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Demographic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9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7489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10200" y="3505200"/>
            <a:ext cx="234791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Profile Detection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oundRect">
            <a:avLst>
              <a:gd name="adj" fmla="val 519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9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304800"/>
            <a:ext cx="9074150" cy="72231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“weak” classifiers learned</a:t>
            </a:r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2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1142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/>
          <a:stretch>
            <a:fillRect/>
          </a:stretch>
        </p:blipFill>
        <p:spPr bwMode="auto">
          <a:xfrm>
            <a:off x="514350" y="156845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091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30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</a:t>
            </a:r>
            <a:r>
              <a:rPr lang="en-US" dirty="0" err="1" smtClean="0"/>
              <a:t>vs</a:t>
            </a:r>
            <a:r>
              <a:rPr lang="en-US" dirty="0" smtClean="0"/>
              <a:t> Boosting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12900"/>
            <a:ext cx="77343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08132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http://arxiv.org/pdf/1106.0257.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32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32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Boosting Neural </a:t>
            </a:r>
            <a:r>
              <a:rPr lang="en-US" sz="2000" dirty="0"/>
              <a:t>Networks</a:t>
            </a:r>
          </a:p>
        </p:txBody>
      </p:sp>
      <p:pic>
        <p:nvPicPr>
          <p:cNvPr id="110594" name="Picture 3" descr="pres_pic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5715000" cy="6121909"/>
          </a:xfrm>
          <a:noFill/>
        </p:spPr>
      </p:pic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5392273" y="2741473"/>
            <a:ext cx="25325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Ada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-Boosting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Arcing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Bagging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White bar represents 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standard deviation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334000" y="171414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Change in error rate over standard classifier </a:t>
            </a:r>
            <a:endParaRPr lang="en-US"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69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res_pi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648200" cy="5773734"/>
          </a:xfrm>
          <a:noFill/>
        </p:spPr>
      </p:pic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81000" y="385763"/>
            <a:ext cx="2768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Boosting Decision </a:t>
            </a:r>
            <a:r>
              <a:rPr lang="en-US" sz="1800" dirty="0"/>
              <a:t>Trees</a:t>
            </a:r>
          </a:p>
        </p:txBody>
      </p:sp>
    </p:spTree>
    <p:extLst>
      <p:ext uri="{BB962C8B-B14F-4D97-AF65-F5344CB8AC3E}">
        <p14:creationId xmlns:p14="http://schemas.microsoft.com/office/powerpoint/2010/main" val="327202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9128</TotalTime>
  <Words>3218</Words>
  <Application>Microsoft Macintosh PowerPoint</Application>
  <PresentationFormat>On-screen Show (4:3)</PresentationFormat>
  <Paragraphs>772</Paragraphs>
  <Slides>99</Slides>
  <Notes>21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Median</vt:lpstr>
      <vt:lpstr>Equation</vt:lpstr>
      <vt:lpstr>Microsoft Equation</vt:lpstr>
      <vt:lpstr>Ensemble learning</vt:lpstr>
      <vt:lpstr>Admin</vt:lpstr>
      <vt:lpstr>Quick exercise</vt:lpstr>
      <vt:lpstr>Ensemble learning</vt:lpstr>
      <vt:lpstr>Ensemble learning</vt:lpstr>
      <vt:lpstr>Ensemble learning</vt:lpstr>
      <vt:lpstr>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Given enough classifiers…</vt:lpstr>
      <vt:lpstr>Obtaining independent classifiers</vt:lpstr>
      <vt:lpstr>Idea 1: different learning methods</vt:lpstr>
      <vt:lpstr>Idea 1: different learning methods</vt:lpstr>
      <vt:lpstr>Idea 2: split up training data</vt:lpstr>
      <vt:lpstr>Idea 2: split up training data</vt:lpstr>
      <vt:lpstr>Idea 3: bagging</vt:lpstr>
      <vt:lpstr>data generating distribution</vt:lpstr>
      <vt:lpstr>Ideal situation</vt:lpstr>
      <vt:lpstr>bagging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bagging</vt:lpstr>
      <vt:lpstr>bagging concerns</vt:lpstr>
      <vt:lpstr>bagging concerns</vt:lpstr>
      <vt:lpstr>bagging concerns</vt:lpstr>
      <vt:lpstr>bagging concerns</vt:lpstr>
      <vt:lpstr>probability of overlap</vt:lpstr>
      <vt:lpstr>bagging overlap</vt:lpstr>
      <vt:lpstr>When does bagging work</vt:lpstr>
      <vt:lpstr>When does bagging work</vt:lpstr>
      <vt:lpstr>Idea 4: boosting</vt:lpstr>
      <vt:lpstr>“Strong” learner</vt:lpstr>
      <vt:lpstr>“Weak” learner</vt:lpstr>
      <vt:lpstr>weak learners for boosting</vt:lpstr>
      <vt:lpstr>boosting: basic algorithm</vt:lpstr>
      <vt:lpstr>boosting basics</vt:lpstr>
      <vt:lpstr>Boosting</vt:lpstr>
      <vt:lpstr>Boosting</vt:lpstr>
      <vt:lpstr>Boosting</vt:lpstr>
      <vt:lpstr>Boosting</vt:lpstr>
      <vt:lpstr>Boosting</vt:lpstr>
      <vt:lpstr>Classifying</vt:lpstr>
      <vt:lpstr>Notation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classify</vt:lpstr>
      <vt:lpstr>AdaBoost: classify</vt:lpstr>
      <vt:lpstr>AdaBoost: classify</vt:lpstr>
      <vt:lpstr>AdaBoost: train, updating the weights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 justification</vt:lpstr>
      <vt:lpstr>AdaBoost justification</vt:lpstr>
      <vt:lpstr>Other boosting variants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AdaBoost: train</vt:lpstr>
      <vt:lpstr>AdaBoost: train</vt:lpstr>
      <vt:lpstr>AdaBoost: train</vt:lpstr>
      <vt:lpstr>Boosted decision stumps</vt:lpstr>
      <vt:lpstr>Boosted decision stumps</vt:lpstr>
      <vt:lpstr>Boosted decision stumps</vt:lpstr>
      <vt:lpstr>Boosting in practice</vt:lpstr>
      <vt:lpstr>Adaboost application example:  face detection</vt:lpstr>
      <vt:lpstr>Adaboost application example:  face detection</vt:lpstr>
      <vt:lpstr>PowerPoint Presentation</vt:lpstr>
      <vt:lpstr>PowerPoint Presentation</vt:lpstr>
      <vt:lpstr>“weak” learners</vt:lpstr>
      <vt:lpstr>“weak” learners</vt:lpstr>
      <vt:lpstr>Example output</vt:lpstr>
      <vt:lpstr>Solving other “Face” Tasks </vt:lpstr>
      <vt:lpstr>“weak” classifiers learned</vt:lpstr>
      <vt:lpstr>Bagging vs Boosting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1038</cp:revision>
  <cp:lastPrinted>2013-11-01T16:24:19Z</cp:lastPrinted>
  <dcterms:created xsi:type="dcterms:W3CDTF">2011-01-25T19:35:23Z</dcterms:created>
  <dcterms:modified xsi:type="dcterms:W3CDTF">2016-11-17T17:29:48Z</dcterms:modified>
</cp:coreProperties>
</file>