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7"/>
  </p:notesMasterIdLst>
  <p:sldIdLst>
    <p:sldId id="256" r:id="rId2"/>
    <p:sldId id="258" r:id="rId3"/>
    <p:sldId id="327" r:id="rId4"/>
    <p:sldId id="328" r:id="rId5"/>
    <p:sldId id="329" r:id="rId6"/>
    <p:sldId id="330" r:id="rId7"/>
    <p:sldId id="331" r:id="rId8"/>
    <p:sldId id="332" r:id="rId9"/>
    <p:sldId id="334" r:id="rId10"/>
    <p:sldId id="335" r:id="rId11"/>
    <p:sldId id="333" r:id="rId12"/>
    <p:sldId id="396" r:id="rId13"/>
    <p:sldId id="399" r:id="rId14"/>
    <p:sldId id="395" r:id="rId15"/>
    <p:sldId id="397" r:id="rId16"/>
    <p:sldId id="394" r:id="rId17"/>
    <p:sldId id="401" r:id="rId18"/>
    <p:sldId id="400" r:id="rId19"/>
    <p:sldId id="336" r:id="rId20"/>
    <p:sldId id="338" r:id="rId21"/>
    <p:sldId id="340" r:id="rId22"/>
    <p:sldId id="341" r:id="rId23"/>
    <p:sldId id="342" r:id="rId24"/>
    <p:sldId id="347" r:id="rId25"/>
    <p:sldId id="337" r:id="rId26"/>
    <p:sldId id="402" r:id="rId27"/>
    <p:sldId id="403" r:id="rId28"/>
    <p:sldId id="404" r:id="rId29"/>
    <p:sldId id="343" r:id="rId30"/>
    <p:sldId id="405" r:id="rId31"/>
    <p:sldId id="406" r:id="rId32"/>
    <p:sldId id="407" r:id="rId33"/>
    <p:sldId id="408" r:id="rId34"/>
    <p:sldId id="344" r:id="rId35"/>
    <p:sldId id="345" r:id="rId36"/>
    <p:sldId id="346" r:id="rId37"/>
    <p:sldId id="348" r:id="rId38"/>
    <p:sldId id="349" r:id="rId39"/>
    <p:sldId id="350" r:id="rId40"/>
    <p:sldId id="351" r:id="rId41"/>
    <p:sldId id="352" r:id="rId42"/>
    <p:sldId id="353" r:id="rId43"/>
    <p:sldId id="409" r:id="rId44"/>
    <p:sldId id="354" r:id="rId45"/>
    <p:sldId id="355" r:id="rId46"/>
    <p:sldId id="356" r:id="rId47"/>
    <p:sldId id="357" r:id="rId48"/>
    <p:sldId id="358" r:id="rId49"/>
    <p:sldId id="359" r:id="rId50"/>
    <p:sldId id="360" r:id="rId51"/>
    <p:sldId id="410" r:id="rId52"/>
    <p:sldId id="362" r:id="rId53"/>
    <p:sldId id="363" r:id="rId54"/>
    <p:sldId id="364" r:id="rId55"/>
    <p:sldId id="365" r:id="rId56"/>
    <p:sldId id="366" r:id="rId57"/>
    <p:sldId id="367" r:id="rId58"/>
    <p:sldId id="368" r:id="rId59"/>
    <p:sldId id="369" r:id="rId60"/>
    <p:sldId id="370" r:id="rId61"/>
    <p:sldId id="371" r:id="rId62"/>
    <p:sldId id="372" r:id="rId63"/>
    <p:sldId id="373" r:id="rId64"/>
    <p:sldId id="374" r:id="rId65"/>
    <p:sldId id="375" r:id="rId6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068" autoAdjust="0"/>
    <p:restoredTop sz="94660"/>
  </p:normalViewPr>
  <p:slideViewPr>
    <p:cSldViewPr snapToGrid="0" snapToObjects="1">
      <p:cViewPr varScale="1">
        <p:scale>
          <a:sx n="155" d="100"/>
          <a:sy n="155" d="100"/>
        </p:scale>
        <p:origin x="-34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3" Type="http://schemas.openxmlformats.org/officeDocument/2006/relationships/slide" Target="slides/slide62.xml"/><Relationship Id="rId64" Type="http://schemas.openxmlformats.org/officeDocument/2006/relationships/slide" Target="slides/slide63.xml"/><Relationship Id="rId65" Type="http://schemas.openxmlformats.org/officeDocument/2006/relationships/slide" Target="slides/slide64.xml"/><Relationship Id="rId66" Type="http://schemas.openxmlformats.org/officeDocument/2006/relationships/slide" Target="slides/slide65.xml"/><Relationship Id="rId67" Type="http://schemas.openxmlformats.org/officeDocument/2006/relationships/notesMaster" Target="notesMasters/notesMaster1.xml"/><Relationship Id="rId68" Type="http://schemas.openxmlformats.org/officeDocument/2006/relationships/printerSettings" Target="printerSettings/printerSettings1.bin"/><Relationship Id="rId69" Type="http://schemas.openxmlformats.org/officeDocument/2006/relationships/presProps" Target="presProps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70" Type="http://schemas.openxmlformats.org/officeDocument/2006/relationships/viewProps" Target="viewProps.xml"/><Relationship Id="rId71" Type="http://schemas.openxmlformats.org/officeDocument/2006/relationships/theme" Target="theme/theme1.xml"/><Relationship Id="rId72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E918EF-26F2-F641-9B39-65E2E78847ED}" type="datetimeFigureOut">
              <a:rPr lang="en-US" smtClean="0"/>
              <a:t>9/1/16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13207C-337C-5744-B32B-244402CD9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0829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0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 dirty="0" smtClean="0"/>
              <a:t>Error/noise</a:t>
            </a:r>
            <a:r>
              <a:rPr lang="en-US" baseline="0" dirty="0" smtClean="0"/>
              <a:t> in the data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Missing discriminating preference, e.g. maybe we also need to know whether the person has a good jacket or not.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3300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- an</a:t>
            </a:r>
            <a:r>
              <a:rPr lang="en-US" baseline="0" dirty="0" smtClean="0"/>
              <a:t> aside, how did we decide to pick the label for normal-&gt;road-&gt;rainy?  There were no examples in the training data set.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8482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- an</a:t>
            </a:r>
            <a:r>
              <a:rPr lang="en-US" baseline="0" dirty="0" smtClean="0"/>
              <a:t> aside, how did we decide to pick the label for normal-&gt;road-&gt;rainy?  There were no examples in the training data set.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8482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- many of the same things we used to “pre-prune”, i.e.</a:t>
            </a:r>
            <a:r>
              <a:rPr lang="en-US" baseline="0" dirty="0" smtClean="0"/>
              <a:t> stop building early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55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6289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All tend to perform roughly</a:t>
            </a:r>
            <a:r>
              <a:rPr lang="en-US" baseline="0" dirty="0" smtClean="0"/>
              <a:t> the same, so we often won’t worry too much about this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60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3996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- this is also</a:t>
            </a:r>
            <a:r>
              <a:rPr lang="en-US" baseline="0" dirty="0" smtClean="0"/>
              <a:t> why many decision tree learning algorithms always use binary splits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63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6921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23A271A1-F6D6-438B-A432-4747EE7ECD40}" type="datetimeFigureOut">
              <a:rPr lang="en-US" smtClean="0"/>
              <a:pPr algn="ctr" eaLnBrk="1" latinLnBrk="0" hangingPunct="1"/>
              <a:t>9/1/16</a:t>
            </a:fld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9/1/16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9/1/16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863" y="96838"/>
            <a:ext cx="7158037" cy="1412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949325" y="1981200"/>
            <a:ext cx="7661275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4615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206119C8-9BF8-8B48-8701-D6A2B07AFA0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201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9/1/16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9/1/16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2400" dirty="0">
              <a:solidFill>
                <a:srgbClr val="FFFFFF"/>
              </a:solidFill>
            </a:endParaRP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9/1/16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9/1/16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9/1/16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9/1/16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9/1/16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9/1/16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2800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kumimoji="0"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Drag picture to placeholder or click icon to add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9/1/16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1400" b="1" dirty="0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Sheet1.xlsx"/><Relationship Id="rId4" Type="http://schemas.openxmlformats.org/officeDocument/2006/relationships/image" Target="../media/image5.png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6.png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Decision trees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David Kauchak</a:t>
            </a:r>
            <a:br>
              <a:rPr lang="en-US" dirty="0" smtClean="0"/>
            </a:br>
            <a:r>
              <a:rPr lang="en-US" dirty="0" smtClean="0"/>
              <a:t>CS 158 – Fall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12003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Recursive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Base case: If all data belong to the same class, create a leaf node with that label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Otherwise:</a:t>
            </a:r>
          </a:p>
          <a:p>
            <a:pPr>
              <a:buFontTx/>
              <a:buChar char="-"/>
            </a:pPr>
            <a:r>
              <a:rPr lang="en-US" dirty="0" smtClean="0"/>
              <a:t>calculate the “score” for each feature if we used it to split the data</a:t>
            </a:r>
          </a:p>
          <a:p>
            <a:pPr>
              <a:buFontTx/>
              <a:buChar char="-"/>
            </a:pPr>
            <a:r>
              <a:rPr lang="en-US" dirty="0" smtClean="0"/>
              <a:t>pick the feature with the highest score, partition the data based on that data value and call recursively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40791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Partitioning the data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050665"/>
              </p:ext>
            </p:extLst>
          </p:nvPr>
        </p:nvGraphicFramePr>
        <p:xfrm>
          <a:off x="334210" y="2112202"/>
          <a:ext cx="4170948" cy="35661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2737"/>
                <a:gridCol w="1042737"/>
                <a:gridCol w="1042737"/>
                <a:gridCol w="1042737"/>
              </a:tblGrid>
              <a:tr h="22483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Terrain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Unicycle-type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Weather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Go-For-Ride?</a:t>
                      </a:r>
                      <a:endParaRPr lang="en-US" sz="1400" dirty="0"/>
                    </a:p>
                  </a:txBody>
                  <a:tcPr/>
                </a:tc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Trail</a:t>
                      </a:r>
                      <a:endParaRPr lang="en-US" sz="14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Normal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Rainy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</a:p>
                  </a:txBody>
                  <a:tcPr/>
                </a:tc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Road</a:t>
                      </a:r>
                      <a:endParaRPr lang="en-US" sz="14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Normal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Sunny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YES</a:t>
                      </a:r>
                    </a:p>
                  </a:txBody>
                  <a:tcPr/>
                </a:tc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Trail</a:t>
                      </a:r>
                      <a:endParaRPr lang="en-US" sz="14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Mountain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YES</a:t>
                      </a:r>
                    </a:p>
                  </a:txBody>
                  <a:tcPr/>
                </a:tc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Road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Mountain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Rainy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YES</a:t>
                      </a:r>
                    </a:p>
                  </a:txBody>
                  <a:tcPr/>
                </a:tc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Trail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NO</a:t>
                      </a:r>
                    </a:p>
                  </a:txBody>
                  <a:tcPr/>
                </a:tc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Road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Normal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Rainy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YES</a:t>
                      </a:r>
                    </a:p>
                  </a:txBody>
                  <a:tcPr/>
                </a:tc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Road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Mountain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YES</a:t>
                      </a:r>
                    </a:p>
                  </a:txBody>
                  <a:tcPr/>
                </a:tc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Trail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Normal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Road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Normal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Snowy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Trail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Mountain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YES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577263" y="1724526"/>
            <a:ext cx="813256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Terrain</a:t>
            </a:r>
            <a:endParaRPr lang="en-US" dirty="0"/>
          </a:p>
        </p:txBody>
      </p:sp>
      <p:cxnSp>
        <p:nvCxnSpPr>
          <p:cNvPr id="8" name="Straight Arrow Connector 7"/>
          <p:cNvCxnSpPr>
            <a:stCxn id="6" idx="2"/>
          </p:cNvCxnSpPr>
          <p:nvPr/>
        </p:nvCxnSpPr>
        <p:spPr>
          <a:xfrm flipH="1">
            <a:off x="6309895" y="2093858"/>
            <a:ext cx="673996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6" idx="2"/>
          </p:cNvCxnSpPr>
          <p:nvPr/>
        </p:nvCxnSpPr>
        <p:spPr>
          <a:xfrm>
            <a:off x="6983891" y="2093858"/>
            <a:ext cx="809898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913913" y="2093858"/>
            <a:ext cx="6633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Road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7480024" y="2061592"/>
            <a:ext cx="577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Trail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100889" y="2553368"/>
            <a:ext cx="3228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?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27175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Partitioning the data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7811019"/>
              </p:ext>
            </p:extLst>
          </p:nvPr>
        </p:nvGraphicFramePr>
        <p:xfrm>
          <a:off x="334210" y="2112202"/>
          <a:ext cx="4170948" cy="35661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2737"/>
                <a:gridCol w="1042737"/>
                <a:gridCol w="1042737"/>
                <a:gridCol w="1042737"/>
              </a:tblGrid>
              <a:tr h="22483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Terrain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Unicycle-type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Weather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Go-For-Ride?</a:t>
                      </a:r>
                      <a:endParaRPr lang="en-US" sz="1400" dirty="0"/>
                    </a:p>
                  </a:txBody>
                  <a:tcPr/>
                </a:tc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Trail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Normal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Rainy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</a:p>
                  </a:txBody>
                  <a:tcPr/>
                </a:tc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Road</a:t>
                      </a:r>
                      <a:endParaRPr lang="en-US" sz="14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Normal</a:t>
                      </a:r>
                      <a:endParaRPr lang="en-US" sz="14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Sunny</a:t>
                      </a:r>
                      <a:endParaRPr lang="en-US" sz="14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YES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Trail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Mountain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YES</a:t>
                      </a:r>
                    </a:p>
                  </a:txBody>
                  <a:tcPr/>
                </a:tc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Road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Mountain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Rainy</a:t>
                      </a:r>
                      <a:endParaRPr lang="en-US" sz="14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YES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NO</a:t>
                      </a:r>
                    </a:p>
                  </a:txBody>
                  <a:tcPr/>
                </a:tc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Road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Normal</a:t>
                      </a:r>
                      <a:endParaRPr lang="en-US" sz="14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Rainy</a:t>
                      </a:r>
                      <a:endParaRPr lang="en-US" sz="14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YES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Road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Mountain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Snowy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YES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Normal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Road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Normal</a:t>
                      </a:r>
                      <a:endParaRPr lang="en-US" sz="14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Snowy</a:t>
                      </a:r>
                      <a:endParaRPr lang="en-US" sz="14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Mountain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YES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577263" y="1724526"/>
            <a:ext cx="813256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Terrain</a:t>
            </a:r>
            <a:endParaRPr lang="en-US" dirty="0"/>
          </a:p>
        </p:txBody>
      </p:sp>
      <p:cxnSp>
        <p:nvCxnSpPr>
          <p:cNvPr id="8" name="Straight Arrow Connector 7"/>
          <p:cNvCxnSpPr>
            <a:stCxn id="6" idx="2"/>
          </p:cNvCxnSpPr>
          <p:nvPr/>
        </p:nvCxnSpPr>
        <p:spPr>
          <a:xfrm flipH="1">
            <a:off x="6309895" y="2093858"/>
            <a:ext cx="673996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6" idx="2"/>
          </p:cNvCxnSpPr>
          <p:nvPr/>
        </p:nvCxnSpPr>
        <p:spPr>
          <a:xfrm>
            <a:off x="6983891" y="2093858"/>
            <a:ext cx="809898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913913" y="2093858"/>
            <a:ext cx="6633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Road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7480024" y="2061592"/>
            <a:ext cx="577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Trail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100889" y="2553368"/>
            <a:ext cx="3228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?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60028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Partitioning the data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9273084"/>
              </p:ext>
            </p:extLst>
          </p:nvPr>
        </p:nvGraphicFramePr>
        <p:xfrm>
          <a:off x="334210" y="2112202"/>
          <a:ext cx="4170948" cy="35661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2737"/>
                <a:gridCol w="1042737"/>
                <a:gridCol w="1042737"/>
                <a:gridCol w="1042737"/>
              </a:tblGrid>
              <a:tr h="22483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Terrain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Unicycle-type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Weather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Go-For-Ride?</a:t>
                      </a:r>
                      <a:endParaRPr lang="en-US" sz="1400" dirty="0"/>
                    </a:p>
                  </a:txBody>
                  <a:tcPr/>
                </a:tc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Trail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Normal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Rainy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</a:p>
                  </a:txBody>
                  <a:tcPr/>
                </a:tc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Road</a:t>
                      </a:r>
                      <a:endParaRPr lang="en-US" sz="14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Normal</a:t>
                      </a:r>
                      <a:endParaRPr lang="en-US" sz="14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Sunny</a:t>
                      </a:r>
                      <a:endParaRPr lang="en-US" sz="14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YES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Trail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Mountain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YES</a:t>
                      </a:r>
                    </a:p>
                  </a:txBody>
                  <a:tcPr/>
                </a:tc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Road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Mountain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Rainy</a:t>
                      </a:r>
                      <a:endParaRPr lang="en-US" sz="14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YES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NO</a:t>
                      </a:r>
                    </a:p>
                  </a:txBody>
                  <a:tcPr/>
                </a:tc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Road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Normal</a:t>
                      </a:r>
                      <a:endParaRPr lang="en-US" sz="14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Rainy</a:t>
                      </a:r>
                      <a:endParaRPr lang="en-US" sz="14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YES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Road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Mountain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Snowy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YES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Normal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Road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Normal</a:t>
                      </a:r>
                      <a:endParaRPr lang="en-US" sz="14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Snowy</a:t>
                      </a:r>
                      <a:endParaRPr lang="en-US" sz="14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Mountain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YES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577263" y="1724526"/>
            <a:ext cx="813256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Terrain</a:t>
            </a:r>
            <a:endParaRPr lang="en-US" dirty="0"/>
          </a:p>
        </p:txBody>
      </p:sp>
      <p:cxnSp>
        <p:nvCxnSpPr>
          <p:cNvPr id="8" name="Straight Arrow Connector 7"/>
          <p:cNvCxnSpPr>
            <a:stCxn id="6" idx="2"/>
          </p:cNvCxnSpPr>
          <p:nvPr/>
        </p:nvCxnSpPr>
        <p:spPr>
          <a:xfrm flipH="1">
            <a:off x="6309895" y="2093858"/>
            <a:ext cx="673996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6" idx="2"/>
          </p:cNvCxnSpPr>
          <p:nvPr/>
        </p:nvCxnSpPr>
        <p:spPr>
          <a:xfrm>
            <a:off x="6983891" y="2093858"/>
            <a:ext cx="809898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913913" y="2093858"/>
            <a:ext cx="6633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Road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7480024" y="2061592"/>
            <a:ext cx="577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Trail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5801895" y="2633579"/>
            <a:ext cx="7702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YES: 4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NO: 1</a:t>
            </a:r>
            <a:endParaRPr lang="en-US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48908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Partitioning the data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1385002"/>
              </p:ext>
            </p:extLst>
          </p:nvPr>
        </p:nvGraphicFramePr>
        <p:xfrm>
          <a:off x="334210" y="2112202"/>
          <a:ext cx="4170948" cy="35661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2737"/>
                <a:gridCol w="1042737"/>
                <a:gridCol w="1042737"/>
                <a:gridCol w="1042737"/>
              </a:tblGrid>
              <a:tr h="22483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Terrain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Unicycle-type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Weather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Go-For-Ride?</a:t>
                      </a:r>
                      <a:endParaRPr lang="en-US" sz="1400" dirty="0"/>
                    </a:p>
                  </a:txBody>
                  <a:tcPr/>
                </a:tc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Trail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Normal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Rainy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</a:p>
                  </a:txBody>
                  <a:tcPr/>
                </a:tc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Road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Normal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Sunny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YES</a:t>
                      </a:r>
                    </a:p>
                  </a:txBody>
                  <a:tcPr/>
                </a:tc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Trail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Mountain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YES</a:t>
                      </a:r>
                    </a:p>
                  </a:txBody>
                  <a:tcPr/>
                </a:tc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Mountain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Rainy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YES</a:t>
                      </a:r>
                    </a:p>
                  </a:txBody>
                  <a:tcPr/>
                </a:tc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NO</a:t>
                      </a:r>
                    </a:p>
                  </a:txBody>
                  <a:tcPr/>
                </a:tc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Normal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Rainy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YES</a:t>
                      </a:r>
                    </a:p>
                  </a:txBody>
                  <a:tcPr/>
                </a:tc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Mountain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YES</a:t>
                      </a:r>
                    </a:p>
                  </a:txBody>
                  <a:tcPr/>
                </a:tc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Normal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Normal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Snowy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Mountain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YES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577263" y="1724526"/>
            <a:ext cx="813256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Terrain</a:t>
            </a:r>
            <a:endParaRPr lang="en-US" dirty="0"/>
          </a:p>
        </p:txBody>
      </p:sp>
      <p:cxnSp>
        <p:nvCxnSpPr>
          <p:cNvPr id="8" name="Straight Arrow Connector 7"/>
          <p:cNvCxnSpPr>
            <a:stCxn id="6" idx="2"/>
          </p:cNvCxnSpPr>
          <p:nvPr/>
        </p:nvCxnSpPr>
        <p:spPr>
          <a:xfrm flipH="1">
            <a:off x="6309895" y="2093858"/>
            <a:ext cx="673996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6" idx="2"/>
          </p:cNvCxnSpPr>
          <p:nvPr/>
        </p:nvCxnSpPr>
        <p:spPr>
          <a:xfrm>
            <a:off x="6983891" y="2093858"/>
            <a:ext cx="809898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913913" y="2093858"/>
            <a:ext cx="6633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Road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7480024" y="2061592"/>
            <a:ext cx="577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Trail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5801895" y="2633579"/>
            <a:ext cx="7702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YES: 4</a:t>
            </a:r>
          </a:p>
          <a:p>
            <a:r>
              <a:rPr lang="en-US" dirty="0" smtClean="0"/>
              <a:t>NO: 1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7565174" y="2644817"/>
            <a:ext cx="3228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?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38917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Partitioning the data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9427333"/>
              </p:ext>
            </p:extLst>
          </p:nvPr>
        </p:nvGraphicFramePr>
        <p:xfrm>
          <a:off x="334210" y="2112202"/>
          <a:ext cx="4170948" cy="35661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2737"/>
                <a:gridCol w="1042737"/>
                <a:gridCol w="1042737"/>
                <a:gridCol w="1042737"/>
              </a:tblGrid>
              <a:tr h="22483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Terrain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Unicycle-type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Weather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Go-For-Ride?</a:t>
                      </a:r>
                      <a:endParaRPr lang="en-US" sz="1400" dirty="0"/>
                    </a:p>
                  </a:txBody>
                  <a:tcPr/>
                </a:tc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Trail</a:t>
                      </a:r>
                      <a:endParaRPr lang="en-US" sz="14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Normal</a:t>
                      </a:r>
                      <a:endParaRPr lang="en-US" sz="14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Rainy</a:t>
                      </a:r>
                      <a:endParaRPr lang="en-US" sz="14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Road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Normal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Sunny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YES</a:t>
                      </a:r>
                    </a:p>
                  </a:txBody>
                  <a:tcPr/>
                </a:tc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Trail</a:t>
                      </a:r>
                      <a:endParaRPr lang="en-US" sz="14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Mountain</a:t>
                      </a:r>
                      <a:endParaRPr lang="en-US" sz="14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Sunny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YES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Mountain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Rainy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YES</a:t>
                      </a:r>
                    </a:p>
                  </a:txBody>
                  <a:tcPr/>
                </a:tc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Trail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Normal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Snowy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NO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Normal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Rainy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YES</a:t>
                      </a:r>
                    </a:p>
                  </a:txBody>
                  <a:tcPr/>
                </a:tc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Mountain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YES</a:t>
                      </a:r>
                    </a:p>
                  </a:txBody>
                  <a:tcPr/>
                </a:tc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Trail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Normal</a:t>
                      </a:r>
                      <a:endParaRPr lang="en-US" sz="14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Sunny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Normal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Snowy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Trail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Mountain</a:t>
                      </a:r>
                      <a:endParaRPr lang="en-US" sz="14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Snowy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YES</a:t>
                      </a:r>
                      <a:endParaRPr lang="en-US" sz="14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577263" y="1724526"/>
            <a:ext cx="813256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Terrain</a:t>
            </a:r>
            <a:endParaRPr lang="en-US" dirty="0"/>
          </a:p>
        </p:txBody>
      </p:sp>
      <p:cxnSp>
        <p:nvCxnSpPr>
          <p:cNvPr id="8" name="Straight Arrow Connector 7"/>
          <p:cNvCxnSpPr>
            <a:stCxn id="6" idx="2"/>
          </p:cNvCxnSpPr>
          <p:nvPr/>
        </p:nvCxnSpPr>
        <p:spPr>
          <a:xfrm flipH="1">
            <a:off x="6309895" y="2093858"/>
            <a:ext cx="673996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6" idx="2"/>
          </p:cNvCxnSpPr>
          <p:nvPr/>
        </p:nvCxnSpPr>
        <p:spPr>
          <a:xfrm>
            <a:off x="6983891" y="2093858"/>
            <a:ext cx="809898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913913" y="2093858"/>
            <a:ext cx="6633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Road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7480024" y="2061592"/>
            <a:ext cx="577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Trail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5801895" y="2633579"/>
            <a:ext cx="7702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YES: 4</a:t>
            </a:r>
          </a:p>
          <a:p>
            <a:r>
              <a:rPr lang="en-US" dirty="0" smtClean="0"/>
              <a:t>NO: 1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7390519" y="2633579"/>
            <a:ext cx="7702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YES: 2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NO: 3</a:t>
            </a:r>
            <a:endParaRPr lang="en-US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05106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Partitioning the data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9644822"/>
              </p:ext>
            </p:extLst>
          </p:nvPr>
        </p:nvGraphicFramePr>
        <p:xfrm>
          <a:off x="334210" y="2112202"/>
          <a:ext cx="4170948" cy="35661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2737"/>
                <a:gridCol w="1042737"/>
                <a:gridCol w="1042737"/>
                <a:gridCol w="1042737"/>
              </a:tblGrid>
              <a:tr h="22483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Terrain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Unicycle-type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Weather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Go-For-Ride?</a:t>
                      </a:r>
                      <a:endParaRPr lang="en-US" sz="1400" dirty="0"/>
                    </a:p>
                  </a:txBody>
                  <a:tcPr/>
                </a:tc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Trail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Normal</a:t>
                      </a:r>
                      <a:endParaRPr lang="en-US" sz="14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Rainy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</a:p>
                  </a:txBody>
                  <a:tcPr/>
                </a:tc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Road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Normal</a:t>
                      </a:r>
                      <a:endParaRPr lang="en-US" sz="14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Sunny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YES</a:t>
                      </a:r>
                    </a:p>
                  </a:txBody>
                  <a:tcPr/>
                </a:tc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Trail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Mountain</a:t>
                      </a:r>
                      <a:endParaRPr lang="en-US" sz="14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YES</a:t>
                      </a:r>
                    </a:p>
                  </a:txBody>
                  <a:tcPr/>
                </a:tc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Mountain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Rainy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YES</a:t>
                      </a:r>
                    </a:p>
                  </a:txBody>
                  <a:tcPr/>
                </a:tc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Normal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NO</a:t>
                      </a:r>
                    </a:p>
                  </a:txBody>
                  <a:tcPr/>
                </a:tc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Normal</a:t>
                      </a:r>
                      <a:endParaRPr lang="en-US" sz="14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Rainy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YES</a:t>
                      </a:r>
                    </a:p>
                  </a:txBody>
                  <a:tcPr/>
                </a:tc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Mountain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YES</a:t>
                      </a:r>
                    </a:p>
                  </a:txBody>
                  <a:tcPr/>
                </a:tc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Normal</a:t>
                      </a:r>
                      <a:endParaRPr lang="en-US" sz="14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Normal</a:t>
                      </a:r>
                      <a:endParaRPr lang="en-US" sz="14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Snowy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Mountain</a:t>
                      </a:r>
                      <a:endParaRPr lang="en-US" sz="14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YES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577263" y="1724526"/>
            <a:ext cx="813256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Terrain</a:t>
            </a:r>
            <a:endParaRPr lang="en-US" dirty="0"/>
          </a:p>
        </p:txBody>
      </p:sp>
      <p:cxnSp>
        <p:nvCxnSpPr>
          <p:cNvPr id="8" name="Straight Arrow Connector 7"/>
          <p:cNvCxnSpPr>
            <a:stCxn id="6" idx="2"/>
          </p:cNvCxnSpPr>
          <p:nvPr/>
        </p:nvCxnSpPr>
        <p:spPr>
          <a:xfrm flipH="1">
            <a:off x="6309895" y="2093858"/>
            <a:ext cx="673996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6" idx="2"/>
          </p:cNvCxnSpPr>
          <p:nvPr/>
        </p:nvCxnSpPr>
        <p:spPr>
          <a:xfrm>
            <a:off x="6983891" y="2093858"/>
            <a:ext cx="809898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913913" y="2093858"/>
            <a:ext cx="6633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Road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7480024" y="2061592"/>
            <a:ext cx="577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Trail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5801895" y="2633579"/>
            <a:ext cx="7702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YES: 4</a:t>
            </a:r>
          </a:p>
          <a:p>
            <a:r>
              <a:rPr lang="en-US" dirty="0" smtClean="0"/>
              <a:t>NO: 1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7390519" y="2633579"/>
            <a:ext cx="7702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YES: 2</a:t>
            </a:r>
          </a:p>
          <a:p>
            <a:r>
              <a:rPr lang="en-US" dirty="0" smtClean="0"/>
              <a:t>NO: 3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6650952" y="3424289"/>
            <a:ext cx="930250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Unicycle </a:t>
            </a:r>
            <a:endParaRPr lang="en-US" dirty="0"/>
          </a:p>
        </p:txBody>
      </p:sp>
      <p:cxnSp>
        <p:nvCxnSpPr>
          <p:cNvPr id="16" name="Straight Arrow Connector 15"/>
          <p:cNvCxnSpPr>
            <a:stCxn id="15" idx="2"/>
          </p:cNvCxnSpPr>
          <p:nvPr/>
        </p:nvCxnSpPr>
        <p:spPr>
          <a:xfrm flipH="1">
            <a:off x="6383590" y="3793621"/>
            <a:ext cx="732487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15" idx="2"/>
          </p:cNvCxnSpPr>
          <p:nvPr/>
        </p:nvCxnSpPr>
        <p:spPr>
          <a:xfrm>
            <a:off x="7116077" y="3793621"/>
            <a:ext cx="751401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5712410" y="3793621"/>
            <a:ext cx="10218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Mountain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7553713" y="3761355"/>
            <a:ext cx="8674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Normal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6148482" y="4341758"/>
            <a:ext cx="3228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?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772556" y="4341758"/>
            <a:ext cx="3228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?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99926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Partitioning the data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5730826"/>
              </p:ext>
            </p:extLst>
          </p:nvPr>
        </p:nvGraphicFramePr>
        <p:xfrm>
          <a:off x="334210" y="2112202"/>
          <a:ext cx="4170948" cy="35661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2737"/>
                <a:gridCol w="1042737"/>
                <a:gridCol w="1042737"/>
                <a:gridCol w="1042737"/>
              </a:tblGrid>
              <a:tr h="22483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Terrain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Unicycle-type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Weather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Go-For-Ride?</a:t>
                      </a:r>
                      <a:endParaRPr lang="en-US" sz="1400" dirty="0"/>
                    </a:p>
                  </a:txBody>
                  <a:tcPr/>
                </a:tc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Trail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Normal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Rainy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</a:p>
                  </a:txBody>
                  <a:tcPr/>
                </a:tc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Road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Normal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Sunny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YES</a:t>
                      </a:r>
                    </a:p>
                  </a:txBody>
                  <a:tcPr/>
                </a:tc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Trail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Mountain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YES</a:t>
                      </a:r>
                    </a:p>
                  </a:txBody>
                  <a:tcPr/>
                </a:tc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Mountain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Rainy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YES</a:t>
                      </a:r>
                    </a:p>
                  </a:txBody>
                  <a:tcPr/>
                </a:tc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NO</a:t>
                      </a:r>
                    </a:p>
                  </a:txBody>
                  <a:tcPr/>
                </a:tc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Normal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Rainy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YES</a:t>
                      </a:r>
                    </a:p>
                  </a:txBody>
                  <a:tcPr/>
                </a:tc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Mountain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YES</a:t>
                      </a:r>
                    </a:p>
                  </a:txBody>
                  <a:tcPr/>
                </a:tc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Normal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Normal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Snowy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Mountain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YES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577263" y="1724526"/>
            <a:ext cx="813256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Terrain</a:t>
            </a:r>
            <a:endParaRPr lang="en-US" dirty="0"/>
          </a:p>
        </p:txBody>
      </p:sp>
      <p:cxnSp>
        <p:nvCxnSpPr>
          <p:cNvPr id="8" name="Straight Arrow Connector 7"/>
          <p:cNvCxnSpPr>
            <a:stCxn id="6" idx="2"/>
          </p:cNvCxnSpPr>
          <p:nvPr/>
        </p:nvCxnSpPr>
        <p:spPr>
          <a:xfrm flipH="1">
            <a:off x="6309895" y="2093858"/>
            <a:ext cx="673996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6" idx="2"/>
          </p:cNvCxnSpPr>
          <p:nvPr/>
        </p:nvCxnSpPr>
        <p:spPr>
          <a:xfrm>
            <a:off x="6983891" y="2093858"/>
            <a:ext cx="809898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913913" y="2093858"/>
            <a:ext cx="6633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Road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7480024" y="2061592"/>
            <a:ext cx="577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Trail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5801895" y="2633579"/>
            <a:ext cx="7702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YES: 4</a:t>
            </a:r>
          </a:p>
          <a:p>
            <a:r>
              <a:rPr lang="en-US" dirty="0" smtClean="0"/>
              <a:t>NO: 1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7390519" y="2633579"/>
            <a:ext cx="7702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YES: 2</a:t>
            </a:r>
          </a:p>
          <a:p>
            <a:r>
              <a:rPr lang="en-US" dirty="0" smtClean="0"/>
              <a:t>NO: 3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6650952" y="3424289"/>
            <a:ext cx="930250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Unicycle </a:t>
            </a:r>
            <a:endParaRPr lang="en-US" dirty="0"/>
          </a:p>
        </p:txBody>
      </p:sp>
      <p:cxnSp>
        <p:nvCxnSpPr>
          <p:cNvPr id="16" name="Straight Arrow Connector 15"/>
          <p:cNvCxnSpPr>
            <a:stCxn id="15" idx="2"/>
          </p:cNvCxnSpPr>
          <p:nvPr/>
        </p:nvCxnSpPr>
        <p:spPr>
          <a:xfrm flipH="1">
            <a:off x="6383590" y="3793621"/>
            <a:ext cx="732487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15" idx="2"/>
          </p:cNvCxnSpPr>
          <p:nvPr/>
        </p:nvCxnSpPr>
        <p:spPr>
          <a:xfrm>
            <a:off x="7116077" y="3793621"/>
            <a:ext cx="751401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5712410" y="3793621"/>
            <a:ext cx="10218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Mountain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7553713" y="3761355"/>
            <a:ext cx="8674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Normal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875584" y="4333342"/>
            <a:ext cx="7702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YES: 4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NO: 0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464208" y="4333342"/>
            <a:ext cx="7702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YES: 2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NO: 4</a:t>
            </a:r>
            <a:endParaRPr lang="en-US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34096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extBox 32"/>
          <p:cNvSpPr txBox="1"/>
          <p:nvPr/>
        </p:nvSpPr>
        <p:spPr>
          <a:xfrm>
            <a:off x="6897850" y="5571650"/>
            <a:ext cx="7791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Snowy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Partitioning the data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0092940"/>
              </p:ext>
            </p:extLst>
          </p:nvPr>
        </p:nvGraphicFramePr>
        <p:xfrm>
          <a:off x="334210" y="2112202"/>
          <a:ext cx="4170948" cy="35661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2737"/>
                <a:gridCol w="1042737"/>
                <a:gridCol w="1042737"/>
                <a:gridCol w="1042737"/>
              </a:tblGrid>
              <a:tr h="22483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Terrain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Unicycle-type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Weather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Go-For-Ride?</a:t>
                      </a:r>
                      <a:endParaRPr lang="en-US" sz="1400" dirty="0"/>
                    </a:p>
                  </a:txBody>
                  <a:tcPr/>
                </a:tc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Trail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Normal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Rainy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</a:p>
                  </a:txBody>
                  <a:tcPr/>
                </a:tc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Road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Normal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Sunny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YES</a:t>
                      </a:r>
                    </a:p>
                  </a:txBody>
                  <a:tcPr/>
                </a:tc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Trail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Mountain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YES</a:t>
                      </a:r>
                    </a:p>
                  </a:txBody>
                  <a:tcPr/>
                </a:tc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Mountain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Rainy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YES</a:t>
                      </a:r>
                    </a:p>
                  </a:txBody>
                  <a:tcPr/>
                </a:tc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NO</a:t>
                      </a:r>
                    </a:p>
                  </a:txBody>
                  <a:tcPr/>
                </a:tc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Normal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Rainy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YES</a:t>
                      </a:r>
                    </a:p>
                  </a:txBody>
                  <a:tcPr/>
                </a:tc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Mountain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YES</a:t>
                      </a:r>
                    </a:p>
                  </a:txBody>
                  <a:tcPr/>
                </a:tc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Normal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Normal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Snowy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Mountain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YES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577263" y="1724526"/>
            <a:ext cx="813256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Terrain</a:t>
            </a:r>
            <a:endParaRPr lang="en-US" dirty="0"/>
          </a:p>
        </p:txBody>
      </p:sp>
      <p:cxnSp>
        <p:nvCxnSpPr>
          <p:cNvPr id="8" name="Straight Arrow Connector 7"/>
          <p:cNvCxnSpPr>
            <a:stCxn id="6" idx="2"/>
          </p:cNvCxnSpPr>
          <p:nvPr/>
        </p:nvCxnSpPr>
        <p:spPr>
          <a:xfrm flipH="1">
            <a:off x="6309895" y="2093858"/>
            <a:ext cx="673996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6" idx="2"/>
          </p:cNvCxnSpPr>
          <p:nvPr/>
        </p:nvCxnSpPr>
        <p:spPr>
          <a:xfrm>
            <a:off x="6983891" y="2093858"/>
            <a:ext cx="809898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913913" y="2093858"/>
            <a:ext cx="6633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Road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7480024" y="2061592"/>
            <a:ext cx="577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Trail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5801895" y="2633579"/>
            <a:ext cx="7702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YES: 4</a:t>
            </a:r>
          </a:p>
          <a:p>
            <a:r>
              <a:rPr lang="en-US" dirty="0" smtClean="0"/>
              <a:t>NO: 1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7390519" y="2633579"/>
            <a:ext cx="7702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YES: 2</a:t>
            </a:r>
          </a:p>
          <a:p>
            <a:r>
              <a:rPr lang="en-US" dirty="0" smtClean="0"/>
              <a:t>NO: 3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6650952" y="3424289"/>
            <a:ext cx="930250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Unicycle </a:t>
            </a:r>
            <a:endParaRPr lang="en-US" dirty="0"/>
          </a:p>
        </p:txBody>
      </p:sp>
      <p:cxnSp>
        <p:nvCxnSpPr>
          <p:cNvPr id="16" name="Straight Arrow Connector 15"/>
          <p:cNvCxnSpPr>
            <a:stCxn id="15" idx="2"/>
          </p:cNvCxnSpPr>
          <p:nvPr/>
        </p:nvCxnSpPr>
        <p:spPr>
          <a:xfrm flipH="1">
            <a:off x="6383590" y="3793621"/>
            <a:ext cx="732487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15" idx="2"/>
          </p:cNvCxnSpPr>
          <p:nvPr/>
        </p:nvCxnSpPr>
        <p:spPr>
          <a:xfrm>
            <a:off x="7116077" y="3793621"/>
            <a:ext cx="751401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5712410" y="3793621"/>
            <a:ext cx="10218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Mountain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7553713" y="3761355"/>
            <a:ext cx="8674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Normal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875584" y="4333342"/>
            <a:ext cx="7702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YES: 4</a:t>
            </a:r>
          </a:p>
          <a:p>
            <a:r>
              <a:rPr lang="en-US" dirty="0" smtClean="0"/>
              <a:t>NO: 0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7464208" y="4333342"/>
            <a:ext cx="7702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YES: 2</a:t>
            </a:r>
          </a:p>
          <a:p>
            <a:r>
              <a:rPr lang="en-US" dirty="0" smtClean="0"/>
              <a:t>NO: 4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6734294" y="5105337"/>
            <a:ext cx="1008559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Weather</a:t>
            </a:r>
            <a:endParaRPr lang="en-US" dirty="0"/>
          </a:p>
        </p:txBody>
      </p:sp>
      <p:cxnSp>
        <p:nvCxnSpPr>
          <p:cNvPr id="23" name="Straight Arrow Connector 22"/>
          <p:cNvCxnSpPr>
            <a:stCxn id="22" idx="2"/>
          </p:cNvCxnSpPr>
          <p:nvPr/>
        </p:nvCxnSpPr>
        <p:spPr>
          <a:xfrm flipH="1">
            <a:off x="6466929" y="5474669"/>
            <a:ext cx="771645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22" idx="2"/>
          </p:cNvCxnSpPr>
          <p:nvPr/>
        </p:nvCxnSpPr>
        <p:spPr>
          <a:xfrm>
            <a:off x="7238574" y="5474669"/>
            <a:ext cx="712246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6070944" y="5474669"/>
            <a:ext cx="6784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Rainy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7637055" y="5442403"/>
            <a:ext cx="7119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Sunny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5807063" y="6014390"/>
            <a:ext cx="7702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YES: 2</a:t>
            </a:r>
          </a:p>
          <a:p>
            <a:r>
              <a:rPr lang="en-US" dirty="0" smtClean="0"/>
              <a:t>NO: 1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7809163" y="6014390"/>
            <a:ext cx="7702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YES: 2</a:t>
            </a:r>
          </a:p>
          <a:p>
            <a:r>
              <a:rPr lang="en-US" dirty="0" smtClean="0"/>
              <a:t>NO: 1</a:t>
            </a:r>
            <a:endParaRPr lang="en-US" dirty="0"/>
          </a:p>
        </p:txBody>
      </p:sp>
      <p:cxnSp>
        <p:nvCxnSpPr>
          <p:cNvPr id="29" name="Straight Arrow Connector 28"/>
          <p:cNvCxnSpPr>
            <a:stCxn id="22" idx="2"/>
            <a:endCxn id="32" idx="0"/>
          </p:cNvCxnSpPr>
          <p:nvPr/>
        </p:nvCxnSpPr>
        <p:spPr>
          <a:xfrm flipH="1">
            <a:off x="7203550" y="5474669"/>
            <a:ext cx="35024" cy="539721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6818450" y="6014390"/>
            <a:ext cx="7702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YES: 2</a:t>
            </a:r>
          </a:p>
          <a:p>
            <a:r>
              <a:rPr lang="en-US" dirty="0" smtClean="0"/>
              <a:t>NO: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84501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Partitioning the data</a:t>
            </a:r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722085" y="1868905"/>
            <a:ext cx="2358824" cy="1555384"/>
            <a:chOff x="5801895" y="1724526"/>
            <a:chExt cx="2358824" cy="1555384"/>
          </a:xfrm>
        </p:grpSpPr>
        <p:sp>
          <p:nvSpPr>
            <p:cNvPr id="6" name="TextBox 5"/>
            <p:cNvSpPr txBox="1"/>
            <p:nvPr/>
          </p:nvSpPr>
          <p:spPr>
            <a:xfrm>
              <a:off x="6577263" y="1724526"/>
              <a:ext cx="813256" cy="369332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Terrain</a:t>
              </a:r>
              <a:endParaRPr lang="en-US" dirty="0"/>
            </a:p>
          </p:txBody>
        </p:sp>
        <p:cxnSp>
          <p:nvCxnSpPr>
            <p:cNvPr id="8" name="Straight Arrow Connector 7"/>
            <p:cNvCxnSpPr>
              <a:stCxn id="6" idx="2"/>
            </p:cNvCxnSpPr>
            <p:nvPr/>
          </p:nvCxnSpPr>
          <p:spPr>
            <a:xfrm flipH="1">
              <a:off x="6309895" y="2093858"/>
              <a:ext cx="673996" cy="45951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>
              <a:stCxn id="6" idx="2"/>
            </p:cNvCxnSpPr>
            <p:nvPr/>
          </p:nvCxnSpPr>
          <p:spPr>
            <a:xfrm>
              <a:off x="6983891" y="2093858"/>
              <a:ext cx="809898" cy="45951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5913913" y="2093858"/>
              <a:ext cx="66335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Road</a:t>
              </a:r>
              <a:endParaRPr lang="en-US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7480024" y="2061592"/>
              <a:ext cx="57746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Trail</a:t>
              </a:r>
              <a:endParaRPr lang="en-US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801895" y="2633579"/>
              <a:ext cx="77020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YES: 4</a:t>
              </a:r>
            </a:p>
            <a:p>
              <a:r>
                <a:rPr lang="en-US" dirty="0" smtClean="0"/>
                <a:t>NO: 1</a:t>
              </a:r>
              <a:endParaRPr lang="en-US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7390519" y="2633579"/>
              <a:ext cx="77020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YES: 2</a:t>
              </a:r>
            </a:p>
            <a:p>
              <a:r>
                <a:rPr lang="en-US" dirty="0" smtClean="0"/>
                <a:t>NO: 3</a:t>
              </a:r>
              <a:endParaRPr lang="en-US" dirty="0"/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3500235" y="1868905"/>
            <a:ext cx="2708773" cy="1555384"/>
            <a:chOff x="5712410" y="3424289"/>
            <a:chExt cx="2708773" cy="1555384"/>
          </a:xfrm>
        </p:grpSpPr>
        <p:sp>
          <p:nvSpPr>
            <p:cNvPr id="15" name="TextBox 14"/>
            <p:cNvSpPr txBox="1"/>
            <p:nvPr/>
          </p:nvSpPr>
          <p:spPr>
            <a:xfrm>
              <a:off x="6650952" y="3424289"/>
              <a:ext cx="930250" cy="369332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Unicycle </a:t>
              </a:r>
              <a:endParaRPr lang="en-US" dirty="0"/>
            </a:p>
          </p:txBody>
        </p:sp>
        <p:cxnSp>
          <p:nvCxnSpPr>
            <p:cNvPr id="16" name="Straight Arrow Connector 15"/>
            <p:cNvCxnSpPr>
              <a:stCxn id="15" idx="2"/>
            </p:cNvCxnSpPr>
            <p:nvPr/>
          </p:nvCxnSpPr>
          <p:spPr>
            <a:xfrm flipH="1">
              <a:off x="6383590" y="3793621"/>
              <a:ext cx="732487" cy="45951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>
              <a:stCxn id="15" idx="2"/>
            </p:cNvCxnSpPr>
            <p:nvPr/>
          </p:nvCxnSpPr>
          <p:spPr>
            <a:xfrm>
              <a:off x="7116077" y="3793621"/>
              <a:ext cx="751401" cy="45951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Box 17"/>
            <p:cNvSpPr txBox="1"/>
            <p:nvPr/>
          </p:nvSpPr>
          <p:spPr>
            <a:xfrm>
              <a:off x="5712410" y="3793621"/>
              <a:ext cx="102188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Mountain</a:t>
              </a:r>
              <a:endParaRPr lang="en-US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7553713" y="3761355"/>
              <a:ext cx="86747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Normal</a:t>
              </a:r>
              <a:endParaRPr lang="en-US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5875584" y="4333342"/>
              <a:ext cx="77020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YES: 4</a:t>
              </a:r>
            </a:p>
            <a:p>
              <a:r>
                <a:rPr lang="en-US" dirty="0" smtClean="0"/>
                <a:t>NO: 0</a:t>
              </a:r>
              <a:endParaRPr lang="en-US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7464208" y="4333342"/>
              <a:ext cx="77020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YES: 2</a:t>
              </a:r>
            </a:p>
            <a:p>
              <a:r>
                <a:rPr lang="en-US" dirty="0" smtClean="0"/>
                <a:t>NO: 4</a:t>
              </a:r>
              <a:endParaRPr lang="en-US" dirty="0"/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6202500" y="1868905"/>
            <a:ext cx="2772300" cy="1555384"/>
            <a:chOff x="5807063" y="5105337"/>
            <a:chExt cx="2772300" cy="1555384"/>
          </a:xfrm>
        </p:grpSpPr>
        <p:sp>
          <p:nvSpPr>
            <p:cNvPr id="33" name="TextBox 32"/>
            <p:cNvSpPr txBox="1"/>
            <p:nvPr/>
          </p:nvSpPr>
          <p:spPr>
            <a:xfrm>
              <a:off x="6897850" y="5571650"/>
              <a:ext cx="7791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Snowy</a:t>
              </a:r>
              <a:endParaRPr lang="en-US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6734294" y="5105337"/>
              <a:ext cx="1008559" cy="369332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Weather</a:t>
              </a:r>
              <a:endParaRPr lang="en-US" dirty="0"/>
            </a:p>
          </p:txBody>
        </p:sp>
        <p:cxnSp>
          <p:nvCxnSpPr>
            <p:cNvPr id="23" name="Straight Arrow Connector 22"/>
            <p:cNvCxnSpPr>
              <a:stCxn id="22" idx="2"/>
            </p:cNvCxnSpPr>
            <p:nvPr/>
          </p:nvCxnSpPr>
          <p:spPr>
            <a:xfrm flipH="1">
              <a:off x="6466929" y="5474669"/>
              <a:ext cx="771645" cy="45951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>
              <a:stCxn id="22" idx="2"/>
            </p:cNvCxnSpPr>
            <p:nvPr/>
          </p:nvCxnSpPr>
          <p:spPr>
            <a:xfrm>
              <a:off x="7238574" y="5474669"/>
              <a:ext cx="712246" cy="45951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TextBox 24"/>
            <p:cNvSpPr txBox="1"/>
            <p:nvPr/>
          </p:nvSpPr>
          <p:spPr>
            <a:xfrm>
              <a:off x="6070944" y="5474669"/>
              <a:ext cx="67845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Rainy</a:t>
              </a:r>
              <a:endParaRPr lang="en-US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7637055" y="5442403"/>
              <a:ext cx="71192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Sunny</a:t>
              </a:r>
              <a:endParaRPr lang="en-US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5807063" y="6014390"/>
              <a:ext cx="77020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YES: 2</a:t>
              </a:r>
            </a:p>
            <a:p>
              <a:r>
                <a:rPr lang="en-US" dirty="0" smtClean="0"/>
                <a:t>NO: 1</a:t>
              </a:r>
              <a:endParaRPr lang="en-US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7809163" y="6014390"/>
              <a:ext cx="77020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YES: 2</a:t>
              </a:r>
            </a:p>
            <a:p>
              <a:r>
                <a:rPr lang="en-US" dirty="0" smtClean="0"/>
                <a:t>NO: 1</a:t>
              </a:r>
              <a:endParaRPr lang="en-US" dirty="0"/>
            </a:p>
          </p:txBody>
        </p:sp>
        <p:cxnSp>
          <p:nvCxnSpPr>
            <p:cNvPr id="29" name="Straight Arrow Connector 28"/>
            <p:cNvCxnSpPr>
              <a:stCxn id="22" idx="2"/>
              <a:endCxn id="32" idx="0"/>
            </p:cNvCxnSpPr>
            <p:nvPr/>
          </p:nvCxnSpPr>
          <p:spPr>
            <a:xfrm flipH="1">
              <a:off x="7203550" y="5474669"/>
              <a:ext cx="35024" cy="539721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TextBox 31"/>
            <p:cNvSpPr txBox="1"/>
            <p:nvPr/>
          </p:nvSpPr>
          <p:spPr>
            <a:xfrm>
              <a:off x="6818450" y="6014390"/>
              <a:ext cx="77020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YES: 2</a:t>
              </a:r>
            </a:p>
            <a:p>
              <a:r>
                <a:rPr lang="en-US" dirty="0" smtClean="0"/>
                <a:t>NO: 2</a:t>
              </a:r>
              <a:endParaRPr lang="en-US" dirty="0"/>
            </a:p>
          </p:txBody>
        </p:sp>
      </p:grpSp>
      <p:sp>
        <p:nvSpPr>
          <p:cNvPr id="9" name="Rectangle 8"/>
          <p:cNvSpPr/>
          <p:nvPr/>
        </p:nvSpPr>
        <p:spPr>
          <a:xfrm>
            <a:off x="1850391" y="3747519"/>
            <a:ext cx="574859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calculate the “</a:t>
            </a:r>
            <a:r>
              <a:rPr lang="en-US" sz="2800" dirty="0">
                <a:solidFill>
                  <a:srgbClr val="FF0000"/>
                </a:solidFill>
              </a:rPr>
              <a:t>score</a:t>
            </a:r>
            <a:r>
              <a:rPr lang="en-US" sz="2800" dirty="0"/>
              <a:t>” for each feature if we used it to split the data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384440" y="4906209"/>
            <a:ext cx="835998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What score should we use?</a:t>
            </a:r>
          </a:p>
          <a:p>
            <a:r>
              <a:rPr lang="en-US" sz="3200" dirty="0" smtClean="0">
                <a:solidFill>
                  <a:srgbClr val="FF0000"/>
                </a:solidFill>
              </a:rPr>
              <a:t>If we just stopped here, which tree would be best?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smtClean="0">
                <a:solidFill>
                  <a:srgbClr val="FF0000"/>
                </a:solidFill>
              </a:rPr>
              <a:t> How could we make these into decision trees?</a:t>
            </a:r>
          </a:p>
        </p:txBody>
      </p:sp>
    </p:spTree>
    <p:extLst>
      <p:ext uri="{BB962C8B-B14F-4D97-AF65-F5344CB8AC3E}">
        <p14:creationId xmlns:p14="http://schemas.microsoft.com/office/powerpoint/2010/main" val="37005852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Admin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58800" y="1679222"/>
            <a:ext cx="7772400" cy="47244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3200" dirty="0" smtClean="0"/>
              <a:t>Assignment 1 due </a:t>
            </a:r>
            <a:r>
              <a:rPr lang="en-US" sz="3200" dirty="0" smtClean="0"/>
              <a:t>tomorrow (</a:t>
            </a:r>
            <a:r>
              <a:rPr lang="en-US" sz="3200" dirty="0" smtClean="0"/>
              <a:t>Friday)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dirty="0" smtClean="0"/>
              <a:t>Assignment 2 out soon: start ASAP!</a:t>
            </a:r>
            <a:endParaRPr lang="en-US" sz="3200" dirty="0" smtClean="0"/>
          </a:p>
          <a:p>
            <a:pPr marL="0" indent="0">
              <a:buNone/>
            </a:pPr>
            <a:endParaRPr lang="en-US" sz="3200" dirty="0" smtClean="0"/>
          </a:p>
          <a:p>
            <a:pPr marL="0" indent="0">
              <a:buNone/>
            </a:pPr>
            <a:r>
              <a:rPr lang="en-US" sz="3200" dirty="0" smtClean="0"/>
              <a:t>Lecture notes posted</a:t>
            </a:r>
            <a:endParaRPr lang="en-US" sz="3200" dirty="0"/>
          </a:p>
          <a:p>
            <a:pPr marL="0" indent="0">
              <a:buNone/>
            </a:pPr>
            <a:endParaRPr lang="en-US" sz="3200" dirty="0" smtClean="0"/>
          </a:p>
          <a:p>
            <a:pPr marL="0" indent="0">
              <a:buNone/>
            </a:pPr>
            <a:r>
              <a:rPr lang="en-US" sz="3200" dirty="0" smtClean="0"/>
              <a:t>Keep up with the reading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dirty="0" smtClean="0"/>
              <a:t>Videos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3310582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Decision trees</a:t>
            </a:r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722085" y="1868905"/>
            <a:ext cx="2358824" cy="1555384"/>
            <a:chOff x="5801895" y="1724526"/>
            <a:chExt cx="2358824" cy="1555384"/>
          </a:xfrm>
        </p:grpSpPr>
        <p:sp>
          <p:nvSpPr>
            <p:cNvPr id="6" name="TextBox 5"/>
            <p:cNvSpPr txBox="1"/>
            <p:nvPr/>
          </p:nvSpPr>
          <p:spPr>
            <a:xfrm>
              <a:off x="6577263" y="1724526"/>
              <a:ext cx="813256" cy="369332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Terrain</a:t>
              </a:r>
              <a:endParaRPr lang="en-US" dirty="0"/>
            </a:p>
          </p:txBody>
        </p:sp>
        <p:cxnSp>
          <p:nvCxnSpPr>
            <p:cNvPr id="8" name="Straight Arrow Connector 7"/>
            <p:cNvCxnSpPr>
              <a:stCxn id="6" idx="2"/>
            </p:cNvCxnSpPr>
            <p:nvPr/>
          </p:nvCxnSpPr>
          <p:spPr>
            <a:xfrm flipH="1">
              <a:off x="6309895" y="2093858"/>
              <a:ext cx="673996" cy="45951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>
              <a:stCxn id="6" idx="2"/>
            </p:cNvCxnSpPr>
            <p:nvPr/>
          </p:nvCxnSpPr>
          <p:spPr>
            <a:xfrm>
              <a:off x="6983891" y="2093858"/>
              <a:ext cx="809898" cy="45951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5913913" y="2093858"/>
              <a:ext cx="66335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Road</a:t>
              </a:r>
              <a:endParaRPr lang="en-US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7480024" y="2061592"/>
              <a:ext cx="57746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Trail</a:t>
              </a:r>
              <a:endParaRPr lang="en-US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801895" y="2633579"/>
              <a:ext cx="77020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YES: 4</a:t>
              </a:r>
            </a:p>
            <a:p>
              <a:r>
                <a:rPr lang="en-US" dirty="0" smtClean="0"/>
                <a:t>NO: 1</a:t>
              </a:r>
              <a:endParaRPr lang="en-US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7390519" y="2633579"/>
              <a:ext cx="77020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YES: 2</a:t>
              </a:r>
            </a:p>
            <a:p>
              <a:r>
                <a:rPr lang="en-US" dirty="0" smtClean="0"/>
                <a:t>NO: 3</a:t>
              </a:r>
              <a:endParaRPr lang="en-US" dirty="0"/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3500235" y="1868905"/>
            <a:ext cx="2708773" cy="1555384"/>
            <a:chOff x="5712410" y="3424289"/>
            <a:chExt cx="2708773" cy="1555384"/>
          </a:xfrm>
        </p:grpSpPr>
        <p:sp>
          <p:nvSpPr>
            <p:cNvPr id="15" name="TextBox 14"/>
            <p:cNvSpPr txBox="1"/>
            <p:nvPr/>
          </p:nvSpPr>
          <p:spPr>
            <a:xfrm>
              <a:off x="6650952" y="3424289"/>
              <a:ext cx="930250" cy="369332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Unicycle </a:t>
              </a:r>
              <a:endParaRPr lang="en-US" dirty="0"/>
            </a:p>
          </p:txBody>
        </p:sp>
        <p:cxnSp>
          <p:nvCxnSpPr>
            <p:cNvPr id="16" name="Straight Arrow Connector 15"/>
            <p:cNvCxnSpPr>
              <a:stCxn id="15" idx="2"/>
            </p:cNvCxnSpPr>
            <p:nvPr/>
          </p:nvCxnSpPr>
          <p:spPr>
            <a:xfrm flipH="1">
              <a:off x="6383590" y="3793621"/>
              <a:ext cx="732487" cy="45951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>
              <a:stCxn id="15" idx="2"/>
            </p:cNvCxnSpPr>
            <p:nvPr/>
          </p:nvCxnSpPr>
          <p:spPr>
            <a:xfrm>
              <a:off x="7116077" y="3793621"/>
              <a:ext cx="751401" cy="45951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Box 17"/>
            <p:cNvSpPr txBox="1"/>
            <p:nvPr/>
          </p:nvSpPr>
          <p:spPr>
            <a:xfrm>
              <a:off x="5712410" y="3793621"/>
              <a:ext cx="102188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Mountain</a:t>
              </a:r>
              <a:endParaRPr lang="en-US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7553713" y="3761355"/>
              <a:ext cx="86747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Normal</a:t>
              </a:r>
              <a:endParaRPr lang="en-US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5875584" y="4333342"/>
              <a:ext cx="77020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YES: 4</a:t>
              </a:r>
            </a:p>
            <a:p>
              <a:r>
                <a:rPr lang="en-US" dirty="0" smtClean="0"/>
                <a:t>NO: 0</a:t>
              </a:r>
              <a:endParaRPr lang="en-US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7464208" y="4333342"/>
              <a:ext cx="77020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YES: 2</a:t>
              </a:r>
            </a:p>
            <a:p>
              <a:r>
                <a:rPr lang="en-US" dirty="0" smtClean="0"/>
                <a:t>NO: 4</a:t>
              </a:r>
              <a:endParaRPr lang="en-US" dirty="0"/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6202500" y="1868905"/>
            <a:ext cx="2772300" cy="1555384"/>
            <a:chOff x="5807063" y="5105337"/>
            <a:chExt cx="2772300" cy="1555384"/>
          </a:xfrm>
        </p:grpSpPr>
        <p:sp>
          <p:nvSpPr>
            <p:cNvPr id="33" name="TextBox 32"/>
            <p:cNvSpPr txBox="1"/>
            <p:nvPr/>
          </p:nvSpPr>
          <p:spPr>
            <a:xfrm>
              <a:off x="6897850" y="5571650"/>
              <a:ext cx="7791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Snowy</a:t>
              </a:r>
              <a:endParaRPr lang="en-US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6734294" y="5105337"/>
              <a:ext cx="1008559" cy="369332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Weather</a:t>
              </a:r>
              <a:endParaRPr lang="en-US" dirty="0"/>
            </a:p>
          </p:txBody>
        </p:sp>
        <p:cxnSp>
          <p:nvCxnSpPr>
            <p:cNvPr id="23" name="Straight Arrow Connector 22"/>
            <p:cNvCxnSpPr>
              <a:stCxn id="22" idx="2"/>
            </p:cNvCxnSpPr>
            <p:nvPr/>
          </p:nvCxnSpPr>
          <p:spPr>
            <a:xfrm flipH="1">
              <a:off x="6466929" y="5474669"/>
              <a:ext cx="771645" cy="45951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>
              <a:stCxn id="22" idx="2"/>
            </p:cNvCxnSpPr>
            <p:nvPr/>
          </p:nvCxnSpPr>
          <p:spPr>
            <a:xfrm>
              <a:off x="7238574" y="5474669"/>
              <a:ext cx="712246" cy="45951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TextBox 24"/>
            <p:cNvSpPr txBox="1"/>
            <p:nvPr/>
          </p:nvSpPr>
          <p:spPr>
            <a:xfrm>
              <a:off x="6070944" y="5474669"/>
              <a:ext cx="67845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Rainy</a:t>
              </a:r>
              <a:endParaRPr lang="en-US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7637055" y="5442403"/>
              <a:ext cx="71192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Sunny</a:t>
              </a:r>
              <a:endParaRPr lang="en-US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5807063" y="6014390"/>
              <a:ext cx="77020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YES: 2</a:t>
              </a:r>
            </a:p>
            <a:p>
              <a:r>
                <a:rPr lang="en-US" dirty="0" smtClean="0"/>
                <a:t>NO: 1</a:t>
              </a:r>
              <a:endParaRPr lang="en-US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7809163" y="6014390"/>
              <a:ext cx="77020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YES: 2</a:t>
              </a:r>
            </a:p>
            <a:p>
              <a:r>
                <a:rPr lang="en-US" dirty="0" smtClean="0"/>
                <a:t>NO: 1</a:t>
              </a:r>
              <a:endParaRPr lang="en-US" dirty="0"/>
            </a:p>
          </p:txBody>
        </p:sp>
        <p:cxnSp>
          <p:nvCxnSpPr>
            <p:cNvPr id="29" name="Straight Arrow Connector 28"/>
            <p:cNvCxnSpPr>
              <a:stCxn id="22" idx="2"/>
              <a:endCxn id="32" idx="0"/>
            </p:cNvCxnSpPr>
            <p:nvPr/>
          </p:nvCxnSpPr>
          <p:spPr>
            <a:xfrm flipH="1">
              <a:off x="7203550" y="5474669"/>
              <a:ext cx="35024" cy="539721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TextBox 31"/>
            <p:cNvSpPr txBox="1"/>
            <p:nvPr/>
          </p:nvSpPr>
          <p:spPr>
            <a:xfrm>
              <a:off x="6818450" y="6014390"/>
              <a:ext cx="77020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YES: 2</a:t>
              </a:r>
            </a:p>
            <a:p>
              <a:r>
                <a:rPr lang="en-US" dirty="0" smtClean="0"/>
                <a:t>NO: 2</a:t>
              </a:r>
              <a:endParaRPr lang="en-US" dirty="0"/>
            </a:p>
          </p:txBody>
        </p:sp>
      </p:grpSp>
      <p:sp>
        <p:nvSpPr>
          <p:cNvPr id="34" name="Rectangle 33"/>
          <p:cNvSpPr/>
          <p:nvPr/>
        </p:nvSpPr>
        <p:spPr>
          <a:xfrm>
            <a:off x="1446310" y="4236241"/>
            <a:ext cx="664359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How could we make these into </a:t>
            </a:r>
            <a:r>
              <a:rPr lang="en-US" sz="2800" dirty="0" smtClean="0">
                <a:solidFill>
                  <a:srgbClr val="FF0000"/>
                </a:solidFill>
              </a:rPr>
              <a:t>decision trees</a:t>
            </a:r>
            <a:r>
              <a:rPr lang="en-US" sz="2800" dirty="0">
                <a:solidFill>
                  <a:srgbClr val="FF0000"/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5747024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Decision trees</a:t>
            </a:r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722085" y="1868905"/>
            <a:ext cx="2358824" cy="1555384"/>
            <a:chOff x="5801895" y="1724526"/>
            <a:chExt cx="2358824" cy="1555384"/>
          </a:xfrm>
        </p:grpSpPr>
        <p:sp>
          <p:nvSpPr>
            <p:cNvPr id="6" name="TextBox 5"/>
            <p:cNvSpPr txBox="1"/>
            <p:nvPr/>
          </p:nvSpPr>
          <p:spPr>
            <a:xfrm>
              <a:off x="6577263" y="1724526"/>
              <a:ext cx="813256" cy="369332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Terrain</a:t>
              </a:r>
              <a:endParaRPr lang="en-US" dirty="0"/>
            </a:p>
          </p:txBody>
        </p:sp>
        <p:cxnSp>
          <p:nvCxnSpPr>
            <p:cNvPr id="8" name="Straight Arrow Connector 7"/>
            <p:cNvCxnSpPr>
              <a:stCxn id="6" idx="2"/>
            </p:cNvCxnSpPr>
            <p:nvPr/>
          </p:nvCxnSpPr>
          <p:spPr>
            <a:xfrm flipH="1">
              <a:off x="6309895" y="2093858"/>
              <a:ext cx="673996" cy="45951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>
              <a:stCxn id="6" idx="2"/>
            </p:cNvCxnSpPr>
            <p:nvPr/>
          </p:nvCxnSpPr>
          <p:spPr>
            <a:xfrm>
              <a:off x="6983891" y="2093858"/>
              <a:ext cx="809898" cy="45951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5913913" y="2093858"/>
              <a:ext cx="66335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Road</a:t>
              </a:r>
              <a:endParaRPr lang="en-US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7480024" y="2061592"/>
              <a:ext cx="57746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Trail</a:t>
              </a:r>
              <a:endParaRPr lang="en-US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801895" y="2633579"/>
              <a:ext cx="781359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rgbClr val="008000"/>
                  </a:solidFill>
                </a:rPr>
                <a:t>YES</a:t>
              </a:r>
              <a:r>
                <a:rPr lang="en-US" dirty="0" smtClean="0"/>
                <a:t>: 4</a:t>
              </a:r>
            </a:p>
            <a:p>
              <a:r>
                <a:rPr lang="en-US" dirty="0" smtClean="0"/>
                <a:t>NO: 1</a:t>
              </a:r>
              <a:endParaRPr lang="en-US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7390519" y="2633579"/>
              <a:ext cx="77020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YES: 2</a:t>
              </a:r>
            </a:p>
            <a:p>
              <a:r>
                <a:rPr lang="en-US" b="1" dirty="0" smtClean="0">
                  <a:solidFill>
                    <a:srgbClr val="008000"/>
                  </a:solidFill>
                </a:rPr>
                <a:t>NO</a:t>
              </a:r>
              <a:r>
                <a:rPr lang="en-US" dirty="0" smtClean="0"/>
                <a:t>: 3</a:t>
              </a:r>
              <a:endParaRPr lang="en-US" dirty="0"/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3500235" y="1868905"/>
            <a:ext cx="2708773" cy="1555384"/>
            <a:chOff x="5712410" y="3424289"/>
            <a:chExt cx="2708773" cy="1555384"/>
          </a:xfrm>
        </p:grpSpPr>
        <p:sp>
          <p:nvSpPr>
            <p:cNvPr id="15" name="TextBox 14"/>
            <p:cNvSpPr txBox="1"/>
            <p:nvPr/>
          </p:nvSpPr>
          <p:spPr>
            <a:xfrm>
              <a:off x="6650952" y="3424289"/>
              <a:ext cx="930250" cy="369332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Unicycle </a:t>
              </a:r>
              <a:endParaRPr lang="en-US" dirty="0"/>
            </a:p>
          </p:txBody>
        </p:sp>
        <p:cxnSp>
          <p:nvCxnSpPr>
            <p:cNvPr id="16" name="Straight Arrow Connector 15"/>
            <p:cNvCxnSpPr>
              <a:stCxn id="15" idx="2"/>
            </p:cNvCxnSpPr>
            <p:nvPr/>
          </p:nvCxnSpPr>
          <p:spPr>
            <a:xfrm flipH="1">
              <a:off x="6383590" y="3793621"/>
              <a:ext cx="732487" cy="45951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>
              <a:stCxn id="15" idx="2"/>
            </p:cNvCxnSpPr>
            <p:nvPr/>
          </p:nvCxnSpPr>
          <p:spPr>
            <a:xfrm>
              <a:off x="7116077" y="3793621"/>
              <a:ext cx="751401" cy="45951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Box 17"/>
            <p:cNvSpPr txBox="1"/>
            <p:nvPr/>
          </p:nvSpPr>
          <p:spPr>
            <a:xfrm>
              <a:off x="5712410" y="3793621"/>
              <a:ext cx="102188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Mountain</a:t>
              </a:r>
              <a:endParaRPr lang="en-US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7553713" y="3761355"/>
              <a:ext cx="86747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Normal</a:t>
              </a:r>
              <a:endParaRPr lang="en-US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5875584" y="4333342"/>
              <a:ext cx="781359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rgbClr val="008000"/>
                  </a:solidFill>
                </a:rPr>
                <a:t>YES</a:t>
              </a:r>
              <a:r>
                <a:rPr lang="en-US" dirty="0" smtClean="0"/>
                <a:t>: 4</a:t>
              </a:r>
            </a:p>
            <a:p>
              <a:r>
                <a:rPr lang="en-US" dirty="0" smtClean="0"/>
                <a:t>NO: 0</a:t>
              </a:r>
              <a:endParaRPr lang="en-US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7464208" y="4333342"/>
              <a:ext cx="77020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YES: 2</a:t>
              </a:r>
            </a:p>
            <a:p>
              <a:r>
                <a:rPr lang="en-US" b="1" dirty="0" smtClean="0">
                  <a:solidFill>
                    <a:srgbClr val="008000"/>
                  </a:solidFill>
                </a:rPr>
                <a:t>NO</a:t>
              </a:r>
              <a:r>
                <a:rPr lang="en-US" dirty="0" smtClean="0"/>
                <a:t>: 4</a:t>
              </a:r>
              <a:endParaRPr lang="en-US" dirty="0"/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6202500" y="1868905"/>
            <a:ext cx="2783459" cy="1555384"/>
            <a:chOff x="5807063" y="5105337"/>
            <a:chExt cx="2783459" cy="1555384"/>
          </a:xfrm>
        </p:grpSpPr>
        <p:sp>
          <p:nvSpPr>
            <p:cNvPr id="33" name="TextBox 32"/>
            <p:cNvSpPr txBox="1"/>
            <p:nvPr/>
          </p:nvSpPr>
          <p:spPr>
            <a:xfrm>
              <a:off x="6897850" y="5571650"/>
              <a:ext cx="7791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Snowy</a:t>
              </a:r>
              <a:endParaRPr lang="en-US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6734294" y="5105337"/>
              <a:ext cx="1008559" cy="369332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Weather</a:t>
              </a:r>
              <a:endParaRPr lang="en-US" dirty="0"/>
            </a:p>
          </p:txBody>
        </p:sp>
        <p:cxnSp>
          <p:nvCxnSpPr>
            <p:cNvPr id="23" name="Straight Arrow Connector 22"/>
            <p:cNvCxnSpPr>
              <a:stCxn id="22" idx="2"/>
            </p:cNvCxnSpPr>
            <p:nvPr/>
          </p:nvCxnSpPr>
          <p:spPr>
            <a:xfrm flipH="1">
              <a:off x="6466929" y="5474669"/>
              <a:ext cx="771645" cy="45951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>
              <a:stCxn id="22" idx="2"/>
            </p:cNvCxnSpPr>
            <p:nvPr/>
          </p:nvCxnSpPr>
          <p:spPr>
            <a:xfrm>
              <a:off x="7238574" y="5474669"/>
              <a:ext cx="712246" cy="45951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TextBox 24"/>
            <p:cNvSpPr txBox="1"/>
            <p:nvPr/>
          </p:nvSpPr>
          <p:spPr>
            <a:xfrm>
              <a:off x="6070944" y="5474669"/>
              <a:ext cx="67845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Rainy</a:t>
              </a:r>
              <a:endParaRPr lang="en-US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7637055" y="5442403"/>
              <a:ext cx="71192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Sunny</a:t>
              </a:r>
              <a:endParaRPr lang="en-US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5807063" y="6014390"/>
              <a:ext cx="781359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rgbClr val="008000"/>
                  </a:solidFill>
                </a:rPr>
                <a:t>YES</a:t>
              </a:r>
              <a:r>
                <a:rPr lang="en-US" dirty="0" smtClean="0"/>
                <a:t>: 2</a:t>
              </a:r>
            </a:p>
            <a:p>
              <a:r>
                <a:rPr lang="en-US" dirty="0" smtClean="0"/>
                <a:t>NO: 1</a:t>
              </a:r>
              <a:endParaRPr lang="en-US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7809163" y="6014390"/>
              <a:ext cx="781359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rgbClr val="008000"/>
                  </a:solidFill>
                </a:rPr>
                <a:t>YES</a:t>
              </a:r>
              <a:r>
                <a:rPr lang="en-US" dirty="0" smtClean="0"/>
                <a:t>: 2</a:t>
              </a:r>
            </a:p>
            <a:p>
              <a:r>
                <a:rPr lang="en-US" dirty="0" smtClean="0"/>
                <a:t>NO: 1</a:t>
              </a:r>
              <a:endParaRPr lang="en-US" dirty="0"/>
            </a:p>
          </p:txBody>
        </p:sp>
        <p:cxnSp>
          <p:nvCxnSpPr>
            <p:cNvPr id="29" name="Straight Arrow Connector 28"/>
            <p:cNvCxnSpPr>
              <a:stCxn id="22" idx="2"/>
              <a:endCxn id="32" idx="0"/>
            </p:cNvCxnSpPr>
            <p:nvPr/>
          </p:nvCxnSpPr>
          <p:spPr>
            <a:xfrm flipH="1">
              <a:off x="7203550" y="5474669"/>
              <a:ext cx="35024" cy="539721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TextBox 31"/>
            <p:cNvSpPr txBox="1"/>
            <p:nvPr/>
          </p:nvSpPr>
          <p:spPr>
            <a:xfrm>
              <a:off x="6818450" y="6014390"/>
              <a:ext cx="77020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YES: 2</a:t>
              </a:r>
            </a:p>
            <a:p>
              <a:r>
                <a:rPr lang="en-US" b="1" dirty="0" smtClean="0">
                  <a:solidFill>
                    <a:srgbClr val="008000"/>
                  </a:solidFill>
                </a:rPr>
                <a:t>NO</a:t>
              </a:r>
              <a:r>
                <a:rPr lang="en-US" dirty="0" smtClean="0"/>
                <a:t>: 2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41590336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Decision trees</a:t>
            </a:r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722085" y="1868905"/>
            <a:ext cx="2358824" cy="1555384"/>
            <a:chOff x="5801895" y="1724526"/>
            <a:chExt cx="2358824" cy="1555384"/>
          </a:xfrm>
        </p:grpSpPr>
        <p:sp>
          <p:nvSpPr>
            <p:cNvPr id="6" name="TextBox 5"/>
            <p:cNvSpPr txBox="1"/>
            <p:nvPr/>
          </p:nvSpPr>
          <p:spPr>
            <a:xfrm>
              <a:off x="6577263" y="1724526"/>
              <a:ext cx="813256" cy="369332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Terrain</a:t>
              </a:r>
              <a:endParaRPr lang="en-US" dirty="0"/>
            </a:p>
          </p:txBody>
        </p:sp>
        <p:cxnSp>
          <p:nvCxnSpPr>
            <p:cNvPr id="8" name="Straight Arrow Connector 7"/>
            <p:cNvCxnSpPr>
              <a:stCxn id="6" idx="2"/>
            </p:cNvCxnSpPr>
            <p:nvPr/>
          </p:nvCxnSpPr>
          <p:spPr>
            <a:xfrm flipH="1">
              <a:off x="6309895" y="2093858"/>
              <a:ext cx="673996" cy="45951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>
              <a:stCxn id="6" idx="2"/>
            </p:cNvCxnSpPr>
            <p:nvPr/>
          </p:nvCxnSpPr>
          <p:spPr>
            <a:xfrm>
              <a:off x="6983891" y="2093858"/>
              <a:ext cx="809898" cy="45951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5913913" y="2093858"/>
              <a:ext cx="66335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Road</a:t>
              </a:r>
              <a:endParaRPr lang="en-US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7480024" y="2061592"/>
              <a:ext cx="57746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Trail</a:t>
              </a:r>
              <a:endParaRPr lang="en-US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801895" y="2633579"/>
              <a:ext cx="781359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rgbClr val="008000"/>
                  </a:solidFill>
                </a:rPr>
                <a:t>YES</a:t>
              </a:r>
              <a:r>
                <a:rPr lang="en-US" dirty="0" smtClean="0"/>
                <a:t>: 4</a:t>
              </a:r>
            </a:p>
            <a:p>
              <a:r>
                <a:rPr lang="en-US" dirty="0" smtClean="0"/>
                <a:t>NO: 1</a:t>
              </a:r>
              <a:endParaRPr lang="en-US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7390519" y="2633579"/>
              <a:ext cx="77020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YES: 2</a:t>
              </a:r>
            </a:p>
            <a:p>
              <a:r>
                <a:rPr lang="en-US" b="1" dirty="0" smtClean="0">
                  <a:solidFill>
                    <a:srgbClr val="008000"/>
                  </a:solidFill>
                </a:rPr>
                <a:t>NO</a:t>
              </a:r>
              <a:r>
                <a:rPr lang="en-US" dirty="0" smtClean="0"/>
                <a:t>: 3</a:t>
              </a:r>
              <a:endParaRPr lang="en-US" dirty="0"/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3500235" y="1868905"/>
            <a:ext cx="2708773" cy="1555384"/>
            <a:chOff x="5712410" y="3424289"/>
            <a:chExt cx="2708773" cy="1555384"/>
          </a:xfrm>
        </p:grpSpPr>
        <p:sp>
          <p:nvSpPr>
            <p:cNvPr id="15" name="TextBox 14"/>
            <p:cNvSpPr txBox="1"/>
            <p:nvPr/>
          </p:nvSpPr>
          <p:spPr>
            <a:xfrm>
              <a:off x="6650952" y="3424289"/>
              <a:ext cx="930250" cy="369332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Unicycle </a:t>
              </a:r>
              <a:endParaRPr lang="en-US" dirty="0"/>
            </a:p>
          </p:txBody>
        </p:sp>
        <p:cxnSp>
          <p:nvCxnSpPr>
            <p:cNvPr id="16" name="Straight Arrow Connector 15"/>
            <p:cNvCxnSpPr>
              <a:stCxn id="15" idx="2"/>
            </p:cNvCxnSpPr>
            <p:nvPr/>
          </p:nvCxnSpPr>
          <p:spPr>
            <a:xfrm flipH="1">
              <a:off x="6383590" y="3793621"/>
              <a:ext cx="732487" cy="45951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>
              <a:stCxn id="15" idx="2"/>
            </p:cNvCxnSpPr>
            <p:nvPr/>
          </p:nvCxnSpPr>
          <p:spPr>
            <a:xfrm>
              <a:off x="7116077" y="3793621"/>
              <a:ext cx="751401" cy="45951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Box 17"/>
            <p:cNvSpPr txBox="1"/>
            <p:nvPr/>
          </p:nvSpPr>
          <p:spPr>
            <a:xfrm>
              <a:off x="5712410" y="3793621"/>
              <a:ext cx="102188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Mountain</a:t>
              </a:r>
              <a:endParaRPr lang="en-US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7553713" y="3761355"/>
              <a:ext cx="86747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Normal</a:t>
              </a:r>
              <a:endParaRPr lang="en-US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5875584" y="4333342"/>
              <a:ext cx="781359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rgbClr val="008000"/>
                  </a:solidFill>
                </a:rPr>
                <a:t>YES</a:t>
              </a:r>
              <a:r>
                <a:rPr lang="en-US" dirty="0" smtClean="0"/>
                <a:t>: 4</a:t>
              </a:r>
            </a:p>
            <a:p>
              <a:r>
                <a:rPr lang="en-US" dirty="0" smtClean="0"/>
                <a:t>NO: 0</a:t>
              </a:r>
              <a:endParaRPr lang="en-US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7464208" y="4333342"/>
              <a:ext cx="77020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YES: 2</a:t>
              </a:r>
            </a:p>
            <a:p>
              <a:r>
                <a:rPr lang="en-US" b="1" dirty="0" smtClean="0">
                  <a:solidFill>
                    <a:srgbClr val="008000"/>
                  </a:solidFill>
                </a:rPr>
                <a:t>NO</a:t>
              </a:r>
              <a:r>
                <a:rPr lang="en-US" dirty="0" smtClean="0"/>
                <a:t>: 4</a:t>
              </a:r>
              <a:endParaRPr lang="en-US" dirty="0"/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6202500" y="1868905"/>
            <a:ext cx="2783459" cy="1555384"/>
            <a:chOff x="5807063" y="5105337"/>
            <a:chExt cx="2783459" cy="1555384"/>
          </a:xfrm>
        </p:grpSpPr>
        <p:sp>
          <p:nvSpPr>
            <p:cNvPr id="33" name="TextBox 32"/>
            <p:cNvSpPr txBox="1"/>
            <p:nvPr/>
          </p:nvSpPr>
          <p:spPr>
            <a:xfrm>
              <a:off x="6897850" y="5571650"/>
              <a:ext cx="7791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Snowy</a:t>
              </a:r>
              <a:endParaRPr lang="en-US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6734294" y="5105337"/>
              <a:ext cx="1008559" cy="369332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Weather</a:t>
              </a:r>
              <a:endParaRPr lang="en-US" dirty="0"/>
            </a:p>
          </p:txBody>
        </p:sp>
        <p:cxnSp>
          <p:nvCxnSpPr>
            <p:cNvPr id="23" name="Straight Arrow Connector 22"/>
            <p:cNvCxnSpPr>
              <a:stCxn id="22" idx="2"/>
            </p:cNvCxnSpPr>
            <p:nvPr/>
          </p:nvCxnSpPr>
          <p:spPr>
            <a:xfrm flipH="1">
              <a:off x="6466929" y="5474669"/>
              <a:ext cx="771645" cy="45951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>
              <a:stCxn id="22" idx="2"/>
            </p:cNvCxnSpPr>
            <p:nvPr/>
          </p:nvCxnSpPr>
          <p:spPr>
            <a:xfrm>
              <a:off x="7238574" y="5474669"/>
              <a:ext cx="712246" cy="45951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TextBox 24"/>
            <p:cNvSpPr txBox="1"/>
            <p:nvPr/>
          </p:nvSpPr>
          <p:spPr>
            <a:xfrm>
              <a:off x="6070944" y="5474669"/>
              <a:ext cx="67845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Rainy</a:t>
              </a:r>
              <a:endParaRPr lang="en-US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7637055" y="5442403"/>
              <a:ext cx="71192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Sunny</a:t>
              </a:r>
              <a:endParaRPr lang="en-US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5807063" y="6014390"/>
              <a:ext cx="781359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rgbClr val="008000"/>
                  </a:solidFill>
                </a:rPr>
                <a:t>YES</a:t>
              </a:r>
              <a:r>
                <a:rPr lang="en-US" dirty="0" smtClean="0"/>
                <a:t>: 2</a:t>
              </a:r>
            </a:p>
            <a:p>
              <a:r>
                <a:rPr lang="en-US" dirty="0" smtClean="0"/>
                <a:t>NO: 1</a:t>
              </a:r>
              <a:endParaRPr lang="en-US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7809163" y="6014390"/>
              <a:ext cx="781359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rgbClr val="008000"/>
                  </a:solidFill>
                </a:rPr>
                <a:t>YES</a:t>
              </a:r>
              <a:r>
                <a:rPr lang="en-US" dirty="0" smtClean="0"/>
                <a:t>: 2</a:t>
              </a:r>
            </a:p>
            <a:p>
              <a:r>
                <a:rPr lang="en-US" dirty="0" smtClean="0"/>
                <a:t>NO: 1</a:t>
              </a:r>
              <a:endParaRPr lang="en-US" dirty="0"/>
            </a:p>
          </p:txBody>
        </p:sp>
        <p:cxnSp>
          <p:nvCxnSpPr>
            <p:cNvPr id="29" name="Straight Arrow Connector 28"/>
            <p:cNvCxnSpPr>
              <a:stCxn id="22" idx="2"/>
              <a:endCxn id="32" idx="0"/>
            </p:cNvCxnSpPr>
            <p:nvPr/>
          </p:nvCxnSpPr>
          <p:spPr>
            <a:xfrm flipH="1">
              <a:off x="7203550" y="5474669"/>
              <a:ext cx="35024" cy="539721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TextBox 31"/>
            <p:cNvSpPr txBox="1"/>
            <p:nvPr/>
          </p:nvSpPr>
          <p:spPr>
            <a:xfrm>
              <a:off x="6818450" y="6014390"/>
              <a:ext cx="77020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YES: 2</a:t>
              </a:r>
            </a:p>
            <a:p>
              <a:r>
                <a:rPr lang="en-US" b="1" dirty="0" smtClean="0">
                  <a:solidFill>
                    <a:srgbClr val="008000"/>
                  </a:solidFill>
                </a:rPr>
                <a:t>NO</a:t>
              </a:r>
              <a:r>
                <a:rPr lang="en-US" dirty="0" smtClean="0"/>
                <a:t>: 2</a:t>
              </a:r>
              <a:endParaRPr lang="en-US" dirty="0"/>
            </a:p>
          </p:txBody>
        </p:sp>
      </p:grpSp>
      <p:sp>
        <p:nvSpPr>
          <p:cNvPr id="30" name="TextBox 29"/>
          <p:cNvSpPr txBox="1"/>
          <p:nvPr/>
        </p:nvSpPr>
        <p:spPr>
          <a:xfrm>
            <a:off x="897062" y="3822122"/>
            <a:ext cx="67019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6600"/>
                </a:solidFill>
              </a:rPr>
              <a:t>Training error</a:t>
            </a:r>
            <a:r>
              <a:rPr lang="en-US" sz="2400" dirty="0" smtClean="0"/>
              <a:t>: the average error over the training set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931864" y="4745789"/>
            <a:ext cx="646087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For classification, the most common “error” is the number of mistakes 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1804737" y="5844492"/>
            <a:ext cx="47944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Training error for each of these?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88649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Decision trees</a:t>
            </a:r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722085" y="1868905"/>
            <a:ext cx="2358824" cy="1555384"/>
            <a:chOff x="5801895" y="1724526"/>
            <a:chExt cx="2358824" cy="1555384"/>
          </a:xfrm>
        </p:grpSpPr>
        <p:sp>
          <p:nvSpPr>
            <p:cNvPr id="6" name="TextBox 5"/>
            <p:cNvSpPr txBox="1"/>
            <p:nvPr/>
          </p:nvSpPr>
          <p:spPr>
            <a:xfrm>
              <a:off x="6577263" y="1724526"/>
              <a:ext cx="813256" cy="369332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Terrain</a:t>
              </a:r>
              <a:endParaRPr lang="en-US" dirty="0"/>
            </a:p>
          </p:txBody>
        </p:sp>
        <p:cxnSp>
          <p:nvCxnSpPr>
            <p:cNvPr id="8" name="Straight Arrow Connector 7"/>
            <p:cNvCxnSpPr>
              <a:stCxn id="6" idx="2"/>
            </p:cNvCxnSpPr>
            <p:nvPr/>
          </p:nvCxnSpPr>
          <p:spPr>
            <a:xfrm flipH="1">
              <a:off x="6309895" y="2093858"/>
              <a:ext cx="673996" cy="45951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>
              <a:stCxn id="6" idx="2"/>
            </p:cNvCxnSpPr>
            <p:nvPr/>
          </p:nvCxnSpPr>
          <p:spPr>
            <a:xfrm>
              <a:off x="6983891" y="2093858"/>
              <a:ext cx="809898" cy="45951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5913913" y="2093858"/>
              <a:ext cx="66335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Road</a:t>
              </a:r>
              <a:endParaRPr lang="en-US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7480024" y="2061592"/>
              <a:ext cx="57746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Trail</a:t>
              </a:r>
              <a:endParaRPr lang="en-US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801895" y="2633579"/>
              <a:ext cx="781359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rgbClr val="008000"/>
                  </a:solidFill>
                </a:rPr>
                <a:t>YES</a:t>
              </a:r>
              <a:r>
                <a:rPr lang="en-US" dirty="0" smtClean="0"/>
                <a:t>: 4</a:t>
              </a:r>
            </a:p>
            <a:p>
              <a:r>
                <a:rPr lang="en-US" dirty="0" smtClean="0"/>
                <a:t>NO: 1</a:t>
              </a:r>
              <a:endParaRPr lang="en-US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7390519" y="2633579"/>
              <a:ext cx="77020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YES: 2</a:t>
              </a:r>
            </a:p>
            <a:p>
              <a:r>
                <a:rPr lang="en-US" b="1" dirty="0" smtClean="0">
                  <a:solidFill>
                    <a:srgbClr val="008000"/>
                  </a:solidFill>
                </a:rPr>
                <a:t>NO</a:t>
              </a:r>
              <a:r>
                <a:rPr lang="en-US" dirty="0" smtClean="0"/>
                <a:t>: 3</a:t>
              </a:r>
              <a:endParaRPr lang="en-US" dirty="0"/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3500235" y="1868905"/>
            <a:ext cx="2708773" cy="1555384"/>
            <a:chOff x="5712410" y="3424289"/>
            <a:chExt cx="2708773" cy="1555384"/>
          </a:xfrm>
        </p:grpSpPr>
        <p:sp>
          <p:nvSpPr>
            <p:cNvPr id="15" name="TextBox 14"/>
            <p:cNvSpPr txBox="1"/>
            <p:nvPr/>
          </p:nvSpPr>
          <p:spPr>
            <a:xfrm>
              <a:off x="6650952" y="3424289"/>
              <a:ext cx="930250" cy="369332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Unicycle </a:t>
              </a:r>
              <a:endParaRPr lang="en-US" dirty="0"/>
            </a:p>
          </p:txBody>
        </p:sp>
        <p:cxnSp>
          <p:nvCxnSpPr>
            <p:cNvPr id="16" name="Straight Arrow Connector 15"/>
            <p:cNvCxnSpPr>
              <a:stCxn id="15" idx="2"/>
            </p:cNvCxnSpPr>
            <p:nvPr/>
          </p:nvCxnSpPr>
          <p:spPr>
            <a:xfrm flipH="1">
              <a:off x="6383590" y="3793621"/>
              <a:ext cx="732487" cy="45951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>
              <a:stCxn id="15" idx="2"/>
            </p:cNvCxnSpPr>
            <p:nvPr/>
          </p:nvCxnSpPr>
          <p:spPr>
            <a:xfrm>
              <a:off x="7116077" y="3793621"/>
              <a:ext cx="751401" cy="45951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Box 17"/>
            <p:cNvSpPr txBox="1"/>
            <p:nvPr/>
          </p:nvSpPr>
          <p:spPr>
            <a:xfrm>
              <a:off x="5712410" y="3793621"/>
              <a:ext cx="102188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Mountain</a:t>
              </a:r>
              <a:endParaRPr lang="en-US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7553713" y="3761355"/>
              <a:ext cx="86747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Normal</a:t>
              </a:r>
              <a:endParaRPr lang="en-US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5875584" y="4333342"/>
              <a:ext cx="781359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rgbClr val="008000"/>
                  </a:solidFill>
                </a:rPr>
                <a:t>YES</a:t>
              </a:r>
              <a:r>
                <a:rPr lang="en-US" dirty="0" smtClean="0"/>
                <a:t>: 4</a:t>
              </a:r>
            </a:p>
            <a:p>
              <a:r>
                <a:rPr lang="en-US" dirty="0" smtClean="0"/>
                <a:t>NO: 0</a:t>
              </a:r>
              <a:endParaRPr lang="en-US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7464208" y="4333342"/>
              <a:ext cx="77020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YES: 2</a:t>
              </a:r>
            </a:p>
            <a:p>
              <a:r>
                <a:rPr lang="en-US" b="1" dirty="0" smtClean="0">
                  <a:solidFill>
                    <a:srgbClr val="008000"/>
                  </a:solidFill>
                </a:rPr>
                <a:t>NO</a:t>
              </a:r>
              <a:r>
                <a:rPr lang="en-US" dirty="0" smtClean="0"/>
                <a:t>: 4</a:t>
              </a:r>
              <a:endParaRPr lang="en-US" dirty="0"/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6202500" y="1868905"/>
            <a:ext cx="2783459" cy="1555384"/>
            <a:chOff x="5807063" y="5105337"/>
            <a:chExt cx="2783459" cy="1555384"/>
          </a:xfrm>
        </p:grpSpPr>
        <p:sp>
          <p:nvSpPr>
            <p:cNvPr id="33" name="TextBox 32"/>
            <p:cNvSpPr txBox="1"/>
            <p:nvPr/>
          </p:nvSpPr>
          <p:spPr>
            <a:xfrm>
              <a:off x="6897850" y="5571650"/>
              <a:ext cx="7791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Snowy</a:t>
              </a:r>
              <a:endParaRPr lang="en-US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6734294" y="5105337"/>
              <a:ext cx="1008559" cy="369332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Weather</a:t>
              </a:r>
              <a:endParaRPr lang="en-US" dirty="0"/>
            </a:p>
          </p:txBody>
        </p:sp>
        <p:cxnSp>
          <p:nvCxnSpPr>
            <p:cNvPr id="23" name="Straight Arrow Connector 22"/>
            <p:cNvCxnSpPr>
              <a:stCxn id="22" idx="2"/>
            </p:cNvCxnSpPr>
            <p:nvPr/>
          </p:nvCxnSpPr>
          <p:spPr>
            <a:xfrm flipH="1">
              <a:off x="6466929" y="5474669"/>
              <a:ext cx="771645" cy="45951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>
              <a:stCxn id="22" idx="2"/>
            </p:cNvCxnSpPr>
            <p:nvPr/>
          </p:nvCxnSpPr>
          <p:spPr>
            <a:xfrm>
              <a:off x="7238574" y="5474669"/>
              <a:ext cx="712246" cy="45951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TextBox 24"/>
            <p:cNvSpPr txBox="1"/>
            <p:nvPr/>
          </p:nvSpPr>
          <p:spPr>
            <a:xfrm>
              <a:off x="6070944" y="5474669"/>
              <a:ext cx="67845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Rainy</a:t>
              </a:r>
              <a:endParaRPr lang="en-US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7637055" y="5442403"/>
              <a:ext cx="71192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Sunny</a:t>
              </a:r>
              <a:endParaRPr lang="en-US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5807063" y="6014390"/>
              <a:ext cx="781359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rgbClr val="008000"/>
                  </a:solidFill>
                </a:rPr>
                <a:t>YES</a:t>
              </a:r>
              <a:r>
                <a:rPr lang="en-US" dirty="0" smtClean="0"/>
                <a:t>: 2</a:t>
              </a:r>
            </a:p>
            <a:p>
              <a:r>
                <a:rPr lang="en-US" dirty="0" smtClean="0"/>
                <a:t>NO: 1</a:t>
              </a:r>
              <a:endParaRPr lang="en-US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7809163" y="6014390"/>
              <a:ext cx="781359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rgbClr val="008000"/>
                  </a:solidFill>
                </a:rPr>
                <a:t>YES</a:t>
              </a:r>
              <a:r>
                <a:rPr lang="en-US" dirty="0" smtClean="0"/>
                <a:t>: 2</a:t>
              </a:r>
            </a:p>
            <a:p>
              <a:r>
                <a:rPr lang="en-US" dirty="0" smtClean="0"/>
                <a:t>NO: 1</a:t>
              </a:r>
              <a:endParaRPr lang="en-US" dirty="0"/>
            </a:p>
          </p:txBody>
        </p:sp>
        <p:cxnSp>
          <p:nvCxnSpPr>
            <p:cNvPr id="29" name="Straight Arrow Connector 28"/>
            <p:cNvCxnSpPr>
              <a:stCxn id="22" idx="2"/>
              <a:endCxn id="32" idx="0"/>
            </p:cNvCxnSpPr>
            <p:nvPr/>
          </p:nvCxnSpPr>
          <p:spPr>
            <a:xfrm flipH="1">
              <a:off x="7203550" y="5474669"/>
              <a:ext cx="35024" cy="539721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TextBox 31"/>
            <p:cNvSpPr txBox="1"/>
            <p:nvPr/>
          </p:nvSpPr>
          <p:spPr>
            <a:xfrm>
              <a:off x="6818450" y="6014390"/>
              <a:ext cx="77020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YES: 2</a:t>
              </a:r>
            </a:p>
            <a:p>
              <a:r>
                <a:rPr lang="en-US" b="1" dirty="0" smtClean="0">
                  <a:solidFill>
                    <a:srgbClr val="008000"/>
                  </a:solidFill>
                </a:rPr>
                <a:t>NO</a:t>
              </a:r>
              <a:r>
                <a:rPr lang="en-US" dirty="0" smtClean="0"/>
                <a:t>: 2</a:t>
              </a:r>
              <a:endParaRPr lang="en-US" dirty="0"/>
            </a:p>
          </p:txBody>
        </p:sp>
      </p:grpSp>
      <p:sp>
        <p:nvSpPr>
          <p:cNvPr id="30" name="TextBox 29"/>
          <p:cNvSpPr txBox="1"/>
          <p:nvPr/>
        </p:nvSpPr>
        <p:spPr>
          <a:xfrm>
            <a:off x="1163704" y="5145595"/>
            <a:ext cx="67019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6600"/>
                </a:solidFill>
              </a:rPr>
              <a:t>Training error</a:t>
            </a:r>
            <a:r>
              <a:rPr lang="en-US" sz="2400" dirty="0" smtClean="0"/>
              <a:t>: the average error over the training set</a:t>
            </a:r>
            <a:endParaRPr lang="en-US" sz="2400" dirty="0"/>
          </a:p>
        </p:txBody>
      </p:sp>
      <p:sp>
        <p:nvSpPr>
          <p:cNvPr id="31" name="TextBox 30"/>
          <p:cNvSpPr txBox="1"/>
          <p:nvPr/>
        </p:nvSpPr>
        <p:spPr>
          <a:xfrm>
            <a:off x="1503444" y="3756526"/>
            <a:ext cx="7374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8000"/>
                </a:solidFill>
              </a:rPr>
              <a:t>3</a:t>
            </a:r>
            <a:r>
              <a:rPr lang="en-US" sz="2000" dirty="0" smtClean="0">
                <a:solidFill>
                  <a:srgbClr val="008000"/>
                </a:solidFill>
              </a:rPr>
              <a:t>/10</a:t>
            </a:r>
            <a:endParaRPr lang="en-US" sz="2000" dirty="0">
              <a:solidFill>
                <a:srgbClr val="00800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522119" y="3756526"/>
            <a:ext cx="7374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8000"/>
                </a:solidFill>
              </a:rPr>
              <a:t>2</a:t>
            </a:r>
            <a:r>
              <a:rPr lang="en-US" sz="2000" dirty="0" smtClean="0">
                <a:solidFill>
                  <a:srgbClr val="008000"/>
                </a:solidFill>
              </a:rPr>
              <a:t>/10</a:t>
            </a:r>
            <a:endParaRPr lang="en-US" sz="2000" dirty="0">
              <a:solidFill>
                <a:srgbClr val="008000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7265285" y="3756526"/>
            <a:ext cx="7374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8000"/>
                </a:solidFill>
              </a:rPr>
              <a:t>4</a:t>
            </a:r>
            <a:r>
              <a:rPr lang="en-US" sz="2000" dirty="0" smtClean="0">
                <a:solidFill>
                  <a:srgbClr val="008000"/>
                </a:solidFill>
              </a:rPr>
              <a:t>/10</a:t>
            </a:r>
            <a:endParaRPr lang="en-US" sz="2000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95245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Training error vs. accuracy</a:t>
            </a:r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722085" y="1868905"/>
            <a:ext cx="2358824" cy="1555384"/>
            <a:chOff x="5801895" y="1724526"/>
            <a:chExt cx="2358824" cy="1555384"/>
          </a:xfrm>
        </p:grpSpPr>
        <p:sp>
          <p:nvSpPr>
            <p:cNvPr id="6" name="TextBox 5"/>
            <p:cNvSpPr txBox="1"/>
            <p:nvPr/>
          </p:nvSpPr>
          <p:spPr>
            <a:xfrm>
              <a:off x="6577263" y="1724526"/>
              <a:ext cx="813256" cy="369332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Terrain</a:t>
              </a:r>
              <a:endParaRPr lang="en-US" dirty="0"/>
            </a:p>
          </p:txBody>
        </p:sp>
        <p:cxnSp>
          <p:nvCxnSpPr>
            <p:cNvPr id="8" name="Straight Arrow Connector 7"/>
            <p:cNvCxnSpPr>
              <a:stCxn id="6" idx="2"/>
            </p:cNvCxnSpPr>
            <p:nvPr/>
          </p:nvCxnSpPr>
          <p:spPr>
            <a:xfrm flipH="1">
              <a:off x="6309895" y="2093858"/>
              <a:ext cx="673996" cy="45951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>
              <a:stCxn id="6" idx="2"/>
            </p:cNvCxnSpPr>
            <p:nvPr/>
          </p:nvCxnSpPr>
          <p:spPr>
            <a:xfrm>
              <a:off x="6983891" y="2093858"/>
              <a:ext cx="809898" cy="45951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5913913" y="2093858"/>
              <a:ext cx="66335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Road</a:t>
              </a:r>
              <a:endParaRPr lang="en-US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7480024" y="2061592"/>
              <a:ext cx="57746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Trail</a:t>
              </a:r>
              <a:endParaRPr lang="en-US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801895" y="2633579"/>
              <a:ext cx="781359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rgbClr val="008000"/>
                  </a:solidFill>
                </a:rPr>
                <a:t>YES</a:t>
              </a:r>
              <a:r>
                <a:rPr lang="en-US" dirty="0" smtClean="0"/>
                <a:t>: 4</a:t>
              </a:r>
            </a:p>
            <a:p>
              <a:r>
                <a:rPr lang="en-US" dirty="0" smtClean="0"/>
                <a:t>NO: 1</a:t>
              </a:r>
              <a:endParaRPr lang="en-US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7390519" y="2633579"/>
              <a:ext cx="77020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YES: 2</a:t>
              </a:r>
            </a:p>
            <a:p>
              <a:r>
                <a:rPr lang="en-US" b="1" dirty="0" smtClean="0">
                  <a:solidFill>
                    <a:srgbClr val="008000"/>
                  </a:solidFill>
                </a:rPr>
                <a:t>NO</a:t>
              </a:r>
              <a:r>
                <a:rPr lang="en-US" dirty="0" smtClean="0"/>
                <a:t>: 3</a:t>
              </a:r>
              <a:endParaRPr lang="en-US" dirty="0"/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3500235" y="1868905"/>
            <a:ext cx="2708773" cy="1555384"/>
            <a:chOff x="5712410" y="3424289"/>
            <a:chExt cx="2708773" cy="1555384"/>
          </a:xfrm>
        </p:grpSpPr>
        <p:sp>
          <p:nvSpPr>
            <p:cNvPr id="15" name="TextBox 14"/>
            <p:cNvSpPr txBox="1"/>
            <p:nvPr/>
          </p:nvSpPr>
          <p:spPr>
            <a:xfrm>
              <a:off x="6650952" y="3424289"/>
              <a:ext cx="930250" cy="369332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Unicycle </a:t>
              </a:r>
              <a:endParaRPr lang="en-US" dirty="0"/>
            </a:p>
          </p:txBody>
        </p:sp>
        <p:cxnSp>
          <p:nvCxnSpPr>
            <p:cNvPr id="16" name="Straight Arrow Connector 15"/>
            <p:cNvCxnSpPr>
              <a:stCxn id="15" idx="2"/>
            </p:cNvCxnSpPr>
            <p:nvPr/>
          </p:nvCxnSpPr>
          <p:spPr>
            <a:xfrm flipH="1">
              <a:off x="6383590" y="3793621"/>
              <a:ext cx="732487" cy="45951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>
              <a:stCxn id="15" idx="2"/>
            </p:cNvCxnSpPr>
            <p:nvPr/>
          </p:nvCxnSpPr>
          <p:spPr>
            <a:xfrm>
              <a:off x="7116077" y="3793621"/>
              <a:ext cx="751401" cy="45951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Box 17"/>
            <p:cNvSpPr txBox="1"/>
            <p:nvPr/>
          </p:nvSpPr>
          <p:spPr>
            <a:xfrm>
              <a:off x="5712410" y="3793621"/>
              <a:ext cx="102188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Mountain</a:t>
              </a:r>
              <a:endParaRPr lang="en-US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7553713" y="3761355"/>
              <a:ext cx="86747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Normal</a:t>
              </a:r>
              <a:endParaRPr lang="en-US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5875584" y="4333342"/>
              <a:ext cx="781359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rgbClr val="008000"/>
                  </a:solidFill>
                </a:rPr>
                <a:t>YES</a:t>
              </a:r>
              <a:r>
                <a:rPr lang="en-US" dirty="0" smtClean="0"/>
                <a:t>: 4</a:t>
              </a:r>
            </a:p>
            <a:p>
              <a:r>
                <a:rPr lang="en-US" dirty="0" smtClean="0"/>
                <a:t>NO: 0</a:t>
              </a:r>
              <a:endParaRPr lang="en-US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7464208" y="4333342"/>
              <a:ext cx="77020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YES: 2</a:t>
              </a:r>
            </a:p>
            <a:p>
              <a:r>
                <a:rPr lang="en-US" b="1" dirty="0" smtClean="0">
                  <a:solidFill>
                    <a:srgbClr val="008000"/>
                  </a:solidFill>
                </a:rPr>
                <a:t>NO</a:t>
              </a:r>
              <a:r>
                <a:rPr lang="en-US" dirty="0" smtClean="0"/>
                <a:t>: 4</a:t>
              </a:r>
              <a:endParaRPr lang="en-US" dirty="0"/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6202500" y="1868905"/>
            <a:ext cx="2783459" cy="1555384"/>
            <a:chOff x="5807063" y="5105337"/>
            <a:chExt cx="2783459" cy="1555384"/>
          </a:xfrm>
        </p:grpSpPr>
        <p:sp>
          <p:nvSpPr>
            <p:cNvPr id="33" name="TextBox 32"/>
            <p:cNvSpPr txBox="1"/>
            <p:nvPr/>
          </p:nvSpPr>
          <p:spPr>
            <a:xfrm>
              <a:off x="6897850" y="5571650"/>
              <a:ext cx="7791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Snowy</a:t>
              </a:r>
              <a:endParaRPr lang="en-US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6734294" y="5105337"/>
              <a:ext cx="1008559" cy="369332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Weather</a:t>
              </a:r>
              <a:endParaRPr lang="en-US" dirty="0"/>
            </a:p>
          </p:txBody>
        </p:sp>
        <p:cxnSp>
          <p:nvCxnSpPr>
            <p:cNvPr id="23" name="Straight Arrow Connector 22"/>
            <p:cNvCxnSpPr>
              <a:stCxn id="22" idx="2"/>
            </p:cNvCxnSpPr>
            <p:nvPr/>
          </p:nvCxnSpPr>
          <p:spPr>
            <a:xfrm flipH="1">
              <a:off x="6466929" y="5474669"/>
              <a:ext cx="771645" cy="45951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>
              <a:stCxn id="22" idx="2"/>
            </p:cNvCxnSpPr>
            <p:nvPr/>
          </p:nvCxnSpPr>
          <p:spPr>
            <a:xfrm>
              <a:off x="7238574" y="5474669"/>
              <a:ext cx="712246" cy="45951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TextBox 24"/>
            <p:cNvSpPr txBox="1"/>
            <p:nvPr/>
          </p:nvSpPr>
          <p:spPr>
            <a:xfrm>
              <a:off x="6070944" y="5474669"/>
              <a:ext cx="67845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Rainy</a:t>
              </a:r>
              <a:endParaRPr lang="en-US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7637055" y="5442403"/>
              <a:ext cx="71192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Sunny</a:t>
              </a:r>
              <a:endParaRPr lang="en-US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5807063" y="6014390"/>
              <a:ext cx="781359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rgbClr val="008000"/>
                  </a:solidFill>
                </a:rPr>
                <a:t>YES</a:t>
              </a:r>
              <a:r>
                <a:rPr lang="en-US" dirty="0" smtClean="0"/>
                <a:t>: 2</a:t>
              </a:r>
            </a:p>
            <a:p>
              <a:r>
                <a:rPr lang="en-US" dirty="0" smtClean="0"/>
                <a:t>NO: 1</a:t>
              </a:r>
              <a:endParaRPr lang="en-US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7809163" y="6014390"/>
              <a:ext cx="781359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rgbClr val="008000"/>
                  </a:solidFill>
                </a:rPr>
                <a:t>YES</a:t>
              </a:r>
              <a:r>
                <a:rPr lang="en-US" dirty="0" smtClean="0"/>
                <a:t>: 2</a:t>
              </a:r>
            </a:p>
            <a:p>
              <a:r>
                <a:rPr lang="en-US" dirty="0" smtClean="0"/>
                <a:t>NO: 1</a:t>
              </a:r>
              <a:endParaRPr lang="en-US" dirty="0"/>
            </a:p>
          </p:txBody>
        </p:sp>
        <p:cxnSp>
          <p:nvCxnSpPr>
            <p:cNvPr id="29" name="Straight Arrow Connector 28"/>
            <p:cNvCxnSpPr>
              <a:stCxn id="22" idx="2"/>
              <a:endCxn id="32" idx="0"/>
            </p:cNvCxnSpPr>
            <p:nvPr/>
          </p:nvCxnSpPr>
          <p:spPr>
            <a:xfrm flipH="1">
              <a:off x="7203550" y="5474669"/>
              <a:ext cx="35024" cy="539721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TextBox 31"/>
            <p:cNvSpPr txBox="1"/>
            <p:nvPr/>
          </p:nvSpPr>
          <p:spPr>
            <a:xfrm>
              <a:off x="6818450" y="6014390"/>
              <a:ext cx="77020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YES: 2</a:t>
              </a:r>
            </a:p>
            <a:p>
              <a:r>
                <a:rPr lang="en-US" b="1" dirty="0" smtClean="0">
                  <a:solidFill>
                    <a:srgbClr val="008000"/>
                  </a:solidFill>
                </a:rPr>
                <a:t>NO</a:t>
              </a:r>
              <a:r>
                <a:rPr lang="en-US" dirty="0" smtClean="0"/>
                <a:t>: 2</a:t>
              </a:r>
              <a:endParaRPr lang="en-US" dirty="0"/>
            </a:p>
          </p:txBody>
        </p:sp>
      </p:grpSp>
      <p:sp>
        <p:nvSpPr>
          <p:cNvPr id="30" name="TextBox 29"/>
          <p:cNvSpPr txBox="1"/>
          <p:nvPr/>
        </p:nvSpPr>
        <p:spPr>
          <a:xfrm>
            <a:off x="912937" y="5705893"/>
            <a:ext cx="67019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6600"/>
                </a:solidFill>
              </a:rPr>
              <a:t>Training error</a:t>
            </a:r>
            <a:r>
              <a:rPr lang="en-US" sz="2400" dirty="0" smtClean="0"/>
              <a:t>: the average error over the training set</a:t>
            </a:r>
            <a:endParaRPr lang="en-US" sz="2400" dirty="0"/>
          </a:p>
        </p:txBody>
      </p:sp>
      <p:sp>
        <p:nvSpPr>
          <p:cNvPr id="31" name="TextBox 30"/>
          <p:cNvSpPr txBox="1"/>
          <p:nvPr/>
        </p:nvSpPr>
        <p:spPr>
          <a:xfrm>
            <a:off x="1503444" y="3756526"/>
            <a:ext cx="7374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6600"/>
                </a:solidFill>
              </a:rPr>
              <a:t>3</a:t>
            </a:r>
            <a:r>
              <a:rPr lang="en-US" sz="2000" dirty="0" smtClean="0">
                <a:solidFill>
                  <a:srgbClr val="FF6600"/>
                </a:solidFill>
              </a:rPr>
              <a:t>/10</a:t>
            </a:r>
            <a:endParaRPr lang="en-US" sz="2000" dirty="0">
              <a:solidFill>
                <a:srgbClr val="FF660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522119" y="3756526"/>
            <a:ext cx="7374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6600"/>
                </a:solidFill>
              </a:rPr>
              <a:t>2</a:t>
            </a:r>
            <a:r>
              <a:rPr lang="en-US" sz="2000" dirty="0" smtClean="0">
                <a:solidFill>
                  <a:srgbClr val="FF6600"/>
                </a:solidFill>
              </a:rPr>
              <a:t>/10</a:t>
            </a:r>
            <a:endParaRPr lang="en-US" sz="2000" dirty="0">
              <a:solidFill>
                <a:srgbClr val="FF6600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7265285" y="3756526"/>
            <a:ext cx="7374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6600"/>
                </a:solidFill>
              </a:rPr>
              <a:t>4</a:t>
            </a:r>
            <a:r>
              <a:rPr lang="en-US" sz="2000" dirty="0" smtClean="0">
                <a:solidFill>
                  <a:srgbClr val="FF6600"/>
                </a:solidFill>
              </a:rPr>
              <a:t>/10</a:t>
            </a:r>
            <a:endParaRPr lang="en-US" sz="2000" dirty="0">
              <a:solidFill>
                <a:srgbClr val="FF660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38216" y="6168501"/>
            <a:ext cx="83371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Training </a:t>
            </a:r>
            <a:r>
              <a:rPr lang="en-US" sz="2400" dirty="0">
                <a:solidFill>
                  <a:srgbClr val="0000FF"/>
                </a:solidFill>
              </a:rPr>
              <a:t>a</a:t>
            </a:r>
            <a:r>
              <a:rPr lang="en-US" sz="2400" dirty="0" smtClean="0">
                <a:solidFill>
                  <a:srgbClr val="0000FF"/>
                </a:solidFill>
              </a:rPr>
              <a:t>ccuracy</a:t>
            </a:r>
            <a:r>
              <a:rPr lang="en-US" sz="2400" dirty="0" smtClean="0"/>
              <a:t>: the average percent correct over the training set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438216" y="3613651"/>
            <a:ext cx="98729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6600"/>
                </a:solidFill>
              </a:rPr>
              <a:t>Training </a:t>
            </a:r>
          </a:p>
          <a:p>
            <a:r>
              <a:rPr lang="en-US" sz="2000" dirty="0" smtClean="0">
                <a:solidFill>
                  <a:srgbClr val="FF6600"/>
                </a:solidFill>
              </a:rPr>
              <a:t>error:</a:t>
            </a:r>
            <a:endParaRPr lang="en-US" sz="2000" dirty="0">
              <a:solidFill>
                <a:srgbClr val="FF6600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406744" y="4204261"/>
            <a:ext cx="114596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Training </a:t>
            </a:r>
          </a:p>
          <a:p>
            <a:r>
              <a:rPr lang="en-US" sz="2000" dirty="0" smtClean="0">
                <a:solidFill>
                  <a:srgbClr val="0000FF"/>
                </a:solidFill>
              </a:rPr>
              <a:t>accuracy: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1539356" y="4309036"/>
            <a:ext cx="7374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7/10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4558031" y="4309036"/>
            <a:ext cx="7374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8</a:t>
            </a:r>
            <a:r>
              <a:rPr lang="en-US" sz="2000" dirty="0" smtClean="0">
                <a:solidFill>
                  <a:srgbClr val="0000FF"/>
                </a:solidFill>
              </a:rPr>
              <a:t>/10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7301197" y="4309036"/>
            <a:ext cx="7374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6/10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68024" y="5143500"/>
            <a:ext cx="58218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training error = 1-accuracy    (and vice versa)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352432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Recurse</a:t>
            </a:r>
            <a:endParaRPr lang="en-US" dirty="0"/>
          </a:p>
        </p:txBody>
      </p:sp>
      <p:grpSp>
        <p:nvGrpSpPr>
          <p:cNvPr id="12" name="Group 11"/>
          <p:cNvGrpSpPr/>
          <p:nvPr/>
        </p:nvGrpSpPr>
        <p:grpSpPr>
          <a:xfrm>
            <a:off x="5928698" y="2557314"/>
            <a:ext cx="2708773" cy="1555384"/>
            <a:chOff x="5712410" y="3424289"/>
            <a:chExt cx="2708773" cy="1555384"/>
          </a:xfrm>
        </p:grpSpPr>
        <p:sp>
          <p:nvSpPr>
            <p:cNvPr id="13" name="TextBox 12"/>
            <p:cNvSpPr txBox="1"/>
            <p:nvPr/>
          </p:nvSpPr>
          <p:spPr>
            <a:xfrm>
              <a:off x="6650952" y="3424289"/>
              <a:ext cx="930250" cy="369332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Unicycle </a:t>
              </a:r>
              <a:endParaRPr lang="en-US" dirty="0"/>
            </a:p>
          </p:txBody>
        </p:sp>
        <p:cxnSp>
          <p:nvCxnSpPr>
            <p:cNvPr id="14" name="Straight Arrow Connector 13"/>
            <p:cNvCxnSpPr>
              <a:stCxn id="13" idx="2"/>
            </p:cNvCxnSpPr>
            <p:nvPr/>
          </p:nvCxnSpPr>
          <p:spPr>
            <a:xfrm flipH="1">
              <a:off x="6383590" y="3793621"/>
              <a:ext cx="732487" cy="45951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>
              <a:stCxn id="13" idx="2"/>
            </p:cNvCxnSpPr>
            <p:nvPr/>
          </p:nvCxnSpPr>
          <p:spPr>
            <a:xfrm>
              <a:off x="7116077" y="3793621"/>
              <a:ext cx="751401" cy="45951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>
              <a:off x="5712410" y="3793621"/>
              <a:ext cx="102188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Mountain</a:t>
              </a:r>
              <a:endParaRPr lang="en-US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7553713" y="3761355"/>
              <a:ext cx="86747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Normal</a:t>
              </a:r>
              <a:endParaRPr lang="en-US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5875584" y="4333342"/>
              <a:ext cx="781359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YES: 4</a:t>
              </a:r>
            </a:p>
            <a:p>
              <a:r>
                <a:rPr lang="en-US" dirty="0" smtClean="0"/>
                <a:t>NO: 0</a:t>
              </a:r>
              <a:endParaRPr lang="en-US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7464208" y="4333342"/>
              <a:ext cx="77020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YES: 2</a:t>
              </a:r>
            </a:p>
            <a:p>
              <a:r>
                <a:rPr lang="en-US" dirty="0" smtClean="0"/>
                <a:t>NO: 4</a:t>
              </a:r>
              <a:endParaRPr lang="en-US" dirty="0"/>
            </a:p>
          </p:txBody>
        </p:sp>
      </p:grpSp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1927186"/>
              </p:ext>
            </p:extLst>
          </p:nvPr>
        </p:nvGraphicFramePr>
        <p:xfrm>
          <a:off x="334210" y="2112202"/>
          <a:ext cx="4170948" cy="35661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2737"/>
                <a:gridCol w="1042737"/>
                <a:gridCol w="1042737"/>
                <a:gridCol w="1042737"/>
              </a:tblGrid>
              <a:tr h="22483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Terrain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Unicycle-type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Weather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Go-For-Ride?</a:t>
                      </a:r>
                      <a:endParaRPr lang="en-US" sz="1400" dirty="0"/>
                    </a:p>
                  </a:txBody>
                  <a:tcPr/>
                </a:tc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Trail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Normal</a:t>
                      </a:r>
                      <a:endParaRPr lang="en-US" sz="14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Rainy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</a:p>
                  </a:txBody>
                  <a:tcPr/>
                </a:tc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Road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Normal</a:t>
                      </a:r>
                      <a:endParaRPr lang="en-US" sz="14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Sunny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YES</a:t>
                      </a:r>
                    </a:p>
                  </a:txBody>
                  <a:tcPr/>
                </a:tc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Trail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Mountain</a:t>
                      </a:r>
                      <a:endParaRPr lang="en-US" sz="14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YES</a:t>
                      </a:r>
                    </a:p>
                  </a:txBody>
                  <a:tcPr/>
                </a:tc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Mountain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Rainy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YES</a:t>
                      </a:r>
                    </a:p>
                  </a:txBody>
                  <a:tcPr/>
                </a:tc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Normal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NO</a:t>
                      </a:r>
                    </a:p>
                  </a:txBody>
                  <a:tcPr/>
                </a:tc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Normal</a:t>
                      </a:r>
                      <a:endParaRPr lang="en-US" sz="14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Rainy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YES</a:t>
                      </a:r>
                    </a:p>
                  </a:txBody>
                  <a:tcPr/>
                </a:tc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Mountain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YES</a:t>
                      </a:r>
                    </a:p>
                  </a:txBody>
                  <a:tcPr/>
                </a:tc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Normal</a:t>
                      </a:r>
                      <a:endParaRPr lang="en-US" sz="14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Normal</a:t>
                      </a:r>
                      <a:endParaRPr lang="en-US" sz="14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Snowy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Mountain</a:t>
                      </a:r>
                      <a:endParaRPr lang="en-US" sz="14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YES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11194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Recurse</a:t>
            </a:r>
            <a:endParaRPr lang="en-US" dirty="0"/>
          </a:p>
        </p:txBody>
      </p:sp>
      <p:grpSp>
        <p:nvGrpSpPr>
          <p:cNvPr id="12" name="Group 11"/>
          <p:cNvGrpSpPr/>
          <p:nvPr/>
        </p:nvGrpSpPr>
        <p:grpSpPr>
          <a:xfrm>
            <a:off x="3074096" y="1818650"/>
            <a:ext cx="2708773" cy="1555384"/>
            <a:chOff x="5712410" y="3424289"/>
            <a:chExt cx="2708773" cy="1555384"/>
          </a:xfrm>
        </p:grpSpPr>
        <p:sp>
          <p:nvSpPr>
            <p:cNvPr id="13" name="TextBox 12"/>
            <p:cNvSpPr txBox="1"/>
            <p:nvPr/>
          </p:nvSpPr>
          <p:spPr>
            <a:xfrm>
              <a:off x="6650952" y="3424289"/>
              <a:ext cx="930250" cy="369332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Unicycle </a:t>
              </a:r>
              <a:endParaRPr lang="en-US" dirty="0"/>
            </a:p>
          </p:txBody>
        </p:sp>
        <p:cxnSp>
          <p:nvCxnSpPr>
            <p:cNvPr id="14" name="Straight Arrow Connector 13"/>
            <p:cNvCxnSpPr>
              <a:stCxn id="13" idx="2"/>
            </p:cNvCxnSpPr>
            <p:nvPr/>
          </p:nvCxnSpPr>
          <p:spPr>
            <a:xfrm flipH="1">
              <a:off x="6383590" y="3793621"/>
              <a:ext cx="732487" cy="45951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>
              <a:stCxn id="13" idx="2"/>
            </p:cNvCxnSpPr>
            <p:nvPr/>
          </p:nvCxnSpPr>
          <p:spPr>
            <a:xfrm>
              <a:off x="7116077" y="3793621"/>
              <a:ext cx="751401" cy="45951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>
              <a:off x="5712410" y="3793621"/>
              <a:ext cx="102188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Mountain</a:t>
              </a:r>
              <a:endParaRPr lang="en-US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7553713" y="3761355"/>
              <a:ext cx="86747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Normal</a:t>
              </a:r>
              <a:endParaRPr lang="en-US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5875584" y="4333342"/>
              <a:ext cx="781359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YES: 4</a:t>
              </a:r>
            </a:p>
            <a:p>
              <a:r>
                <a:rPr lang="en-US" dirty="0" smtClean="0"/>
                <a:t>NO: 0</a:t>
              </a:r>
              <a:endParaRPr lang="en-US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7464208" y="4333342"/>
              <a:ext cx="77020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YES: 2</a:t>
              </a:r>
            </a:p>
            <a:p>
              <a:r>
                <a:rPr lang="en-US" dirty="0" smtClean="0"/>
                <a:t>NO: 4</a:t>
              </a:r>
              <a:endParaRPr lang="en-US" dirty="0"/>
            </a:p>
          </p:txBody>
        </p:sp>
      </p:grpSp>
      <p:graphicFrame>
        <p:nvGraphicFramePr>
          <p:cNvPr id="21" name="Table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9306007"/>
              </p:ext>
            </p:extLst>
          </p:nvPr>
        </p:nvGraphicFramePr>
        <p:xfrm>
          <a:off x="4858508" y="3518405"/>
          <a:ext cx="4170948" cy="23469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2737"/>
                <a:gridCol w="1042737"/>
                <a:gridCol w="1042737"/>
                <a:gridCol w="1042737"/>
              </a:tblGrid>
              <a:tr h="22483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Terrain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Unicycle-type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Weather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Go-For-Ride?</a:t>
                      </a:r>
                      <a:endParaRPr lang="en-US" sz="1400" dirty="0"/>
                    </a:p>
                  </a:txBody>
                  <a:tcPr/>
                </a:tc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Trail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Normal</a:t>
                      </a:r>
                      <a:endParaRPr lang="en-US" sz="14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Rainy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</a:p>
                  </a:txBody>
                  <a:tcPr/>
                </a:tc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Road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Normal</a:t>
                      </a:r>
                      <a:endParaRPr lang="en-US" sz="14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Sunny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YES</a:t>
                      </a:r>
                    </a:p>
                  </a:txBody>
                  <a:tcPr/>
                </a:tc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Normal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NO</a:t>
                      </a:r>
                    </a:p>
                  </a:txBody>
                  <a:tcPr/>
                </a:tc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Normal</a:t>
                      </a:r>
                      <a:endParaRPr lang="en-US" sz="14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Rainy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YES</a:t>
                      </a:r>
                    </a:p>
                  </a:txBody>
                  <a:tcPr/>
                </a:tc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Normal</a:t>
                      </a:r>
                      <a:endParaRPr lang="en-US" sz="14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Normal</a:t>
                      </a:r>
                      <a:endParaRPr lang="en-US" sz="14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Snowy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3" name="Table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982943"/>
              </p:ext>
            </p:extLst>
          </p:nvPr>
        </p:nvGraphicFramePr>
        <p:xfrm>
          <a:off x="140541" y="3603609"/>
          <a:ext cx="4170948" cy="17373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2737"/>
                <a:gridCol w="1042737"/>
                <a:gridCol w="1042737"/>
                <a:gridCol w="1042737"/>
              </a:tblGrid>
              <a:tr h="22483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Terrain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Unicycle-type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Weather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Go-For-Ride?</a:t>
                      </a:r>
                      <a:endParaRPr lang="en-US" sz="1400" dirty="0"/>
                    </a:p>
                  </a:txBody>
                  <a:tcPr/>
                </a:tc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Trail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Mountain</a:t>
                      </a:r>
                      <a:endParaRPr lang="en-US" sz="14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YES</a:t>
                      </a:r>
                    </a:p>
                  </a:txBody>
                  <a:tcPr/>
                </a:tc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Mountain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Rainy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YES</a:t>
                      </a:r>
                    </a:p>
                  </a:txBody>
                  <a:tcPr/>
                </a:tc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Mountain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YES</a:t>
                      </a:r>
                    </a:p>
                  </a:txBody>
                  <a:tcPr/>
                </a:tc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Mountain</a:t>
                      </a:r>
                      <a:endParaRPr lang="en-US" sz="14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YES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694856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Recurse</a:t>
            </a:r>
            <a:endParaRPr lang="en-US" dirty="0"/>
          </a:p>
        </p:txBody>
      </p:sp>
      <p:grpSp>
        <p:nvGrpSpPr>
          <p:cNvPr id="12" name="Group 11"/>
          <p:cNvGrpSpPr/>
          <p:nvPr/>
        </p:nvGrpSpPr>
        <p:grpSpPr>
          <a:xfrm>
            <a:off x="3074096" y="1818650"/>
            <a:ext cx="2708773" cy="1555384"/>
            <a:chOff x="5712410" y="3424289"/>
            <a:chExt cx="2708773" cy="1555384"/>
          </a:xfrm>
        </p:grpSpPr>
        <p:sp>
          <p:nvSpPr>
            <p:cNvPr id="13" name="TextBox 12"/>
            <p:cNvSpPr txBox="1"/>
            <p:nvPr/>
          </p:nvSpPr>
          <p:spPr>
            <a:xfrm>
              <a:off x="6650952" y="3424289"/>
              <a:ext cx="930250" cy="369332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Unicycle </a:t>
              </a:r>
              <a:endParaRPr lang="en-US" dirty="0"/>
            </a:p>
          </p:txBody>
        </p:sp>
        <p:cxnSp>
          <p:nvCxnSpPr>
            <p:cNvPr id="14" name="Straight Arrow Connector 13"/>
            <p:cNvCxnSpPr>
              <a:stCxn id="13" idx="2"/>
            </p:cNvCxnSpPr>
            <p:nvPr/>
          </p:nvCxnSpPr>
          <p:spPr>
            <a:xfrm flipH="1">
              <a:off x="6383590" y="3793621"/>
              <a:ext cx="732487" cy="45951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>
              <a:stCxn id="13" idx="2"/>
            </p:cNvCxnSpPr>
            <p:nvPr/>
          </p:nvCxnSpPr>
          <p:spPr>
            <a:xfrm>
              <a:off x="7116077" y="3793621"/>
              <a:ext cx="751401" cy="45951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>
              <a:off x="5712410" y="3793621"/>
              <a:ext cx="102188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Mountain</a:t>
              </a:r>
              <a:endParaRPr lang="en-US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7553713" y="3761355"/>
              <a:ext cx="86747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Normal</a:t>
              </a:r>
              <a:endParaRPr lang="en-US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5875584" y="4333342"/>
              <a:ext cx="781359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YES: 4</a:t>
              </a:r>
            </a:p>
            <a:p>
              <a:r>
                <a:rPr lang="en-US" dirty="0" smtClean="0"/>
                <a:t>NO: 0</a:t>
              </a:r>
              <a:endParaRPr lang="en-US" dirty="0"/>
            </a:p>
          </p:txBody>
        </p:sp>
      </p:grpSp>
      <p:graphicFrame>
        <p:nvGraphicFramePr>
          <p:cNvPr id="23" name="Table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4168018"/>
              </p:ext>
            </p:extLst>
          </p:nvPr>
        </p:nvGraphicFramePr>
        <p:xfrm>
          <a:off x="140541" y="3603609"/>
          <a:ext cx="4170948" cy="17373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2737"/>
                <a:gridCol w="1042737"/>
                <a:gridCol w="1042737"/>
                <a:gridCol w="1042737"/>
              </a:tblGrid>
              <a:tr h="22483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Terrain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Unicycle-type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Weather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Go-For-Ride?</a:t>
                      </a:r>
                      <a:endParaRPr lang="en-US" sz="1400" dirty="0"/>
                    </a:p>
                  </a:txBody>
                  <a:tcPr/>
                </a:tc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Trail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Mountain</a:t>
                      </a:r>
                      <a:endParaRPr lang="en-US" sz="14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YES</a:t>
                      </a:r>
                    </a:p>
                  </a:txBody>
                  <a:tcPr/>
                </a:tc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Mountain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Rainy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YES</a:t>
                      </a:r>
                    </a:p>
                  </a:txBody>
                  <a:tcPr/>
                </a:tc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Mountain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YES</a:t>
                      </a:r>
                    </a:p>
                  </a:txBody>
                  <a:tcPr/>
                </a:tc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Mountain</a:t>
                      </a:r>
                      <a:endParaRPr lang="en-US" sz="14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YES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424994" y="4174162"/>
            <a:ext cx="26936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What should we do?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27589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Recurse</a:t>
            </a:r>
            <a:endParaRPr lang="en-US" dirty="0"/>
          </a:p>
        </p:txBody>
      </p:sp>
      <p:grpSp>
        <p:nvGrpSpPr>
          <p:cNvPr id="12" name="Group 11"/>
          <p:cNvGrpSpPr/>
          <p:nvPr/>
        </p:nvGrpSpPr>
        <p:grpSpPr>
          <a:xfrm>
            <a:off x="3074096" y="1818650"/>
            <a:ext cx="2708773" cy="1555384"/>
            <a:chOff x="5712410" y="3424289"/>
            <a:chExt cx="2708773" cy="1555384"/>
          </a:xfrm>
        </p:grpSpPr>
        <p:sp>
          <p:nvSpPr>
            <p:cNvPr id="13" name="TextBox 12"/>
            <p:cNvSpPr txBox="1"/>
            <p:nvPr/>
          </p:nvSpPr>
          <p:spPr>
            <a:xfrm>
              <a:off x="6650952" y="3424289"/>
              <a:ext cx="930250" cy="369332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Unicycle </a:t>
              </a:r>
              <a:endParaRPr lang="en-US" dirty="0"/>
            </a:p>
          </p:txBody>
        </p:sp>
        <p:cxnSp>
          <p:nvCxnSpPr>
            <p:cNvPr id="14" name="Straight Arrow Connector 13"/>
            <p:cNvCxnSpPr>
              <a:stCxn id="13" idx="2"/>
            </p:cNvCxnSpPr>
            <p:nvPr/>
          </p:nvCxnSpPr>
          <p:spPr>
            <a:xfrm flipH="1">
              <a:off x="6383590" y="3793621"/>
              <a:ext cx="732487" cy="45951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>
              <a:stCxn id="13" idx="2"/>
            </p:cNvCxnSpPr>
            <p:nvPr/>
          </p:nvCxnSpPr>
          <p:spPr>
            <a:xfrm>
              <a:off x="7116077" y="3793621"/>
              <a:ext cx="751401" cy="45951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>
              <a:off x="5712410" y="3793621"/>
              <a:ext cx="102188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Mountain</a:t>
              </a:r>
              <a:endParaRPr lang="en-US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7553713" y="3761355"/>
              <a:ext cx="86747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Normal</a:t>
              </a:r>
              <a:endParaRPr lang="en-US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5875584" y="4333342"/>
              <a:ext cx="781359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rgbClr val="008000"/>
                  </a:solidFill>
                </a:rPr>
                <a:t>YES</a:t>
              </a:r>
              <a:r>
                <a:rPr lang="en-US" dirty="0" smtClean="0"/>
                <a:t>: 4</a:t>
              </a:r>
            </a:p>
            <a:p>
              <a:r>
                <a:rPr lang="en-US" dirty="0" smtClean="0">
                  <a:solidFill>
                    <a:schemeClr val="bg1">
                      <a:lumMod val="75000"/>
                    </a:schemeClr>
                  </a:solidFill>
                </a:rPr>
                <a:t>NO: 0</a:t>
              </a:r>
              <a:endParaRPr lang="en-US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aphicFrame>
        <p:nvGraphicFramePr>
          <p:cNvPr id="23" name="Table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5228342"/>
              </p:ext>
            </p:extLst>
          </p:nvPr>
        </p:nvGraphicFramePr>
        <p:xfrm>
          <a:off x="140541" y="3603609"/>
          <a:ext cx="4170948" cy="17373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2737"/>
                <a:gridCol w="1042737"/>
                <a:gridCol w="1042737"/>
                <a:gridCol w="1042737"/>
              </a:tblGrid>
              <a:tr h="22483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Terrain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Unicycle-type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Weather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Go-For-Ride?</a:t>
                      </a:r>
                      <a:endParaRPr lang="en-US" sz="1400" dirty="0"/>
                    </a:p>
                  </a:txBody>
                  <a:tcPr/>
                </a:tc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Trail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Mountain</a:t>
                      </a:r>
                      <a:endParaRPr lang="en-US" sz="14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YES</a:t>
                      </a:r>
                    </a:p>
                  </a:txBody>
                  <a:tcPr/>
                </a:tc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Mountain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Rainy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YES</a:t>
                      </a:r>
                    </a:p>
                  </a:txBody>
                  <a:tcPr/>
                </a:tc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Mountain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YES</a:t>
                      </a:r>
                    </a:p>
                  </a:txBody>
                  <a:tcPr/>
                </a:tc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Mountain</a:t>
                      </a:r>
                      <a:endParaRPr lang="en-US" sz="14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YES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4806871" y="3943329"/>
            <a:ext cx="3880561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No need to examine other features since all examples have the same label.</a:t>
            </a:r>
            <a:endParaRPr lang="en-US" sz="24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47859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Recurse</a:t>
            </a:r>
            <a:endParaRPr lang="en-US" dirty="0"/>
          </a:p>
        </p:txBody>
      </p:sp>
      <p:grpSp>
        <p:nvGrpSpPr>
          <p:cNvPr id="12" name="Group 11"/>
          <p:cNvGrpSpPr/>
          <p:nvPr/>
        </p:nvGrpSpPr>
        <p:grpSpPr>
          <a:xfrm>
            <a:off x="779627" y="1850916"/>
            <a:ext cx="2708773" cy="1555384"/>
            <a:chOff x="5712410" y="3424289"/>
            <a:chExt cx="2708773" cy="1555384"/>
          </a:xfrm>
        </p:grpSpPr>
        <p:sp>
          <p:nvSpPr>
            <p:cNvPr id="13" name="TextBox 12"/>
            <p:cNvSpPr txBox="1"/>
            <p:nvPr/>
          </p:nvSpPr>
          <p:spPr>
            <a:xfrm>
              <a:off x="6650952" y="3424289"/>
              <a:ext cx="930250" cy="369332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Unicycle </a:t>
              </a:r>
              <a:endParaRPr lang="en-US" dirty="0"/>
            </a:p>
          </p:txBody>
        </p:sp>
        <p:cxnSp>
          <p:nvCxnSpPr>
            <p:cNvPr id="14" name="Straight Arrow Connector 13"/>
            <p:cNvCxnSpPr>
              <a:stCxn id="13" idx="2"/>
            </p:cNvCxnSpPr>
            <p:nvPr/>
          </p:nvCxnSpPr>
          <p:spPr>
            <a:xfrm flipH="1">
              <a:off x="6383590" y="3793621"/>
              <a:ext cx="732487" cy="45951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>
              <a:stCxn id="13" idx="2"/>
            </p:cNvCxnSpPr>
            <p:nvPr/>
          </p:nvCxnSpPr>
          <p:spPr>
            <a:xfrm>
              <a:off x="7116077" y="3793621"/>
              <a:ext cx="751401" cy="45951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>
              <a:off x="5712410" y="3793621"/>
              <a:ext cx="102188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Mountain</a:t>
              </a:r>
              <a:endParaRPr lang="en-US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7553713" y="3761355"/>
              <a:ext cx="86747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Normal</a:t>
              </a:r>
              <a:endParaRPr lang="en-US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5875584" y="4333342"/>
              <a:ext cx="781359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rgbClr val="008000"/>
                  </a:solidFill>
                </a:rPr>
                <a:t>YES</a:t>
              </a:r>
              <a:r>
                <a:rPr lang="en-US" dirty="0" smtClean="0"/>
                <a:t>: 4</a:t>
              </a:r>
            </a:p>
            <a:p>
              <a:r>
                <a:rPr lang="en-US" dirty="0" smtClean="0">
                  <a:solidFill>
                    <a:schemeClr val="bg1">
                      <a:lumMod val="75000"/>
                    </a:schemeClr>
                  </a:solidFill>
                </a:rPr>
                <a:t>NO: 0</a:t>
              </a:r>
              <a:endParaRPr lang="en-US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7464208" y="4333342"/>
              <a:ext cx="77020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YES: 2</a:t>
              </a:r>
            </a:p>
            <a:p>
              <a:r>
                <a:rPr lang="en-US" dirty="0" smtClean="0"/>
                <a:t>NO: 4</a:t>
              </a:r>
              <a:endParaRPr lang="en-US" dirty="0"/>
            </a:p>
          </p:txBody>
        </p:sp>
      </p:grpSp>
      <p:graphicFrame>
        <p:nvGraphicFramePr>
          <p:cNvPr id="21" name="Table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2699135"/>
              </p:ext>
            </p:extLst>
          </p:nvPr>
        </p:nvGraphicFramePr>
        <p:xfrm>
          <a:off x="1216151" y="3692194"/>
          <a:ext cx="4170948" cy="23469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2737"/>
                <a:gridCol w="1042737"/>
                <a:gridCol w="1042737"/>
                <a:gridCol w="1042737"/>
              </a:tblGrid>
              <a:tr h="22483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Terrain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Unicycle-type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Weather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Go-For-Ride?</a:t>
                      </a:r>
                      <a:endParaRPr lang="en-US" sz="1400" dirty="0"/>
                    </a:p>
                  </a:txBody>
                  <a:tcPr/>
                </a:tc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Trail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Normal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Rainy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</a:p>
                  </a:txBody>
                  <a:tcPr/>
                </a:tc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Road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Normal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Sunny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YES</a:t>
                      </a:r>
                    </a:p>
                  </a:txBody>
                  <a:tcPr/>
                </a:tc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NO</a:t>
                      </a:r>
                    </a:p>
                  </a:txBody>
                  <a:tcPr/>
                </a:tc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Normal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Rainy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YES</a:t>
                      </a:r>
                    </a:p>
                  </a:txBody>
                  <a:tcPr/>
                </a:tc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Normal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Normal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Snowy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200785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016000"/>
            <a:ext cx="9144000" cy="648369"/>
          </a:xfrm>
          <a:prstGeom prst="rect">
            <a:avLst/>
          </a:prstGeom>
          <a:solidFill>
            <a:schemeClr val="bg1"/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129758" y="-130425"/>
            <a:ext cx="6447505" cy="1146425"/>
          </a:xfrm>
        </p:spPr>
        <p:txBody>
          <a:bodyPr/>
          <a:lstStyle/>
          <a:p>
            <a:r>
              <a:rPr lang="en-US" dirty="0" smtClean="0"/>
              <a:t>A sample data set</a:t>
            </a:r>
            <a:endParaRPr lang="en-US" dirty="0"/>
          </a:p>
        </p:txBody>
      </p:sp>
      <p:graphicFrame>
        <p:nvGraphicFramePr>
          <p:cNvPr id="24579" name="Group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4570763"/>
              </p:ext>
            </p:extLst>
          </p:nvPr>
        </p:nvGraphicFramePr>
        <p:xfrm>
          <a:off x="1248609" y="1016000"/>
          <a:ext cx="6424612" cy="3991610"/>
        </p:xfrm>
        <a:graphic>
          <a:graphicData uri="http://schemas.openxmlformats.org/drawingml/2006/table">
            <a:tbl>
              <a:tblPr/>
              <a:tblGrid>
                <a:gridCol w="1173162"/>
                <a:gridCol w="1416050"/>
                <a:gridCol w="1427163"/>
                <a:gridCol w="922337"/>
                <a:gridCol w="1485900"/>
              </a:tblGrid>
              <a:tr h="425450">
                <a:tc gridSpan="4">
                  <a:txBody>
                    <a:bodyPr/>
                    <a:lstStyle/>
                    <a:p>
                      <a:pPr marL="447675" marR="0" lvl="0" indent="-44767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Features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Label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3525"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Hour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Weather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Accident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Stall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Commute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3525"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8 AM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Sunny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No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No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Long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3525"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8 AM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Cloudy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No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Yes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Long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3525"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10 AM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Sunny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No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No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Short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3525"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9 AM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Rainy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Yes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No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Long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3525"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9 AM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Sunny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Yes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Yes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Long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3525"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10 AM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Sunny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No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No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Short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3525"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10 AM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Cloudy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No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No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Short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3525"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9 AM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Sunny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Yes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No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Long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3525"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10 AM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Cloudy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Yes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Yes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Long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3525"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10 AM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Rainy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No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No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Short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3525"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8 AM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Cloudy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Yes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No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Long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3525"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9 AM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Rainy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No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No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Short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41684" y="5256282"/>
            <a:ext cx="295405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8 AM, Rainy, Yes, No?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10 AM, Rainy, No, No?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43681" y="5256282"/>
            <a:ext cx="489284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Can you describe a “model” that could be used to make decisions in general?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35409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Recurse</a:t>
            </a:r>
            <a:endParaRPr lang="en-US" dirty="0"/>
          </a:p>
        </p:txBody>
      </p:sp>
      <p:grpSp>
        <p:nvGrpSpPr>
          <p:cNvPr id="12" name="Group 11"/>
          <p:cNvGrpSpPr/>
          <p:nvPr/>
        </p:nvGrpSpPr>
        <p:grpSpPr>
          <a:xfrm>
            <a:off x="779627" y="1850916"/>
            <a:ext cx="2708773" cy="1555384"/>
            <a:chOff x="5712410" y="3424289"/>
            <a:chExt cx="2708773" cy="1555384"/>
          </a:xfrm>
        </p:grpSpPr>
        <p:sp>
          <p:nvSpPr>
            <p:cNvPr id="13" name="TextBox 12"/>
            <p:cNvSpPr txBox="1"/>
            <p:nvPr/>
          </p:nvSpPr>
          <p:spPr>
            <a:xfrm>
              <a:off x="6650952" y="3424289"/>
              <a:ext cx="930250" cy="369332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Unicycle </a:t>
              </a:r>
              <a:endParaRPr lang="en-US" dirty="0"/>
            </a:p>
          </p:txBody>
        </p:sp>
        <p:cxnSp>
          <p:nvCxnSpPr>
            <p:cNvPr id="14" name="Straight Arrow Connector 13"/>
            <p:cNvCxnSpPr>
              <a:stCxn id="13" idx="2"/>
            </p:cNvCxnSpPr>
            <p:nvPr/>
          </p:nvCxnSpPr>
          <p:spPr>
            <a:xfrm flipH="1">
              <a:off x="6383590" y="3793621"/>
              <a:ext cx="732487" cy="45951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>
              <a:stCxn id="13" idx="2"/>
            </p:cNvCxnSpPr>
            <p:nvPr/>
          </p:nvCxnSpPr>
          <p:spPr>
            <a:xfrm>
              <a:off x="7116077" y="3793621"/>
              <a:ext cx="751401" cy="45951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>
              <a:off x="5712410" y="3793621"/>
              <a:ext cx="102188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Mountain</a:t>
              </a:r>
              <a:endParaRPr lang="en-US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7553713" y="3761355"/>
              <a:ext cx="86747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Normal</a:t>
              </a:r>
              <a:endParaRPr lang="en-US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5875584" y="4333342"/>
              <a:ext cx="781359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rgbClr val="008000"/>
                  </a:solidFill>
                </a:rPr>
                <a:t>YES</a:t>
              </a:r>
              <a:r>
                <a:rPr lang="en-US" dirty="0" smtClean="0"/>
                <a:t>: 4</a:t>
              </a:r>
            </a:p>
            <a:p>
              <a:r>
                <a:rPr lang="en-US" dirty="0" smtClean="0">
                  <a:solidFill>
                    <a:schemeClr val="bg1">
                      <a:lumMod val="75000"/>
                    </a:schemeClr>
                  </a:solidFill>
                </a:rPr>
                <a:t>NO: 0</a:t>
              </a:r>
              <a:endParaRPr lang="en-US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7464208" y="4333342"/>
              <a:ext cx="77020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YES: 2</a:t>
              </a:r>
            </a:p>
            <a:p>
              <a:r>
                <a:rPr lang="en-US" dirty="0" smtClean="0"/>
                <a:t>NO: 4</a:t>
              </a:r>
              <a:endParaRPr lang="en-US" dirty="0"/>
            </a:p>
          </p:txBody>
        </p:sp>
      </p:grpSp>
      <p:graphicFrame>
        <p:nvGraphicFramePr>
          <p:cNvPr id="21" name="Table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2933623"/>
              </p:ext>
            </p:extLst>
          </p:nvPr>
        </p:nvGraphicFramePr>
        <p:xfrm>
          <a:off x="1216151" y="3692194"/>
          <a:ext cx="4170948" cy="23469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2737"/>
                <a:gridCol w="1042737"/>
                <a:gridCol w="1042737"/>
                <a:gridCol w="1042737"/>
              </a:tblGrid>
              <a:tr h="224833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Terrain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Unicycle-type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Weather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Go-For-Ride?</a:t>
                      </a:r>
                      <a:endParaRPr lang="en-US" sz="1400" dirty="0"/>
                    </a:p>
                  </a:txBody>
                  <a:tcPr/>
                </a:tc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Trail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Normal</a:t>
                      </a:r>
                      <a:endParaRPr lang="en-US" sz="14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Rainy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</a:p>
                  </a:txBody>
                  <a:tcPr/>
                </a:tc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Road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Normal</a:t>
                      </a:r>
                      <a:endParaRPr lang="en-US" sz="14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Sunny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YES</a:t>
                      </a:r>
                    </a:p>
                  </a:txBody>
                  <a:tcPr/>
                </a:tc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Normal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NO</a:t>
                      </a:r>
                    </a:p>
                  </a:txBody>
                  <a:tcPr/>
                </a:tc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Normal</a:t>
                      </a:r>
                      <a:endParaRPr lang="en-US" sz="14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Rainy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YES</a:t>
                      </a:r>
                    </a:p>
                  </a:txBody>
                  <a:tcPr/>
                </a:tc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Normal</a:t>
                      </a:r>
                      <a:endParaRPr lang="en-US" sz="14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Normal</a:t>
                      </a:r>
                      <a:endParaRPr lang="en-US" sz="14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Snowy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4676706" y="2748731"/>
            <a:ext cx="38817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6600"/>
                </a:solidFill>
              </a:rPr>
              <a:t>Still two features left we can split on</a:t>
            </a:r>
            <a:endParaRPr lang="en-US" sz="2000" dirty="0">
              <a:solidFill>
                <a:srgbClr val="FF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26686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Recurse</a:t>
            </a:r>
            <a:endParaRPr lang="en-US" dirty="0"/>
          </a:p>
        </p:txBody>
      </p:sp>
      <p:grpSp>
        <p:nvGrpSpPr>
          <p:cNvPr id="12" name="Group 11"/>
          <p:cNvGrpSpPr/>
          <p:nvPr/>
        </p:nvGrpSpPr>
        <p:grpSpPr>
          <a:xfrm>
            <a:off x="779627" y="1850916"/>
            <a:ext cx="2708773" cy="1555384"/>
            <a:chOff x="5712410" y="3424289"/>
            <a:chExt cx="2708773" cy="1555384"/>
          </a:xfrm>
        </p:grpSpPr>
        <p:sp>
          <p:nvSpPr>
            <p:cNvPr id="13" name="TextBox 12"/>
            <p:cNvSpPr txBox="1"/>
            <p:nvPr/>
          </p:nvSpPr>
          <p:spPr>
            <a:xfrm>
              <a:off x="6650952" y="3424289"/>
              <a:ext cx="930250" cy="369332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Unicycle </a:t>
              </a:r>
              <a:endParaRPr lang="en-US" dirty="0"/>
            </a:p>
          </p:txBody>
        </p:sp>
        <p:cxnSp>
          <p:nvCxnSpPr>
            <p:cNvPr id="14" name="Straight Arrow Connector 13"/>
            <p:cNvCxnSpPr>
              <a:stCxn id="13" idx="2"/>
            </p:cNvCxnSpPr>
            <p:nvPr/>
          </p:nvCxnSpPr>
          <p:spPr>
            <a:xfrm flipH="1">
              <a:off x="6383590" y="3793621"/>
              <a:ext cx="732487" cy="45951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>
              <a:stCxn id="13" idx="2"/>
            </p:cNvCxnSpPr>
            <p:nvPr/>
          </p:nvCxnSpPr>
          <p:spPr>
            <a:xfrm>
              <a:off x="7116077" y="3793621"/>
              <a:ext cx="751401" cy="45951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>
              <a:off x="5712410" y="3793621"/>
              <a:ext cx="102188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Mountain</a:t>
              </a:r>
              <a:endParaRPr lang="en-US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7553713" y="3761355"/>
              <a:ext cx="86747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Normal</a:t>
              </a:r>
              <a:endParaRPr lang="en-US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5875584" y="4333342"/>
              <a:ext cx="781359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rgbClr val="008000"/>
                  </a:solidFill>
                </a:rPr>
                <a:t>YES</a:t>
              </a:r>
              <a:r>
                <a:rPr lang="en-US" dirty="0" smtClean="0"/>
                <a:t>: 4</a:t>
              </a:r>
            </a:p>
            <a:p>
              <a:r>
                <a:rPr lang="en-US" dirty="0" smtClean="0">
                  <a:solidFill>
                    <a:schemeClr val="bg1">
                      <a:lumMod val="75000"/>
                    </a:schemeClr>
                  </a:solidFill>
                </a:rPr>
                <a:t>NO: 0</a:t>
              </a:r>
              <a:endParaRPr lang="en-US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7464208" y="4333342"/>
              <a:ext cx="77020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YES: 2</a:t>
              </a:r>
            </a:p>
            <a:p>
              <a:r>
                <a:rPr lang="en-US" dirty="0" smtClean="0"/>
                <a:t>NO: 4</a:t>
              </a:r>
              <a:endParaRPr lang="en-US" dirty="0"/>
            </a:p>
          </p:txBody>
        </p:sp>
      </p:grpSp>
      <p:graphicFrame>
        <p:nvGraphicFramePr>
          <p:cNvPr id="21" name="Table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0928807"/>
              </p:ext>
            </p:extLst>
          </p:nvPr>
        </p:nvGraphicFramePr>
        <p:xfrm>
          <a:off x="1216151" y="3692194"/>
          <a:ext cx="4170948" cy="23469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2737"/>
                <a:gridCol w="1042737"/>
                <a:gridCol w="1042737"/>
                <a:gridCol w="1042737"/>
              </a:tblGrid>
              <a:tr h="22483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Terrain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Unicycle-type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Weather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Go-For-Ride?</a:t>
                      </a:r>
                      <a:endParaRPr lang="en-US" sz="1400" dirty="0"/>
                    </a:p>
                  </a:txBody>
                  <a:tcPr/>
                </a:tc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Trail</a:t>
                      </a:r>
                      <a:endParaRPr lang="en-US" sz="14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Normal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Rainy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</a:p>
                  </a:txBody>
                  <a:tcPr/>
                </a:tc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Road</a:t>
                      </a:r>
                      <a:endParaRPr lang="en-US" sz="14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Normal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Sunny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YES</a:t>
                      </a:r>
                    </a:p>
                  </a:txBody>
                  <a:tcPr/>
                </a:tc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Trail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NO</a:t>
                      </a:r>
                    </a:p>
                  </a:txBody>
                  <a:tcPr/>
                </a:tc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Road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Normal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Rainy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YES</a:t>
                      </a:r>
                    </a:p>
                  </a:txBody>
                  <a:tcPr/>
                </a:tc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Trail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Normal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Road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Normal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Snowy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2" name="TextBox 21"/>
          <p:cNvSpPr txBox="1"/>
          <p:nvPr/>
        </p:nvSpPr>
        <p:spPr>
          <a:xfrm>
            <a:off x="6577263" y="1697790"/>
            <a:ext cx="813256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Terrain</a:t>
            </a:r>
            <a:endParaRPr lang="en-US" dirty="0"/>
          </a:p>
        </p:txBody>
      </p:sp>
      <p:cxnSp>
        <p:nvCxnSpPr>
          <p:cNvPr id="24" name="Straight Arrow Connector 23"/>
          <p:cNvCxnSpPr>
            <a:stCxn id="22" idx="2"/>
          </p:cNvCxnSpPr>
          <p:nvPr/>
        </p:nvCxnSpPr>
        <p:spPr>
          <a:xfrm flipH="1">
            <a:off x="6309895" y="2067122"/>
            <a:ext cx="673996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22" idx="2"/>
          </p:cNvCxnSpPr>
          <p:nvPr/>
        </p:nvCxnSpPr>
        <p:spPr>
          <a:xfrm>
            <a:off x="6983891" y="2067122"/>
            <a:ext cx="809898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5913913" y="2067122"/>
            <a:ext cx="6633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Road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7480024" y="2034856"/>
            <a:ext cx="577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Trail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4035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Recurse</a:t>
            </a:r>
            <a:endParaRPr lang="en-US" dirty="0"/>
          </a:p>
        </p:txBody>
      </p:sp>
      <p:grpSp>
        <p:nvGrpSpPr>
          <p:cNvPr id="12" name="Group 11"/>
          <p:cNvGrpSpPr/>
          <p:nvPr/>
        </p:nvGrpSpPr>
        <p:grpSpPr>
          <a:xfrm>
            <a:off x="779627" y="1850916"/>
            <a:ext cx="2708773" cy="1555384"/>
            <a:chOff x="5712410" y="3424289"/>
            <a:chExt cx="2708773" cy="1555384"/>
          </a:xfrm>
        </p:grpSpPr>
        <p:sp>
          <p:nvSpPr>
            <p:cNvPr id="13" name="TextBox 12"/>
            <p:cNvSpPr txBox="1"/>
            <p:nvPr/>
          </p:nvSpPr>
          <p:spPr>
            <a:xfrm>
              <a:off x="6650952" y="3424289"/>
              <a:ext cx="930250" cy="369332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Unicycle </a:t>
              </a:r>
              <a:endParaRPr lang="en-US" dirty="0"/>
            </a:p>
          </p:txBody>
        </p:sp>
        <p:cxnSp>
          <p:nvCxnSpPr>
            <p:cNvPr id="14" name="Straight Arrow Connector 13"/>
            <p:cNvCxnSpPr>
              <a:stCxn id="13" idx="2"/>
            </p:cNvCxnSpPr>
            <p:nvPr/>
          </p:nvCxnSpPr>
          <p:spPr>
            <a:xfrm flipH="1">
              <a:off x="6383590" y="3793621"/>
              <a:ext cx="732487" cy="45951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>
              <a:stCxn id="13" idx="2"/>
            </p:cNvCxnSpPr>
            <p:nvPr/>
          </p:nvCxnSpPr>
          <p:spPr>
            <a:xfrm>
              <a:off x="7116077" y="3793621"/>
              <a:ext cx="751401" cy="45951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>
              <a:off x="5712410" y="3793621"/>
              <a:ext cx="102188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Mountain</a:t>
              </a:r>
              <a:endParaRPr lang="en-US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7553713" y="3761355"/>
              <a:ext cx="86747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Normal</a:t>
              </a:r>
              <a:endParaRPr lang="en-US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5875584" y="4333342"/>
              <a:ext cx="781359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rgbClr val="008000"/>
                  </a:solidFill>
                </a:rPr>
                <a:t>YES</a:t>
              </a:r>
              <a:r>
                <a:rPr lang="en-US" dirty="0" smtClean="0"/>
                <a:t>: 4</a:t>
              </a:r>
            </a:p>
            <a:p>
              <a:r>
                <a:rPr lang="en-US" dirty="0" smtClean="0">
                  <a:solidFill>
                    <a:schemeClr val="bg1">
                      <a:lumMod val="75000"/>
                    </a:schemeClr>
                  </a:solidFill>
                </a:rPr>
                <a:t>NO: 0</a:t>
              </a:r>
              <a:endParaRPr lang="en-US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7464208" y="4333342"/>
              <a:ext cx="77020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YES: 2</a:t>
              </a:r>
            </a:p>
            <a:p>
              <a:r>
                <a:rPr lang="en-US" dirty="0" smtClean="0"/>
                <a:t>NO: 4</a:t>
              </a:r>
              <a:endParaRPr lang="en-US" dirty="0"/>
            </a:p>
          </p:txBody>
        </p:sp>
      </p:grpSp>
      <p:graphicFrame>
        <p:nvGraphicFramePr>
          <p:cNvPr id="21" name="Table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1718820"/>
              </p:ext>
            </p:extLst>
          </p:nvPr>
        </p:nvGraphicFramePr>
        <p:xfrm>
          <a:off x="1216151" y="3692194"/>
          <a:ext cx="4170948" cy="23469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2737"/>
                <a:gridCol w="1042737"/>
                <a:gridCol w="1042737"/>
                <a:gridCol w="1042737"/>
              </a:tblGrid>
              <a:tr h="22483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Terrain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Unicycle-type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Weather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Go-For-Ride?</a:t>
                      </a:r>
                      <a:endParaRPr lang="en-US" sz="1400" dirty="0"/>
                    </a:p>
                  </a:txBody>
                  <a:tcPr/>
                </a:tc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Trail</a:t>
                      </a:r>
                      <a:endParaRPr lang="en-US" sz="14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Normal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Rainy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</a:p>
                  </a:txBody>
                  <a:tcPr/>
                </a:tc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Road</a:t>
                      </a:r>
                      <a:endParaRPr lang="en-US" sz="14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Normal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Sunny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YES</a:t>
                      </a:r>
                    </a:p>
                  </a:txBody>
                  <a:tcPr/>
                </a:tc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Trail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NO</a:t>
                      </a:r>
                    </a:p>
                  </a:txBody>
                  <a:tcPr/>
                </a:tc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Road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Normal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Rainy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YES</a:t>
                      </a:r>
                    </a:p>
                  </a:txBody>
                  <a:tcPr/>
                </a:tc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Trail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Normal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Road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Normal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Snowy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2" name="TextBox 21"/>
          <p:cNvSpPr txBox="1"/>
          <p:nvPr/>
        </p:nvSpPr>
        <p:spPr>
          <a:xfrm>
            <a:off x="6577263" y="1697790"/>
            <a:ext cx="813256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Terrain</a:t>
            </a:r>
            <a:endParaRPr lang="en-US" dirty="0"/>
          </a:p>
        </p:txBody>
      </p:sp>
      <p:cxnSp>
        <p:nvCxnSpPr>
          <p:cNvPr id="24" name="Straight Arrow Connector 23"/>
          <p:cNvCxnSpPr>
            <a:stCxn id="22" idx="2"/>
          </p:cNvCxnSpPr>
          <p:nvPr/>
        </p:nvCxnSpPr>
        <p:spPr>
          <a:xfrm flipH="1">
            <a:off x="6309895" y="2067122"/>
            <a:ext cx="673996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22" idx="2"/>
          </p:cNvCxnSpPr>
          <p:nvPr/>
        </p:nvCxnSpPr>
        <p:spPr>
          <a:xfrm>
            <a:off x="6983891" y="2067122"/>
            <a:ext cx="809898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5913913" y="2067122"/>
            <a:ext cx="6633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Road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7480024" y="2034856"/>
            <a:ext cx="577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Trail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5801895" y="2606843"/>
            <a:ext cx="7702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YES: 2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NO: 1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7390519" y="2606843"/>
            <a:ext cx="7702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YES: 0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NO: 3</a:t>
            </a:r>
            <a:endParaRPr lang="en-US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62197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Recurse</a:t>
            </a:r>
            <a:endParaRPr lang="en-US" dirty="0"/>
          </a:p>
        </p:txBody>
      </p:sp>
      <p:grpSp>
        <p:nvGrpSpPr>
          <p:cNvPr id="12" name="Group 11"/>
          <p:cNvGrpSpPr/>
          <p:nvPr/>
        </p:nvGrpSpPr>
        <p:grpSpPr>
          <a:xfrm>
            <a:off x="779627" y="1850916"/>
            <a:ext cx="2708773" cy="1555384"/>
            <a:chOff x="5712410" y="3424289"/>
            <a:chExt cx="2708773" cy="1555384"/>
          </a:xfrm>
        </p:grpSpPr>
        <p:sp>
          <p:nvSpPr>
            <p:cNvPr id="13" name="TextBox 12"/>
            <p:cNvSpPr txBox="1"/>
            <p:nvPr/>
          </p:nvSpPr>
          <p:spPr>
            <a:xfrm>
              <a:off x="6650952" y="3424289"/>
              <a:ext cx="930250" cy="369332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Unicycle </a:t>
              </a:r>
              <a:endParaRPr lang="en-US" dirty="0"/>
            </a:p>
          </p:txBody>
        </p:sp>
        <p:cxnSp>
          <p:nvCxnSpPr>
            <p:cNvPr id="14" name="Straight Arrow Connector 13"/>
            <p:cNvCxnSpPr>
              <a:stCxn id="13" idx="2"/>
            </p:cNvCxnSpPr>
            <p:nvPr/>
          </p:nvCxnSpPr>
          <p:spPr>
            <a:xfrm flipH="1">
              <a:off x="6383590" y="3793621"/>
              <a:ext cx="732487" cy="45951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>
              <a:stCxn id="13" idx="2"/>
            </p:cNvCxnSpPr>
            <p:nvPr/>
          </p:nvCxnSpPr>
          <p:spPr>
            <a:xfrm>
              <a:off x="7116077" y="3793621"/>
              <a:ext cx="751401" cy="45951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>
              <a:off x="5712410" y="3793621"/>
              <a:ext cx="102188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Mountain</a:t>
              </a:r>
              <a:endParaRPr lang="en-US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7553713" y="3761355"/>
              <a:ext cx="86747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Normal</a:t>
              </a:r>
              <a:endParaRPr lang="en-US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5875584" y="4333342"/>
              <a:ext cx="781359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rgbClr val="008000"/>
                  </a:solidFill>
                </a:rPr>
                <a:t>YES</a:t>
              </a:r>
              <a:r>
                <a:rPr lang="en-US" dirty="0" smtClean="0"/>
                <a:t>: 4</a:t>
              </a:r>
            </a:p>
            <a:p>
              <a:r>
                <a:rPr lang="en-US" dirty="0" smtClean="0">
                  <a:solidFill>
                    <a:schemeClr val="bg1">
                      <a:lumMod val="75000"/>
                    </a:schemeClr>
                  </a:solidFill>
                </a:rPr>
                <a:t>NO: 0</a:t>
              </a:r>
              <a:endParaRPr lang="en-US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7464208" y="4333342"/>
              <a:ext cx="77020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YES: 2</a:t>
              </a:r>
            </a:p>
            <a:p>
              <a:r>
                <a:rPr lang="en-US" dirty="0" smtClean="0"/>
                <a:t>NO: 4</a:t>
              </a:r>
              <a:endParaRPr lang="en-US" dirty="0"/>
            </a:p>
          </p:txBody>
        </p:sp>
      </p:grpSp>
      <p:graphicFrame>
        <p:nvGraphicFramePr>
          <p:cNvPr id="21" name="Table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2301982"/>
              </p:ext>
            </p:extLst>
          </p:nvPr>
        </p:nvGraphicFramePr>
        <p:xfrm>
          <a:off x="1216151" y="3692194"/>
          <a:ext cx="4170948" cy="23469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2737"/>
                <a:gridCol w="1042737"/>
                <a:gridCol w="1042737"/>
                <a:gridCol w="1042737"/>
              </a:tblGrid>
              <a:tr h="22483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Terrain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Unicycle-type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Weather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Go-For-Ride?</a:t>
                      </a:r>
                      <a:endParaRPr lang="en-US" sz="1400" dirty="0"/>
                    </a:p>
                  </a:txBody>
                  <a:tcPr/>
                </a:tc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Trail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Normal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Rainy</a:t>
                      </a:r>
                      <a:endParaRPr lang="en-US" sz="14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</a:p>
                  </a:txBody>
                  <a:tcPr/>
                </a:tc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Road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Normal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Sunny</a:t>
                      </a:r>
                      <a:endParaRPr lang="en-US" sz="14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YES</a:t>
                      </a:r>
                    </a:p>
                  </a:txBody>
                  <a:tcPr/>
                </a:tc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Snowy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NO</a:t>
                      </a:r>
                    </a:p>
                  </a:txBody>
                  <a:tcPr/>
                </a:tc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Normal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Rainy</a:t>
                      </a:r>
                      <a:endParaRPr lang="en-US" sz="14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YES</a:t>
                      </a:r>
                    </a:p>
                  </a:txBody>
                  <a:tcPr/>
                </a:tc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Normal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Sunny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Normal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Snowy</a:t>
                      </a:r>
                      <a:endParaRPr lang="en-US" sz="14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6792052" y="4427707"/>
            <a:ext cx="7791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Snowy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6577263" y="1697790"/>
            <a:ext cx="813256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Terrain</a:t>
            </a:r>
            <a:endParaRPr lang="en-US" dirty="0"/>
          </a:p>
        </p:txBody>
      </p:sp>
      <p:cxnSp>
        <p:nvCxnSpPr>
          <p:cNvPr id="24" name="Straight Arrow Connector 23"/>
          <p:cNvCxnSpPr>
            <a:stCxn id="22" idx="2"/>
          </p:cNvCxnSpPr>
          <p:nvPr/>
        </p:nvCxnSpPr>
        <p:spPr>
          <a:xfrm flipH="1">
            <a:off x="6309895" y="2067122"/>
            <a:ext cx="673996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22" idx="2"/>
          </p:cNvCxnSpPr>
          <p:nvPr/>
        </p:nvCxnSpPr>
        <p:spPr>
          <a:xfrm>
            <a:off x="6983891" y="2067122"/>
            <a:ext cx="809898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5913913" y="2067122"/>
            <a:ext cx="6633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Road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7480024" y="2034856"/>
            <a:ext cx="577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Trail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5801895" y="2606843"/>
            <a:ext cx="7702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YES: 2</a:t>
            </a:r>
          </a:p>
          <a:p>
            <a:r>
              <a:rPr lang="en-US" dirty="0" smtClean="0"/>
              <a:t>NO: 1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7390519" y="2606843"/>
            <a:ext cx="7702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YES: 0</a:t>
            </a:r>
          </a:p>
          <a:p>
            <a:r>
              <a:rPr lang="en-US" dirty="0" smtClean="0"/>
              <a:t>NO: 3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6628496" y="3961394"/>
            <a:ext cx="1008559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Weather</a:t>
            </a:r>
            <a:endParaRPr lang="en-US" dirty="0"/>
          </a:p>
        </p:txBody>
      </p:sp>
      <p:cxnSp>
        <p:nvCxnSpPr>
          <p:cNvPr id="38" name="Straight Arrow Connector 37"/>
          <p:cNvCxnSpPr>
            <a:stCxn id="37" idx="2"/>
          </p:cNvCxnSpPr>
          <p:nvPr/>
        </p:nvCxnSpPr>
        <p:spPr>
          <a:xfrm flipH="1">
            <a:off x="6361131" y="4330726"/>
            <a:ext cx="771645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37" idx="2"/>
          </p:cNvCxnSpPr>
          <p:nvPr/>
        </p:nvCxnSpPr>
        <p:spPr>
          <a:xfrm>
            <a:off x="7132776" y="4330726"/>
            <a:ext cx="712246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5965146" y="4330726"/>
            <a:ext cx="6784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Rainy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7531257" y="4298460"/>
            <a:ext cx="7119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Sunny</a:t>
            </a:r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5701265" y="4870447"/>
            <a:ext cx="7702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YES: 1</a:t>
            </a:r>
          </a:p>
          <a:p>
            <a:r>
              <a:rPr lang="en-US" dirty="0" smtClean="0"/>
              <a:t>NO: 1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7703365" y="4870447"/>
            <a:ext cx="7702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YES: 1</a:t>
            </a:r>
          </a:p>
          <a:p>
            <a:r>
              <a:rPr lang="en-US" dirty="0" smtClean="0"/>
              <a:t>NO: 1</a:t>
            </a:r>
            <a:endParaRPr lang="en-US" dirty="0"/>
          </a:p>
        </p:txBody>
      </p:sp>
      <p:cxnSp>
        <p:nvCxnSpPr>
          <p:cNvPr id="44" name="Straight Arrow Connector 43"/>
          <p:cNvCxnSpPr>
            <a:stCxn id="37" idx="2"/>
            <a:endCxn id="45" idx="0"/>
          </p:cNvCxnSpPr>
          <p:nvPr/>
        </p:nvCxnSpPr>
        <p:spPr>
          <a:xfrm flipH="1">
            <a:off x="7097752" y="4330726"/>
            <a:ext cx="35024" cy="539721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6712652" y="4870447"/>
            <a:ext cx="7702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YES: 0</a:t>
            </a:r>
          </a:p>
          <a:p>
            <a:r>
              <a:rPr lang="en-US" dirty="0" smtClean="0"/>
              <a:t>NO: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89288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Recurse</a:t>
            </a:r>
            <a:endParaRPr lang="en-US" dirty="0"/>
          </a:p>
        </p:txBody>
      </p:sp>
      <p:grpSp>
        <p:nvGrpSpPr>
          <p:cNvPr id="12" name="Group 11"/>
          <p:cNvGrpSpPr/>
          <p:nvPr/>
        </p:nvGrpSpPr>
        <p:grpSpPr>
          <a:xfrm>
            <a:off x="779627" y="1850916"/>
            <a:ext cx="2708773" cy="1555384"/>
            <a:chOff x="5712410" y="3424289"/>
            <a:chExt cx="2708773" cy="1555384"/>
          </a:xfrm>
        </p:grpSpPr>
        <p:sp>
          <p:nvSpPr>
            <p:cNvPr id="13" name="TextBox 12"/>
            <p:cNvSpPr txBox="1"/>
            <p:nvPr/>
          </p:nvSpPr>
          <p:spPr>
            <a:xfrm>
              <a:off x="6650952" y="3424289"/>
              <a:ext cx="930250" cy="369332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Unicycle </a:t>
              </a:r>
              <a:endParaRPr lang="en-US" dirty="0"/>
            </a:p>
          </p:txBody>
        </p:sp>
        <p:cxnSp>
          <p:nvCxnSpPr>
            <p:cNvPr id="14" name="Straight Arrow Connector 13"/>
            <p:cNvCxnSpPr>
              <a:stCxn id="13" idx="2"/>
            </p:cNvCxnSpPr>
            <p:nvPr/>
          </p:nvCxnSpPr>
          <p:spPr>
            <a:xfrm flipH="1">
              <a:off x="6383590" y="3793621"/>
              <a:ext cx="732487" cy="45951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>
              <a:stCxn id="13" idx="2"/>
            </p:cNvCxnSpPr>
            <p:nvPr/>
          </p:nvCxnSpPr>
          <p:spPr>
            <a:xfrm>
              <a:off x="7116077" y="3793621"/>
              <a:ext cx="751401" cy="45951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>
              <a:off x="5712410" y="3793621"/>
              <a:ext cx="102188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Mountain</a:t>
              </a:r>
              <a:endParaRPr lang="en-US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7553713" y="3761355"/>
              <a:ext cx="86747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Normal</a:t>
              </a:r>
              <a:endParaRPr lang="en-US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5875584" y="4333342"/>
              <a:ext cx="781359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rgbClr val="008000"/>
                  </a:solidFill>
                </a:rPr>
                <a:t>YES</a:t>
              </a:r>
              <a:r>
                <a:rPr lang="en-US" dirty="0" smtClean="0"/>
                <a:t>: 4</a:t>
              </a:r>
            </a:p>
            <a:p>
              <a:r>
                <a:rPr lang="en-US" dirty="0" smtClean="0">
                  <a:solidFill>
                    <a:srgbClr val="BFBFBF"/>
                  </a:solidFill>
                </a:rPr>
                <a:t>NO: 0</a:t>
              </a:r>
              <a:endParaRPr lang="en-US" dirty="0">
                <a:solidFill>
                  <a:srgbClr val="BFBFBF"/>
                </a:solidFill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7464208" y="4333342"/>
              <a:ext cx="77020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YES: 2</a:t>
              </a:r>
            </a:p>
            <a:p>
              <a:r>
                <a:rPr lang="en-US" dirty="0" smtClean="0"/>
                <a:t>NO: 4</a:t>
              </a:r>
              <a:endParaRPr lang="en-US" dirty="0"/>
            </a:p>
          </p:txBody>
        </p:sp>
      </p:grpSp>
      <p:graphicFrame>
        <p:nvGraphicFramePr>
          <p:cNvPr id="21" name="Table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0772290"/>
              </p:ext>
            </p:extLst>
          </p:nvPr>
        </p:nvGraphicFramePr>
        <p:xfrm>
          <a:off x="1216151" y="3692194"/>
          <a:ext cx="4170948" cy="23469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2737"/>
                <a:gridCol w="1042737"/>
                <a:gridCol w="1042737"/>
                <a:gridCol w="1042737"/>
              </a:tblGrid>
              <a:tr h="22483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Terrain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Unicycle-type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Weather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Go-For-Ride?</a:t>
                      </a:r>
                      <a:endParaRPr lang="en-US" sz="1400" dirty="0"/>
                    </a:p>
                  </a:txBody>
                  <a:tcPr/>
                </a:tc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Trail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Normal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Rainy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</a:p>
                  </a:txBody>
                  <a:tcPr/>
                </a:tc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Road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Normal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Sunny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YES</a:t>
                      </a:r>
                    </a:p>
                  </a:txBody>
                  <a:tcPr/>
                </a:tc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NO</a:t>
                      </a:r>
                    </a:p>
                  </a:txBody>
                  <a:tcPr/>
                </a:tc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Normal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Rainy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YES</a:t>
                      </a:r>
                    </a:p>
                  </a:txBody>
                  <a:tcPr/>
                </a:tc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Normal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Normal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Snowy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6792052" y="4427707"/>
            <a:ext cx="7791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Snowy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6577263" y="1697790"/>
            <a:ext cx="813256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Terrain</a:t>
            </a:r>
            <a:endParaRPr lang="en-US" dirty="0"/>
          </a:p>
        </p:txBody>
      </p:sp>
      <p:cxnSp>
        <p:nvCxnSpPr>
          <p:cNvPr id="24" name="Straight Arrow Connector 23"/>
          <p:cNvCxnSpPr>
            <a:stCxn id="22" idx="2"/>
          </p:cNvCxnSpPr>
          <p:nvPr/>
        </p:nvCxnSpPr>
        <p:spPr>
          <a:xfrm flipH="1">
            <a:off x="6309895" y="2067122"/>
            <a:ext cx="673996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22" idx="2"/>
          </p:cNvCxnSpPr>
          <p:nvPr/>
        </p:nvCxnSpPr>
        <p:spPr>
          <a:xfrm>
            <a:off x="6983891" y="2067122"/>
            <a:ext cx="809898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5913913" y="2067122"/>
            <a:ext cx="6633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Road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7480024" y="2034856"/>
            <a:ext cx="577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Trail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5801895" y="2606843"/>
            <a:ext cx="7813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8000"/>
                </a:solidFill>
              </a:rPr>
              <a:t>YES</a:t>
            </a:r>
            <a:r>
              <a:rPr lang="en-US" dirty="0" smtClean="0"/>
              <a:t>: 2</a:t>
            </a:r>
          </a:p>
          <a:p>
            <a:r>
              <a:rPr lang="en-US" dirty="0" smtClean="0"/>
              <a:t>NO: 1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7390519" y="2606843"/>
            <a:ext cx="7702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YES: 0</a:t>
            </a:r>
          </a:p>
          <a:p>
            <a:r>
              <a:rPr lang="en-US" b="1" dirty="0" smtClean="0">
                <a:solidFill>
                  <a:srgbClr val="008000"/>
                </a:solidFill>
              </a:rPr>
              <a:t>NO</a:t>
            </a:r>
            <a:r>
              <a:rPr lang="en-US" dirty="0" smtClean="0"/>
              <a:t>: 3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6628496" y="3961394"/>
            <a:ext cx="1008559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Weather</a:t>
            </a:r>
            <a:endParaRPr lang="en-US" dirty="0"/>
          </a:p>
        </p:txBody>
      </p:sp>
      <p:cxnSp>
        <p:nvCxnSpPr>
          <p:cNvPr id="38" name="Straight Arrow Connector 37"/>
          <p:cNvCxnSpPr>
            <a:stCxn id="37" idx="2"/>
          </p:cNvCxnSpPr>
          <p:nvPr/>
        </p:nvCxnSpPr>
        <p:spPr>
          <a:xfrm flipH="1">
            <a:off x="6361131" y="4330726"/>
            <a:ext cx="771645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37" idx="2"/>
          </p:cNvCxnSpPr>
          <p:nvPr/>
        </p:nvCxnSpPr>
        <p:spPr>
          <a:xfrm>
            <a:off x="7132776" y="4330726"/>
            <a:ext cx="712246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5965146" y="4330726"/>
            <a:ext cx="6784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Rainy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7531257" y="4298460"/>
            <a:ext cx="7119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Sunny</a:t>
            </a:r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5701265" y="4870447"/>
            <a:ext cx="7813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8000"/>
                </a:solidFill>
              </a:rPr>
              <a:t>YES</a:t>
            </a:r>
            <a:r>
              <a:rPr lang="en-US" dirty="0" smtClean="0"/>
              <a:t>: 1</a:t>
            </a:r>
          </a:p>
          <a:p>
            <a:r>
              <a:rPr lang="en-US" dirty="0" smtClean="0"/>
              <a:t>NO: 1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7703365" y="4870447"/>
            <a:ext cx="7813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8000"/>
                </a:solidFill>
              </a:rPr>
              <a:t>YES</a:t>
            </a:r>
            <a:r>
              <a:rPr lang="en-US" dirty="0" smtClean="0"/>
              <a:t>: 1</a:t>
            </a:r>
          </a:p>
          <a:p>
            <a:r>
              <a:rPr lang="en-US" dirty="0" smtClean="0"/>
              <a:t>NO: 1</a:t>
            </a:r>
            <a:endParaRPr lang="en-US" dirty="0"/>
          </a:p>
        </p:txBody>
      </p:sp>
      <p:cxnSp>
        <p:nvCxnSpPr>
          <p:cNvPr id="44" name="Straight Arrow Connector 43"/>
          <p:cNvCxnSpPr>
            <a:stCxn id="37" idx="2"/>
            <a:endCxn id="45" idx="0"/>
          </p:cNvCxnSpPr>
          <p:nvPr/>
        </p:nvCxnSpPr>
        <p:spPr>
          <a:xfrm flipH="1">
            <a:off x="7097752" y="4330726"/>
            <a:ext cx="35024" cy="539721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6712652" y="4870447"/>
            <a:ext cx="7702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YES: 0</a:t>
            </a:r>
          </a:p>
          <a:p>
            <a:r>
              <a:rPr lang="en-US" b="1" dirty="0" smtClean="0">
                <a:solidFill>
                  <a:srgbClr val="008000"/>
                </a:solidFill>
              </a:rPr>
              <a:t>NO</a:t>
            </a:r>
            <a:r>
              <a:rPr lang="en-US" dirty="0" smtClean="0"/>
              <a:t>: 2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725142" y="3322862"/>
            <a:ext cx="5959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8000"/>
                </a:solidFill>
              </a:rPr>
              <a:t>1</a:t>
            </a:r>
            <a:r>
              <a:rPr lang="en-US" sz="2000" dirty="0" smtClean="0">
                <a:solidFill>
                  <a:srgbClr val="008000"/>
                </a:solidFill>
              </a:rPr>
              <a:t>/6</a:t>
            </a:r>
            <a:endParaRPr lang="en-US" sz="2000" dirty="0">
              <a:solidFill>
                <a:srgbClr val="0080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834808" y="5639043"/>
            <a:ext cx="5959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8000"/>
                </a:solidFill>
              </a:rPr>
              <a:t>2</a:t>
            </a:r>
            <a:r>
              <a:rPr lang="en-US" sz="2000" dirty="0" smtClean="0">
                <a:solidFill>
                  <a:srgbClr val="008000"/>
                </a:solidFill>
              </a:rPr>
              <a:t>/6</a:t>
            </a:r>
            <a:endParaRPr lang="en-US" sz="2000" dirty="0">
              <a:solidFill>
                <a:srgbClr val="008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337862" y="6259576"/>
            <a:ext cx="22687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Which should we pick?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8048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Recurse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718169" y="1850916"/>
            <a:ext cx="930250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Unicycle </a:t>
            </a:r>
            <a:endParaRPr lang="en-US" dirty="0"/>
          </a:p>
        </p:txBody>
      </p:sp>
      <p:cxnSp>
        <p:nvCxnSpPr>
          <p:cNvPr id="14" name="Straight Arrow Connector 13"/>
          <p:cNvCxnSpPr>
            <a:stCxn id="13" idx="2"/>
          </p:cNvCxnSpPr>
          <p:nvPr/>
        </p:nvCxnSpPr>
        <p:spPr>
          <a:xfrm flipH="1">
            <a:off x="1450807" y="2220248"/>
            <a:ext cx="732487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13" idx="2"/>
          </p:cNvCxnSpPr>
          <p:nvPr/>
        </p:nvCxnSpPr>
        <p:spPr>
          <a:xfrm>
            <a:off x="2183294" y="2220248"/>
            <a:ext cx="751401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779627" y="2220248"/>
            <a:ext cx="10218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Mountain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620930" y="2187982"/>
            <a:ext cx="8674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Normal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942801" y="2759969"/>
            <a:ext cx="7813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8000"/>
                </a:solidFill>
              </a:rPr>
              <a:t>YES</a:t>
            </a:r>
            <a:r>
              <a:rPr lang="en-US" dirty="0" smtClean="0"/>
              <a:t>: 4</a:t>
            </a:r>
          </a:p>
          <a:p>
            <a:r>
              <a:rPr lang="en-US" dirty="0" smtClean="0">
                <a:solidFill>
                  <a:srgbClr val="BFBFBF"/>
                </a:solidFill>
              </a:rPr>
              <a:t>NO: 0</a:t>
            </a:r>
            <a:endParaRPr lang="en-US" dirty="0">
              <a:solidFill>
                <a:srgbClr val="BFBFBF"/>
              </a:solidFill>
            </a:endParaRPr>
          </a:p>
        </p:txBody>
      </p:sp>
      <p:graphicFrame>
        <p:nvGraphicFramePr>
          <p:cNvPr id="21" name="Table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6145362"/>
              </p:ext>
            </p:extLst>
          </p:nvPr>
        </p:nvGraphicFramePr>
        <p:xfrm>
          <a:off x="753479" y="4667792"/>
          <a:ext cx="4170948" cy="14325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2737"/>
                <a:gridCol w="1042737"/>
                <a:gridCol w="1042737"/>
                <a:gridCol w="1042737"/>
              </a:tblGrid>
              <a:tr h="22483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Terrain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Unicycle-type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Weather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Go-For-Ride?</a:t>
                      </a:r>
                      <a:endParaRPr lang="en-US" sz="1400" dirty="0"/>
                    </a:p>
                  </a:txBody>
                  <a:tcPr/>
                </a:tc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Road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Normal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Sunny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YES</a:t>
                      </a:r>
                    </a:p>
                  </a:txBody>
                  <a:tcPr/>
                </a:tc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Normal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Rainy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YES</a:t>
                      </a:r>
                    </a:p>
                  </a:txBody>
                  <a:tcPr/>
                </a:tc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Normal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Snowy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1" name="TextBox 30"/>
          <p:cNvSpPr txBox="1"/>
          <p:nvPr/>
        </p:nvSpPr>
        <p:spPr>
          <a:xfrm>
            <a:off x="2865101" y="2679758"/>
            <a:ext cx="813256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Terrain</a:t>
            </a:r>
            <a:endParaRPr lang="en-US" dirty="0"/>
          </a:p>
        </p:txBody>
      </p:sp>
      <p:cxnSp>
        <p:nvCxnSpPr>
          <p:cNvPr id="32" name="Straight Arrow Connector 31"/>
          <p:cNvCxnSpPr>
            <a:stCxn id="31" idx="2"/>
          </p:cNvCxnSpPr>
          <p:nvPr/>
        </p:nvCxnSpPr>
        <p:spPr>
          <a:xfrm flipH="1">
            <a:off x="2597733" y="3049090"/>
            <a:ext cx="673996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31" idx="2"/>
          </p:cNvCxnSpPr>
          <p:nvPr/>
        </p:nvCxnSpPr>
        <p:spPr>
          <a:xfrm>
            <a:off x="3271729" y="3049090"/>
            <a:ext cx="809898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2201751" y="3049090"/>
            <a:ext cx="6633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Road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3767862" y="3016824"/>
            <a:ext cx="577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Trail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2089733" y="3588811"/>
            <a:ext cx="7813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YES: 2</a:t>
            </a:r>
          </a:p>
          <a:p>
            <a:r>
              <a:rPr lang="en-US" dirty="0" smtClean="0"/>
              <a:t>NO: 1</a:t>
            </a:r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3678357" y="3588811"/>
            <a:ext cx="7702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BFBFBF"/>
                </a:solidFill>
              </a:rPr>
              <a:t>YES: 0</a:t>
            </a:r>
          </a:p>
          <a:p>
            <a:r>
              <a:rPr lang="en-US" b="1" dirty="0" smtClean="0">
                <a:solidFill>
                  <a:srgbClr val="008000"/>
                </a:solidFill>
              </a:rPr>
              <a:t>NO</a:t>
            </a:r>
            <a:r>
              <a:rPr lang="en-US" dirty="0" smtClean="0"/>
              <a:t>: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25641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Recurse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718169" y="1850916"/>
            <a:ext cx="930250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Unicycle </a:t>
            </a:r>
            <a:endParaRPr lang="en-US" dirty="0"/>
          </a:p>
        </p:txBody>
      </p:sp>
      <p:cxnSp>
        <p:nvCxnSpPr>
          <p:cNvPr id="14" name="Straight Arrow Connector 13"/>
          <p:cNvCxnSpPr>
            <a:stCxn id="13" idx="2"/>
          </p:cNvCxnSpPr>
          <p:nvPr/>
        </p:nvCxnSpPr>
        <p:spPr>
          <a:xfrm flipH="1">
            <a:off x="1450807" y="2220248"/>
            <a:ext cx="732487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13" idx="2"/>
          </p:cNvCxnSpPr>
          <p:nvPr/>
        </p:nvCxnSpPr>
        <p:spPr>
          <a:xfrm>
            <a:off x="2183294" y="2220248"/>
            <a:ext cx="751401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779627" y="2220248"/>
            <a:ext cx="10218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Mountain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620930" y="2187982"/>
            <a:ext cx="8674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Normal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942801" y="2759969"/>
            <a:ext cx="7813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8000"/>
                </a:solidFill>
              </a:rPr>
              <a:t>YES</a:t>
            </a:r>
            <a:r>
              <a:rPr lang="en-US" dirty="0" smtClean="0"/>
              <a:t>: 4</a:t>
            </a:r>
          </a:p>
          <a:p>
            <a:r>
              <a:rPr lang="en-US" dirty="0" smtClean="0">
                <a:solidFill>
                  <a:srgbClr val="BFBFBF"/>
                </a:solidFill>
              </a:rPr>
              <a:t>NO: 0</a:t>
            </a:r>
            <a:endParaRPr lang="en-US" dirty="0">
              <a:solidFill>
                <a:srgbClr val="BFBFBF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865101" y="2679758"/>
            <a:ext cx="813256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Terrain</a:t>
            </a:r>
            <a:endParaRPr lang="en-US" dirty="0"/>
          </a:p>
        </p:txBody>
      </p:sp>
      <p:cxnSp>
        <p:nvCxnSpPr>
          <p:cNvPr id="32" name="Straight Arrow Connector 31"/>
          <p:cNvCxnSpPr>
            <a:stCxn id="31" idx="2"/>
          </p:cNvCxnSpPr>
          <p:nvPr/>
        </p:nvCxnSpPr>
        <p:spPr>
          <a:xfrm flipH="1">
            <a:off x="2597733" y="3049090"/>
            <a:ext cx="673996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31" idx="2"/>
          </p:cNvCxnSpPr>
          <p:nvPr/>
        </p:nvCxnSpPr>
        <p:spPr>
          <a:xfrm>
            <a:off x="3271729" y="3049090"/>
            <a:ext cx="809898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2201751" y="3049090"/>
            <a:ext cx="6633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Road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3767862" y="3016824"/>
            <a:ext cx="577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Trail</a:t>
            </a:r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3678357" y="3588811"/>
            <a:ext cx="7702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BFBFBF"/>
                </a:solidFill>
              </a:rPr>
              <a:t>YES: 0</a:t>
            </a:r>
          </a:p>
          <a:p>
            <a:r>
              <a:rPr lang="en-US" b="1" dirty="0" smtClean="0">
                <a:solidFill>
                  <a:srgbClr val="008000"/>
                </a:solidFill>
              </a:rPr>
              <a:t>NO</a:t>
            </a:r>
            <a:r>
              <a:rPr lang="en-US" dirty="0" smtClean="0"/>
              <a:t>: 3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2257009" y="3974913"/>
            <a:ext cx="7791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Snowy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093453" y="3508600"/>
            <a:ext cx="1008559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Weather</a:t>
            </a:r>
            <a:endParaRPr lang="en-US" dirty="0"/>
          </a:p>
        </p:txBody>
      </p:sp>
      <p:cxnSp>
        <p:nvCxnSpPr>
          <p:cNvPr id="22" name="Straight Arrow Connector 21"/>
          <p:cNvCxnSpPr>
            <a:stCxn id="20" idx="2"/>
          </p:cNvCxnSpPr>
          <p:nvPr/>
        </p:nvCxnSpPr>
        <p:spPr>
          <a:xfrm flipH="1">
            <a:off x="1826088" y="3877932"/>
            <a:ext cx="771645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20" idx="2"/>
          </p:cNvCxnSpPr>
          <p:nvPr/>
        </p:nvCxnSpPr>
        <p:spPr>
          <a:xfrm>
            <a:off x="2597733" y="3877932"/>
            <a:ext cx="712246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1430103" y="3877932"/>
            <a:ext cx="6784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Rainy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2996214" y="3845666"/>
            <a:ext cx="7119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Sunny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1166222" y="4417653"/>
            <a:ext cx="7813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8000"/>
                </a:solidFill>
              </a:rPr>
              <a:t>YES</a:t>
            </a:r>
            <a:r>
              <a:rPr lang="en-US" dirty="0" smtClean="0"/>
              <a:t>: 1</a:t>
            </a:r>
          </a:p>
          <a:p>
            <a:r>
              <a:rPr lang="en-US" dirty="0" smtClean="0">
                <a:solidFill>
                  <a:srgbClr val="BFBFBF"/>
                </a:solidFill>
              </a:rPr>
              <a:t>NO: 1</a:t>
            </a:r>
            <a:endParaRPr lang="en-US" dirty="0">
              <a:solidFill>
                <a:srgbClr val="BFBFBF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168322" y="4417653"/>
            <a:ext cx="7813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8000"/>
                </a:solidFill>
              </a:rPr>
              <a:t>YES</a:t>
            </a:r>
            <a:r>
              <a:rPr lang="en-US" dirty="0" smtClean="0"/>
              <a:t>: 1</a:t>
            </a:r>
          </a:p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NO: 0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28" name="Straight Arrow Connector 27"/>
          <p:cNvCxnSpPr>
            <a:stCxn id="20" idx="2"/>
            <a:endCxn id="29" idx="0"/>
          </p:cNvCxnSpPr>
          <p:nvPr/>
        </p:nvCxnSpPr>
        <p:spPr>
          <a:xfrm flipH="1">
            <a:off x="2562709" y="3877932"/>
            <a:ext cx="35024" cy="539721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2177609" y="4417653"/>
            <a:ext cx="7702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BFBFBF"/>
                </a:solidFill>
              </a:rPr>
              <a:t>YES: 0</a:t>
            </a:r>
          </a:p>
          <a:p>
            <a:r>
              <a:rPr lang="en-US" b="1" dirty="0" smtClean="0">
                <a:solidFill>
                  <a:srgbClr val="008000"/>
                </a:solidFill>
              </a:rPr>
              <a:t>NO</a:t>
            </a:r>
            <a:r>
              <a:rPr lang="en-US" dirty="0" smtClean="0"/>
              <a:t>: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53627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Recurse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718169" y="1850916"/>
            <a:ext cx="930250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Unicycle </a:t>
            </a:r>
            <a:endParaRPr lang="en-US" dirty="0"/>
          </a:p>
        </p:txBody>
      </p:sp>
      <p:cxnSp>
        <p:nvCxnSpPr>
          <p:cNvPr id="14" name="Straight Arrow Connector 13"/>
          <p:cNvCxnSpPr>
            <a:stCxn id="13" idx="2"/>
          </p:cNvCxnSpPr>
          <p:nvPr/>
        </p:nvCxnSpPr>
        <p:spPr>
          <a:xfrm flipH="1">
            <a:off x="1450807" y="2220248"/>
            <a:ext cx="732487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13" idx="2"/>
          </p:cNvCxnSpPr>
          <p:nvPr/>
        </p:nvCxnSpPr>
        <p:spPr>
          <a:xfrm>
            <a:off x="2183294" y="2220248"/>
            <a:ext cx="751401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779627" y="2220248"/>
            <a:ext cx="10218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Mountain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620930" y="2187982"/>
            <a:ext cx="8674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Normal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942801" y="2759969"/>
            <a:ext cx="7813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8000"/>
                </a:solidFill>
              </a:rPr>
              <a:t>YES</a:t>
            </a:r>
            <a:r>
              <a:rPr lang="en-US" dirty="0" smtClean="0"/>
              <a:t>: 4</a:t>
            </a:r>
          </a:p>
          <a:p>
            <a:r>
              <a:rPr lang="en-US" dirty="0" smtClean="0">
                <a:solidFill>
                  <a:srgbClr val="BFBFBF"/>
                </a:solidFill>
              </a:rPr>
              <a:t>NO: 0</a:t>
            </a:r>
            <a:endParaRPr lang="en-US" dirty="0">
              <a:solidFill>
                <a:srgbClr val="BFBFBF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865101" y="2679758"/>
            <a:ext cx="813256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Terrain</a:t>
            </a:r>
            <a:endParaRPr lang="en-US" dirty="0"/>
          </a:p>
        </p:txBody>
      </p:sp>
      <p:cxnSp>
        <p:nvCxnSpPr>
          <p:cNvPr id="32" name="Straight Arrow Connector 31"/>
          <p:cNvCxnSpPr>
            <a:stCxn id="31" idx="2"/>
          </p:cNvCxnSpPr>
          <p:nvPr/>
        </p:nvCxnSpPr>
        <p:spPr>
          <a:xfrm flipH="1">
            <a:off x="2597733" y="3049090"/>
            <a:ext cx="673996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31" idx="2"/>
          </p:cNvCxnSpPr>
          <p:nvPr/>
        </p:nvCxnSpPr>
        <p:spPr>
          <a:xfrm>
            <a:off x="3271729" y="3049090"/>
            <a:ext cx="809898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2201751" y="3049090"/>
            <a:ext cx="6633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Road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3767862" y="3016824"/>
            <a:ext cx="577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Trail</a:t>
            </a:r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3678357" y="3588811"/>
            <a:ext cx="7702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BFBFBF"/>
                </a:solidFill>
              </a:rPr>
              <a:t>YES: 0</a:t>
            </a:r>
          </a:p>
          <a:p>
            <a:r>
              <a:rPr lang="en-US" b="1" dirty="0" smtClean="0">
                <a:solidFill>
                  <a:srgbClr val="008000"/>
                </a:solidFill>
              </a:rPr>
              <a:t>NO</a:t>
            </a:r>
            <a:r>
              <a:rPr lang="en-US" dirty="0" smtClean="0"/>
              <a:t>: 3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2257009" y="3974913"/>
            <a:ext cx="7791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Snowy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093453" y="3508600"/>
            <a:ext cx="1008559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Weather</a:t>
            </a:r>
            <a:endParaRPr lang="en-US" dirty="0"/>
          </a:p>
        </p:txBody>
      </p:sp>
      <p:cxnSp>
        <p:nvCxnSpPr>
          <p:cNvPr id="22" name="Straight Arrow Connector 21"/>
          <p:cNvCxnSpPr>
            <a:stCxn id="20" idx="2"/>
          </p:cNvCxnSpPr>
          <p:nvPr/>
        </p:nvCxnSpPr>
        <p:spPr>
          <a:xfrm flipH="1">
            <a:off x="1826088" y="3877932"/>
            <a:ext cx="771645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20" idx="2"/>
          </p:cNvCxnSpPr>
          <p:nvPr/>
        </p:nvCxnSpPr>
        <p:spPr>
          <a:xfrm>
            <a:off x="2597733" y="3877932"/>
            <a:ext cx="712246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1430103" y="3877932"/>
            <a:ext cx="6784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Rainy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2996214" y="3845666"/>
            <a:ext cx="7119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Sunny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1166222" y="4417653"/>
            <a:ext cx="7813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8000"/>
                </a:solidFill>
              </a:rPr>
              <a:t>YES</a:t>
            </a:r>
            <a:r>
              <a:rPr lang="en-US" dirty="0" smtClean="0"/>
              <a:t>: 1</a:t>
            </a:r>
          </a:p>
          <a:p>
            <a:r>
              <a:rPr lang="en-US" dirty="0" smtClean="0">
                <a:solidFill>
                  <a:srgbClr val="BFBFBF"/>
                </a:solidFill>
              </a:rPr>
              <a:t>NO: 0</a:t>
            </a:r>
            <a:endParaRPr lang="en-US" dirty="0">
              <a:solidFill>
                <a:srgbClr val="BFBFBF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168322" y="4417653"/>
            <a:ext cx="7813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8000"/>
                </a:solidFill>
              </a:rPr>
              <a:t>YES</a:t>
            </a:r>
            <a:r>
              <a:rPr lang="en-US" dirty="0" smtClean="0"/>
              <a:t>: 1</a:t>
            </a:r>
          </a:p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NO: 0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28" name="Straight Arrow Connector 27"/>
          <p:cNvCxnSpPr>
            <a:stCxn id="20" idx="2"/>
            <a:endCxn id="29" idx="0"/>
          </p:cNvCxnSpPr>
          <p:nvPr/>
        </p:nvCxnSpPr>
        <p:spPr>
          <a:xfrm flipH="1">
            <a:off x="2562709" y="3877932"/>
            <a:ext cx="35024" cy="539721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2177609" y="4417653"/>
            <a:ext cx="7702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BFBFBF"/>
                </a:solidFill>
              </a:rPr>
              <a:t>YES: 0</a:t>
            </a:r>
          </a:p>
          <a:p>
            <a:r>
              <a:rPr lang="en-US" b="1" dirty="0" smtClean="0">
                <a:solidFill>
                  <a:srgbClr val="008000"/>
                </a:solidFill>
              </a:rPr>
              <a:t>NO</a:t>
            </a:r>
            <a:r>
              <a:rPr lang="en-US" dirty="0" smtClean="0"/>
              <a:t>: 1</a:t>
            </a:r>
            <a:endParaRPr lang="en-US" dirty="0"/>
          </a:p>
        </p:txBody>
      </p:sp>
      <p:graphicFrame>
        <p:nvGraphicFramePr>
          <p:cNvPr id="30" name="Table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0705354"/>
              </p:ext>
            </p:extLst>
          </p:nvPr>
        </p:nvGraphicFramePr>
        <p:xfrm>
          <a:off x="4798427" y="1903836"/>
          <a:ext cx="4170948" cy="35661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2737"/>
                <a:gridCol w="1042737"/>
                <a:gridCol w="1042737"/>
                <a:gridCol w="1042737"/>
              </a:tblGrid>
              <a:tr h="22483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Terrain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Unicycle-type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Weather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Go-For-Ride?</a:t>
                      </a:r>
                      <a:endParaRPr lang="en-US" sz="1400" dirty="0"/>
                    </a:p>
                  </a:txBody>
                  <a:tcPr/>
                </a:tc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Trail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Normal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Rainy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</a:p>
                  </a:txBody>
                  <a:tcPr/>
                </a:tc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Road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Normal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Sunny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YES</a:t>
                      </a:r>
                    </a:p>
                  </a:txBody>
                  <a:tcPr/>
                </a:tc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Trail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Mountain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YES</a:t>
                      </a:r>
                    </a:p>
                  </a:txBody>
                  <a:tcPr/>
                </a:tc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Mountain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Rainy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YES</a:t>
                      </a:r>
                    </a:p>
                  </a:txBody>
                  <a:tcPr/>
                </a:tc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NO</a:t>
                      </a:r>
                    </a:p>
                  </a:txBody>
                  <a:tcPr/>
                </a:tc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Normal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Rainy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YES</a:t>
                      </a:r>
                    </a:p>
                  </a:txBody>
                  <a:tcPr/>
                </a:tc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Mountain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YES</a:t>
                      </a:r>
                    </a:p>
                  </a:txBody>
                  <a:tcPr/>
                </a:tc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Normal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Normal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Snowy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Mountain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YES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449982" y="6084500"/>
            <a:ext cx="19602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Training error?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081627" y="5715168"/>
            <a:ext cx="451798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Are we always guaranteed to get a training error of 0?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40049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Problematic data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3041557"/>
              </p:ext>
            </p:extLst>
          </p:nvPr>
        </p:nvGraphicFramePr>
        <p:xfrm>
          <a:off x="2205000" y="1729875"/>
          <a:ext cx="4170948" cy="35661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2737"/>
                <a:gridCol w="1042737"/>
                <a:gridCol w="1042737"/>
                <a:gridCol w="1042737"/>
              </a:tblGrid>
              <a:tr h="22483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Terrain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Unicycle-type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Weather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Go-For-Ride?</a:t>
                      </a:r>
                      <a:endParaRPr lang="en-US" sz="1400" dirty="0"/>
                    </a:p>
                  </a:txBody>
                  <a:tcPr/>
                </a:tc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Trail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Normal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Rainy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</a:p>
                  </a:txBody>
                  <a:tcPr/>
                </a:tc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Road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Normal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Sunny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YES</a:t>
                      </a:r>
                    </a:p>
                  </a:txBody>
                  <a:tcPr/>
                </a:tc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Trail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Mountain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YES</a:t>
                      </a:r>
                    </a:p>
                  </a:txBody>
                  <a:tcPr/>
                </a:tc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Mountain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Snowy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NO</a:t>
                      </a:r>
                    </a:p>
                  </a:txBody>
                  <a:tcPr/>
                </a:tc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NO</a:t>
                      </a:r>
                    </a:p>
                  </a:txBody>
                  <a:tcPr/>
                </a:tc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Normal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Rainy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YES</a:t>
                      </a:r>
                    </a:p>
                  </a:txBody>
                  <a:tcPr/>
                </a:tc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Mountain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YES</a:t>
                      </a:r>
                    </a:p>
                  </a:txBody>
                  <a:tcPr/>
                </a:tc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Normal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Normal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Snowy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Mountain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YES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594525" y="5734913"/>
            <a:ext cx="30332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When can this happen?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81761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Recursive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160862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Base case: If all data belong to the same class, create a leaf node with that label </a:t>
            </a:r>
            <a:r>
              <a:rPr lang="en-US" b="1" i="1" dirty="0" smtClean="0">
                <a:solidFill>
                  <a:srgbClr val="FF0000"/>
                </a:solidFill>
              </a:rPr>
              <a:t>OR</a:t>
            </a:r>
            <a:r>
              <a:rPr lang="en-US" dirty="0" smtClean="0"/>
              <a:t> all the data has the same feature values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32980" y="3866412"/>
            <a:ext cx="76326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Do we always want to go all the way to the bottom?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12094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308643" y="4761831"/>
            <a:ext cx="949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dirty="0">
                <a:latin typeface="Times New Roman" charset="0"/>
              </a:rPr>
              <a:t>Short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Decision trees</a:t>
            </a:r>
            <a:endParaRPr lang="en-US" dirty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951789" y="1866231"/>
            <a:ext cx="1365518" cy="406401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>
                <a:solidFill>
                  <a:schemeClr val="bg1"/>
                </a:solidFill>
                <a:latin typeface="Times New Roman" charset="0"/>
              </a:rPr>
              <a:t>Leave At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376989" y="3237831"/>
            <a:ext cx="1515269" cy="39838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>
                <a:solidFill>
                  <a:schemeClr val="bg1"/>
                </a:solidFill>
                <a:latin typeface="Times New Roman" charset="0"/>
              </a:rPr>
              <a:t>Stall?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3628189" y="3237831"/>
            <a:ext cx="1371600" cy="39838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dirty="0">
                <a:solidFill>
                  <a:schemeClr val="bg1"/>
                </a:solidFill>
                <a:latin typeface="Times New Roman" charset="0"/>
              </a:rPr>
              <a:t>Accident?</a:t>
            </a: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503989" y="2475831"/>
            <a:ext cx="1092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Times New Roman" charset="0"/>
              </a:rPr>
              <a:t>10 AM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3899652" y="2552031"/>
            <a:ext cx="9477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Times New Roman" charset="0"/>
              </a:rPr>
              <a:t>9 AM</a:t>
            </a:r>
          </a:p>
        </p:txBody>
      </p:sp>
      <p:cxnSp>
        <p:nvCxnSpPr>
          <p:cNvPr id="9" name="AutoShape 8"/>
          <p:cNvCxnSpPr>
            <a:cxnSpLocks noChangeShapeType="1"/>
            <a:stCxn id="4" idx="2"/>
            <a:endCxn id="5" idx="0"/>
          </p:cNvCxnSpPr>
          <p:nvPr/>
        </p:nvCxnSpPr>
        <p:spPr bwMode="auto">
          <a:xfrm flipH="1">
            <a:off x="1134624" y="2272632"/>
            <a:ext cx="1499924" cy="965199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0" name="AutoShape 9"/>
          <p:cNvCxnSpPr>
            <a:cxnSpLocks noChangeShapeType="1"/>
            <a:stCxn id="4" idx="2"/>
            <a:endCxn id="6" idx="0"/>
          </p:cNvCxnSpPr>
          <p:nvPr/>
        </p:nvCxnSpPr>
        <p:spPr bwMode="auto">
          <a:xfrm>
            <a:off x="2634548" y="2272632"/>
            <a:ext cx="1679441" cy="965199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2467813" y="2780631"/>
            <a:ext cx="9477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latin typeface="Times New Roman" charset="0"/>
              </a:rPr>
              <a:t>8 AM</a:t>
            </a:r>
          </a:p>
        </p:txBody>
      </p:sp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1257968" y="4761831"/>
            <a:ext cx="9477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dirty="0">
                <a:latin typeface="Times New Roman" charset="0"/>
              </a:rPr>
              <a:t>Long</a:t>
            </a:r>
          </a:p>
        </p:txBody>
      </p:sp>
      <p:sp>
        <p:nvSpPr>
          <p:cNvPr id="13" name="Text Box 12"/>
          <p:cNvSpPr txBox="1">
            <a:spLocks noChangeArrowheads="1"/>
          </p:cNvSpPr>
          <p:nvPr/>
        </p:nvSpPr>
        <p:spPr bwMode="auto">
          <a:xfrm>
            <a:off x="2408989" y="3923631"/>
            <a:ext cx="9477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>
                <a:latin typeface="Times New Roman" charset="0"/>
              </a:rPr>
              <a:t>Long</a:t>
            </a:r>
          </a:p>
        </p:txBody>
      </p:sp>
      <p:sp>
        <p:nvSpPr>
          <p:cNvPr id="15" name="Text Box 14"/>
          <p:cNvSpPr txBox="1">
            <a:spLocks noChangeArrowheads="1"/>
          </p:cNvSpPr>
          <p:nvPr/>
        </p:nvSpPr>
        <p:spPr bwMode="auto">
          <a:xfrm>
            <a:off x="3170989" y="4761831"/>
            <a:ext cx="14144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dirty="0" smtClean="0">
                <a:latin typeface="Times New Roman" charset="0"/>
              </a:rPr>
              <a:t>Short</a:t>
            </a:r>
            <a:endParaRPr lang="en-US" sz="2400" dirty="0">
              <a:latin typeface="Times New Roman" charset="0"/>
            </a:endParaRPr>
          </a:p>
        </p:txBody>
      </p:sp>
      <p:sp>
        <p:nvSpPr>
          <p:cNvPr id="16" name="Text Box 15"/>
          <p:cNvSpPr txBox="1">
            <a:spLocks noChangeArrowheads="1"/>
          </p:cNvSpPr>
          <p:nvPr/>
        </p:nvSpPr>
        <p:spPr bwMode="auto">
          <a:xfrm>
            <a:off x="4373520" y="4761831"/>
            <a:ext cx="9477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dirty="0">
                <a:latin typeface="Times New Roman" charset="0"/>
              </a:rPr>
              <a:t>Long</a:t>
            </a:r>
          </a:p>
        </p:txBody>
      </p:sp>
      <p:cxnSp>
        <p:nvCxnSpPr>
          <p:cNvPr id="17" name="AutoShape 17"/>
          <p:cNvCxnSpPr>
            <a:cxnSpLocks noChangeShapeType="1"/>
            <a:stCxn id="5" idx="2"/>
            <a:endCxn id="12" idx="0"/>
          </p:cNvCxnSpPr>
          <p:nvPr/>
        </p:nvCxnSpPr>
        <p:spPr bwMode="auto">
          <a:xfrm>
            <a:off x="1134624" y="3636211"/>
            <a:ext cx="597213" cy="112562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8" name="Text Box 18"/>
          <p:cNvSpPr txBox="1">
            <a:spLocks noChangeArrowheads="1"/>
          </p:cNvSpPr>
          <p:nvPr/>
        </p:nvSpPr>
        <p:spPr bwMode="auto">
          <a:xfrm>
            <a:off x="38852" y="3999831"/>
            <a:ext cx="9477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>
                <a:latin typeface="Times New Roman" charset="0"/>
              </a:rPr>
              <a:t>No</a:t>
            </a:r>
          </a:p>
        </p:txBody>
      </p:sp>
      <p:sp>
        <p:nvSpPr>
          <p:cNvPr id="19" name="Text Box 19"/>
          <p:cNvSpPr txBox="1">
            <a:spLocks noChangeArrowheads="1"/>
          </p:cNvSpPr>
          <p:nvPr/>
        </p:nvSpPr>
        <p:spPr bwMode="auto">
          <a:xfrm>
            <a:off x="1494589" y="3999831"/>
            <a:ext cx="9477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>
                <a:latin typeface="Times New Roman" charset="0"/>
              </a:rPr>
              <a:t>Yes</a:t>
            </a:r>
          </a:p>
        </p:txBody>
      </p:sp>
      <p:cxnSp>
        <p:nvCxnSpPr>
          <p:cNvPr id="20" name="AutoShape 20"/>
          <p:cNvCxnSpPr>
            <a:cxnSpLocks noChangeShapeType="1"/>
            <a:stCxn id="4" idx="2"/>
            <a:endCxn id="13" idx="0"/>
          </p:cNvCxnSpPr>
          <p:nvPr/>
        </p:nvCxnSpPr>
        <p:spPr bwMode="auto">
          <a:xfrm>
            <a:off x="2634548" y="2272632"/>
            <a:ext cx="248310" cy="1650999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1" name="AutoShape 21"/>
          <p:cNvCxnSpPr>
            <a:cxnSpLocks noChangeShapeType="1"/>
            <a:stCxn id="6" idx="2"/>
            <a:endCxn id="15" idx="0"/>
          </p:cNvCxnSpPr>
          <p:nvPr/>
        </p:nvCxnSpPr>
        <p:spPr bwMode="auto">
          <a:xfrm flipH="1">
            <a:off x="3878221" y="3636211"/>
            <a:ext cx="435768" cy="112562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2" name="AutoShape 22"/>
          <p:cNvCxnSpPr>
            <a:cxnSpLocks noChangeShapeType="1"/>
            <a:stCxn id="6" idx="2"/>
            <a:endCxn id="16" idx="0"/>
          </p:cNvCxnSpPr>
          <p:nvPr/>
        </p:nvCxnSpPr>
        <p:spPr bwMode="auto">
          <a:xfrm>
            <a:off x="4313989" y="3636211"/>
            <a:ext cx="533400" cy="112562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23" name="Text Box 23"/>
          <p:cNvSpPr txBox="1">
            <a:spLocks noChangeArrowheads="1"/>
          </p:cNvSpPr>
          <p:nvPr/>
        </p:nvSpPr>
        <p:spPr bwMode="auto">
          <a:xfrm>
            <a:off x="3317307" y="3771231"/>
            <a:ext cx="9477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dirty="0">
                <a:latin typeface="Times New Roman" charset="0"/>
              </a:rPr>
              <a:t>No</a:t>
            </a:r>
          </a:p>
        </p:txBody>
      </p:sp>
      <p:sp>
        <p:nvSpPr>
          <p:cNvPr id="24" name="Text Box 24"/>
          <p:cNvSpPr txBox="1">
            <a:spLocks noChangeArrowheads="1"/>
          </p:cNvSpPr>
          <p:nvPr/>
        </p:nvSpPr>
        <p:spPr bwMode="auto">
          <a:xfrm>
            <a:off x="4373520" y="3771231"/>
            <a:ext cx="949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dirty="0">
                <a:latin typeface="Times New Roman" charset="0"/>
              </a:rPr>
              <a:t>Yes</a:t>
            </a:r>
          </a:p>
        </p:txBody>
      </p:sp>
      <p:cxnSp>
        <p:nvCxnSpPr>
          <p:cNvPr id="26" name="AutoShape 27"/>
          <p:cNvCxnSpPr>
            <a:cxnSpLocks noChangeShapeType="1"/>
            <a:stCxn id="5" idx="2"/>
          </p:cNvCxnSpPr>
          <p:nvPr/>
        </p:nvCxnSpPr>
        <p:spPr bwMode="auto">
          <a:xfrm flipH="1">
            <a:off x="580190" y="3636211"/>
            <a:ext cx="554434" cy="112562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9" name="Straight Connector 48"/>
          <p:cNvCxnSpPr/>
          <p:nvPr/>
        </p:nvCxnSpPr>
        <p:spPr>
          <a:xfrm flipH="1">
            <a:off x="5400843" y="1866231"/>
            <a:ext cx="26737" cy="4577348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5547894" y="2215471"/>
            <a:ext cx="339558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Tree with internal nodes labeled by features</a:t>
            </a:r>
          </a:p>
          <a:p>
            <a:endParaRPr lang="en-US" sz="2400" dirty="0" smtClean="0"/>
          </a:p>
          <a:p>
            <a:r>
              <a:rPr lang="en-US" sz="2400" dirty="0" smtClean="0"/>
              <a:t>Branches are labeled by tests on that feature</a:t>
            </a:r>
          </a:p>
          <a:p>
            <a:endParaRPr lang="en-US" sz="2400" dirty="0"/>
          </a:p>
          <a:p>
            <a:r>
              <a:rPr lang="en-US" sz="2400" dirty="0" smtClean="0"/>
              <a:t>Leaves labeled with classes</a:t>
            </a:r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087404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would the tree look like for…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9853144"/>
              </p:ext>
            </p:extLst>
          </p:nvPr>
        </p:nvGraphicFramePr>
        <p:xfrm>
          <a:off x="256079" y="2173849"/>
          <a:ext cx="4170948" cy="33555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2737"/>
                <a:gridCol w="1042737"/>
                <a:gridCol w="1042737"/>
                <a:gridCol w="1042737"/>
              </a:tblGrid>
              <a:tr h="22483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Terrain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Unicycle-type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Weather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Go-For-Ride?</a:t>
                      </a:r>
                      <a:endParaRPr lang="en-US" sz="1400" dirty="0"/>
                    </a:p>
                  </a:txBody>
                  <a:tcPr/>
                </a:tc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Trail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Mountain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Rainy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YES</a:t>
                      </a:r>
                      <a:endParaRPr lang="en-US" sz="1400" dirty="0"/>
                    </a:p>
                  </a:txBody>
                  <a:tcPr/>
                </a:tc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Trail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Mountain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Sunny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YES</a:t>
                      </a:r>
                      <a:endParaRPr lang="en-US" sz="1400" dirty="0"/>
                    </a:p>
                  </a:txBody>
                  <a:tcPr/>
                </a:tc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Road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Mountain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Snowy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YES</a:t>
                      </a:r>
                      <a:endParaRPr lang="en-US" sz="1400" dirty="0"/>
                    </a:p>
                  </a:txBody>
                  <a:tcPr/>
                </a:tc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Road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Mountain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Sunny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YES</a:t>
                      </a:r>
                      <a:endParaRPr lang="en-US" sz="1400" dirty="0"/>
                    </a:p>
                  </a:txBody>
                  <a:tcPr/>
                </a:tc>
              </a:tr>
              <a:tr h="398947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Trail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Normal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Snowy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Trail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Normal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Rainy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Road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Normal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Snowy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YES</a:t>
                      </a:r>
                      <a:endParaRPr lang="en-US" sz="1400" dirty="0"/>
                    </a:p>
                  </a:txBody>
                  <a:tcPr/>
                </a:tc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Road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Normal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Sunny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Trail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Normal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Sunny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32684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would the tree look like for…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1156710"/>
              </p:ext>
            </p:extLst>
          </p:nvPr>
        </p:nvGraphicFramePr>
        <p:xfrm>
          <a:off x="256079" y="2173849"/>
          <a:ext cx="4170948" cy="33555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2737"/>
                <a:gridCol w="1042737"/>
                <a:gridCol w="1042737"/>
                <a:gridCol w="1042737"/>
              </a:tblGrid>
              <a:tr h="22483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Terrain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Unicycle-type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Weather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Go-For-Ride?</a:t>
                      </a:r>
                      <a:endParaRPr lang="en-US" sz="1400" dirty="0"/>
                    </a:p>
                  </a:txBody>
                  <a:tcPr/>
                </a:tc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Trail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Mountain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Rainy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YES</a:t>
                      </a:r>
                      <a:endParaRPr lang="en-US" sz="1400" dirty="0"/>
                    </a:p>
                  </a:txBody>
                  <a:tcPr/>
                </a:tc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Trail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Mountain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Sunny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YES</a:t>
                      </a:r>
                      <a:endParaRPr lang="en-US" sz="1400" dirty="0"/>
                    </a:p>
                  </a:txBody>
                  <a:tcPr/>
                </a:tc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Road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Mountain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Snowy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YES</a:t>
                      </a:r>
                      <a:endParaRPr lang="en-US" sz="1400" dirty="0"/>
                    </a:p>
                  </a:txBody>
                  <a:tcPr/>
                </a:tc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Road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Mountain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Sunny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YES</a:t>
                      </a:r>
                      <a:endParaRPr lang="en-US" sz="1400" dirty="0"/>
                    </a:p>
                  </a:txBody>
                  <a:tcPr/>
                </a:tc>
              </a:tr>
              <a:tr h="398947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Trail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Normal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Snowy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Trail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Normal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Rainy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Road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Normal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Snowy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YES</a:t>
                      </a:r>
                      <a:endParaRPr lang="en-US" sz="1400" dirty="0"/>
                    </a:p>
                  </a:txBody>
                  <a:tcPr/>
                </a:tc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Road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Normal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Sunny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Trail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Normal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Sunny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834279" y="1931712"/>
            <a:ext cx="930250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Unicycle </a:t>
            </a:r>
            <a:endParaRPr lang="en-US" dirty="0"/>
          </a:p>
        </p:txBody>
      </p:sp>
      <p:cxnSp>
        <p:nvCxnSpPr>
          <p:cNvPr id="7" name="Straight Arrow Connector 6"/>
          <p:cNvCxnSpPr>
            <a:stCxn id="6" idx="2"/>
          </p:cNvCxnSpPr>
          <p:nvPr/>
        </p:nvCxnSpPr>
        <p:spPr>
          <a:xfrm flipH="1">
            <a:off x="5566917" y="2301044"/>
            <a:ext cx="732487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>
            <a:stCxn id="6" idx="2"/>
          </p:cNvCxnSpPr>
          <p:nvPr/>
        </p:nvCxnSpPr>
        <p:spPr>
          <a:xfrm>
            <a:off x="6299404" y="2301044"/>
            <a:ext cx="751401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895737" y="2301044"/>
            <a:ext cx="10218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Mountain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737040" y="2268778"/>
            <a:ext cx="8674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Normal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249050" y="2777147"/>
            <a:ext cx="5397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8000"/>
                </a:solidFill>
              </a:rPr>
              <a:t>YES</a:t>
            </a:r>
            <a:endParaRPr lang="en-US" dirty="0">
              <a:solidFill>
                <a:srgbClr val="BFBFBF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981211" y="2760554"/>
            <a:ext cx="813256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Terrain</a:t>
            </a:r>
            <a:endParaRPr lang="en-US" dirty="0"/>
          </a:p>
        </p:txBody>
      </p:sp>
      <p:cxnSp>
        <p:nvCxnSpPr>
          <p:cNvPr id="13" name="Straight Arrow Connector 12"/>
          <p:cNvCxnSpPr>
            <a:stCxn id="12" idx="2"/>
          </p:cNvCxnSpPr>
          <p:nvPr/>
        </p:nvCxnSpPr>
        <p:spPr>
          <a:xfrm flipH="1">
            <a:off x="6713843" y="3129886"/>
            <a:ext cx="673996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12" idx="2"/>
          </p:cNvCxnSpPr>
          <p:nvPr/>
        </p:nvCxnSpPr>
        <p:spPr>
          <a:xfrm>
            <a:off x="7387839" y="3129886"/>
            <a:ext cx="809898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6317861" y="3129886"/>
            <a:ext cx="6633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Road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7883972" y="3097620"/>
            <a:ext cx="577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Trail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7992551" y="3585923"/>
            <a:ext cx="5143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8000"/>
                </a:solidFill>
              </a:rPr>
              <a:t>NO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6373119" y="4055709"/>
            <a:ext cx="7791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Snowy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6209563" y="3589396"/>
            <a:ext cx="1008559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Weather</a:t>
            </a:r>
            <a:endParaRPr lang="en-US" dirty="0"/>
          </a:p>
        </p:txBody>
      </p:sp>
      <p:cxnSp>
        <p:nvCxnSpPr>
          <p:cNvPr id="20" name="Straight Arrow Connector 19"/>
          <p:cNvCxnSpPr>
            <a:stCxn id="19" idx="2"/>
          </p:cNvCxnSpPr>
          <p:nvPr/>
        </p:nvCxnSpPr>
        <p:spPr>
          <a:xfrm flipH="1">
            <a:off x="5942198" y="3958728"/>
            <a:ext cx="771645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19" idx="2"/>
          </p:cNvCxnSpPr>
          <p:nvPr/>
        </p:nvCxnSpPr>
        <p:spPr>
          <a:xfrm>
            <a:off x="6713843" y="3958728"/>
            <a:ext cx="712246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5546213" y="3958728"/>
            <a:ext cx="6784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Rainy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7112324" y="3926462"/>
            <a:ext cx="7119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Sunny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660448" y="4490892"/>
            <a:ext cx="5143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8000"/>
                </a:solidFill>
              </a:rPr>
              <a:t>NO</a:t>
            </a:r>
            <a:endParaRPr lang="en-US" dirty="0">
              <a:solidFill>
                <a:srgbClr val="BFBFBF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284432" y="4416778"/>
            <a:ext cx="5143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8000"/>
                </a:solidFill>
              </a:rPr>
              <a:t>NO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26" name="Straight Arrow Connector 25"/>
          <p:cNvCxnSpPr>
            <a:stCxn id="19" idx="2"/>
            <a:endCxn id="27" idx="0"/>
          </p:cNvCxnSpPr>
          <p:nvPr/>
        </p:nvCxnSpPr>
        <p:spPr>
          <a:xfrm flipH="1">
            <a:off x="6642972" y="3958728"/>
            <a:ext cx="70871" cy="530704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6373119" y="4489432"/>
            <a:ext cx="5397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8000"/>
                </a:solidFill>
              </a:rPr>
              <a:t>YES</a:t>
            </a:r>
            <a:endParaRPr lang="en-US" b="1" dirty="0">
              <a:solidFill>
                <a:srgbClr val="008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62326" y="5337536"/>
            <a:ext cx="398789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Is that what you would do?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45607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would the tree look like for…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3801842"/>
              </p:ext>
            </p:extLst>
          </p:nvPr>
        </p:nvGraphicFramePr>
        <p:xfrm>
          <a:off x="256079" y="2173849"/>
          <a:ext cx="4170948" cy="33555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2737"/>
                <a:gridCol w="1042737"/>
                <a:gridCol w="1042737"/>
                <a:gridCol w="1042737"/>
              </a:tblGrid>
              <a:tr h="22483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Terrain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Unicycle-type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Weather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Go-For-Ride?</a:t>
                      </a:r>
                      <a:endParaRPr lang="en-US" sz="1400" dirty="0"/>
                    </a:p>
                  </a:txBody>
                  <a:tcPr/>
                </a:tc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Trail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Mountain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Rainy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YES</a:t>
                      </a:r>
                      <a:endParaRPr lang="en-US" sz="1400" dirty="0"/>
                    </a:p>
                  </a:txBody>
                  <a:tcPr/>
                </a:tc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Trail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Mountain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Sunny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YES</a:t>
                      </a:r>
                      <a:endParaRPr lang="en-US" sz="1400" dirty="0"/>
                    </a:p>
                  </a:txBody>
                  <a:tcPr/>
                </a:tc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Road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Mountain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Snowy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YES</a:t>
                      </a:r>
                      <a:endParaRPr lang="en-US" sz="1400" dirty="0"/>
                    </a:p>
                  </a:txBody>
                  <a:tcPr/>
                </a:tc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Road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Mountain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Sunny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YES</a:t>
                      </a:r>
                      <a:endParaRPr lang="en-US" sz="1400" dirty="0"/>
                    </a:p>
                  </a:txBody>
                  <a:tcPr/>
                </a:tc>
              </a:tr>
              <a:tr h="398947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Trail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Normal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Snowy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Trail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Normal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Rainy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Road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Normal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Snowy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YES</a:t>
                      </a:r>
                      <a:endParaRPr lang="en-US" sz="1400" dirty="0"/>
                    </a:p>
                  </a:txBody>
                  <a:tcPr/>
                </a:tc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Road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Normal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Sunny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Trail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Normal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Sunny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354182" y="5497089"/>
            <a:ext cx="930250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Unicycle </a:t>
            </a:r>
            <a:endParaRPr lang="en-US" dirty="0"/>
          </a:p>
        </p:txBody>
      </p:sp>
      <p:cxnSp>
        <p:nvCxnSpPr>
          <p:cNvPr id="7" name="Straight Arrow Connector 6"/>
          <p:cNvCxnSpPr>
            <a:stCxn id="6" idx="2"/>
          </p:cNvCxnSpPr>
          <p:nvPr/>
        </p:nvCxnSpPr>
        <p:spPr>
          <a:xfrm flipH="1">
            <a:off x="6086820" y="5866421"/>
            <a:ext cx="732487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>
            <a:stCxn id="6" idx="2"/>
          </p:cNvCxnSpPr>
          <p:nvPr/>
        </p:nvCxnSpPr>
        <p:spPr>
          <a:xfrm>
            <a:off x="6819307" y="5866421"/>
            <a:ext cx="751401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415640" y="5866421"/>
            <a:ext cx="10218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Mountain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7256943" y="5834155"/>
            <a:ext cx="8674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Normal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768953" y="6342524"/>
            <a:ext cx="5397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8000"/>
                </a:solidFill>
              </a:rPr>
              <a:t>YES</a:t>
            </a:r>
            <a:endParaRPr lang="en-US" dirty="0">
              <a:solidFill>
                <a:srgbClr val="BFBFBF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313535" y="6342524"/>
            <a:ext cx="5143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8000"/>
                </a:solidFill>
              </a:rPr>
              <a:t>NO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5834279" y="1931712"/>
            <a:ext cx="930250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Unicycle </a:t>
            </a:r>
            <a:endParaRPr lang="en-US" dirty="0"/>
          </a:p>
        </p:txBody>
      </p:sp>
      <p:cxnSp>
        <p:nvCxnSpPr>
          <p:cNvPr id="29" name="Straight Arrow Connector 28"/>
          <p:cNvCxnSpPr>
            <a:stCxn id="28" idx="2"/>
          </p:cNvCxnSpPr>
          <p:nvPr/>
        </p:nvCxnSpPr>
        <p:spPr>
          <a:xfrm flipH="1">
            <a:off x="5566917" y="2301044"/>
            <a:ext cx="732487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28" idx="2"/>
          </p:cNvCxnSpPr>
          <p:nvPr/>
        </p:nvCxnSpPr>
        <p:spPr>
          <a:xfrm>
            <a:off x="6299404" y="2301044"/>
            <a:ext cx="751401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4895737" y="2301044"/>
            <a:ext cx="10218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Mountain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6737040" y="2268778"/>
            <a:ext cx="8674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Normal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5249050" y="2777147"/>
            <a:ext cx="5397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8000"/>
                </a:solidFill>
              </a:rPr>
              <a:t>YES</a:t>
            </a:r>
            <a:endParaRPr lang="en-US" dirty="0">
              <a:solidFill>
                <a:srgbClr val="BFBFBF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981211" y="2760554"/>
            <a:ext cx="813256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Terrain</a:t>
            </a:r>
            <a:endParaRPr lang="en-US" dirty="0"/>
          </a:p>
        </p:txBody>
      </p:sp>
      <p:cxnSp>
        <p:nvCxnSpPr>
          <p:cNvPr id="35" name="Straight Arrow Connector 34"/>
          <p:cNvCxnSpPr>
            <a:stCxn id="34" idx="2"/>
          </p:cNvCxnSpPr>
          <p:nvPr/>
        </p:nvCxnSpPr>
        <p:spPr>
          <a:xfrm flipH="1">
            <a:off x="6713843" y="3129886"/>
            <a:ext cx="673996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34" idx="2"/>
          </p:cNvCxnSpPr>
          <p:nvPr/>
        </p:nvCxnSpPr>
        <p:spPr>
          <a:xfrm>
            <a:off x="7387839" y="3129886"/>
            <a:ext cx="809898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6317861" y="3129886"/>
            <a:ext cx="6633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Road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7883972" y="3097620"/>
            <a:ext cx="577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Trail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7992551" y="3585923"/>
            <a:ext cx="5143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8000"/>
                </a:solidFill>
              </a:rPr>
              <a:t>NO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6373119" y="4055709"/>
            <a:ext cx="7791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Snowy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6209563" y="3589396"/>
            <a:ext cx="1008559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Weather</a:t>
            </a:r>
            <a:endParaRPr lang="en-US" dirty="0"/>
          </a:p>
        </p:txBody>
      </p:sp>
      <p:cxnSp>
        <p:nvCxnSpPr>
          <p:cNvPr id="42" name="Straight Arrow Connector 41"/>
          <p:cNvCxnSpPr>
            <a:stCxn id="41" idx="2"/>
          </p:cNvCxnSpPr>
          <p:nvPr/>
        </p:nvCxnSpPr>
        <p:spPr>
          <a:xfrm flipH="1">
            <a:off x="5942198" y="3958728"/>
            <a:ext cx="771645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stCxn id="41" idx="2"/>
          </p:cNvCxnSpPr>
          <p:nvPr/>
        </p:nvCxnSpPr>
        <p:spPr>
          <a:xfrm>
            <a:off x="6713843" y="3958728"/>
            <a:ext cx="712246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5546213" y="3958728"/>
            <a:ext cx="6784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Rainy</a:t>
            </a:r>
            <a:endParaRPr 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7112324" y="3926462"/>
            <a:ext cx="7119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Sunny</a:t>
            </a:r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5660448" y="4490892"/>
            <a:ext cx="5143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8000"/>
                </a:solidFill>
              </a:rPr>
              <a:t>NO</a:t>
            </a:r>
            <a:endParaRPr lang="en-US" dirty="0">
              <a:solidFill>
                <a:srgbClr val="BFBFBF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7284432" y="4416778"/>
            <a:ext cx="5143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8000"/>
                </a:solidFill>
              </a:rPr>
              <a:t>NO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48" name="Straight Arrow Connector 47"/>
          <p:cNvCxnSpPr>
            <a:stCxn id="41" idx="2"/>
            <a:endCxn id="49" idx="0"/>
          </p:cNvCxnSpPr>
          <p:nvPr/>
        </p:nvCxnSpPr>
        <p:spPr>
          <a:xfrm flipH="1">
            <a:off x="6642972" y="3958728"/>
            <a:ext cx="70871" cy="530704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6373119" y="4489432"/>
            <a:ext cx="5397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8000"/>
                </a:solidFill>
              </a:rPr>
              <a:t>YES</a:t>
            </a:r>
            <a:endParaRPr lang="en-US" b="1" dirty="0">
              <a:solidFill>
                <a:srgbClr val="008000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4977259" y="5032507"/>
            <a:ext cx="13709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Maybe…</a:t>
            </a:r>
            <a:endParaRPr lang="en-US" sz="24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20714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would the tree look like for…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6101349"/>
              </p:ext>
            </p:extLst>
          </p:nvPr>
        </p:nvGraphicFramePr>
        <p:xfrm>
          <a:off x="256079" y="2173849"/>
          <a:ext cx="4170948" cy="33555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2737"/>
                <a:gridCol w="1042737"/>
                <a:gridCol w="1042737"/>
                <a:gridCol w="1042737"/>
              </a:tblGrid>
              <a:tr h="22483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Terrain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Unicycle-type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Weather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Go-For-Ride?</a:t>
                      </a:r>
                      <a:endParaRPr lang="en-US" sz="1400" dirty="0"/>
                    </a:p>
                  </a:txBody>
                  <a:tcPr/>
                </a:tc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Trail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Mountain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Rainy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YES</a:t>
                      </a:r>
                      <a:endParaRPr lang="en-US" sz="1400" dirty="0"/>
                    </a:p>
                  </a:txBody>
                  <a:tcPr/>
                </a:tc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Trail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Mountain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Sunny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YES</a:t>
                      </a:r>
                      <a:endParaRPr lang="en-US" sz="1400" dirty="0"/>
                    </a:p>
                  </a:txBody>
                  <a:tcPr/>
                </a:tc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Road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Mountain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Snowy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YES</a:t>
                      </a:r>
                      <a:endParaRPr lang="en-US" sz="1400" dirty="0"/>
                    </a:p>
                  </a:txBody>
                  <a:tcPr/>
                </a:tc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Road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Mountain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Sunny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YES</a:t>
                      </a:r>
                      <a:endParaRPr lang="en-US" sz="1400" dirty="0"/>
                    </a:p>
                  </a:txBody>
                  <a:tcPr/>
                </a:tc>
              </a:tr>
              <a:tr h="398947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Trail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Normal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Snowy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Trail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Normal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Rainy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Road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Normal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Snowy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YES</a:t>
                      </a:r>
                      <a:endParaRPr lang="en-US" sz="1400" dirty="0"/>
                    </a:p>
                  </a:txBody>
                  <a:tcPr/>
                </a:tc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Road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Normal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Sunny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Trail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Normal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Sunny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834279" y="1931712"/>
            <a:ext cx="930250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Unicycle </a:t>
            </a:r>
            <a:endParaRPr lang="en-US" dirty="0"/>
          </a:p>
        </p:txBody>
      </p:sp>
      <p:cxnSp>
        <p:nvCxnSpPr>
          <p:cNvPr id="7" name="Straight Arrow Connector 6"/>
          <p:cNvCxnSpPr>
            <a:stCxn id="6" idx="2"/>
          </p:cNvCxnSpPr>
          <p:nvPr/>
        </p:nvCxnSpPr>
        <p:spPr>
          <a:xfrm flipH="1">
            <a:off x="5566917" y="2301044"/>
            <a:ext cx="732487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>
            <a:stCxn id="6" idx="2"/>
          </p:cNvCxnSpPr>
          <p:nvPr/>
        </p:nvCxnSpPr>
        <p:spPr>
          <a:xfrm>
            <a:off x="6299404" y="2301044"/>
            <a:ext cx="751401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895737" y="2301044"/>
            <a:ext cx="10218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Mountain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737040" y="2268778"/>
            <a:ext cx="8674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Normal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249050" y="2777147"/>
            <a:ext cx="5397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8000"/>
                </a:solidFill>
              </a:rPr>
              <a:t>YES</a:t>
            </a:r>
            <a:endParaRPr lang="en-US" dirty="0">
              <a:solidFill>
                <a:srgbClr val="BFBFBF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981211" y="2760554"/>
            <a:ext cx="813256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Terrain</a:t>
            </a:r>
            <a:endParaRPr lang="en-US" dirty="0"/>
          </a:p>
        </p:txBody>
      </p:sp>
      <p:cxnSp>
        <p:nvCxnSpPr>
          <p:cNvPr id="13" name="Straight Arrow Connector 12"/>
          <p:cNvCxnSpPr>
            <a:stCxn id="12" idx="2"/>
          </p:cNvCxnSpPr>
          <p:nvPr/>
        </p:nvCxnSpPr>
        <p:spPr>
          <a:xfrm flipH="1">
            <a:off x="6713843" y="3129886"/>
            <a:ext cx="673996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12" idx="2"/>
          </p:cNvCxnSpPr>
          <p:nvPr/>
        </p:nvCxnSpPr>
        <p:spPr>
          <a:xfrm>
            <a:off x="7387839" y="3129886"/>
            <a:ext cx="809898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6317861" y="3129886"/>
            <a:ext cx="6633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Road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7883972" y="3097620"/>
            <a:ext cx="577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Trail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7992551" y="3585923"/>
            <a:ext cx="5143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8000"/>
                </a:solidFill>
              </a:rPr>
              <a:t>NO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6373119" y="4055709"/>
            <a:ext cx="7791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Snowy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6209563" y="3589396"/>
            <a:ext cx="1008559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Weather</a:t>
            </a:r>
            <a:endParaRPr lang="en-US" dirty="0"/>
          </a:p>
        </p:txBody>
      </p:sp>
      <p:cxnSp>
        <p:nvCxnSpPr>
          <p:cNvPr id="20" name="Straight Arrow Connector 19"/>
          <p:cNvCxnSpPr>
            <a:stCxn id="19" idx="2"/>
          </p:cNvCxnSpPr>
          <p:nvPr/>
        </p:nvCxnSpPr>
        <p:spPr>
          <a:xfrm flipH="1">
            <a:off x="5942198" y="3958728"/>
            <a:ext cx="771645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19" idx="2"/>
          </p:cNvCxnSpPr>
          <p:nvPr/>
        </p:nvCxnSpPr>
        <p:spPr>
          <a:xfrm>
            <a:off x="6713843" y="3958728"/>
            <a:ext cx="712246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5546213" y="3958728"/>
            <a:ext cx="6784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Rainy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7112324" y="3926462"/>
            <a:ext cx="7119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Sunny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660448" y="4490892"/>
            <a:ext cx="5143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8000"/>
                </a:solidFill>
              </a:rPr>
              <a:t>NO</a:t>
            </a:r>
            <a:endParaRPr lang="en-US" dirty="0">
              <a:solidFill>
                <a:srgbClr val="BFBFBF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284432" y="4416778"/>
            <a:ext cx="5143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8000"/>
                </a:solidFill>
              </a:rPr>
              <a:t>NO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26" name="Straight Arrow Connector 25"/>
          <p:cNvCxnSpPr>
            <a:stCxn id="19" idx="2"/>
            <a:endCxn id="27" idx="0"/>
          </p:cNvCxnSpPr>
          <p:nvPr/>
        </p:nvCxnSpPr>
        <p:spPr>
          <a:xfrm flipH="1">
            <a:off x="6642972" y="3958728"/>
            <a:ext cx="70871" cy="530704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6373119" y="4489432"/>
            <a:ext cx="5397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8000"/>
                </a:solidFill>
              </a:rPr>
              <a:t>YES</a:t>
            </a:r>
            <a:endParaRPr lang="en-US" b="1" dirty="0">
              <a:solidFill>
                <a:srgbClr val="008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18482" y="6020967"/>
            <a:ext cx="76170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A</a:t>
            </a:r>
            <a:r>
              <a:rPr lang="en-US" sz="2000" dirty="0" smtClean="0">
                <a:solidFill>
                  <a:srgbClr val="FF0000"/>
                </a:solidFill>
              </a:rPr>
              <a:t>n </a:t>
            </a:r>
            <a:r>
              <a:rPr lang="en-US" sz="2000" dirty="0">
                <a:solidFill>
                  <a:srgbClr val="FF0000"/>
                </a:solidFill>
              </a:rPr>
              <a:t>aside, how did we decide to pick the label for normal-&gt;road-&gt;</a:t>
            </a:r>
            <a:r>
              <a:rPr lang="en-US" sz="2000" dirty="0" smtClean="0">
                <a:solidFill>
                  <a:srgbClr val="FF0000"/>
                </a:solidFill>
              </a:rPr>
              <a:t>rainy?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12577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would the tree look like for…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886447"/>
              </p:ext>
            </p:extLst>
          </p:nvPr>
        </p:nvGraphicFramePr>
        <p:xfrm>
          <a:off x="569430" y="1682286"/>
          <a:ext cx="8196618" cy="44554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6103"/>
                <a:gridCol w="1366103"/>
                <a:gridCol w="1366103"/>
                <a:gridCol w="1366103"/>
                <a:gridCol w="1366103"/>
                <a:gridCol w="1366103"/>
              </a:tblGrid>
              <a:tr h="22483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Terrain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Unicycle-type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Weather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Jacket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ML</a:t>
                      </a:r>
                      <a:r>
                        <a:rPr lang="en-US" sz="1400" baseline="0" dirty="0" smtClean="0"/>
                        <a:t> grade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Go-For-Ride?</a:t>
                      </a:r>
                      <a:endParaRPr lang="en-US" sz="1400" dirty="0"/>
                    </a:p>
                  </a:txBody>
                  <a:tcPr/>
                </a:tc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Trail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Mountain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Rainy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Heavy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YES</a:t>
                      </a:r>
                      <a:endParaRPr lang="en-US" sz="1400" dirty="0"/>
                    </a:p>
                  </a:txBody>
                  <a:tcPr/>
                </a:tc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Trail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Mountain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Sunny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Light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C-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YES</a:t>
                      </a:r>
                      <a:endParaRPr lang="en-US" sz="1400" dirty="0"/>
                    </a:p>
                  </a:txBody>
                  <a:tcPr/>
                </a:tc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Road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Mountain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Snowy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Light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YES</a:t>
                      </a:r>
                      <a:endParaRPr lang="en-US" sz="1400" dirty="0"/>
                    </a:p>
                  </a:txBody>
                  <a:tcPr/>
                </a:tc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Road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Mountain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Sunny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Heavy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YES</a:t>
                      </a:r>
                      <a:endParaRPr lang="en-US" sz="1400" dirty="0"/>
                    </a:p>
                  </a:txBody>
                  <a:tcPr/>
                </a:tc>
              </a:tr>
              <a:tr h="398947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…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Mountain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…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…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…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YES</a:t>
                      </a:r>
                      <a:endParaRPr lang="en-US" sz="1400" dirty="0"/>
                    </a:p>
                  </a:txBody>
                  <a:tcPr/>
                </a:tc>
              </a:tr>
              <a:tr h="398947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Trail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Normal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Snowy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Light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D+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Trail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Normal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Rainy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Heavy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B-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Road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Normal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Snowy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Heavy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C+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YES</a:t>
                      </a:r>
                      <a:endParaRPr lang="en-US" sz="1400" dirty="0"/>
                    </a:p>
                  </a:txBody>
                  <a:tcPr/>
                </a:tc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Road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Normal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Sunny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Light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A-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Trail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Normal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Sunny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Heavy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B+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Trail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Normal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Snowy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Light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F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…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Normal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…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…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…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Trail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Normal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Rainy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Light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YES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47989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Overfitting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1331216"/>
              </p:ext>
            </p:extLst>
          </p:nvPr>
        </p:nvGraphicFramePr>
        <p:xfrm>
          <a:off x="256079" y="1931712"/>
          <a:ext cx="4170948" cy="33555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2737"/>
                <a:gridCol w="1042737"/>
                <a:gridCol w="1042737"/>
                <a:gridCol w="1042737"/>
              </a:tblGrid>
              <a:tr h="22483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Terrain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Unicycle-type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Weather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Go-For-Ride?</a:t>
                      </a:r>
                      <a:endParaRPr lang="en-US" sz="1400" dirty="0"/>
                    </a:p>
                  </a:txBody>
                  <a:tcPr/>
                </a:tc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Trail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Mountain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Rainy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YES</a:t>
                      </a:r>
                      <a:endParaRPr lang="en-US" sz="1400" dirty="0"/>
                    </a:p>
                  </a:txBody>
                  <a:tcPr/>
                </a:tc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Trail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Mountain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Sunny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YES</a:t>
                      </a:r>
                      <a:endParaRPr lang="en-US" sz="1400" dirty="0"/>
                    </a:p>
                  </a:txBody>
                  <a:tcPr/>
                </a:tc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Road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Mountain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Snowy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YES</a:t>
                      </a:r>
                      <a:endParaRPr lang="en-US" sz="1400" dirty="0"/>
                    </a:p>
                  </a:txBody>
                  <a:tcPr/>
                </a:tc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Road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Mountain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Sunny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YES</a:t>
                      </a:r>
                      <a:endParaRPr lang="en-US" sz="1400" dirty="0"/>
                    </a:p>
                  </a:txBody>
                  <a:tcPr/>
                </a:tc>
              </a:tr>
              <a:tr h="398947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Trail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Normal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Snowy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Trail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Normal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Rainy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Road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Normal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Snowy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YES</a:t>
                      </a:r>
                      <a:endParaRPr lang="en-US" sz="1400" dirty="0"/>
                    </a:p>
                  </a:txBody>
                  <a:tcPr/>
                </a:tc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Road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Normal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Sunny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Trail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Normal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Sunny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834279" y="1931712"/>
            <a:ext cx="930250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Unicycle </a:t>
            </a:r>
            <a:endParaRPr lang="en-US" dirty="0"/>
          </a:p>
        </p:txBody>
      </p:sp>
      <p:cxnSp>
        <p:nvCxnSpPr>
          <p:cNvPr id="7" name="Straight Arrow Connector 6"/>
          <p:cNvCxnSpPr>
            <a:stCxn id="6" idx="2"/>
          </p:cNvCxnSpPr>
          <p:nvPr/>
        </p:nvCxnSpPr>
        <p:spPr>
          <a:xfrm flipH="1">
            <a:off x="5566917" y="2301044"/>
            <a:ext cx="732487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>
            <a:stCxn id="6" idx="2"/>
          </p:cNvCxnSpPr>
          <p:nvPr/>
        </p:nvCxnSpPr>
        <p:spPr>
          <a:xfrm>
            <a:off x="6299404" y="2301044"/>
            <a:ext cx="751401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895737" y="2301044"/>
            <a:ext cx="10218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Mountain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737040" y="2268778"/>
            <a:ext cx="8674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Normal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249050" y="2777147"/>
            <a:ext cx="5397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8000"/>
                </a:solidFill>
              </a:rPr>
              <a:t>YES</a:t>
            </a:r>
            <a:endParaRPr lang="en-US" dirty="0">
              <a:solidFill>
                <a:srgbClr val="BFBFBF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01871" y="3412241"/>
            <a:ext cx="441069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err="1" smtClean="0">
                <a:solidFill>
                  <a:srgbClr val="FF6600"/>
                </a:solidFill>
              </a:rPr>
              <a:t>Overfitting</a:t>
            </a:r>
            <a:r>
              <a:rPr lang="en-US" sz="2400" dirty="0" smtClean="0"/>
              <a:t> occurs when we bias our model too much towards the training data</a:t>
            </a:r>
          </a:p>
          <a:p>
            <a:endParaRPr lang="en-US" sz="2400" dirty="0"/>
          </a:p>
          <a:p>
            <a:r>
              <a:rPr lang="en-US" sz="2400" dirty="0" smtClean="0"/>
              <a:t>Our goal is to learn a </a:t>
            </a:r>
            <a:r>
              <a:rPr lang="en-US" sz="2400" b="1" dirty="0" smtClean="0"/>
              <a:t>general</a:t>
            </a:r>
            <a:r>
              <a:rPr lang="en-US" sz="2400" dirty="0" smtClean="0"/>
              <a:t> model that will work on the training data as well as other data (i.e. test data)</a:t>
            </a:r>
            <a:endParaRPr lang="en-US" sz="2400" dirty="0"/>
          </a:p>
        </p:txBody>
      </p:sp>
      <p:sp>
        <p:nvSpPr>
          <p:cNvPr id="28" name="TextBox 27"/>
          <p:cNvSpPr txBox="1"/>
          <p:nvPr/>
        </p:nvSpPr>
        <p:spPr>
          <a:xfrm>
            <a:off x="6889889" y="2777147"/>
            <a:ext cx="5143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8000"/>
                </a:solidFill>
              </a:rPr>
              <a:t>NO</a:t>
            </a:r>
            <a:endParaRPr lang="en-US" dirty="0">
              <a:solidFill>
                <a:srgbClr val="BFBFB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82060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Overfitting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98973" y="5841860"/>
            <a:ext cx="86742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Our decision tree learning procedure always decreases training error</a:t>
            </a:r>
            <a:endParaRPr lang="en-US" sz="24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5550" y="1609655"/>
            <a:ext cx="6616700" cy="42164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079750" y="6319400"/>
            <a:ext cx="28114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Is that what we want?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52589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set error!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39269" y="2106008"/>
            <a:ext cx="829428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Machine </a:t>
            </a:r>
            <a:r>
              <a:rPr lang="en-US" sz="2400" dirty="0"/>
              <a:t>learning is about predicting the future based on the past</a:t>
            </a:r>
            <a:r>
              <a:rPr lang="en-US" sz="2400" dirty="0" smtClean="0"/>
              <a:t>.</a:t>
            </a:r>
          </a:p>
          <a:p>
            <a:r>
              <a:rPr lang="tr-TR" sz="2400" dirty="0">
                <a:solidFill>
                  <a:schemeClr val="tx2"/>
                </a:solidFill>
              </a:rPr>
              <a:t>					-- </a:t>
            </a:r>
            <a:r>
              <a:rPr lang="tr-TR" sz="2400" dirty="0" smtClean="0">
                <a:solidFill>
                  <a:schemeClr val="tx2"/>
                </a:solidFill>
              </a:rPr>
              <a:t>Hal </a:t>
            </a:r>
            <a:r>
              <a:rPr lang="tr-TR" sz="2400" dirty="0" err="1" smtClean="0">
                <a:solidFill>
                  <a:schemeClr val="tx2"/>
                </a:solidFill>
              </a:rPr>
              <a:t>Daume</a:t>
            </a:r>
            <a:r>
              <a:rPr lang="tr-TR" sz="2400" dirty="0" smtClean="0">
                <a:solidFill>
                  <a:schemeClr val="tx2"/>
                </a:solidFill>
              </a:rPr>
              <a:t> III</a:t>
            </a:r>
            <a:endParaRPr lang="tr-TR" sz="2400" dirty="0">
              <a:solidFill>
                <a:schemeClr val="tx2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24561" y="4162777"/>
            <a:ext cx="1297640" cy="2074333"/>
          </a:xfrm>
          <a:prstGeom prst="rect">
            <a:avLst/>
          </a:prstGeom>
          <a:noFill/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13854" y="4655446"/>
            <a:ext cx="130834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/>
              <a:t>Training</a:t>
            </a:r>
          </a:p>
          <a:p>
            <a:pPr algn="ctr"/>
            <a:r>
              <a:rPr lang="en-US" sz="2800" dirty="0" smtClean="0"/>
              <a:t>Data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 rot="19287826">
            <a:off x="1648475" y="4111748"/>
            <a:ext cx="9250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learn</a:t>
            </a:r>
            <a:endParaRPr lang="en-US" sz="2800" dirty="0"/>
          </a:p>
        </p:txBody>
      </p:sp>
      <p:sp>
        <p:nvSpPr>
          <p:cNvPr id="9" name="Oval 8"/>
          <p:cNvSpPr/>
          <p:nvPr/>
        </p:nvSpPr>
        <p:spPr>
          <a:xfrm>
            <a:off x="2511793" y="4473223"/>
            <a:ext cx="1518033" cy="1354666"/>
          </a:xfrm>
          <a:prstGeom prst="ellipse">
            <a:avLst/>
          </a:prstGeom>
          <a:noFill/>
          <a:ln w="38100" cmpd="sng"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723459" y="4706779"/>
            <a:ext cx="130636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model/</a:t>
            </a:r>
          </a:p>
          <a:p>
            <a:r>
              <a:rPr lang="en-US" sz="2400" dirty="0" smtClean="0"/>
              <a:t>predictor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539269" y="3541889"/>
            <a:ext cx="7102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past</a:t>
            </a:r>
          </a:p>
        </p:txBody>
      </p:sp>
      <p:sp>
        <p:nvSpPr>
          <p:cNvPr id="12" name="Right Arrow 11"/>
          <p:cNvSpPr/>
          <p:nvPr/>
        </p:nvSpPr>
        <p:spPr>
          <a:xfrm>
            <a:off x="1778010" y="4852049"/>
            <a:ext cx="606778" cy="570665"/>
          </a:xfrm>
          <a:prstGeom prst="rightArrow">
            <a:avLst/>
          </a:prstGeom>
          <a:solidFill>
            <a:srgbClr val="FF66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4176891" y="3541889"/>
            <a:ext cx="0" cy="304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 rot="19287826">
            <a:off x="7931673" y="3974257"/>
            <a:ext cx="119420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predict</a:t>
            </a:r>
            <a:endParaRPr lang="en-US" sz="2800" dirty="0"/>
          </a:p>
        </p:txBody>
      </p:sp>
      <p:sp>
        <p:nvSpPr>
          <p:cNvPr id="25" name="Oval 24"/>
          <p:cNvSpPr/>
          <p:nvPr/>
        </p:nvSpPr>
        <p:spPr>
          <a:xfrm>
            <a:off x="6485952" y="4481002"/>
            <a:ext cx="1518033" cy="1354666"/>
          </a:xfrm>
          <a:prstGeom prst="ellipse">
            <a:avLst/>
          </a:prstGeom>
          <a:noFill/>
          <a:ln w="38100" cmpd="sng"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6697618" y="4714558"/>
            <a:ext cx="130636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model/</a:t>
            </a:r>
          </a:p>
          <a:p>
            <a:r>
              <a:rPr lang="en-US" sz="2400" dirty="0" smtClean="0"/>
              <a:t>predictor</a:t>
            </a:r>
            <a:endParaRPr lang="en-US" sz="2400" dirty="0"/>
          </a:p>
        </p:txBody>
      </p:sp>
      <p:sp>
        <p:nvSpPr>
          <p:cNvPr id="27" name="TextBox 26"/>
          <p:cNvSpPr txBox="1"/>
          <p:nvPr/>
        </p:nvSpPr>
        <p:spPr>
          <a:xfrm>
            <a:off x="4586994" y="3541889"/>
            <a:ext cx="9028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future</a:t>
            </a:r>
          </a:p>
        </p:txBody>
      </p:sp>
      <p:sp>
        <p:nvSpPr>
          <p:cNvPr id="30" name="Rectangle 29"/>
          <p:cNvSpPr/>
          <p:nvPr/>
        </p:nvSpPr>
        <p:spPr>
          <a:xfrm>
            <a:off x="4394934" y="4162777"/>
            <a:ext cx="1297640" cy="2074333"/>
          </a:xfrm>
          <a:prstGeom prst="rect">
            <a:avLst/>
          </a:prstGeom>
          <a:noFill/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4466543" y="4655446"/>
            <a:ext cx="114371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/>
              <a:t>Testing</a:t>
            </a:r>
          </a:p>
          <a:p>
            <a:pPr algn="ctr"/>
            <a:r>
              <a:rPr lang="en-US" sz="2800" dirty="0" smtClean="0"/>
              <a:t>Data</a:t>
            </a:r>
            <a:endParaRPr lang="en-US" sz="2800" dirty="0"/>
          </a:p>
        </p:txBody>
      </p:sp>
      <p:sp>
        <p:nvSpPr>
          <p:cNvPr id="32" name="Right Arrow 31"/>
          <p:cNvSpPr/>
          <p:nvPr/>
        </p:nvSpPr>
        <p:spPr>
          <a:xfrm>
            <a:off x="5777251" y="4866958"/>
            <a:ext cx="606778" cy="570665"/>
          </a:xfrm>
          <a:prstGeom prst="rightArrow">
            <a:avLst/>
          </a:prstGeom>
          <a:solidFill>
            <a:srgbClr val="FF66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3" name="Right Arrow 32"/>
          <p:cNvSpPr/>
          <p:nvPr/>
        </p:nvSpPr>
        <p:spPr>
          <a:xfrm>
            <a:off x="8159270" y="4852049"/>
            <a:ext cx="606778" cy="570665"/>
          </a:xfrm>
          <a:prstGeom prst="rightArrow">
            <a:avLst/>
          </a:prstGeom>
          <a:solidFill>
            <a:srgbClr val="FF66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4038939" y="3270250"/>
            <a:ext cx="1993562" cy="3476625"/>
          </a:xfrm>
          <a:prstGeom prst="ellipse">
            <a:avLst/>
          </a:prstGeom>
          <a:noFill/>
          <a:ln w="3810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534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Overfitting</a:t>
            </a:r>
            <a:endParaRPr lang="en-US" dirty="0"/>
          </a:p>
        </p:txBody>
      </p:sp>
      <p:pic>
        <p:nvPicPr>
          <p:cNvPr id="12" name="Picture 11" descr="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35005" y="1608652"/>
            <a:ext cx="6592642" cy="4201528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198973" y="5857805"/>
            <a:ext cx="89450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Even though the training error is decreasing, the testing error can go up!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890933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Overfitting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1295332"/>
              </p:ext>
            </p:extLst>
          </p:nvPr>
        </p:nvGraphicFramePr>
        <p:xfrm>
          <a:off x="256079" y="2173849"/>
          <a:ext cx="4170948" cy="33555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2737"/>
                <a:gridCol w="1042737"/>
                <a:gridCol w="1042737"/>
                <a:gridCol w="1042737"/>
              </a:tblGrid>
              <a:tr h="22483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Terrain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Unicycle-type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Weather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Go-For-Ride?</a:t>
                      </a:r>
                      <a:endParaRPr lang="en-US" sz="1400" dirty="0"/>
                    </a:p>
                  </a:txBody>
                  <a:tcPr/>
                </a:tc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Trail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Mountain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Rainy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YES</a:t>
                      </a:r>
                      <a:endParaRPr lang="en-US" sz="1400" dirty="0"/>
                    </a:p>
                  </a:txBody>
                  <a:tcPr/>
                </a:tc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Trail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Mountain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Sunny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YES</a:t>
                      </a:r>
                      <a:endParaRPr lang="en-US" sz="1400" dirty="0"/>
                    </a:p>
                  </a:txBody>
                  <a:tcPr/>
                </a:tc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Road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Mountain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Snowy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YES</a:t>
                      </a:r>
                      <a:endParaRPr lang="en-US" sz="1400" dirty="0"/>
                    </a:p>
                  </a:txBody>
                  <a:tcPr/>
                </a:tc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Road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Mountain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Sunny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YES</a:t>
                      </a:r>
                      <a:endParaRPr lang="en-US" sz="1400" dirty="0"/>
                    </a:p>
                  </a:txBody>
                  <a:tcPr/>
                </a:tc>
              </a:tr>
              <a:tr h="398947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Trail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Normal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Snowy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Trail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Normal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Rainy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Road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Normal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Snowy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YES</a:t>
                      </a:r>
                      <a:endParaRPr lang="en-US" sz="1400" dirty="0"/>
                    </a:p>
                  </a:txBody>
                  <a:tcPr/>
                </a:tc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Road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Normal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Sunny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Trail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Normal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Sunny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834279" y="1931712"/>
            <a:ext cx="930250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Unicycle </a:t>
            </a:r>
            <a:endParaRPr lang="en-US" dirty="0"/>
          </a:p>
        </p:txBody>
      </p:sp>
      <p:cxnSp>
        <p:nvCxnSpPr>
          <p:cNvPr id="7" name="Straight Arrow Connector 6"/>
          <p:cNvCxnSpPr>
            <a:stCxn id="6" idx="2"/>
          </p:cNvCxnSpPr>
          <p:nvPr/>
        </p:nvCxnSpPr>
        <p:spPr>
          <a:xfrm flipH="1">
            <a:off x="5566917" y="2301044"/>
            <a:ext cx="732487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>
            <a:stCxn id="6" idx="2"/>
          </p:cNvCxnSpPr>
          <p:nvPr/>
        </p:nvCxnSpPr>
        <p:spPr>
          <a:xfrm>
            <a:off x="6299404" y="2301044"/>
            <a:ext cx="751401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895737" y="2301044"/>
            <a:ext cx="10218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Mountain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737040" y="2268778"/>
            <a:ext cx="8674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Normal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249050" y="2777147"/>
            <a:ext cx="5397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8000"/>
                </a:solidFill>
              </a:rPr>
              <a:t>YES</a:t>
            </a:r>
            <a:endParaRPr lang="en-US" dirty="0">
              <a:solidFill>
                <a:srgbClr val="BFBFBF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981211" y="2760554"/>
            <a:ext cx="813256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Terrain</a:t>
            </a:r>
            <a:endParaRPr lang="en-US" dirty="0"/>
          </a:p>
        </p:txBody>
      </p:sp>
      <p:cxnSp>
        <p:nvCxnSpPr>
          <p:cNvPr id="13" name="Straight Arrow Connector 12"/>
          <p:cNvCxnSpPr>
            <a:stCxn id="12" idx="2"/>
          </p:cNvCxnSpPr>
          <p:nvPr/>
        </p:nvCxnSpPr>
        <p:spPr>
          <a:xfrm flipH="1">
            <a:off x="6713843" y="3129886"/>
            <a:ext cx="673996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12" idx="2"/>
          </p:cNvCxnSpPr>
          <p:nvPr/>
        </p:nvCxnSpPr>
        <p:spPr>
          <a:xfrm>
            <a:off x="7387839" y="3129886"/>
            <a:ext cx="809898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6317861" y="3129886"/>
            <a:ext cx="6633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Road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7883972" y="3097620"/>
            <a:ext cx="577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Trail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7992551" y="3585923"/>
            <a:ext cx="5143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8000"/>
                </a:solidFill>
              </a:rPr>
              <a:t>NO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6373119" y="4055709"/>
            <a:ext cx="7791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Snowy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6209563" y="3589396"/>
            <a:ext cx="1008559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Weather</a:t>
            </a:r>
            <a:endParaRPr lang="en-US" dirty="0"/>
          </a:p>
        </p:txBody>
      </p:sp>
      <p:cxnSp>
        <p:nvCxnSpPr>
          <p:cNvPr id="20" name="Straight Arrow Connector 19"/>
          <p:cNvCxnSpPr>
            <a:stCxn id="19" idx="2"/>
          </p:cNvCxnSpPr>
          <p:nvPr/>
        </p:nvCxnSpPr>
        <p:spPr>
          <a:xfrm flipH="1">
            <a:off x="5942198" y="3958728"/>
            <a:ext cx="771645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19" idx="2"/>
          </p:cNvCxnSpPr>
          <p:nvPr/>
        </p:nvCxnSpPr>
        <p:spPr>
          <a:xfrm>
            <a:off x="6713843" y="3958728"/>
            <a:ext cx="712246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5546213" y="3958728"/>
            <a:ext cx="6784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Rainy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7112324" y="3926462"/>
            <a:ext cx="7119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Sunny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660448" y="4490892"/>
            <a:ext cx="5143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8000"/>
                </a:solidFill>
              </a:rPr>
              <a:t>NO</a:t>
            </a:r>
            <a:endParaRPr lang="en-US" dirty="0">
              <a:solidFill>
                <a:srgbClr val="BFBFBF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284432" y="4416778"/>
            <a:ext cx="5143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8000"/>
                </a:solidFill>
              </a:rPr>
              <a:t>NO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26" name="Straight Arrow Connector 25"/>
          <p:cNvCxnSpPr>
            <a:stCxn id="19" idx="2"/>
            <a:endCxn id="27" idx="0"/>
          </p:cNvCxnSpPr>
          <p:nvPr/>
        </p:nvCxnSpPr>
        <p:spPr>
          <a:xfrm flipH="1">
            <a:off x="6642972" y="3958728"/>
            <a:ext cx="70871" cy="530704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6373119" y="4489432"/>
            <a:ext cx="5397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8000"/>
                </a:solidFill>
              </a:rPr>
              <a:t>YES</a:t>
            </a:r>
            <a:endParaRPr lang="en-US" b="1" dirty="0">
              <a:solidFill>
                <a:srgbClr val="008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440790" y="5337536"/>
            <a:ext cx="46709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How do we prevent </a:t>
            </a:r>
            <a:r>
              <a:rPr lang="en-US" sz="2800" dirty="0" err="1" smtClean="0">
                <a:solidFill>
                  <a:srgbClr val="FF0000"/>
                </a:solidFill>
              </a:rPr>
              <a:t>overfitting</a:t>
            </a:r>
            <a:r>
              <a:rPr lang="en-US" sz="2800" dirty="0" smtClean="0">
                <a:solidFill>
                  <a:srgbClr val="FF0000"/>
                </a:solidFill>
              </a:rPr>
              <a:t>?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13879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308643" y="4761831"/>
            <a:ext cx="949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dirty="0">
                <a:latin typeface="Times New Roman" charset="0"/>
              </a:rPr>
              <a:t>Short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Decision trees</a:t>
            </a:r>
            <a:endParaRPr lang="en-US" dirty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951789" y="1866231"/>
            <a:ext cx="1365518" cy="406401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>
                <a:solidFill>
                  <a:schemeClr val="bg1"/>
                </a:solidFill>
                <a:latin typeface="Times New Roman" charset="0"/>
              </a:rPr>
              <a:t>Leave At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376989" y="3237831"/>
            <a:ext cx="1515269" cy="39838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>
                <a:solidFill>
                  <a:schemeClr val="bg1"/>
                </a:solidFill>
                <a:latin typeface="Times New Roman" charset="0"/>
              </a:rPr>
              <a:t>Stall?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3628189" y="3237831"/>
            <a:ext cx="1371600" cy="39838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dirty="0">
                <a:solidFill>
                  <a:schemeClr val="bg1"/>
                </a:solidFill>
                <a:latin typeface="Times New Roman" charset="0"/>
              </a:rPr>
              <a:t>Accident?</a:t>
            </a: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503989" y="2475831"/>
            <a:ext cx="1092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Times New Roman" charset="0"/>
              </a:rPr>
              <a:t>10 AM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3899652" y="2552031"/>
            <a:ext cx="9477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Times New Roman" charset="0"/>
              </a:rPr>
              <a:t>9 AM</a:t>
            </a:r>
          </a:p>
        </p:txBody>
      </p:sp>
      <p:cxnSp>
        <p:nvCxnSpPr>
          <p:cNvPr id="9" name="AutoShape 8"/>
          <p:cNvCxnSpPr>
            <a:cxnSpLocks noChangeShapeType="1"/>
            <a:stCxn id="4" idx="2"/>
            <a:endCxn id="5" idx="0"/>
          </p:cNvCxnSpPr>
          <p:nvPr/>
        </p:nvCxnSpPr>
        <p:spPr bwMode="auto">
          <a:xfrm flipH="1">
            <a:off x="1134624" y="2272632"/>
            <a:ext cx="1499924" cy="965199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0" name="AutoShape 9"/>
          <p:cNvCxnSpPr>
            <a:cxnSpLocks noChangeShapeType="1"/>
            <a:stCxn id="4" idx="2"/>
            <a:endCxn id="6" idx="0"/>
          </p:cNvCxnSpPr>
          <p:nvPr/>
        </p:nvCxnSpPr>
        <p:spPr bwMode="auto">
          <a:xfrm>
            <a:off x="2634548" y="2272632"/>
            <a:ext cx="1679441" cy="965199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2467813" y="2780631"/>
            <a:ext cx="9477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latin typeface="Times New Roman" charset="0"/>
              </a:rPr>
              <a:t>8 AM</a:t>
            </a:r>
          </a:p>
        </p:txBody>
      </p:sp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1257968" y="4761831"/>
            <a:ext cx="9477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dirty="0">
                <a:latin typeface="Times New Roman" charset="0"/>
              </a:rPr>
              <a:t>Long</a:t>
            </a:r>
          </a:p>
        </p:txBody>
      </p:sp>
      <p:sp>
        <p:nvSpPr>
          <p:cNvPr id="13" name="Text Box 12"/>
          <p:cNvSpPr txBox="1">
            <a:spLocks noChangeArrowheads="1"/>
          </p:cNvSpPr>
          <p:nvPr/>
        </p:nvSpPr>
        <p:spPr bwMode="auto">
          <a:xfrm>
            <a:off x="2408989" y="3923631"/>
            <a:ext cx="9477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>
                <a:latin typeface="Times New Roman" charset="0"/>
              </a:rPr>
              <a:t>Long</a:t>
            </a:r>
          </a:p>
        </p:txBody>
      </p:sp>
      <p:sp>
        <p:nvSpPr>
          <p:cNvPr id="15" name="Text Box 14"/>
          <p:cNvSpPr txBox="1">
            <a:spLocks noChangeArrowheads="1"/>
          </p:cNvSpPr>
          <p:nvPr/>
        </p:nvSpPr>
        <p:spPr bwMode="auto">
          <a:xfrm>
            <a:off x="3170989" y="4761831"/>
            <a:ext cx="14144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dirty="0" smtClean="0">
                <a:latin typeface="Times New Roman" charset="0"/>
              </a:rPr>
              <a:t>Short</a:t>
            </a:r>
            <a:endParaRPr lang="en-US" sz="2400" dirty="0">
              <a:latin typeface="Times New Roman" charset="0"/>
            </a:endParaRPr>
          </a:p>
        </p:txBody>
      </p:sp>
      <p:sp>
        <p:nvSpPr>
          <p:cNvPr id="16" name="Text Box 15"/>
          <p:cNvSpPr txBox="1">
            <a:spLocks noChangeArrowheads="1"/>
          </p:cNvSpPr>
          <p:nvPr/>
        </p:nvSpPr>
        <p:spPr bwMode="auto">
          <a:xfrm>
            <a:off x="4373520" y="4761831"/>
            <a:ext cx="9477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dirty="0">
                <a:latin typeface="Times New Roman" charset="0"/>
              </a:rPr>
              <a:t>Long</a:t>
            </a:r>
          </a:p>
        </p:txBody>
      </p:sp>
      <p:cxnSp>
        <p:nvCxnSpPr>
          <p:cNvPr id="17" name="AutoShape 17"/>
          <p:cNvCxnSpPr>
            <a:cxnSpLocks noChangeShapeType="1"/>
            <a:stCxn id="5" idx="2"/>
            <a:endCxn id="12" idx="0"/>
          </p:cNvCxnSpPr>
          <p:nvPr/>
        </p:nvCxnSpPr>
        <p:spPr bwMode="auto">
          <a:xfrm>
            <a:off x="1134624" y="3636211"/>
            <a:ext cx="597213" cy="112562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8" name="Text Box 18"/>
          <p:cNvSpPr txBox="1">
            <a:spLocks noChangeArrowheads="1"/>
          </p:cNvSpPr>
          <p:nvPr/>
        </p:nvSpPr>
        <p:spPr bwMode="auto">
          <a:xfrm>
            <a:off x="38852" y="3999831"/>
            <a:ext cx="9477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>
                <a:latin typeface="Times New Roman" charset="0"/>
              </a:rPr>
              <a:t>No</a:t>
            </a:r>
          </a:p>
        </p:txBody>
      </p:sp>
      <p:sp>
        <p:nvSpPr>
          <p:cNvPr id="19" name="Text Box 19"/>
          <p:cNvSpPr txBox="1">
            <a:spLocks noChangeArrowheads="1"/>
          </p:cNvSpPr>
          <p:nvPr/>
        </p:nvSpPr>
        <p:spPr bwMode="auto">
          <a:xfrm>
            <a:off x="1494589" y="3999831"/>
            <a:ext cx="9477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>
                <a:latin typeface="Times New Roman" charset="0"/>
              </a:rPr>
              <a:t>Yes</a:t>
            </a:r>
          </a:p>
        </p:txBody>
      </p:sp>
      <p:cxnSp>
        <p:nvCxnSpPr>
          <p:cNvPr id="20" name="AutoShape 20"/>
          <p:cNvCxnSpPr>
            <a:cxnSpLocks noChangeShapeType="1"/>
            <a:stCxn id="4" idx="2"/>
            <a:endCxn id="13" idx="0"/>
          </p:cNvCxnSpPr>
          <p:nvPr/>
        </p:nvCxnSpPr>
        <p:spPr bwMode="auto">
          <a:xfrm>
            <a:off x="2634548" y="2272632"/>
            <a:ext cx="248310" cy="1650999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1" name="AutoShape 21"/>
          <p:cNvCxnSpPr>
            <a:cxnSpLocks noChangeShapeType="1"/>
            <a:stCxn id="6" idx="2"/>
            <a:endCxn id="15" idx="0"/>
          </p:cNvCxnSpPr>
          <p:nvPr/>
        </p:nvCxnSpPr>
        <p:spPr bwMode="auto">
          <a:xfrm flipH="1">
            <a:off x="3878221" y="3636211"/>
            <a:ext cx="435768" cy="112562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2" name="AutoShape 22"/>
          <p:cNvCxnSpPr>
            <a:cxnSpLocks noChangeShapeType="1"/>
            <a:stCxn id="6" idx="2"/>
            <a:endCxn id="16" idx="0"/>
          </p:cNvCxnSpPr>
          <p:nvPr/>
        </p:nvCxnSpPr>
        <p:spPr bwMode="auto">
          <a:xfrm>
            <a:off x="4313989" y="3636211"/>
            <a:ext cx="533400" cy="112562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23" name="Text Box 23"/>
          <p:cNvSpPr txBox="1">
            <a:spLocks noChangeArrowheads="1"/>
          </p:cNvSpPr>
          <p:nvPr/>
        </p:nvSpPr>
        <p:spPr bwMode="auto">
          <a:xfrm>
            <a:off x="3317307" y="3771231"/>
            <a:ext cx="9477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dirty="0">
                <a:latin typeface="Times New Roman" charset="0"/>
              </a:rPr>
              <a:t>No</a:t>
            </a:r>
          </a:p>
        </p:txBody>
      </p:sp>
      <p:sp>
        <p:nvSpPr>
          <p:cNvPr id="24" name="Text Box 24"/>
          <p:cNvSpPr txBox="1">
            <a:spLocks noChangeArrowheads="1"/>
          </p:cNvSpPr>
          <p:nvPr/>
        </p:nvSpPr>
        <p:spPr bwMode="auto">
          <a:xfrm>
            <a:off x="4373520" y="3771231"/>
            <a:ext cx="949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dirty="0">
                <a:latin typeface="Times New Roman" charset="0"/>
              </a:rPr>
              <a:t>Yes</a:t>
            </a:r>
          </a:p>
        </p:txBody>
      </p:sp>
      <p:cxnSp>
        <p:nvCxnSpPr>
          <p:cNvPr id="26" name="AutoShape 27"/>
          <p:cNvCxnSpPr>
            <a:cxnSpLocks noChangeShapeType="1"/>
            <a:stCxn id="5" idx="2"/>
          </p:cNvCxnSpPr>
          <p:nvPr/>
        </p:nvCxnSpPr>
        <p:spPr bwMode="auto">
          <a:xfrm flipH="1">
            <a:off x="580190" y="3636211"/>
            <a:ext cx="554434" cy="112562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9" name="Straight Connector 48"/>
          <p:cNvCxnSpPr/>
          <p:nvPr/>
        </p:nvCxnSpPr>
        <p:spPr>
          <a:xfrm flipH="1">
            <a:off x="5400843" y="1866231"/>
            <a:ext cx="26737" cy="4577348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5547894" y="2215471"/>
            <a:ext cx="339558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Tree with internal nodes labeled by features</a:t>
            </a:r>
          </a:p>
          <a:p>
            <a:endParaRPr lang="en-US" sz="2400" dirty="0" smtClean="0"/>
          </a:p>
          <a:p>
            <a:r>
              <a:rPr lang="en-US" sz="2400" dirty="0" smtClean="0"/>
              <a:t>Branches are labeled by tests on that feature</a:t>
            </a:r>
          </a:p>
          <a:p>
            <a:endParaRPr lang="en-US" sz="2400" dirty="0"/>
          </a:p>
          <a:p>
            <a:r>
              <a:rPr lang="en-US" sz="2400" dirty="0" smtClean="0"/>
              <a:t>Leaves labeled with classes</a:t>
            </a:r>
            <a:endParaRPr lang="en-US" sz="2400" dirty="0"/>
          </a:p>
          <a:p>
            <a:endParaRPr lang="en-US" sz="2400" dirty="0"/>
          </a:p>
        </p:txBody>
      </p:sp>
      <p:sp>
        <p:nvSpPr>
          <p:cNvPr id="3" name="Rectangle 2"/>
          <p:cNvSpPr/>
          <p:nvPr/>
        </p:nvSpPr>
        <p:spPr>
          <a:xfrm>
            <a:off x="577427" y="5635477"/>
            <a:ext cx="229957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Leave = 8 AM</a:t>
            </a:r>
            <a:endParaRPr lang="en-US" sz="2400" dirty="0">
              <a:solidFill>
                <a:srgbClr val="FF0000"/>
              </a:solidFill>
            </a:endParaRPr>
          </a:p>
          <a:p>
            <a:r>
              <a:rPr lang="en-US" sz="2400" dirty="0" smtClean="0">
                <a:solidFill>
                  <a:srgbClr val="FF0000"/>
                </a:solidFill>
              </a:rPr>
              <a:t>Weather = Rainy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3043274" y="5635477"/>
            <a:ext cx="199345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Accident = Yes</a:t>
            </a:r>
            <a:endParaRPr lang="en-US" sz="2400" dirty="0">
              <a:solidFill>
                <a:srgbClr val="FF0000"/>
              </a:solidFill>
            </a:endParaRPr>
          </a:p>
          <a:p>
            <a:r>
              <a:rPr lang="en-US" sz="2400" dirty="0" smtClean="0">
                <a:solidFill>
                  <a:srgbClr val="FF0000"/>
                </a:solidFill>
              </a:rPr>
              <a:t>Stall = No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29790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Preventing </a:t>
            </a:r>
            <a:r>
              <a:rPr lang="en-US" dirty="0" err="1" smtClean="0"/>
              <a:t>overfitting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Base case: </a:t>
            </a:r>
            <a:endParaRPr lang="en-US" sz="2800" dirty="0" smtClean="0"/>
          </a:p>
          <a:p>
            <a:pPr>
              <a:buFontTx/>
              <a:buChar char="-"/>
            </a:pPr>
            <a:r>
              <a:rPr lang="en-US" sz="2800" dirty="0" smtClean="0"/>
              <a:t>If </a:t>
            </a:r>
            <a:r>
              <a:rPr lang="en-US" sz="2800" dirty="0"/>
              <a:t>all data belong to the same class, create a leaf node with that label </a:t>
            </a:r>
            <a:endParaRPr lang="en-US" sz="2800" dirty="0" smtClean="0"/>
          </a:p>
          <a:p>
            <a:pPr>
              <a:buFontTx/>
              <a:buChar char="-"/>
            </a:pPr>
            <a:r>
              <a:rPr lang="en-US" sz="2800" b="1" i="1" dirty="0" smtClean="0">
                <a:solidFill>
                  <a:srgbClr val="FF0000"/>
                </a:solidFill>
              </a:rPr>
              <a:t>OR</a:t>
            </a:r>
            <a:r>
              <a:rPr lang="en-US" sz="2800" dirty="0" smtClean="0"/>
              <a:t> </a:t>
            </a:r>
            <a:r>
              <a:rPr lang="en-US" sz="2800" dirty="0"/>
              <a:t>all the data has the same feature </a:t>
            </a:r>
            <a:r>
              <a:rPr lang="en-US" sz="2800" dirty="0" smtClean="0"/>
              <a:t>values </a:t>
            </a:r>
            <a:endParaRPr lang="en-US" sz="2800" dirty="0" smtClean="0"/>
          </a:p>
          <a:p>
            <a:pPr>
              <a:buFontTx/>
              <a:buChar char="-"/>
            </a:pPr>
            <a:r>
              <a:rPr lang="en-US" sz="2800" b="1" i="1" dirty="0" smtClean="0">
                <a:solidFill>
                  <a:srgbClr val="FF0000"/>
                </a:solidFill>
              </a:rPr>
              <a:t>OR</a:t>
            </a:r>
            <a:r>
              <a:rPr lang="en-US" sz="2800" b="1" i="1" dirty="0">
                <a:solidFill>
                  <a:srgbClr val="FF0000"/>
                </a:solidFill>
              </a:rPr>
              <a:t> </a:t>
            </a:r>
            <a:r>
              <a:rPr lang="en-US" sz="2800" dirty="0" smtClean="0"/>
              <a:t>We’ve </a:t>
            </a:r>
            <a:r>
              <a:rPr lang="en-US" sz="2800" dirty="0" smtClean="0"/>
              <a:t>reached a particular depth in the tree</a:t>
            </a:r>
          </a:p>
          <a:p>
            <a:pPr>
              <a:buFontTx/>
              <a:buChar char="-"/>
            </a:pPr>
            <a:r>
              <a:rPr lang="en-US" sz="2800" dirty="0">
                <a:solidFill>
                  <a:srgbClr val="FF0000"/>
                </a:solidFill>
              </a:rPr>
              <a:t>?</a:t>
            </a:r>
            <a:endParaRPr lang="en-US" sz="2800" dirty="0" smtClean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08125" y="4996418"/>
            <a:ext cx="56382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</a:rPr>
              <a:t>One idea: stop building the tree early</a:t>
            </a:r>
            <a:endParaRPr lang="en-US" sz="28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54201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Preventing </a:t>
            </a:r>
            <a:r>
              <a:rPr lang="en-US" dirty="0" err="1" smtClean="0"/>
              <a:t>overfitting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77785" y="1600200"/>
            <a:ext cx="8153400" cy="50189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Base case: </a:t>
            </a:r>
            <a:endParaRPr lang="en-US" sz="2800" dirty="0" smtClean="0"/>
          </a:p>
          <a:p>
            <a:pPr>
              <a:buFontTx/>
              <a:buChar char="-"/>
            </a:pPr>
            <a:r>
              <a:rPr lang="en-US" sz="2800" dirty="0" smtClean="0"/>
              <a:t>If </a:t>
            </a:r>
            <a:r>
              <a:rPr lang="en-US" sz="2800" dirty="0"/>
              <a:t>all data belong to the same class, create a leaf node with that label </a:t>
            </a:r>
            <a:endParaRPr lang="en-US" sz="2800" dirty="0" smtClean="0"/>
          </a:p>
          <a:p>
            <a:pPr>
              <a:buFontTx/>
              <a:buChar char="-"/>
            </a:pPr>
            <a:r>
              <a:rPr lang="en-US" sz="2800" b="1" i="1" dirty="0" smtClean="0">
                <a:solidFill>
                  <a:srgbClr val="FF0000"/>
                </a:solidFill>
              </a:rPr>
              <a:t>OR</a:t>
            </a:r>
            <a:r>
              <a:rPr lang="en-US" sz="2800" dirty="0" smtClean="0"/>
              <a:t> </a:t>
            </a:r>
            <a:r>
              <a:rPr lang="en-US" sz="2800" dirty="0"/>
              <a:t>all the data has the same feature </a:t>
            </a:r>
            <a:r>
              <a:rPr lang="en-US" sz="2800" dirty="0" smtClean="0"/>
              <a:t>values </a:t>
            </a:r>
            <a:endParaRPr lang="en-US" sz="2800" dirty="0" smtClean="0"/>
          </a:p>
          <a:p>
            <a:pPr>
              <a:buFontTx/>
              <a:buChar char="-"/>
            </a:pPr>
            <a:r>
              <a:rPr lang="en-US" sz="2800" b="1" i="1" dirty="0" smtClean="0">
                <a:solidFill>
                  <a:srgbClr val="FF0000"/>
                </a:solidFill>
              </a:rPr>
              <a:t>OR</a:t>
            </a:r>
            <a:r>
              <a:rPr lang="en-US" sz="2800" b="1" i="1" dirty="0">
                <a:solidFill>
                  <a:srgbClr val="FF0000"/>
                </a:solidFill>
              </a:rPr>
              <a:t> </a:t>
            </a:r>
            <a:r>
              <a:rPr lang="en-US" sz="2800" dirty="0" smtClean="0"/>
              <a:t>We’ve </a:t>
            </a:r>
            <a:r>
              <a:rPr lang="en-US" sz="2800" dirty="0" smtClean="0"/>
              <a:t>reached a particular depth in the tree</a:t>
            </a:r>
          </a:p>
          <a:p>
            <a:pPr>
              <a:buFontTx/>
              <a:buChar char="-"/>
            </a:pPr>
            <a:r>
              <a:rPr lang="en-US" sz="2800" dirty="0"/>
              <a:t>We only have a certain number/fraction of examples remaining</a:t>
            </a:r>
          </a:p>
          <a:p>
            <a:pPr>
              <a:buFontTx/>
              <a:buChar char="-"/>
            </a:pPr>
            <a:r>
              <a:rPr lang="en-US" sz="2800" dirty="0"/>
              <a:t>We’ve reached a particular training error</a:t>
            </a:r>
          </a:p>
          <a:p>
            <a:pPr>
              <a:buFontTx/>
              <a:buChar char="-"/>
            </a:pPr>
            <a:r>
              <a:rPr lang="en-US" sz="2800" dirty="0"/>
              <a:t>Use development data (more on this later)</a:t>
            </a:r>
          </a:p>
          <a:p>
            <a:pPr>
              <a:buFontTx/>
              <a:buChar char="-"/>
            </a:pPr>
            <a:r>
              <a:rPr lang="en-US" sz="2800" dirty="0" smtClean="0"/>
              <a:t>…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9440573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Preventing </a:t>
            </a:r>
            <a:r>
              <a:rPr lang="en-US" dirty="0" err="1" smtClean="0"/>
              <a:t>overfitting</a:t>
            </a:r>
            <a:r>
              <a:rPr lang="en-US" dirty="0" smtClean="0"/>
              <a:t>: pruning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205097" y="2268778"/>
            <a:ext cx="930250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Unicycle </a:t>
            </a:r>
            <a:endParaRPr lang="en-US" dirty="0"/>
          </a:p>
        </p:txBody>
      </p:sp>
      <p:cxnSp>
        <p:nvCxnSpPr>
          <p:cNvPr id="7" name="Straight Arrow Connector 6"/>
          <p:cNvCxnSpPr>
            <a:stCxn id="6" idx="2"/>
          </p:cNvCxnSpPr>
          <p:nvPr/>
        </p:nvCxnSpPr>
        <p:spPr>
          <a:xfrm flipH="1">
            <a:off x="937735" y="2638110"/>
            <a:ext cx="732487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>
            <a:stCxn id="6" idx="2"/>
          </p:cNvCxnSpPr>
          <p:nvPr/>
        </p:nvCxnSpPr>
        <p:spPr>
          <a:xfrm>
            <a:off x="1670222" y="2638110"/>
            <a:ext cx="751401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66555" y="2638110"/>
            <a:ext cx="10218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Mountain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107858" y="2605844"/>
            <a:ext cx="8674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Normal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19868" y="3114213"/>
            <a:ext cx="5397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8000"/>
                </a:solidFill>
              </a:rPr>
              <a:t>YES</a:t>
            </a:r>
            <a:endParaRPr lang="en-US" dirty="0">
              <a:solidFill>
                <a:srgbClr val="BFBFBF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352029" y="3097620"/>
            <a:ext cx="813256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Terrain</a:t>
            </a:r>
            <a:endParaRPr lang="en-US" dirty="0"/>
          </a:p>
        </p:txBody>
      </p:sp>
      <p:cxnSp>
        <p:nvCxnSpPr>
          <p:cNvPr id="13" name="Straight Arrow Connector 12"/>
          <p:cNvCxnSpPr>
            <a:stCxn id="12" idx="2"/>
          </p:cNvCxnSpPr>
          <p:nvPr/>
        </p:nvCxnSpPr>
        <p:spPr>
          <a:xfrm flipH="1">
            <a:off x="2084661" y="3466952"/>
            <a:ext cx="673996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12" idx="2"/>
          </p:cNvCxnSpPr>
          <p:nvPr/>
        </p:nvCxnSpPr>
        <p:spPr>
          <a:xfrm>
            <a:off x="2758657" y="3466952"/>
            <a:ext cx="809898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688679" y="3466952"/>
            <a:ext cx="6633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Road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3254790" y="3434686"/>
            <a:ext cx="577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Trail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3363369" y="3922989"/>
            <a:ext cx="5143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8000"/>
                </a:solidFill>
              </a:rPr>
              <a:t>NO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1743937" y="4392775"/>
            <a:ext cx="7791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Snowy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1580381" y="3926462"/>
            <a:ext cx="1008559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Weather</a:t>
            </a:r>
            <a:endParaRPr lang="en-US" dirty="0"/>
          </a:p>
        </p:txBody>
      </p:sp>
      <p:cxnSp>
        <p:nvCxnSpPr>
          <p:cNvPr id="20" name="Straight Arrow Connector 19"/>
          <p:cNvCxnSpPr>
            <a:stCxn id="19" idx="2"/>
          </p:cNvCxnSpPr>
          <p:nvPr/>
        </p:nvCxnSpPr>
        <p:spPr>
          <a:xfrm flipH="1">
            <a:off x="1313016" y="4295794"/>
            <a:ext cx="771645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19" idx="2"/>
          </p:cNvCxnSpPr>
          <p:nvPr/>
        </p:nvCxnSpPr>
        <p:spPr>
          <a:xfrm>
            <a:off x="2084661" y="4295794"/>
            <a:ext cx="712246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917031" y="4295794"/>
            <a:ext cx="6784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Rainy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2483142" y="4263528"/>
            <a:ext cx="7119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Sunny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1031266" y="4827958"/>
            <a:ext cx="5143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8000"/>
                </a:solidFill>
              </a:rPr>
              <a:t>NO</a:t>
            </a:r>
            <a:endParaRPr lang="en-US" dirty="0">
              <a:solidFill>
                <a:srgbClr val="BFBFBF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655250" y="4753844"/>
            <a:ext cx="5143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8000"/>
                </a:solidFill>
              </a:rPr>
              <a:t>NO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26" name="Straight Arrow Connector 25"/>
          <p:cNvCxnSpPr>
            <a:stCxn id="19" idx="2"/>
            <a:endCxn id="27" idx="0"/>
          </p:cNvCxnSpPr>
          <p:nvPr/>
        </p:nvCxnSpPr>
        <p:spPr>
          <a:xfrm flipH="1">
            <a:off x="2013790" y="4295794"/>
            <a:ext cx="70871" cy="530704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1743937" y="4826498"/>
            <a:ext cx="5397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8000"/>
                </a:solidFill>
              </a:rPr>
              <a:t>YES</a:t>
            </a:r>
            <a:endParaRPr lang="en-US" b="1" dirty="0">
              <a:solidFill>
                <a:srgbClr val="008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315109" y="2228324"/>
            <a:ext cx="428779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Pruning: after the tree is built, go back and “prune” the tree, i.e. remove some lower parts of the tree</a:t>
            </a:r>
          </a:p>
          <a:p>
            <a:endParaRPr lang="en-US" sz="2400" dirty="0"/>
          </a:p>
          <a:p>
            <a:r>
              <a:rPr lang="en-US" sz="2400" dirty="0" smtClean="0"/>
              <a:t>Similar to stopping early, but done after the entire tree is built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518155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Preventing </a:t>
            </a:r>
            <a:r>
              <a:rPr lang="en-US" dirty="0" err="1" smtClean="0"/>
              <a:t>overfitting</a:t>
            </a:r>
            <a:r>
              <a:rPr lang="en-US" dirty="0" smtClean="0"/>
              <a:t>: pruning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205097" y="2268778"/>
            <a:ext cx="930250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Unicycle </a:t>
            </a:r>
            <a:endParaRPr lang="en-US" dirty="0"/>
          </a:p>
        </p:txBody>
      </p:sp>
      <p:cxnSp>
        <p:nvCxnSpPr>
          <p:cNvPr id="7" name="Straight Arrow Connector 6"/>
          <p:cNvCxnSpPr>
            <a:stCxn id="6" idx="2"/>
          </p:cNvCxnSpPr>
          <p:nvPr/>
        </p:nvCxnSpPr>
        <p:spPr>
          <a:xfrm flipH="1">
            <a:off x="937735" y="2638110"/>
            <a:ext cx="732487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>
            <a:stCxn id="6" idx="2"/>
          </p:cNvCxnSpPr>
          <p:nvPr/>
        </p:nvCxnSpPr>
        <p:spPr>
          <a:xfrm>
            <a:off x="1670222" y="2638110"/>
            <a:ext cx="751401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66555" y="2638110"/>
            <a:ext cx="10218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Mountain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107858" y="2605844"/>
            <a:ext cx="8674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Normal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19868" y="3114213"/>
            <a:ext cx="5397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8000"/>
                </a:solidFill>
              </a:rPr>
              <a:t>YES</a:t>
            </a:r>
            <a:endParaRPr lang="en-US" dirty="0">
              <a:solidFill>
                <a:srgbClr val="BFBFBF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352029" y="3097620"/>
            <a:ext cx="813256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Terrain</a:t>
            </a:r>
            <a:endParaRPr lang="en-US" dirty="0"/>
          </a:p>
        </p:txBody>
      </p:sp>
      <p:cxnSp>
        <p:nvCxnSpPr>
          <p:cNvPr id="13" name="Straight Arrow Connector 12"/>
          <p:cNvCxnSpPr>
            <a:stCxn id="12" idx="2"/>
          </p:cNvCxnSpPr>
          <p:nvPr/>
        </p:nvCxnSpPr>
        <p:spPr>
          <a:xfrm flipH="1">
            <a:off x="2084661" y="3466952"/>
            <a:ext cx="673996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12" idx="2"/>
          </p:cNvCxnSpPr>
          <p:nvPr/>
        </p:nvCxnSpPr>
        <p:spPr>
          <a:xfrm>
            <a:off x="2758657" y="3466952"/>
            <a:ext cx="809898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688679" y="3466952"/>
            <a:ext cx="6633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Road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3254790" y="3434686"/>
            <a:ext cx="577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Trail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3363369" y="3922989"/>
            <a:ext cx="5143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8000"/>
                </a:solidFill>
              </a:rPr>
              <a:t>NO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1743937" y="4392775"/>
            <a:ext cx="7791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Snowy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1580381" y="3926462"/>
            <a:ext cx="1008559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Weather</a:t>
            </a:r>
            <a:endParaRPr lang="en-US" dirty="0"/>
          </a:p>
        </p:txBody>
      </p:sp>
      <p:cxnSp>
        <p:nvCxnSpPr>
          <p:cNvPr id="20" name="Straight Arrow Connector 19"/>
          <p:cNvCxnSpPr>
            <a:stCxn id="19" idx="2"/>
          </p:cNvCxnSpPr>
          <p:nvPr/>
        </p:nvCxnSpPr>
        <p:spPr>
          <a:xfrm flipH="1">
            <a:off x="1313016" y="4295794"/>
            <a:ext cx="771645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19" idx="2"/>
          </p:cNvCxnSpPr>
          <p:nvPr/>
        </p:nvCxnSpPr>
        <p:spPr>
          <a:xfrm>
            <a:off x="2084661" y="4295794"/>
            <a:ext cx="712246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917031" y="4295794"/>
            <a:ext cx="6784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Rainy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2483142" y="4263528"/>
            <a:ext cx="7119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Sunny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1031266" y="4827958"/>
            <a:ext cx="5143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8000"/>
                </a:solidFill>
              </a:rPr>
              <a:t>NO</a:t>
            </a:r>
            <a:endParaRPr lang="en-US" dirty="0">
              <a:solidFill>
                <a:srgbClr val="BFBFBF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655250" y="4753844"/>
            <a:ext cx="5143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8000"/>
                </a:solidFill>
              </a:rPr>
              <a:t>NO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26" name="Straight Arrow Connector 25"/>
          <p:cNvCxnSpPr>
            <a:stCxn id="19" idx="2"/>
            <a:endCxn id="27" idx="0"/>
          </p:cNvCxnSpPr>
          <p:nvPr/>
        </p:nvCxnSpPr>
        <p:spPr>
          <a:xfrm flipH="1">
            <a:off x="2013790" y="4295794"/>
            <a:ext cx="70871" cy="530704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1743937" y="4826498"/>
            <a:ext cx="5397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8000"/>
                </a:solidFill>
              </a:rPr>
              <a:t>YES</a:t>
            </a:r>
            <a:endParaRPr lang="en-US" b="1" dirty="0">
              <a:solidFill>
                <a:srgbClr val="008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10401" y="5816840"/>
            <a:ext cx="19231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Build the full tree</a:t>
            </a:r>
            <a:endParaRPr lang="en-US" sz="20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89720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Preventing </a:t>
            </a:r>
            <a:r>
              <a:rPr lang="en-US" dirty="0" err="1" smtClean="0"/>
              <a:t>overfitting</a:t>
            </a:r>
            <a:r>
              <a:rPr lang="en-US" dirty="0" smtClean="0"/>
              <a:t>: pruning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205097" y="2268778"/>
            <a:ext cx="930250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Unicycle </a:t>
            </a:r>
            <a:endParaRPr lang="en-US" dirty="0"/>
          </a:p>
        </p:txBody>
      </p:sp>
      <p:cxnSp>
        <p:nvCxnSpPr>
          <p:cNvPr id="7" name="Straight Arrow Connector 6"/>
          <p:cNvCxnSpPr>
            <a:stCxn id="6" idx="2"/>
          </p:cNvCxnSpPr>
          <p:nvPr/>
        </p:nvCxnSpPr>
        <p:spPr>
          <a:xfrm flipH="1">
            <a:off x="937735" y="2638110"/>
            <a:ext cx="732487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>
            <a:stCxn id="6" idx="2"/>
          </p:cNvCxnSpPr>
          <p:nvPr/>
        </p:nvCxnSpPr>
        <p:spPr>
          <a:xfrm>
            <a:off x="1670222" y="2638110"/>
            <a:ext cx="751401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66555" y="2638110"/>
            <a:ext cx="10218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Mountain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107858" y="2605844"/>
            <a:ext cx="8674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Normal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19868" y="3114213"/>
            <a:ext cx="5397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8000"/>
                </a:solidFill>
              </a:rPr>
              <a:t>YES</a:t>
            </a:r>
            <a:endParaRPr lang="en-US" dirty="0">
              <a:solidFill>
                <a:srgbClr val="BFBFBF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352029" y="3097620"/>
            <a:ext cx="813256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Terrain</a:t>
            </a:r>
            <a:endParaRPr lang="en-US" dirty="0"/>
          </a:p>
        </p:txBody>
      </p:sp>
      <p:cxnSp>
        <p:nvCxnSpPr>
          <p:cNvPr id="13" name="Straight Arrow Connector 12"/>
          <p:cNvCxnSpPr>
            <a:stCxn id="12" idx="2"/>
          </p:cNvCxnSpPr>
          <p:nvPr/>
        </p:nvCxnSpPr>
        <p:spPr>
          <a:xfrm flipH="1">
            <a:off x="2084661" y="3466952"/>
            <a:ext cx="673996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12" idx="2"/>
          </p:cNvCxnSpPr>
          <p:nvPr/>
        </p:nvCxnSpPr>
        <p:spPr>
          <a:xfrm>
            <a:off x="2758657" y="3466952"/>
            <a:ext cx="809898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688679" y="3466952"/>
            <a:ext cx="6633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Road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3254790" y="3434686"/>
            <a:ext cx="577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Trail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3363369" y="3922989"/>
            <a:ext cx="5143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8000"/>
                </a:solidFill>
              </a:rPr>
              <a:t>NO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1743937" y="4392775"/>
            <a:ext cx="7791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Snowy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1580381" y="3926462"/>
            <a:ext cx="1008559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Weather</a:t>
            </a:r>
            <a:endParaRPr lang="en-US" dirty="0"/>
          </a:p>
        </p:txBody>
      </p:sp>
      <p:cxnSp>
        <p:nvCxnSpPr>
          <p:cNvPr id="20" name="Straight Arrow Connector 19"/>
          <p:cNvCxnSpPr>
            <a:stCxn id="19" idx="2"/>
          </p:cNvCxnSpPr>
          <p:nvPr/>
        </p:nvCxnSpPr>
        <p:spPr>
          <a:xfrm flipH="1">
            <a:off x="1313016" y="4295794"/>
            <a:ext cx="771645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19" idx="2"/>
          </p:cNvCxnSpPr>
          <p:nvPr/>
        </p:nvCxnSpPr>
        <p:spPr>
          <a:xfrm>
            <a:off x="2084661" y="4295794"/>
            <a:ext cx="712246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917031" y="4295794"/>
            <a:ext cx="6784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Rainy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2483142" y="4263528"/>
            <a:ext cx="7119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Sunny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1031266" y="4827958"/>
            <a:ext cx="5143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8000"/>
                </a:solidFill>
              </a:rPr>
              <a:t>NO</a:t>
            </a:r>
            <a:endParaRPr lang="en-US" dirty="0">
              <a:solidFill>
                <a:srgbClr val="BFBFBF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655250" y="4753844"/>
            <a:ext cx="5143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8000"/>
                </a:solidFill>
              </a:rPr>
              <a:t>NO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26" name="Straight Arrow Connector 25"/>
          <p:cNvCxnSpPr>
            <a:stCxn id="19" idx="2"/>
            <a:endCxn id="27" idx="0"/>
          </p:cNvCxnSpPr>
          <p:nvPr/>
        </p:nvCxnSpPr>
        <p:spPr>
          <a:xfrm flipH="1">
            <a:off x="2013790" y="4295794"/>
            <a:ext cx="70871" cy="530704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1743937" y="4826498"/>
            <a:ext cx="5397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8000"/>
                </a:solidFill>
              </a:rPr>
              <a:t>YES</a:t>
            </a:r>
            <a:endParaRPr lang="en-US" b="1" dirty="0">
              <a:solidFill>
                <a:srgbClr val="008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10401" y="5816840"/>
            <a:ext cx="19231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Build the full tree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28" name="Right Arrow 27"/>
          <p:cNvSpPr/>
          <p:nvPr/>
        </p:nvSpPr>
        <p:spPr>
          <a:xfrm>
            <a:off x="4340725" y="3466952"/>
            <a:ext cx="606778" cy="570665"/>
          </a:xfrm>
          <a:prstGeom prst="rightArrow">
            <a:avLst/>
          </a:prstGeom>
          <a:solidFill>
            <a:srgbClr val="FF66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6491929" y="3250020"/>
            <a:ext cx="930250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Unicycle </a:t>
            </a:r>
            <a:endParaRPr lang="en-US" dirty="0"/>
          </a:p>
        </p:txBody>
      </p:sp>
      <p:cxnSp>
        <p:nvCxnSpPr>
          <p:cNvPr id="30" name="Straight Arrow Connector 29"/>
          <p:cNvCxnSpPr>
            <a:stCxn id="29" idx="2"/>
          </p:cNvCxnSpPr>
          <p:nvPr/>
        </p:nvCxnSpPr>
        <p:spPr>
          <a:xfrm flipH="1">
            <a:off x="6224567" y="3619352"/>
            <a:ext cx="732487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29" idx="2"/>
          </p:cNvCxnSpPr>
          <p:nvPr/>
        </p:nvCxnSpPr>
        <p:spPr>
          <a:xfrm>
            <a:off x="6957054" y="3619352"/>
            <a:ext cx="751401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5553387" y="3619352"/>
            <a:ext cx="10218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Mountain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7394690" y="3587086"/>
            <a:ext cx="8674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Normal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5906700" y="4095455"/>
            <a:ext cx="5397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8000"/>
                </a:solidFill>
              </a:rPr>
              <a:t>YES</a:t>
            </a:r>
            <a:endParaRPr lang="en-US" dirty="0">
              <a:solidFill>
                <a:srgbClr val="BFBFBF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7612390" y="4095455"/>
            <a:ext cx="5143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8000"/>
                </a:solidFill>
              </a:rPr>
              <a:t>NO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 flipH="1">
            <a:off x="937736" y="2822776"/>
            <a:ext cx="2630819" cy="2543464"/>
          </a:xfrm>
          <a:prstGeom prst="line">
            <a:avLst/>
          </a:prstGeom>
          <a:ln w="38100" cmpd="sng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4581527" y="5803185"/>
            <a:ext cx="415134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Prune back leaves that are too specific</a:t>
            </a:r>
            <a:endParaRPr lang="en-US" sz="20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65515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Preventing </a:t>
            </a:r>
            <a:r>
              <a:rPr lang="en-US" dirty="0" err="1" smtClean="0"/>
              <a:t>overfitting</a:t>
            </a:r>
            <a:r>
              <a:rPr lang="en-US" dirty="0" smtClean="0"/>
              <a:t>: pruning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205097" y="2268778"/>
            <a:ext cx="930250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Unicycle </a:t>
            </a:r>
            <a:endParaRPr lang="en-US" dirty="0"/>
          </a:p>
        </p:txBody>
      </p:sp>
      <p:cxnSp>
        <p:nvCxnSpPr>
          <p:cNvPr id="7" name="Straight Arrow Connector 6"/>
          <p:cNvCxnSpPr>
            <a:stCxn id="6" idx="2"/>
          </p:cNvCxnSpPr>
          <p:nvPr/>
        </p:nvCxnSpPr>
        <p:spPr>
          <a:xfrm flipH="1">
            <a:off x="937735" y="2638110"/>
            <a:ext cx="732487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>
            <a:stCxn id="6" idx="2"/>
          </p:cNvCxnSpPr>
          <p:nvPr/>
        </p:nvCxnSpPr>
        <p:spPr>
          <a:xfrm>
            <a:off x="1670222" y="2638110"/>
            <a:ext cx="751401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66555" y="2638110"/>
            <a:ext cx="10218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Mountain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107858" y="2605844"/>
            <a:ext cx="8674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Normal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19868" y="3114213"/>
            <a:ext cx="5397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8000"/>
                </a:solidFill>
              </a:rPr>
              <a:t>YES</a:t>
            </a:r>
            <a:endParaRPr lang="en-US" dirty="0">
              <a:solidFill>
                <a:srgbClr val="BFBFBF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352029" y="3097620"/>
            <a:ext cx="813256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Terrain</a:t>
            </a:r>
            <a:endParaRPr lang="en-US" dirty="0"/>
          </a:p>
        </p:txBody>
      </p:sp>
      <p:cxnSp>
        <p:nvCxnSpPr>
          <p:cNvPr id="13" name="Straight Arrow Connector 12"/>
          <p:cNvCxnSpPr>
            <a:stCxn id="12" idx="2"/>
          </p:cNvCxnSpPr>
          <p:nvPr/>
        </p:nvCxnSpPr>
        <p:spPr>
          <a:xfrm flipH="1">
            <a:off x="2084661" y="3466952"/>
            <a:ext cx="673996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12" idx="2"/>
          </p:cNvCxnSpPr>
          <p:nvPr/>
        </p:nvCxnSpPr>
        <p:spPr>
          <a:xfrm>
            <a:off x="2758657" y="3466952"/>
            <a:ext cx="809898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688679" y="3466952"/>
            <a:ext cx="6633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Road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3254790" y="3434686"/>
            <a:ext cx="577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Trail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3363369" y="3922989"/>
            <a:ext cx="5143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8000"/>
                </a:solidFill>
              </a:rPr>
              <a:t>NO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1743937" y="4392775"/>
            <a:ext cx="7791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Snowy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1580381" y="3926462"/>
            <a:ext cx="1008559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Weather</a:t>
            </a:r>
            <a:endParaRPr lang="en-US" dirty="0"/>
          </a:p>
        </p:txBody>
      </p:sp>
      <p:cxnSp>
        <p:nvCxnSpPr>
          <p:cNvPr id="20" name="Straight Arrow Connector 19"/>
          <p:cNvCxnSpPr>
            <a:stCxn id="19" idx="2"/>
          </p:cNvCxnSpPr>
          <p:nvPr/>
        </p:nvCxnSpPr>
        <p:spPr>
          <a:xfrm flipH="1">
            <a:off x="1313016" y="4295794"/>
            <a:ext cx="771645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19" idx="2"/>
          </p:cNvCxnSpPr>
          <p:nvPr/>
        </p:nvCxnSpPr>
        <p:spPr>
          <a:xfrm>
            <a:off x="2084661" y="4295794"/>
            <a:ext cx="712246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917031" y="4295794"/>
            <a:ext cx="6784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Rainy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2483142" y="4263528"/>
            <a:ext cx="7119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Sunny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1031266" y="4827958"/>
            <a:ext cx="5143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8000"/>
                </a:solidFill>
              </a:rPr>
              <a:t>NO</a:t>
            </a:r>
            <a:endParaRPr lang="en-US" dirty="0">
              <a:solidFill>
                <a:srgbClr val="BFBFBF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655250" y="4753844"/>
            <a:ext cx="5143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8000"/>
                </a:solidFill>
              </a:rPr>
              <a:t>NO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26" name="Straight Arrow Connector 25"/>
          <p:cNvCxnSpPr>
            <a:stCxn id="19" idx="2"/>
            <a:endCxn id="27" idx="0"/>
          </p:cNvCxnSpPr>
          <p:nvPr/>
        </p:nvCxnSpPr>
        <p:spPr>
          <a:xfrm flipH="1">
            <a:off x="2013790" y="4295794"/>
            <a:ext cx="70871" cy="530704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1743937" y="4826498"/>
            <a:ext cx="5397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8000"/>
                </a:solidFill>
              </a:rPr>
              <a:t>YES</a:t>
            </a:r>
            <a:endParaRPr lang="en-US" b="1" dirty="0">
              <a:solidFill>
                <a:srgbClr val="008000"/>
              </a:solidFill>
            </a:endParaRPr>
          </a:p>
        </p:txBody>
      </p:sp>
      <p:sp>
        <p:nvSpPr>
          <p:cNvPr id="28" name="Right Arrow 27"/>
          <p:cNvSpPr/>
          <p:nvPr/>
        </p:nvSpPr>
        <p:spPr>
          <a:xfrm>
            <a:off x="4340725" y="3466952"/>
            <a:ext cx="606778" cy="570665"/>
          </a:xfrm>
          <a:prstGeom prst="rightArrow">
            <a:avLst/>
          </a:prstGeom>
          <a:solidFill>
            <a:srgbClr val="FF66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6491929" y="3250020"/>
            <a:ext cx="930250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Unicycle </a:t>
            </a:r>
            <a:endParaRPr lang="en-US" dirty="0"/>
          </a:p>
        </p:txBody>
      </p:sp>
      <p:cxnSp>
        <p:nvCxnSpPr>
          <p:cNvPr id="30" name="Straight Arrow Connector 29"/>
          <p:cNvCxnSpPr>
            <a:stCxn id="29" idx="2"/>
          </p:cNvCxnSpPr>
          <p:nvPr/>
        </p:nvCxnSpPr>
        <p:spPr>
          <a:xfrm flipH="1">
            <a:off x="6224567" y="3619352"/>
            <a:ext cx="732487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29" idx="2"/>
          </p:cNvCxnSpPr>
          <p:nvPr/>
        </p:nvCxnSpPr>
        <p:spPr>
          <a:xfrm>
            <a:off x="6957054" y="3619352"/>
            <a:ext cx="751401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5553387" y="3619352"/>
            <a:ext cx="10218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Mountain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7394690" y="3587086"/>
            <a:ext cx="8674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Normal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5906700" y="4095455"/>
            <a:ext cx="5397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8000"/>
                </a:solidFill>
              </a:rPr>
              <a:t>YES</a:t>
            </a:r>
            <a:endParaRPr lang="en-US" dirty="0">
              <a:solidFill>
                <a:srgbClr val="BFBFBF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7612390" y="4095455"/>
            <a:ext cx="5143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8000"/>
                </a:solidFill>
              </a:rPr>
              <a:t>NO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 flipH="1">
            <a:off x="937736" y="2822776"/>
            <a:ext cx="2630819" cy="2543464"/>
          </a:xfrm>
          <a:prstGeom prst="line">
            <a:avLst/>
          </a:prstGeom>
          <a:ln w="38100" cmpd="sng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2588940" y="5603130"/>
            <a:ext cx="2973891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Pruning criterion?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40053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Handling non-binary attributes</a:t>
            </a:r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32717514"/>
              </p:ext>
            </p:extLst>
          </p:nvPr>
        </p:nvGraphicFramePr>
        <p:xfrm>
          <a:off x="430071" y="1723132"/>
          <a:ext cx="8267700" cy="420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8" name="Worksheet" r:id="rId3" imgW="8267700" imgH="4203700" progId="Excel.Sheet.12">
                  <p:embed/>
                </p:oleObj>
              </mc:Choice>
              <mc:Fallback>
                <p:oleObj name="Worksheet" r:id="rId3" imgW="8267700" imgH="420370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30071" y="1723132"/>
                        <a:ext cx="8267700" cy="4203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/>
          <p:cNvSpPr/>
          <p:nvPr/>
        </p:nvSpPr>
        <p:spPr>
          <a:xfrm>
            <a:off x="2772047" y="1723132"/>
            <a:ext cx="5107121" cy="195108"/>
          </a:xfrm>
          <a:prstGeom prst="rect">
            <a:avLst/>
          </a:prstGeom>
          <a:solidFill>
            <a:srgbClr val="FFFF00">
              <a:alpha val="15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30071" y="1680424"/>
            <a:ext cx="1276855" cy="237816"/>
          </a:xfrm>
          <a:prstGeom prst="rect">
            <a:avLst/>
          </a:prstGeom>
          <a:solidFill>
            <a:srgbClr val="FFFF00">
              <a:alpha val="15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52261" y="6089273"/>
            <a:ext cx="86280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What do we do with features that have multiple values? Real-values?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80613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Features with multiple values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938358" y="3333602"/>
            <a:ext cx="7791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Snowy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774802" y="2867289"/>
            <a:ext cx="1008559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Weather</a:t>
            </a:r>
            <a:endParaRPr lang="en-US" dirty="0"/>
          </a:p>
        </p:txBody>
      </p:sp>
      <p:cxnSp>
        <p:nvCxnSpPr>
          <p:cNvPr id="6" name="Straight Arrow Connector 5"/>
          <p:cNvCxnSpPr>
            <a:stCxn id="5" idx="2"/>
          </p:cNvCxnSpPr>
          <p:nvPr/>
        </p:nvCxnSpPr>
        <p:spPr>
          <a:xfrm flipH="1">
            <a:off x="1507437" y="3236621"/>
            <a:ext cx="771645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>
            <a:stCxn id="5" idx="2"/>
          </p:cNvCxnSpPr>
          <p:nvPr/>
        </p:nvCxnSpPr>
        <p:spPr>
          <a:xfrm>
            <a:off x="2279082" y="3236621"/>
            <a:ext cx="712246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111452" y="3236621"/>
            <a:ext cx="6784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Rainy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677563" y="3204355"/>
            <a:ext cx="7119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Sunny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225687" y="3768785"/>
            <a:ext cx="5143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8000"/>
                </a:solidFill>
              </a:rPr>
              <a:t>NO</a:t>
            </a:r>
            <a:endParaRPr lang="en-US" dirty="0">
              <a:solidFill>
                <a:srgbClr val="BFBFBF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849671" y="3694671"/>
            <a:ext cx="5143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8000"/>
                </a:solidFill>
              </a:rPr>
              <a:t>NO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12" name="Straight Arrow Connector 11"/>
          <p:cNvCxnSpPr>
            <a:stCxn id="5" idx="2"/>
            <a:endCxn id="13" idx="0"/>
          </p:cNvCxnSpPr>
          <p:nvPr/>
        </p:nvCxnSpPr>
        <p:spPr>
          <a:xfrm flipH="1">
            <a:off x="2208211" y="3236621"/>
            <a:ext cx="70871" cy="530704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938358" y="3767325"/>
            <a:ext cx="5397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8000"/>
                </a:solidFill>
              </a:rPr>
              <a:t>YES</a:t>
            </a:r>
            <a:endParaRPr lang="en-US" b="1" dirty="0">
              <a:solidFill>
                <a:srgbClr val="008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87601" y="4587931"/>
            <a:ext cx="28844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Treat as an n-</a:t>
            </a:r>
            <a:r>
              <a:rPr lang="en-US" sz="2400" dirty="0" err="1" smtClean="0">
                <a:solidFill>
                  <a:srgbClr val="0000FF"/>
                </a:solidFill>
              </a:rPr>
              <a:t>ary</a:t>
            </a:r>
            <a:r>
              <a:rPr lang="en-US" sz="2400" dirty="0" smtClean="0">
                <a:solidFill>
                  <a:srgbClr val="0000FF"/>
                </a:solidFill>
              </a:rPr>
              <a:t> split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993110" y="4587931"/>
            <a:ext cx="37729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Treat as multiple binary splits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177189" y="2217206"/>
            <a:ext cx="767270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Rainy?</a:t>
            </a:r>
            <a:endParaRPr lang="en-US" dirty="0"/>
          </a:p>
        </p:txBody>
      </p:sp>
      <p:cxnSp>
        <p:nvCxnSpPr>
          <p:cNvPr id="19" name="Straight Arrow Connector 18"/>
          <p:cNvCxnSpPr>
            <a:stCxn id="18" idx="2"/>
          </p:cNvCxnSpPr>
          <p:nvPr/>
        </p:nvCxnSpPr>
        <p:spPr>
          <a:xfrm flipH="1">
            <a:off x="4909828" y="2586538"/>
            <a:ext cx="650996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18" idx="2"/>
          </p:cNvCxnSpPr>
          <p:nvPr/>
        </p:nvCxnSpPr>
        <p:spPr>
          <a:xfrm>
            <a:off x="5560824" y="2586538"/>
            <a:ext cx="832891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4513839" y="2586538"/>
            <a:ext cx="6784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Rainy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6041047" y="2513307"/>
            <a:ext cx="10212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not Rainy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4628074" y="3118702"/>
            <a:ext cx="5143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8000"/>
                </a:solidFill>
              </a:rPr>
              <a:t>NO</a:t>
            </a:r>
            <a:endParaRPr lang="en-US" dirty="0">
              <a:solidFill>
                <a:srgbClr val="BFBFBF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796000" y="4064003"/>
            <a:ext cx="5143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8000"/>
                </a:solidFill>
              </a:rPr>
              <a:t>NO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771194" y="4064003"/>
            <a:ext cx="5397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8000"/>
                </a:solidFill>
              </a:rPr>
              <a:t>YES</a:t>
            </a:r>
            <a:endParaRPr lang="en-US" b="1" dirty="0">
              <a:solidFill>
                <a:srgbClr val="008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056278" y="3051955"/>
            <a:ext cx="867921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Snowy?</a:t>
            </a:r>
            <a:endParaRPr lang="en-US" dirty="0"/>
          </a:p>
        </p:txBody>
      </p:sp>
      <p:cxnSp>
        <p:nvCxnSpPr>
          <p:cNvPr id="28" name="Straight Arrow Connector 27"/>
          <p:cNvCxnSpPr>
            <a:stCxn id="27" idx="2"/>
            <a:endCxn id="26" idx="0"/>
          </p:cNvCxnSpPr>
          <p:nvPr/>
        </p:nvCxnSpPr>
        <p:spPr>
          <a:xfrm flipH="1">
            <a:off x="6041047" y="3421287"/>
            <a:ext cx="449192" cy="642716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27" idx="2"/>
            <a:endCxn id="24" idx="0"/>
          </p:cNvCxnSpPr>
          <p:nvPr/>
        </p:nvCxnSpPr>
        <p:spPr>
          <a:xfrm>
            <a:off x="6490239" y="3421287"/>
            <a:ext cx="562934" cy="642716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5531796" y="3518268"/>
            <a:ext cx="7791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Snowy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6887938" y="3518268"/>
            <a:ext cx="7119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Sunny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55611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Real-valued features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441754" y="4292221"/>
            <a:ext cx="1266580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Fare &lt; $20</a:t>
            </a:r>
            <a:endParaRPr lang="en-US" dirty="0"/>
          </a:p>
        </p:txBody>
      </p:sp>
      <p:cxnSp>
        <p:nvCxnSpPr>
          <p:cNvPr id="5" name="Straight Arrow Connector 4"/>
          <p:cNvCxnSpPr>
            <a:stCxn id="4" idx="2"/>
          </p:cNvCxnSpPr>
          <p:nvPr/>
        </p:nvCxnSpPr>
        <p:spPr>
          <a:xfrm flipH="1">
            <a:off x="1174396" y="4661553"/>
            <a:ext cx="900648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>
            <a:stCxn id="4" idx="2"/>
          </p:cNvCxnSpPr>
          <p:nvPr/>
        </p:nvCxnSpPr>
        <p:spPr>
          <a:xfrm>
            <a:off x="2075044" y="4661553"/>
            <a:ext cx="583236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931481" y="4652589"/>
            <a:ext cx="4858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Yes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344515" y="4629287"/>
            <a:ext cx="45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05980" y="1897983"/>
            <a:ext cx="846006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Use any comparison test (&gt;, &lt;, ≤, ≥) to split the data into two parts</a:t>
            </a:r>
          </a:p>
          <a:p>
            <a:endParaRPr lang="en-US" sz="2800" dirty="0"/>
          </a:p>
          <a:p>
            <a:r>
              <a:rPr lang="en-US" sz="2800" dirty="0" smtClean="0"/>
              <a:t>Select a range filter, i.e. min &lt; value &lt; max</a:t>
            </a:r>
            <a:endParaRPr lang="en-US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5406336" y="4259955"/>
            <a:ext cx="603162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Fare</a:t>
            </a:r>
            <a:endParaRPr lang="en-US" dirty="0"/>
          </a:p>
        </p:txBody>
      </p:sp>
      <p:cxnSp>
        <p:nvCxnSpPr>
          <p:cNvPr id="11" name="Straight Arrow Connector 10"/>
          <p:cNvCxnSpPr>
            <a:stCxn id="10" idx="2"/>
          </p:cNvCxnSpPr>
          <p:nvPr/>
        </p:nvCxnSpPr>
        <p:spPr>
          <a:xfrm flipH="1">
            <a:off x="4505688" y="4629287"/>
            <a:ext cx="1202229" cy="599087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10" idx="2"/>
          </p:cNvCxnSpPr>
          <p:nvPr/>
        </p:nvCxnSpPr>
        <p:spPr>
          <a:xfrm flipH="1">
            <a:off x="5406336" y="4629287"/>
            <a:ext cx="301581" cy="751487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10" idx="2"/>
          </p:cNvCxnSpPr>
          <p:nvPr/>
        </p:nvCxnSpPr>
        <p:spPr>
          <a:xfrm>
            <a:off x="5707917" y="4629287"/>
            <a:ext cx="751089" cy="751487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10" idx="2"/>
          </p:cNvCxnSpPr>
          <p:nvPr/>
        </p:nvCxnSpPr>
        <p:spPr>
          <a:xfrm>
            <a:off x="5707917" y="4629287"/>
            <a:ext cx="1529447" cy="599087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4404383" y="4620323"/>
            <a:ext cx="6436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0-10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5088974" y="4946495"/>
            <a:ext cx="7709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10-20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5832653" y="4914229"/>
            <a:ext cx="7709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  <a:r>
              <a:rPr lang="en-US" dirty="0" smtClean="0"/>
              <a:t>0-50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6639035" y="4652589"/>
            <a:ext cx="5933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&gt;50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87770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splitting criterion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2646366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Otherwise:</a:t>
            </a:r>
          </a:p>
          <a:p>
            <a:pPr>
              <a:buFontTx/>
              <a:buChar char="-"/>
            </a:pP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calculate the </a:t>
            </a:r>
            <a:r>
              <a:rPr lang="en-US" dirty="0">
                <a:solidFill>
                  <a:srgbClr val="FF0000"/>
                </a:solidFill>
              </a:rPr>
              <a:t>“score”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 for each feature if we used it to split the data</a:t>
            </a:r>
          </a:p>
          <a:p>
            <a:pPr>
              <a:buFontTx/>
              <a:buChar char="-"/>
            </a:pP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pick the feature with the highest score, partition the data based on that data value and call 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recursively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12648" y="4690009"/>
            <a:ext cx="797748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We used training error for the score.  Any other ideas?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50488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308643" y="4761831"/>
            <a:ext cx="949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dirty="0">
                <a:latin typeface="Times New Roman" charset="0"/>
              </a:rPr>
              <a:t>Short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Decision trees</a:t>
            </a:r>
            <a:endParaRPr lang="en-US" dirty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951789" y="1866231"/>
            <a:ext cx="1365518" cy="406401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>
                <a:solidFill>
                  <a:schemeClr val="bg1"/>
                </a:solidFill>
                <a:latin typeface="Times New Roman" charset="0"/>
              </a:rPr>
              <a:t>Leave At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376989" y="3237831"/>
            <a:ext cx="1515269" cy="39838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>
                <a:solidFill>
                  <a:schemeClr val="bg1"/>
                </a:solidFill>
                <a:latin typeface="Times New Roman" charset="0"/>
              </a:rPr>
              <a:t>Stall?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3628189" y="3237831"/>
            <a:ext cx="1371600" cy="39838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dirty="0">
                <a:solidFill>
                  <a:schemeClr val="bg1"/>
                </a:solidFill>
                <a:latin typeface="Times New Roman" charset="0"/>
              </a:rPr>
              <a:t>Accident?</a:t>
            </a: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503989" y="2475831"/>
            <a:ext cx="1092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Times New Roman" charset="0"/>
              </a:rPr>
              <a:t>10 AM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3899652" y="2552031"/>
            <a:ext cx="9477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Times New Roman" charset="0"/>
              </a:rPr>
              <a:t>9 AM</a:t>
            </a:r>
          </a:p>
        </p:txBody>
      </p:sp>
      <p:cxnSp>
        <p:nvCxnSpPr>
          <p:cNvPr id="9" name="AutoShape 8"/>
          <p:cNvCxnSpPr>
            <a:cxnSpLocks noChangeShapeType="1"/>
            <a:stCxn id="4" idx="2"/>
            <a:endCxn id="5" idx="0"/>
          </p:cNvCxnSpPr>
          <p:nvPr/>
        </p:nvCxnSpPr>
        <p:spPr bwMode="auto">
          <a:xfrm flipH="1">
            <a:off x="1134624" y="2272632"/>
            <a:ext cx="1499924" cy="965199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0" name="AutoShape 9"/>
          <p:cNvCxnSpPr>
            <a:cxnSpLocks noChangeShapeType="1"/>
            <a:stCxn id="4" idx="2"/>
            <a:endCxn id="6" idx="0"/>
          </p:cNvCxnSpPr>
          <p:nvPr/>
        </p:nvCxnSpPr>
        <p:spPr bwMode="auto">
          <a:xfrm>
            <a:off x="2634548" y="2272632"/>
            <a:ext cx="1679441" cy="965199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2467813" y="2780631"/>
            <a:ext cx="9477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latin typeface="Times New Roman" charset="0"/>
              </a:rPr>
              <a:t>8 AM</a:t>
            </a:r>
          </a:p>
        </p:txBody>
      </p:sp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1257968" y="4761831"/>
            <a:ext cx="9477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dirty="0">
                <a:latin typeface="Times New Roman" charset="0"/>
              </a:rPr>
              <a:t>Long</a:t>
            </a:r>
          </a:p>
        </p:txBody>
      </p:sp>
      <p:sp>
        <p:nvSpPr>
          <p:cNvPr id="13" name="Text Box 12"/>
          <p:cNvSpPr txBox="1">
            <a:spLocks noChangeArrowheads="1"/>
          </p:cNvSpPr>
          <p:nvPr/>
        </p:nvSpPr>
        <p:spPr bwMode="auto">
          <a:xfrm>
            <a:off x="2408989" y="3923631"/>
            <a:ext cx="9477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>
                <a:latin typeface="Times New Roman" charset="0"/>
              </a:rPr>
              <a:t>Long</a:t>
            </a:r>
          </a:p>
        </p:txBody>
      </p:sp>
      <p:sp>
        <p:nvSpPr>
          <p:cNvPr id="15" name="Text Box 14"/>
          <p:cNvSpPr txBox="1">
            <a:spLocks noChangeArrowheads="1"/>
          </p:cNvSpPr>
          <p:nvPr/>
        </p:nvSpPr>
        <p:spPr bwMode="auto">
          <a:xfrm>
            <a:off x="3170989" y="4761831"/>
            <a:ext cx="14144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dirty="0" smtClean="0">
                <a:latin typeface="Times New Roman" charset="0"/>
              </a:rPr>
              <a:t>Short</a:t>
            </a:r>
            <a:endParaRPr lang="en-US" sz="2400" dirty="0">
              <a:latin typeface="Times New Roman" charset="0"/>
            </a:endParaRPr>
          </a:p>
        </p:txBody>
      </p:sp>
      <p:sp>
        <p:nvSpPr>
          <p:cNvPr id="16" name="Text Box 15"/>
          <p:cNvSpPr txBox="1">
            <a:spLocks noChangeArrowheads="1"/>
          </p:cNvSpPr>
          <p:nvPr/>
        </p:nvSpPr>
        <p:spPr bwMode="auto">
          <a:xfrm>
            <a:off x="4373520" y="4761831"/>
            <a:ext cx="9477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dirty="0">
                <a:latin typeface="Times New Roman" charset="0"/>
              </a:rPr>
              <a:t>Long</a:t>
            </a:r>
          </a:p>
        </p:txBody>
      </p:sp>
      <p:cxnSp>
        <p:nvCxnSpPr>
          <p:cNvPr id="17" name="AutoShape 17"/>
          <p:cNvCxnSpPr>
            <a:cxnSpLocks noChangeShapeType="1"/>
            <a:stCxn id="5" idx="2"/>
            <a:endCxn id="12" idx="0"/>
          </p:cNvCxnSpPr>
          <p:nvPr/>
        </p:nvCxnSpPr>
        <p:spPr bwMode="auto">
          <a:xfrm>
            <a:off x="1134624" y="3636211"/>
            <a:ext cx="597213" cy="112562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8" name="Text Box 18"/>
          <p:cNvSpPr txBox="1">
            <a:spLocks noChangeArrowheads="1"/>
          </p:cNvSpPr>
          <p:nvPr/>
        </p:nvSpPr>
        <p:spPr bwMode="auto">
          <a:xfrm>
            <a:off x="38852" y="3999831"/>
            <a:ext cx="9477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>
                <a:latin typeface="Times New Roman" charset="0"/>
              </a:rPr>
              <a:t>No</a:t>
            </a:r>
          </a:p>
        </p:txBody>
      </p:sp>
      <p:sp>
        <p:nvSpPr>
          <p:cNvPr id="19" name="Text Box 19"/>
          <p:cNvSpPr txBox="1">
            <a:spLocks noChangeArrowheads="1"/>
          </p:cNvSpPr>
          <p:nvPr/>
        </p:nvSpPr>
        <p:spPr bwMode="auto">
          <a:xfrm>
            <a:off x="1494589" y="3999831"/>
            <a:ext cx="9477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>
                <a:latin typeface="Times New Roman" charset="0"/>
              </a:rPr>
              <a:t>Yes</a:t>
            </a:r>
          </a:p>
        </p:txBody>
      </p:sp>
      <p:cxnSp>
        <p:nvCxnSpPr>
          <p:cNvPr id="20" name="AutoShape 20"/>
          <p:cNvCxnSpPr>
            <a:cxnSpLocks noChangeShapeType="1"/>
            <a:stCxn id="4" idx="2"/>
            <a:endCxn id="13" idx="0"/>
          </p:cNvCxnSpPr>
          <p:nvPr/>
        </p:nvCxnSpPr>
        <p:spPr bwMode="auto">
          <a:xfrm>
            <a:off x="2634548" y="2272632"/>
            <a:ext cx="248310" cy="1650999"/>
          </a:xfrm>
          <a:prstGeom prst="straightConnector1">
            <a:avLst/>
          </a:prstGeom>
          <a:noFill/>
          <a:ln w="38100" cmpd="sng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1" name="AutoShape 21"/>
          <p:cNvCxnSpPr>
            <a:cxnSpLocks noChangeShapeType="1"/>
            <a:stCxn id="6" idx="2"/>
            <a:endCxn id="15" idx="0"/>
          </p:cNvCxnSpPr>
          <p:nvPr/>
        </p:nvCxnSpPr>
        <p:spPr bwMode="auto">
          <a:xfrm flipH="1">
            <a:off x="3878221" y="3636211"/>
            <a:ext cx="435768" cy="112562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2" name="AutoShape 22"/>
          <p:cNvCxnSpPr>
            <a:cxnSpLocks noChangeShapeType="1"/>
            <a:stCxn id="6" idx="2"/>
            <a:endCxn id="16" idx="0"/>
          </p:cNvCxnSpPr>
          <p:nvPr/>
        </p:nvCxnSpPr>
        <p:spPr bwMode="auto">
          <a:xfrm>
            <a:off x="4313989" y="3636211"/>
            <a:ext cx="533400" cy="112562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23" name="Text Box 23"/>
          <p:cNvSpPr txBox="1">
            <a:spLocks noChangeArrowheads="1"/>
          </p:cNvSpPr>
          <p:nvPr/>
        </p:nvSpPr>
        <p:spPr bwMode="auto">
          <a:xfrm>
            <a:off x="3317307" y="3771231"/>
            <a:ext cx="9477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dirty="0">
                <a:latin typeface="Times New Roman" charset="0"/>
              </a:rPr>
              <a:t>No</a:t>
            </a:r>
          </a:p>
        </p:txBody>
      </p:sp>
      <p:sp>
        <p:nvSpPr>
          <p:cNvPr id="24" name="Text Box 24"/>
          <p:cNvSpPr txBox="1">
            <a:spLocks noChangeArrowheads="1"/>
          </p:cNvSpPr>
          <p:nvPr/>
        </p:nvSpPr>
        <p:spPr bwMode="auto">
          <a:xfrm>
            <a:off x="4373520" y="3771231"/>
            <a:ext cx="949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dirty="0">
                <a:latin typeface="Times New Roman" charset="0"/>
              </a:rPr>
              <a:t>Yes</a:t>
            </a:r>
          </a:p>
        </p:txBody>
      </p:sp>
      <p:cxnSp>
        <p:nvCxnSpPr>
          <p:cNvPr id="26" name="AutoShape 27"/>
          <p:cNvCxnSpPr>
            <a:cxnSpLocks noChangeShapeType="1"/>
            <a:stCxn id="5" idx="2"/>
          </p:cNvCxnSpPr>
          <p:nvPr/>
        </p:nvCxnSpPr>
        <p:spPr bwMode="auto">
          <a:xfrm flipH="1">
            <a:off x="580190" y="3636211"/>
            <a:ext cx="554434" cy="112562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9" name="Straight Connector 48"/>
          <p:cNvCxnSpPr/>
          <p:nvPr/>
        </p:nvCxnSpPr>
        <p:spPr>
          <a:xfrm flipH="1">
            <a:off x="5400843" y="1866231"/>
            <a:ext cx="26737" cy="4577348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5547894" y="2215471"/>
            <a:ext cx="339558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Tree with internal nodes labeled by features</a:t>
            </a:r>
          </a:p>
          <a:p>
            <a:endParaRPr lang="en-US" sz="2400" dirty="0" smtClean="0"/>
          </a:p>
          <a:p>
            <a:r>
              <a:rPr lang="en-US" sz="2400" dirty="0" smtClean="0"/>
              <a:t>Branches are labeled by tests on that feature</a:t>
            </a:r>
          </a:p>
          <a:p>
            <a:endParaRPr lang="en-US" sz="2400" dirty="0"/>
          </a:p>
          <a:p>
            <a:r>
              <a:rPr lang="en-US" sz="2400" dirty="0" smtClean="0"/>
              <a:t>Leaves labeled with classes</a:t>
            </a:r>
            <a:endParaRPr lang="en-US" sz="2400" dirty="0"/>
          </a:p>
          <a:p>
            <a:endParaRPr lang="en-US" sz="2400" dirty="0"/>
          </a:p>
        </p:txBody>
      </p:sp>
      <p:sp>
        <p:nvSpPr>
          <p:cNvPr id="3" name="Rectangle 2"/>
          <p:cNvSpPr/>
          <p:nvPr/>
        </p:nvSpPr>
        <p:spPr>
          <a:xfrm>
            <a:off x="577427" y="5635477"/>
            <a:ext cx="229957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Leave = 8 AM</a:t>
            </a:r>
            <a:endParaRPr lang="en-US" sz="2400" dirty="0">
              <a:solidFill>
                <a:srgbClr val="FF0000"/>
              </a:solidFill>
            </a:endParaRPr>
          </a:p>
          <a:p>
            <a:r>
              <a:rPr lang="en-US" sz="2400" dirty="0" smtClean="0">
                <a:solidFill>
                  <a:srgbClr val="FF0000"/>
                </a:solidFill>
              </a:rPr>
              <a:t>Weather = Rainy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3043274" y="5635477"/>
            <a:ext cx="199345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Accident = Yes</a:t>
            </a:r>
            <a:endParaRPr lang="en-US" sz="2400" dirty="0">
              <a:solidFill>
                <a:srgbClr val="FF0000"/>
              </a:solidFill>
            </a:endParaRPr>
          </a:p>
          <a:p>
            <a:r>
              <a:rPr lang="en-US" sz="2400" dirty="0" smtClean="0">
                <a:solidFill>
                  <a:srgbClr val="FF0000"/>
                </a:solidFill>
              </a:rPr>
              <a:t>Stall = No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25" name="Oval 24"/>
          <p:cNvSpPr/>
          <p:nvPr/>
        </p:nvSpPr>
        <p:spPr>
          <a:xfrm>
            <a:off x="2408989" y="3923631"/>
            <a:ext cx="1006562" cy="533400"/>
          </a:xfrm>
          <a:prstGeom prst="ellipse">
            <a:avLst/>
          </a:prstGeom>
          <a:noFill/>
          <a:ln w="38100" cmpd="sng">
            <a:solidFill>
              <a:srgbClr val="008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0164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splitting criterion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74201" y="1485900"/>
            <a:ext cx="4737100" cy="38862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86763" y="5516440"/>
            <a:ext cx="865816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- Entropy: how much uncertainty there is in the distribution over labels after the split</a:t>
            </a:r>
          </a:p>
          <a:p>
            <a:r>
              <a:rPr lang="en-US" sz="2000" dirty="0" smtClean="0"/>
              <a:t>- </a:t>
            </a:r>
            <a:r>
              <a:rPr lang="en-US" sz="2000" dirty="0" err="1" smtClean="0"/>
              <a:t>Gini</a:t>
            </a:r>
            <a:r>
              <a:rPr lang="en-US" sz="2000" dirty="0" smtClean="0"/>
              <a:t>: sum of the square of the label proportions after split</a:t>
            </a:r>
          </a:p>
          <a:p>
            <a:r>
              <a:rPr lang="en-US" sz="2000" dirty="0" smtClean="0"/>
              <a:t>- Training error = misclassification error</a:t>
            </a:r>
          </a:p>
        </p:txBody>
      </p:sp>
    </p:spTree>
    <p:extLst>
      <p:ext uri="{BB962C8B-B14F-4D97-AF65-F5344CB8AC3E}">
        <p14:creationId xmlns:p14="http://schemas.microsoft.com/office/powerpoint/2010/main" val="6323581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Decision trees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803398" y="1612900"/>
            <a:ext cx="2800477" cy="9556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>
                <a:solidFill>
                  <a:srgbClr val="FF0000"/>
                </a:solidFill>
              </a:rPr>
              <a:t>Good?   Bad?</a:t>
            </a:r>
            <a:endParaRPr lang="en-US" sz="3600" dirty="0">
              <a:solidFill>
                <a:srgbClr val="FF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28900" y="3028950"/>
            <a:ext cx="3238500" cy="2514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79422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Decision trees: the good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Very intuitive and easy to interpret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Fast to run and fairly easy to implement (Assignment 2 </a:t>
            </a:r>
            <a:r>
              <a:rPr lang="en-US" dirty="0" smtClean="0">
                <a:sym typeface="Wingdings"/>
              </a:rPr>
              <a:t>)</a:t>
            </a:r>
          </a:p>
          <a:p>
            <a:pPr marL="0" indent="0">
              <a:buNone/>
            </a:pPr>
            <a:endParaRPr lang="en-US" dirty="0">
              <a:sym typeface="Wingdings"/>
            </a:endParaRPr>
          </a:p>
          <a:p>
            <a:pPr marL="0" indent="0">
              <a:buNone/>
            </a:pPr>
            <a:r>
              <a:rPr lang="en-US" dirty="0" smtClean="0"/>
              <a:t>Historically, perform fairly well (especially with a few more tricks we’ll see later on)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No prior assumptions about the data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55028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Decision trees: the bad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Be careful with features with lots of values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6966286"/>
              </p:ext>
            </p:extLst>
          </p:nvPr>
        </p:nvGraphicFramePr>
        <p:xfrm>
          <a:off x="2956048" y="2276057"/>
          <a:ext cx="4170950" cy="35661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4190"/>
                <a:gridCol w="834190"/>
                <a:gridCol w="834190"/>
                <a:gridCol w="834190"/>
                <a:gridCol w="834190"/>
              </a:tblGrid>
              <a:tr h="22483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ID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Terrain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Unicycle-type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Weather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Go-For-Ride?</a:t>
                      </a:r>
                      <a:endParaRPr lang="en-US" sz="1400" dirty="0"/>
                    </a:p>
                  </a:txBody>
                  <a:tcPr/>
                </a:tc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Trail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Normal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Rainy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</a:p>
                  </a:txBody>
                  <a:tcPr/>
                </a:tc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Road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Normal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Sunny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YES</a:t>
                      </a:r>
                    </a:p>
                  </a:txBody>
                  <a:tcPr/>
                </a:tc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Trail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Mountain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YES</a:t>
                      </a:r>
                    </a:p>
                  </a:txBody>
                  <a:tcPr/>
                </a:tc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Mountain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Rainy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YES</a:t>
                      </a:r>
                    </a:p>
                  </a:txBody>
                  <a:tcPr/>
                </a:tc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NO</a:t>
                      </a:r>
                    </a:p>
                  </a:txBody>
                  <a:tcPr/>
                </a:tc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Normal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Rainy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YES</a:t>
                      </a:r>
                    </a:p>
                  </a:txBody>
                  <a:tcPr/>
                </a:tc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Mountain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YES</a:t>
                      </a:r>
                    </a:p>
                  </a:txBody>
                  <a:tcPr/>
                </a:tc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Normal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Normal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Snowy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Mountain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YES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567218" y="6108996"/>
            <a:ext cx="52001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Which feature would be at the top here?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41832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Decision trees: the bad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Can be problematic (slow, bad performance) with </a:t>
            </a:r>
            <a:r>
              <a:rPr lang="en-US" dirty="0" smtClean="0"/>
              <a:t>large </a:t>
            </a:r>
            <a:r>
              <a:rPr lang="en-US" dirty="0" smtClean="0"/>
              <a:t>numbers of features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Can’t learn some very simple data sets (e.g. some types of linearly separable data)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Pruning/tuning can be tricky to get right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79713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DT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2303794"/>
            <a:ext cx="8153400" cy="4382826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 smtClean="0"/>
              <a:t>Base cases:</a:t>
            </a:r>
          </a:p>
          <a:p>
            <a:pPr marL="514350" indent="-514350">
              <a:buAutoNum type="arabicPeriod"/>
            </a:pPr>
            <a:r>
              <a:rPr lang="en-US" dirty="0" smtClean="0"/>
              <a:t>If all data belong to the same class, pick that label</a:t>
            </a:r>
          </a:p>
          <a:p>
            <a:pPr marL="514350" indent="-514350">
              <a:buAutoNum type="arabicPeriod"/>
            </a:pPr>
            <a:r>
              <a:rPr lang="en-US" dirty="0" smtClean="0"/>
              <a:t>If all the data have the same feature values, pick majority label</a:t>
            </a:r>
          </a:p>
          <a:p>
            <a:pPr marL="514350" indent="-514350">
              <a:buAutoNum type="arabicPeriod"/>
            </a:pPr>
            <a:r>
              <a:rPr lang="en-US" dirty="0" smtClean="0"/>
              <a:t>If we’re out of features to examine, pick majority label</a:t>
            </a:r>
          </a:p>
          <a:p>
            <a:pPr marL="514350" indent="-514350">
              <a:buAutoNum type="arabicPeriod"/>
            </a:pPr>
            <a:r>
              <a:rPr lang="en-US" dirty="0" smtClean="0"/>
              <a:t>If the we don’t have any data left, pick majority label of </a:t>
            </a:r>
            <a:r>
              <a:rPr lang="en-US" i="1" dirty="0" smtClean="0"/>
              <a:t>parent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i="1" dirty="0" smtClean="0">
                <a:solidFill>
                  <a:srgbClr val="FF6600"/>
                </a:solidFill>
              </a:rPr>
              <a:t>If some other stopping criteria </a:t>
            </a:r>
            <a:r>
              <a:rPr lang="en-US" dirty="0" smtClean="0"/>
              <a:t>exists to avoid </a:t>
            </a:r>
            <a:r>
              <a:rPr lang="en-US" dirty="0" err="1" smtClean="0"/>
              <a:t>overfitting</a:t>
            </a:r>
            <a:r>
              <a:rPr lang="en-US" dirty="0" smtClean="0"/>
              <a:t>, pick majority label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Otherwise (i.e. if none of the base cases apply):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smtClean="0"/>
              <a:t>calculate the “score” for each feature if we used it to split the data</a:t>
            </a:r>
          </a:p>
          <a:p>
            <a:pPr>
              <a:buFontTx/>
              <a:buChar char="-"/>
            </a:pPr>
            <a:r>
              <a:rPr lang="en-US" dirty="0" smtClean="0"/>
              <a:t>pick the feature with the highest score, partition the data based on that </a:t>
            </a:r>
            <a:r>
              <a:rPr lang="en-US" dirty="0" smtClean="0"/>
              <a:t>data, e.g. </a:t>
            </a:r>
            <a:r>
              <a:rPr lang="en-US" dirty="0" err="1" smtClean="0"/>
              <a:t>data_left</a:t>
            </a:r>
            <a:r>
              <a:rPr lang="en-US" dirty="0" smtClean="0"/>
              <a:t> and </a:t>
            </a:r>
            <a:r>
              <a:rPr lang="en-US" dirty="0" err="1" smtClean="0"/>
              <a:t>data_right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err="1" smtClean="0"/>
              <a:t>Recurse</a:t>
            </a:r>
            <a:r>
              <a:rPr lang="en-US" dirty="0" smtClean="0"/>
              <a:t>, i.e. </a:t>
            </a:r>
            <a:r>
              <a:rPr lang="en-US" dirty="0" err="1" smtClean="0"/>
              <a:t>DT_train</a:t>
            </a:r>
            <a:r>
              <a:rPr lang="en-US" dirty="0" smtClean="0"/>
              <a:t>(</a:t>
            </a:r>
            <a:r>
              <a:rPr lang="en-US" dirty="0" err="1" smtClean="0"/>
              <a:t>data_left</a:t>
            </a:r>
            <a:r>
              <a:rPr lang="en-US" dirty="0" smtClean="0"/>
              <a:t>) and </a:t>
            </a:r>
            <a:r>
              <a:rPr lang="en-US" dirty="0" err="1" smtClean="0"/>
              <a:t>DT_train</a:t>
            </a:r>
            <a:r>
              <a:rPr lang="en-US" dirty="0" smtClean="0"/>
              <a:t>(</a:t>
            </a:r>
            <a:r>
              <a:rPr lang="en-US" dirty="0" err="1" smtClean="0"/>
              <a:t>data_right</a:t>
            </a:r>
            <a:r>
              <a:rPr lang="en-US" dirty="0" smtClean="0"/>
              <a:t>)</a:t>
            </a:r>
          </a:p>
          <a:p>
            <a:pPr>
              <a:buFontTx/>
              <a:buChar char="-"/>
            </a:pPr>
            <a:r>
              <a:rPr lang="en-US" dirty="0" smtClean="0"/>
              <a:t>Make tree with feature as the splitting criterion with the decision trees returned from the recursive calls as the children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70874" y="1775607"/>
            <a:ext cx="15772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DT_train</a:t>
            </a:r>
            <a:r>
              <a:rPr lang="en-US" dirty="0" smtClean="0"/>
              <a:t>(data):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76742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308643" y="4761831"/>
            <a:ext cx="949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dirty="0">
                <a:latin typeface="Times New Roman" charset="0"/>
              </a:rPr>
              <a:t>Short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Decision trees</a:t>
            </a:r>
            <a:endParaRPr lang="en-US" dirty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951789" y="1866231"/>
            <a:ext cx="1365518" cy="406401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>
                <a:solidFill>
                  <a:schemeClr val="bg1"/>
                </a:solidFill>
                <a:latin typeface="Times New Roman" charset="0"/>
              </a:rPr>
              <a:t>Leave At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376989" y="3237831"/>
            <a:ext cx="1515269" cy="39838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>
                <a:solidFill>
                  <a:schemeClr val="bg1"/>
                </a:solidFill>
                <a:latin typeface="Times New Roman" charset="0"/>
              </a:rPr>
              <a:t>Stall?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3628189" y="3237831"/>
            <a:ext cx="1371600" cy="39838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dirty="0">
                <a:solidFill>
                  <a:schemeClr val="bg1"/>
                </a:solidFill>
                <a:latin typeface="Times New Roman" charset="0"/>
              </a:rPr>
              <a:t>Accident?</a:t>
            </a: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503989" y="2475831"/>
            <a:ext cx="1092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Times New Roman" charset="0"/>
              </a:rPr>
              <a:t>10 AM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3899652" y="2552031"/>
            <a:ext cx="9477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Times New Roman" charset="0"/>
              </a:rPr>
              <a:t>9 AM</a:t>
            </a:r>
          </a:p>
        </p:txBody>
      </p:sp>
      <p:cxnSp>
        <p:nvCxnSpPr>
          <p:cNvPr id="9" name="AutoShape 8"/>
          <p:cNvCxnSpPr>
            <a:cxnSpLocks noChangeShapeType="1"/>
            <a:stCxn id="4" idx="2"/>
            <a:endCxn id="5" idx="0"/>
          </p:cNvCxnSpPr>
          <p:nvPr/>
        </p:nvCxnSpPr>
        <p:spPr bwMode="auto">
          <a:xfrm flipH="1">
            <a:off x="1134624" y="2272632"/>
            <a:ext cx="1499924" cy="965199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0" name="AutoShape 9"/>
          <p:cNvCxnSpPr>
            <a:cxnSpLocks noChangeShapeType="1"/>
            <a:stCxn id="4" idx="2"/>
            <a:endCxn id="6" idx="0"/>
          </p:cNvCxnSpPr>
          <p:nvPr/>
        </p:nvCxnSpPr>
        <p:spPr bwMode="auto">
          <a:xfrm>
            <a:off x="2634548" y="2272632"/>
            <a:ext cx="1679441" cy="965199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2467813" y="2780631"/>
            <a:ext cx="9477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latin typeface="Times New Roman" charset="0"/>
              </a:rPr>
              <a:t>8 AM</a:t>
            </a:r>
          </a:p>
        </p:txBody>
      </p:sp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1257968" y="4761831"/>
            <a:ext cx="9477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dirty="0">
                <a:latin typeface="Times New Roman" charset="0"/>
              </a:rPr>
              <a:t>Long</a:t>
            </a:r>
          </a:p>
        </p:txBody>
      </p:sp>
      <p:sp>
        <p:nvSpPr>
          <p:cNvPr id="13" name="Text Box 12"/>
          <p:cNvSpPr txBox="1">
            <a:spLocks noChangeArrowheads="1"/>
          </p:cNvSpPr>
          <p:nvPr/>
        </p:nvSpPr>
        <p:spPr bwMode="auto">
          <a:xfrm>
            <a:off x="2408989" y="3923631"/>
            <a:ext cx="9477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>
                <a:latin typeface="Times New Roman" charset="0"/>
              </a:rPr>
              <a:t>Long</a:t>
            </a:r>
          </a:p>
        </p:txBody>
      </p:sp>
      <p:sp>
        <p:nvSpPr>
          <p:cNvPr id="15" name="Text Box 14"/>
          <p:cNvSpPr txBox="1">
            <a:spLocks noChangeArrowheads="1"/>
          </p:cNvSpPr>
          <p:nvPr/>
        </p:nvSpPr>
        <p:spPr bwMode="auto">
          <a:xfrm>
            <a:off x="3170989" y="4761831"/>
            <a:ext cx="14144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dirty="0" smtClean="0">
                <a:latin typeface="Times New Roman" charset="0"/>
              </a:rPr>
              <a:t>Short</a:t>
            </a:r>
            <a:endParaRPr lang="en-US" sz="2400" dirty="0">
              <a:latin typeface="Times New Roman" charset="0"/>
            </a:endParaRPr>
          </a:p>
        </p:txBody>
      </p:sp>
      <p:sp>
        <p:nvSpPr>
          <p:cNvPr id="16" name="Text Box 15"/>
          <p:cNvSpPr txBox="1">
            <a:spLocks noChangeArrowheads="1"/>
          </p:cNvSpPr>
          <p:nvPr/>
        </p:nvSpPr>
        <p:spPr bwMode="auto">
          <a:xfrm>
            <a:off x="4373520" y="4761831"/>
            <a:ext cx="9477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dirty="0">
                <a:latin typeface="Times New Roman" charset="0"/>
              </a:rPr>
              <a:t>Long</a:t>
            </a:r>
          </a:p>
        </p:txBody>
      </p:sp>
      <p:cxnSp>
        <p:nvCxnSpPr>
          <p:cNvPr id="17" name="AutoShape 17"/>
          <p:cNvCxnSpPr>
            <a:cxnSpLocks noChangeShapeType="1"/>
            <a:stCxn id="5" idx="2"/>
            <a:endCxn id="12" idx="0"/>
          </p:cNvCxnSpPr>
          <p:nvPr/>
        </p:nvCxnSpPr>
        <p:spPr bwMode="auto">
          <a:xfrm>
            <a:off x="1134624" y="3636211"/>
            <a:ext cx="597213" cy="112562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8" name="Text Box 18"/>
          <p:cNvSpPr txBox="1">
            <a:spLocks noChangeArrowheads="1"/>
          </p:cNvSpPr>
          <p:nvPr/>
        </p:nvSpPr>
        <p:spPr bwMode="auto">
          <a:xfrm>
            <a:off x="38852" y="3999831"/>
            <a:ext cx="9477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>
                <a:latin typeface="Times New Roman" charset="0"/>
              </a:rPr>
              <a:t>No</a:t>
            </a:r>
          </a:p>
        </p:txBody>
      </p:sp>
      <p:sp>
        <p:nvSpPr>
          <p:cNvPr id="19" name="Text Box 19"/>
          <p:cNvSpPr txBox="1">
            <a:spLocks noChangeArrowheads="1"/>
          </p:cNvSpPr>
          <p:nvPr/>
        </p:nvSpPr>
        <p:spPr bwMode="auto">
          <a:xfrm>
            <a:off x="1494589" y="3999831"/>
            <a:ext cx="9477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>
                <a:latin typeface="Times New Roman" charset="0"/>
              </a:rPr>
              <a:t>Yes</a:t>
            </a:r>
          </a:p>
        </p:txBody>
      </p:sp>
      <p:cxnSp>
        <p:nvCxnSpPr>
          <p:cNvPr id="20" name="AutoShape 20"/>
          <p:cNvCxnSpPr>
            <a:cxnSpLocks noChangeShapeType="1"/>
            <a:stCxn id="4" idx="2"/>
            <a:endCxn id="13" idx="0"/>
          </p:cNvCxnSpPr>
          <p:nvPr/>
        </p:nvCxnSpPr>
        <p:spPr bwMode="auto">
          <a:xfrm>
            <a:off x="2634548" y="2272632"/>
            <a:ext cx="248310" cy="1650999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1" name="AutoShape 21"/>
          <p:cNvCxnSpPr>
            <a:cxnSpLocks noChangeShapeType="1"/>
            <a:stCxn id="6" idx="2"/>
            <a:endCxn id="15" idx="0"/>
          </p:cNvCxnSpPr>
          <p:nvPr/>
        </p:nvCxnSpPr>
        <p:spPr bwMode="auto">
          <a:xfrm flipH="1">
            <a:off x="3878221" y="3636211"/>
            <a:ext cx="435768" cy="112562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2" name="AutoShape 22"/>
          <p:cNvCxnSpPr>
            <a:cxnSpLocks noChangeShapeType="1"/>
            <a:stCxn id="6" idx="2"/>
            <a:endCxn id="16" idx="0"/>
          </p:cNvCxnSpPr>
          <p:nvPr/>
        </p:nvCxnSpPr>
        <p:spPr bwMode="auto">
          <a:xfrm>
            <a:off x="4313989" y="3636211"/>
            <a:ext cx="533400" cy="112562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23" name="Text Box 23"/>
          <p:cNvSpPr txBox="1">
            <a:spLocks noChangeArrowheads="1"/>
          </p:cNvSpPr>
          <p:nvPr/>
        </p:nvSpPr>
        <p:spPr bwMode="auto">
          <a:xfrm>
            <a:off x="3317307" y="3771231"/>
            <a:ext cx="9477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dirty="0">
                <a:latin typeface="Times New Roman" charset="0"/>
              </a:rPr>
              <a:t>No</a:t>
            </a:r>
          </a:p>
        </p:txBody>
      </p:sp>
      <p:sp>
        <p:nvSpPr>
          <p:cNvPr id="24" name="Text Box 24"/>
          <p:cNvSpPr txBox="1">
            <a:spLocks noChangeArrowheads="1"/>
          </p:cNvSpPr>
          <p:nvPr/>
        </p:nvSpPr>
        <p:spPr bwMode="auto">
          <a:xfrm>
            <a:off x="4373520" y="3771231"/>
            <a:ext cx="949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dirty="0">
                <a:latin typeface="Times New Roman" charset="0"/>
              </a:rPr>
              <a:t>Yes</a:t>
            </a:r>
          </a:p>
        </p:txBody>
      </p:sp>
      <p:cxnSp>
        <p:nvCxnSpPr>
          <p:cNvPr id="26" name="AutoShape 27"/>
          <p:cNvCxnSpPr>
            <a:cxnSpLocks noChangeShapeType="1"/>
            <a:stCxn id="5" idx="2"/>
          </p:cNvCxnSpPr>
          <p:nvPr/>
        </p:nvCxnSpPr>
        <p:spPr bwMode="auto">
          <a:xfrm flipH="1">
            <a:off x="580190" y="3636211"/>
            <a:ext cx="554434" cy="112562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9" name="Straight Connector 48"/>
          <p:cNvCxnSpPr/>
          <p:nvPr/>
        </p:nvCxnSpPr>
        <p:spPr>
          <a:xfrm flipH="1">
            <a:off x="5400843" y="1866231"/>
            <a:ext cx="26737" cy="4577348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5547894" y="2215471"/>
            <a:ext cx="339558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Tree with internal nodes labeled by features</a:t>
            </a:r>
          </a:p>
          <a:p>
            <a:endParaRPr lang="en-US" sz="2400" dirty="0" smtClean="0"/>
          </a:p>
          <a:p>
            <a:r>
              <a:rPr lang="en-US" sz="2400" dirty="0" smtClean="0"/>
              <a:t>Branches are labeled by tests on that feature</a:t>
            </a:r>
          </a:p>
          <a:p>
            <a:endParaRPr lang="en-US" sz="2400" dirty="0"/>
          </a:p>
          <a:p>
            <a:r>
              <a:rPr lang="en-US" sz="2400" dirty="0" smtClean="0"/>
              <a:t>Leaves labeled with classes</a:t>
            </a:r>
            <a:endParaRPr lang="en-US" sz="2400" dirty="0"/>
          </a:p>
          <a:p>
            <a:endParaRPr lang="en-US" sz="2400" dirty="0"/>
          </a:p>
        </p:txBody>
      </p:sp>
      <p:sp>
        <p:nvSpPr>
          <p:cNvPr id="3" name="Rectangle 2"/>
          <p:cNvSpPr/>
          <p:nvPr/>
        </p:nvSpPr>
        <p:spPr>
          <a:xfrm>
            <a:off x="577427" y="5635477"/>
            <a:ext cx="229957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Leave = 10 AM</a:t>
            </a:r>
            <a:endParaRPr lang="en-US" sz="2400" dirty="0">
              <a:solidFill>
                <a:srgbClr val="FF0000"/>
              </a:solidFill>
            </a:endParaRPr>
          </a:p>
          <a:p>
            <a:r>
              <a:rPr lang="en-US" sz="2400" dirty="0" smtClean="0">
                <a:solidFill>
                  <a:srgbClr val="FF0000"/>
                </a:solidFill>
              </a:rPr>
              <a:t>Weather = Rainy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3043274" y="5635477"/>
            <a:ext cx="195107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Accident = No</a:t>
            </a:r>
            <a:endParaRPr lang="en-US" sz="2400" dirty="0">
              <a:solidFill>
                <a:srgbClr val="FF0000"/>
              </a:solidFill>
            </a:endParaRPr>
          </a:p>
          <a:p>
            <a:r>
              <a:rPr lang="en-US" sz="2400" dirty="0" smtClean="0">
                <a:solidFill>
                  <a:srgbClr val="FF0000"/>
                </a:solidFill>
              </a:rPr>
              <a:t>Stall = No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17409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308643" y="4761831"/>
            <a:ext cx="949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dirty="0">
                <a:latin typeface="Times New Roman" charset="0"/>
              </a:rPr>
              <a:t>Short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Decision trees</a:t>
            </a:r>
            <a:endParaRPr lang="en-US" dirty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951789" y="1866231"/>
            <a:ext cx="1365518" cy="406401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>
                <a:solidFill>
                  <a:schemeClr val="bg1"/>
                </a:solidFill>
                <a:latin typeface="Times New Roman" charset="0"/>
              </a:rPr>
              <a:t>Leave At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376989" y="3237831"/>
            <a:ext cx="1515269" cy="39838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>
                <a:solidFill>
                  <a:schemeClr val="bg1"/>
                </a:solidFill>
                <a:latin typeface="Times New Roman" charset="0"/>
              </a:rPr>
              <a:t>Stall?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3628189" y="3237831"/>
            <a:ext cx="1371600" cy="39838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dirty="0">
                <a:solidFill>
                  <a:schemeClr val="bg1"/>
                </a:solidFill>
                <a:latin typeface="Times New Roman" charset="0"/>
              </a:rPr>
              <a:t>Accident?</a:t>
            </a: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503989" y="2475831"/>
            <a:ext cx="1092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Times New Roman" charset="0"/>
              </a:rPr>
              <a:t>10 AM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3899652" y="2552031"/>
            <a:ext cx="9477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Times New Roman" charset="0"/>
              </a:rPr>
              <a:t>9 AM</a:t>
            </a:r>
          </a:p>
        </p:txBody>
      </p:sp>
      <p:cxnSp>
        <p:nvCxnSpPr>
          <p:cNvPr id="9" name="AutoShape 8"/>
          <p:cNvCxnSpPr>
            <a:cxnSpLocks noChangeShapeType="1"/>
            <a:stCxn id="4" idx="2"/>
            <a:endCxn id="5" idx="0"/>
          </p:cNvCxnSpPr>
          <p:nvPr/>
        </p:nvCxnSpPr>
        <p:spPr bwMode="auto">
          <a:xfrm flipH="1">
            <a:off x="1134624" y="2272632"/>
            <a:ext cx="1499924" cy="965199"/>
          </a:xfrm>
          <a:prstGeom prst="straightConnector1">
            <a:avLst/>
          </a:prstGeom>
          <a:noFill/>
          <a:ln w="28575" cmpd="sng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0" name="AutoShape 9"/>
          <p:cNvCxnSpPr>
            <a:cxnSpLocks noChangeShapeType="1"/>
            <a:stCxn id="4" idx="2"/>
            <a:endCxn id="6" idx="0"/>
          </p:cNvCxnSpPr>
          <p:nvPr/>
        </p:nvCxnSpPr>
        <p:spPr bwMode="auto">
          <a:xfrm>
            <a:off x="2634548" y="2272632"/>
            <a:ext cx="1679441" cy="965199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2467813" y="2780631"/>
            <a:ext cx="9477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latin typeface="Times New Roman" charset="0"/>
              </a:rPr>
              <a:t>8 AM</a:t>
            </a:r>
          </a:p>
        </p:txBody>
      </p:sp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1257968" y="4761831"/>
            <a:ext cx="9477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dirty="0">
                <a:latin typeface="Times New Roman" charset="0"/>
              </a:rPr>
              <a:t>Long</a:t>
            </a:r>
          </a:p>
        </p:txBody>
      </p:sp>
      <p:sp>
        <p:nvSpPr>
          <p:cNvPr id="13" name="Text Box 12"/>
          <p:cNvSpPr txBox="1">
            <a:spLocks noChangeArrowheads="1"/>
          </p:cNvSpPr>
          <p:nvPr/>
        </p:nvSpPr>
        <p:spPr bwMode="auto">
          <a:xfrm>
            <a:off x="2408989" y="3923631"/>
            <a:ext cx="9477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>
                <a:latin typeface="Times New Roman" charset="0"/>
              </a:rPr>
              <a:t>Long</a:t>
            </a:r>
          </a:p>
        </p:txBody>
      </p:sp>
      <p:sp>
        <p:nvSpPr>
          <p:cNvPr id="15" name="Text Box 14"/>
          <p:cNvSpPr txBox="1">
            <a:spLocks noChangeArrowheads="1"/>
          </p:cNvSpPr>
          <p:nvPr/>
        </p:nvSpPr>
        <p:spPr bwMode="auto">
          <a:xfrm>
            <a:off x="3170989" y="4761831"/>
            <a:ext cx="14144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dirty="0" smtClean="0">
                <a:latin typeface="Times New Roman" charset="0"/>
              </a:rPr>
              <a:t>Short</a:t>
            </a:r>
            <a:endParaRPr lang="en-US" sz="2400" dirty="0">
              <a:latin typeface="Times New Roman" charset="0"/>
            </a:endParaRPr>
          </a:p>
        </p:txBody>
      </p:sp>
      <p:sp>
        <p:nvSpPr>
          <p:cNvPr id="16" name="Text Box 15"/>
          <p:cNvSpPr txBox="1">
            <a:spLocks noChangeArrowheads="1"/>
          </p:cNvSpPr>
          <p:nvPr/>
        </p:nvSpPr>
        <p:spPr bwMode="auto">
          <a:xfrm>
            <a:off x="4373520" y="4761831"/>
            <a:ext cx="9477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dirty="0">
                <a:latin typeface="Times New Roman" charset="0"/>
              </a:rPr>
              <a:t>Long</a:t>
            </a:r>
          </a:p>
        </p:txBody>
      </p:sp>
      <p:cxnSp>
        <p:nvCxnSpPr>
          <p:cNvPr id="17" name="AutoShape 17"/>
          <p:cNvCxnSpPr>
            <a:cxnSpLocks noChangeShapeType="1"/>
            <a:stCxn id="5" idx="2"/>
            <a:endCxn id="12" idx="0"/>
          </p:cNvCxnSpPr>
          <p:nvPr/>
        </p:nvCxnSpPr>
        <p:spPr bwMode="auto">
          <a:xfrm>
            <a:off x="1134624" y="3636211"/>
            <a:ext cx="597213" cy="112562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8" name="Text Box 18"/>
          <p:cNvSpPr txBox="1">
            <a:spLocks noChangeArrowheads="1"/>
          </p:cNvSpPr>
          <p:nvPr/>
        </p:nvSpPr>
        <p:spPr bwMode="auto">
          <a:xfrm>
            <a:off x="38852" y="3999831"/>
            <a:ext cx="9477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>
                <a:latin typeface="Times New Roman" charset="0"/>
              </a:rPr>
              <a:t>No</a:t>
            </a:r>
          </a:p>
        </p:txBody>
      </p:sp>
      <p:sp>
        <p:nvSpPr>
          <p:cNvPr id="19" name="Text Box 19"/>
          <p:cNvSpPr txBox="1">
            <a:spLocks noChangeArrowheads="1"/>
          </p:cNvSpPr>
          <p:nvPr/>
        </p:nvSpPr>
        <p:spPr bwMode="auto">
          <a:xfrm>
            <a:off x="1494589" y="3999831"/>
            <a:ext cx="9477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>
                <a:latin typeface="Times New Roman" charset="0"/>
              </a:rPr>
              <a:t>Yes</a:t>
            </a:r>
          </a:p>
        </p:txBody>
      </p:sp>
      <p:cxnSp>
        <p:nvCxnSpPr>
          <p:cNvPr id="20" name="AutoShape 20"/>
          <p:cNvCxnSpPr>
            <a:cxnSpLocks noChangeShapeType="1"/>
            <a:stCxn id="4" idx="2"/>
            <a:endCxn id="13" idx="0"/>
          </p:cNvCxnSpPr>
          <p:nvPr/>
        </p:nvCxnSpPr>
        <p:spPr bwMode="auto">
          <a:xfrm>
            <a:off x="2634548" y="2272632"/>
            <a:ext cx="248310" cy="1650999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1" name="AutoShape 21"/>
          <p:cNvCxnSpPr>
            <a:cxnSpLocks noChangeShapeType="1"/>
            <a:stCxn id="6" idx="2"/>
            <a:endCxn id="15" idx="0"/>
          </p:cNvCxnSpPr>
          <p:nvPr/>
        </p:nvCxnSpPr>
        <p:spPr bwMode="auto">
          <a:xfrm flipH="1">
            <a:off x="3878221" y="3636211"/>
            <a:ext cx="435768" cy="112562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2" name="AutoShape 22"/>
          <p:cNvCxnSpPr>
            <a:cxnSpLocks noChangeShapeType="1"/>
            <a:stCxn id="6" idx="2"/>
            <a:endCxn id="16" idx="0"/>
          </p:cNvCxnSpPr>
          <p:nvPr/>
        </p:nvCxnSpPr>
        <p:spPr bwMode="auto">
          <a:xfrm>
            <a:off x="4313989" y="3636211"/>
            <a:ext cx="533400" cy="112562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23" name="Text Box 23"/>
          <p:cNvSpPr txBox="1">
            <a:spLocks noChangeArrowheads="1"/>
          </p:cNvSpPr>
          <p:nvPr/>
        </p:nvSpPr>
        <p:spPr bwMode="auto">
          <a:xfrm>
            <a:off x="3317307" y="3771231"/>
            <a:ext cx="9477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dirty="0">
                <a:latin typeface="Times New Roman" charset="0"/>
              </a:rPr>
              <a:t>No</a:t>
            </a:r>
          </a:p>
        </p:txBody>
      </p:sp>
      <p:sp>
        <p:nvSpPr>
          <p:cNvPr id="24" name="Text Box 24"/>
          <p:cNvSpPr txBox="1">
            <a:spLocks noChangeArrowheads="1"/>
          </p:cNvSpPr>
          <p:nvPr/>
        </p:nvSpPr>
        <p:spPr bwMode="auto">
          <a:xfrm>
            <a:off x="4373520" y="3771231"/>
            <a:ext cx="949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dirty="0">
                <a:latin typeface="Times New Roman" charset="0"/>
              </a:rPr>
              <a:t>Yes</a:t>
            </a:r>
          </a:p>
        </p:txBody>
      </p:sp>
      <p:cxnSp>
        <p:nvCxnSpPr>
          <p:cNvPr id="26" name="AutoShape 27"/>
          <p:cNvCxnSpPr>
            <a:cxnSpLocks noChangeShapeType="1"/>
            <a:stCxn id="5" idx="2"/>
          </p:cNvCxnSpPr>
          <p:nvPr/>
        </p:nvCxnSpPr>
        <p:spPr bwMode="auto">
          <a:xfrm flipH="1">
            <a:off x="580190" y="3636211"/>
            <a:ext cx="554434" cy="1125620"/>
          </a:xfrm>
          <a:prstGeom prst="straightConnector1">
            <a:avLst/>
          </a:prstGeom>
          <a:noFill/>
          <a:ln w="28575" cmpd="sng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9" name="Straight Connector 48"/>
          <p:cNvCxnSpPr/>
          <p:nvPr/>
        </p:nvCxnSpPr>
        <p:spPr>
          <a:xfrm flipH="1">
            <a:off x="5400843" y="1866231"/>
            <a:ext cx="26737" cy="4577348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5547894" y="2215471"/>
            <a:ext cx="339558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Tree with internal nodes labeled by features</a:t>
            </a:r>
          </a:p>
          <a:p>
            <a:endParaRPr lang="en-US" sz="2400" dirty="0" smtClean="0"/>
          </a:p>
          <a:p>
            <a:r>
              <a:rPr lang="en-US" sz="2400" dirty="0" smtClean="0"/>
              <a:t>Branches are labeled by tests on that feature</a:t>
            </a:r>
          </a:p>
          <a:p>
            <a:endParaRPr lang="en-US" sz="2400" dirty="0"/>
          </a:p>
          <a:p>
            <a:r>
              <a:rPr lang="en-US" sz="2400" dirty="0" smtClean="0"/>
              <a:t>Leaves labeled with classes</a:t>
            </a:r>
            <a:endParaRPr lang="en-US" sz="2400" dirty="0"/>
          </a:p>
          <a:p>
            <a:endParaRPr lang="en-US" sz="2400" dirty="0"/>
          </a:p>
        </p:txBody>
      </p:sp>
      <p:sp>
        <p:nvSpPr>
          <p:cNvPr id="3" name="Rectangle 2"/>
          <p:cNvSpPr/>
          <p:nvPr/>
        </p:nvSpPr>
        <p:spPr>
          <a:xfrm>
            <a:off x="577427" y="5635477"/>
            <a:ext cx="229957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Leave = 10 AM</a:t>
            </a:r>
            <a:endParaRPr lang="en-US" sz="2400" dirty="0">
              <a:solidFill>
                <a:srgbClr val="FF0000"/>
              </a:solidFill>
            </a:endParaRPr>
          </a:p>
          <a:p>
            <a:r>
              <a:rPr lang="en-US" sz="2400" dirty="0" smtClean="0">
                <a:solidFill>
                  <a:srgbClr val="FF0000"/>
                </a:solidFill>
              </a:rPr>
              <a:t>Weather = Rainy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3043274" y="5635477"/>
            <a:ext cx="195107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Accident = No</a:t>
            </a:r>
            <a:endParaRPr lang="en-US" sz="2400" dirty="0">
              <a:solidFill>
                <a:srgbClr val="FF0000"/>
              </a:solidFill>
            </a:endParaRPr>
          </a:p>
          <a:p>
            <a:r>
              <a:rPr lang="en-US" sz="2400" dirty="0" smtClean="0">
                <a:solidFill>
                  <a:srgbClr val="FF0000"/>
                </a:solidFill>
              </a:rPr>
              <a:t>Stall = No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30" name="Oval 29"/>
          <p:cNvSpPr/>
          <p:nvPr/>
        </p:nvSpPr>
        <p:spPr>
          <a:xfrm>
            <a:off x="308643" y="4761831"/>
            <a:ext cx="1006562" cy="533400"/>
          </a:xfrm>
          <a:prstGeom prst="ellipse">
            <a:avLst/>
          </a:prstGeom>
          <a:noFill/>
          <a:ln w="38100" cmpd="sng">
            <a:solidFill>
              <a:srgbClr val="008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5514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6306" name="Rectangle 2"/>
          <p:cNvSpPr>
            <a:spLocks noGrp="1" noChangeArrowheads="1"/>
          </p:cNvSpPr>
          <p:nvPr>
            <p:ph type="title"/>
          </p:nvPr>
        </p:nvSpPr>
        <p:spPr>
          <a:xfrm>
            <a:off x="106947" y="141710"/>
            <a:ext cx="9205495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To ride or not to ride, that is the question…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473159" y="6058385"/>
            <a:ext cx="30779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Build a decision tree</a:t>
            </a:r>
            <a:endParaRPr lang="en-US" sz="2800" dirty="0">
              <a:solidFill>
                <a:srgbClr val="FF0000"/>
              </a:solidFill>
            </a:endParaRPr>
          </a:p>
        </p:txBody>
      </p:sp>
      <p:graphicFrame>
        <p:nvGraphicFramePr>
          <p:cNvPr id="29" name="Table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1672435"/>
              </p:ext>
            </p:extLst>
          </p:nvPr>
        </p:nvGraphicFramePr>
        <p:xfrm>
          <a:off x="1751264" y="1667123"/>
          <a:ext cx="5507788" cy="4297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6947"/>
                <a:gridCol w="1376947"/>
                <a:gridCol w="1219893"/>
                <a:gridCol w="1534001"/>
              </a:tblGrid>
              <a:tr h="224833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Terrain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Unicycle-type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Weather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Go-For-Ride?</a:t>
                      </a:r>
                      <a:endParaRPr lang="en-US" sz="1800" dirty="0"/>
                    </a:p>
                  </a:txBody>
                  <a:tcPr/>
                </a:tc>
              </a:tr>
              <a:tr h="224833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Trail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Normal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Rainy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NO</a:t>
                      </a:r>
                    </a:p>
                  </a:txBody>
                  <a:tcPr/>
                </a:tc>
              </a:tr>
              <a:tr h="224833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Road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Normal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Sunny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YES</a:t>
                      </a:r>
                    </a:p>
                  </a:txBody>
                  <a:tcPr/>
                </a:tc>
              </a:tr>
              <a:tr h="224833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Trail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Mountain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YES</a:t>
                      </a:r>
                    </a:p>
                  </a:txBody>
                  <a:tcPr/>
                </a:tc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Mountain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Rainy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YES</a:t>
                      </a:r>
                    </a:p>
                  </a:txBody>
                  <a:tcPr/>
                </a:tc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NO</a:t>
                      </a:r>
                    </a:p>
                  </a:txBody>
                  <a:tcPr/>
                </a:tc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Normal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Rainy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YES</a:t>
                      </a:r>
                    </a:p>
                  </a:txBody>
                  <a:tcPr/>
                </a:tc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Mountain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YES</a:t>
                      </a:r>
                    </a:p>
                  </a:txBody>
                  <a:tcPr/>
                </a:tc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Normal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NO</a:t>
                      </a:r>
                      <a:endParaRPr lang="en-US" sz="1800" dirty="0"/>
                    </a:p>
                  </a:txBody>
                  <a:tcPr/>
                </a:tc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Normal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Snowy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NO</a:t>
                      </a:r>
                      <a:endParaRPr lang="en-US" sz="1800" dirty="0"/>
                    </a:p>
                  </a:txBody>
                  <a:tcPr/>
                </a:tc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Mountain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YES</a:t>
                      </a:r>
                      <a:endParaRPr lang="en-US" sz="1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552927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>
        <a:noFill/>
        <a:ln w="38100" cmpd="sng"/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Median.thmx</Template>
  <TotalTime>2891</TotalTime>
  <Words>4118</Words>
  <Application>Microsoft Macintosh PowerPoint</Application>
  <PresentationFormat>On-screen Show (4:3)</PresentationFormat>
  <Paragraphs>2126</Paragraphs>
  <Slides>65</Slides>
  <Notes>6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65</vt:i4>
      </vt:variant>
    </vt:vector>
  </HeadingPairs>
  <TitlesOfParts>
    <vt:vector size="67" baseType="lpstr">
      <vt:lpstr>Median</vt:lpstr>
      <vt:lpstr>Worksheet</vt:lpstr>
      <vt:lpstr>Decision trees</vt:lpstr>
      <vt:lpstr>Admin</vt:lpstr>
      <vt:lpstr>A sample data set</vt:lpstr>
      <vt:lpstr>Decision trees</vt:lpstr>
      <vt:lpstr>Decision trees</vt:lpstr>
      <vt:lpstr>Decision trees</vt:lpstr>
      <vt:lpstr>Decision trees</vt:lpstr>
      <vt:lpstr>Decision trees</vt:lpstr>
      <vt:lpstr>To ride or not to ride, that is the question…</vt:lpstr>
      <vt:lpstr>Recursive approach</vt:lpstr>
      <vt:lpstr>Partitioning the data</vt:lpstr>
      <vt:lpstr>Partitioning the data</vt:lpstr>
      <vt:lpstr>Partitioning the data</vt:lpstr>
      <vt:lpstr>Partitioning the data</vt:lpstr>
      <vt:lpstr>Partitioning the data</vt:lpstr>
      <vt:lpstr>Partitioning the data</vt:lpstr>
      <vt:lpstr>Partitioning the data</vt:lpstr>
      <vt:lpstr>Partitioning the data</vt:lpstr>
      <vt:lpstr>Partitioning the data</vt:lpstr>
      <vt:lpstr>Decision trees</vt:lpstr>
      <vt:lpstr>Decision trees</vt:lpstr>
      <vt:lpstr>Decision trees</vt:lpstr>
      <vt:lpstr>Decision trees</vt:lpstr>
      <vt:lpstr>Training error vs. accuracy</vt:lpstr>
      <vt:lpstr>Recurse</vt:lpstr>
      <vt:lpstr>Recurse</vt:lpstr>
      <vt:lpstr>Recurse</vt:lpstr>
      <vt:lpstr>Recurse</vt:lpstr>
      <vt:lpstr>Recurse</vt:lpstr>
      <vt:lpstr>Recurse</vt:lpstr>
      <vt:lpstr>Recurse</vt:lpstr>
      <vt:lpstr>Recurse</vt:lpstr>
      <vt:lpstr>Recurse</vt:lpstr>
      <vt:lpstr>Recurse</vt:lpstr>
      <vt:lpstr>Recurse</vt:lpstr>
      <vt:lpstr>Recurse</vt:lpstr>
      <vt:lpstr>Recurse</vt:lpstr>
      <vt:lpstr>Problematic data</vt:lpstr>
      <vt:lpstr>Recursive approach</vt:lpstr>
      <vt:lpstr>What would the tree look like for…</vt:lpstr>
      <vt:lpstr>What would the tree look like for…</vt:lpstr>
      <vt:lpstr>What would the tree look like for…</vt:lpstr>
      <vt:lpstr>What would the tree look like for…</vt:lpstr>
      <vt:lpstr>What would the tree look like for…</vt:lpstr>
      <vt:lpstr>Overfitting</vt:lpstr>
      <vt:lpstr>Overfitting</vt:lpstr>
      <vt:lpstr>Test set error!</vt:lpstr>
      <vt:lpstr>Overfitting</vt:lpstr>
      <vt:lpstr>Overfitting</vt:lpstr>
      <vt:lpstr>Preventing overfitting</vt:lpstr>
      <vt:lpstr>Preventing overfitting</vt:lpstr>
      <vt:lpstr>Preventing overfitting: pruning</vt:lpstr>
      <vt:lpstr>Preventing overfitting: pruning</vt:lpstr>
      <vt:lpstr>Preventing overfitting: pruning</vt:lpstr>
      <vt:lpstr>Preventing overfitting: pruning</vt:lpstr>
      <vt:lpstr>Handling non-binary attributes</vt:lpstr>
      <vt:lpstr>Features with multiple values</vt:lpstr>
      <vt:lpstr>Real-valued features</vt:lpstr>
      <vt:lpstr>Other splitting criterion</vt:lpstr>
      <vt:lpstr>Other splitting criterion</vt:lpstr>
      <vt:lpstr>Decision trees</vt:lpstr>
      <vt:lpstr>Decision trees: the good</vt:lpstr>
      <vt:lpstr>Decision trees: the bad</vt:lpstr>
      <vt:lpstr>Decision trees: the bad</vt:lpstr>
      <vt:lpstr>Final DT algorithm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Kauchak</dc:creator>
  <cp:lastModifiedBy>David Kauchak</cp:lastModifiedBy>
  <cp:revision>327</cp:revision>
  <dcterms:created xsi:type="dcterms:W3CDTF">2013-09-08T20:10:23Z</dcterms:created>
  <dcterms:modified xsi:type="dcterms:W3CDTF">2016-09-01T22:46:54Z</dcterms:modified>
</cp:coreProperties>
</file>