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3"/>
  </p:notesMasterIdLst>
  <p:handoutMasterIdLst>
    <p:handoutMasterId r:id="rId64"/>
  </p:handoutMasterIdLst>
  <p:sldIdLst>
    <p:sldId id="256" r:id="rId2"/>
    <p:sldId id="358" r:id="rId3"/>
    <p:sldId id="619" r:id="rId4"/>
    <p:sldId id="620" r:id="rId5"/>
    <p:sldId id="621" r:id="rId6"/>
    <p:sldId id="622" r:id="rId7"/>
    <p:sldId id="623" r:id="rId8"/>
    <p:sldId id="624" r:id="rId9"/>
    <p:sldId id="626" r:id="rId10"/>
    <p:sldId id="627" r:id="rId11"/>
    <p:sldId id="628" r:id="rId12"/>
    <p:sldId id="629" r:id="rId13"/>
    <p:sldId id="630" r:id="rId14"/>
    <p:sldId id="631" r:id="rId15"/>
    <p:sldId id="632" r:id="rId16"/>
    <p:sldId id="633" r:id="rId17"/>
    <p:sldId id="635" r:id="rId18"/>
    <p:sldId id="636" r:id="rId19"/>
    <p:sldId id="662" r:id="rId20"/>
    <p:sldId id="637" r:id="rId21"/>
    <p:sldId id="638" r:id="rId22"/>
    <p:sldId id="642" r:id="rId23"/>
    <p:sldId id="643" r:id="rId24"/>
    <p:sldId id="644" r:id="rId25"/>
    <p:sldId id="639" r:id="rId26"/>
    <p:sldId id="640" r:id="rId27"/>
    <p:sldId id="641" r:id="rId28"/>
    <p:sldId id="645" r:id="rId29"/>
    <p:sldId id="647" r:id="rId30"/>
    <p:sldId id="648" r:id="rId31"/>
    <p:sldId id="649" r:id="rId32"/>
    <p:sldId id="650" r:id="rId33"/>
    <p:sldId id="663" r:id="rId34"/>
    <p:sldId id="665" r:id="rId35"/>
    <p:sldId id="666" r:id="rId36"/>
    <p:sldId id="651" r:id="rId37"/>
    <p:sldId id="667" r:id="rId38"/>
    <p:sldId id="653" r:id="rId39"/>
    <p:sldId id="655" r:id="rId40"/>
    <p:sldId id="656" r:id="rId41"/>
    <p:sldId id="657" r:id="rId42"/>
    <p:sldId id="659" r:id="rId43"/>
    <p:sldId id="658" r:id="rId44"/>
    <p:sldId id="661" r:id="rId45"/>
    <p:sldId id="660" r:id="rId46"/>
    <p:sldId id="654" r:id="rId47"/>
    <p:sldId id="605" r:id="rId48"/>
    <p:sldId id="606" r:id="rId49"/>
    <p:sldId id="607" r:id="rId50"/>
    <p:sldId id="608" r:id="rId51"/>
    <p:sldId id="609" r:id="rId52"/>
    <p:sldId id="610" r:id="rId53"/>
    <p:sldId id="611" r:id="rId54"/>
    <p:sldId id="613" r:id="rId55"/>
    <p:sldId id="614" r:id="rId56"/>
    <p:sldId id="612" r:id="rId57"/>
    <p:sldId id="615" r:id="rId58"/>
    <p:sldId id="617" r:id="rId59"/>
    <p:sldId id="616" r:id="rId60"/>
    <p:sldId id="618" r:id="rId61"/>
    <p:sldId id="604" r:id="rId6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FFD7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69" autoAdjust="0"/>
    <p:restoredTop sz="94660"/>
  </p:normalViewPr>
  <p:slideViewPr>
    <p:cSldViewPr snapToObjects="1">
      <p:cViewPr varScale="1">
        <p:scale>
          <a:sx n="112" d="100"/>
          <a:sy n="112" d="100"/>
        </p:scale>
        <p:origin x="-2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notesMaster" Target="notesMasters/notesMaster1.xml"/><Relationship Id="rId64" Type="http://schemas.openxmlformats.org/officeDocument/2006/relationships/handoutMaster" Target="handoutMasters/handoutMaster1.xml"/><Relationship Id="rId65" Type="http://schemas.openxmlformats.org/officeDocument/2006/relationships/printerSettings" Target="printerSettings/printerSettings1.bin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AB8A2-4CDC-C644-955E-E61285109A67}" type="datetimeFigureOut">
              <a:rPr lang="en-US" smtClean="0"/>
              <a:t>11/1/16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3D43B-3BE5-D943-AF8B-60202E0F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702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0213A-4496-8E41-939D-6D779164903A}" type="datetimeFigureOut">
              <a:rPr lang="en-US" smtClean="0"/>
              <a:pPr/>
              <a:t>11/1/16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E9A50-EED1-FA4E-868B-D30F9FDBA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97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406C2-1B2C-4329-BE8D-E32811738F9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08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664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11/1/16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B6FE768-D535-DB4F-A86D-18423950C428}" type="datetimeFigureOut">
              <a:rPr lang="en-US" smtClean="0"/>
              <a:pPr/>
              <a:t>11/1/16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11/1/16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11/1/16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11/1/16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11/1/16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11/1/16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11/1/16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B6FE768-D535-DB4F-A86D-18423950C428}" type="datetimeFigureOut">
              <a:rPr lang="en-US" smtClean="0"/>
              <a:pPr/>
              <a:t>11/1/16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11/1/16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9.emf"/><Relationship Id="rId7" Type="http://schemas.openxmlformats.org/officeDocument/2006/relationships/oleObject" Target="../embeddings/oleObject5.bin"/><Relationship Id="rId8" Type="http://schemas.openxmlformats.org/officeDocument/2006/relationships/oleObject" Target="../embeddings/oleObject6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9.emf"/><Relationship Id="rId7" Type="http://schemas.openxmlformats.org/officeDocument/2006/relationships/oleObject" Target="../embeddings/oleObject9.bin"/><Relationship Id="rId8" Type="http://schemas.openxmlformats.org/officeDocument/2006/relationships/oleObject" Target="../embeddings/oleObject10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0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1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10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6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9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26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deep learning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David Kauchak</a:t>
            </a:r>
          </a:p>
          <a:p>
            <a:r>
              <a:rPr lang="en-US" dirty="0" smtClean="0"/>
              <a:t>CS158 </a:t>
            </a:r>
            <a:r>
              <a:rPr lang="en-US" dirty="0" smtClean="0"/>
              <a:t>– Fall </a:t>
            </a:r>
            <a:r>
              <a:rPr lang="en-US" dirty="0" smtClean="0"/>
              <a:t>2016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What makes “deep learning” hard for NNs?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1458087" y="39939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2067687" y="39939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2601087" y="39939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610487" y="30795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2220087" y="30795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3134487" y="39939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2753487" y="30795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 bwMode="auto">
          <a:xfrm rot="16200000" flipH="1">
            <a:off x="1381887" y="2698565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rot="5400000">
            <a:off x="1572387" y="2660465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16200000" flipH="1">
            <a:off x="1991487" y="2698564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5400000">
            <a:off x="2181987" y="2660464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16200000" flipH="1">
            <a:off x="2524887" y="2698565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5400000">
            <a:off x="2715387" y="2660465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7" idx="4"/>
            <a:endCxn id="4" idx="0"/>
          </p:cNvCxnSpPr>
          <p:nvPr/>
        </p:nvCxnSpPr>
        <p:spPr bwMode="auto">
          <a:xfrm rot="5400000">
            <a:off x="1381887" y="3612963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7" idx="4"/>
            <a:endCxn id="5" idx="0"/>
          </p:cNvCxnSpPr>
          <p:nvPr/>
        </p:nvCxnSpPr>
        <p:spPr bwMode="auto">
          <a:xfrm rot="16200000" flipH="1">
            <a:off x="1686687" y="3460563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7" idx="4"/>
            <a:endCxn id="6" idx="1"/>
          </p:cNvCxnSpPr>
          <p:nvPr/>
        </p:nvCxnSpPr>
        <p:spPr bwMode="auto">
          <a:xfrm rot="16200000" flipH="1">
            <a:off x="1877187" y="3270062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7" idx="4"/>
            <a:endCxn id="9" idx="0"/>
          </p:cNvCxnSpPr>
          <p:nvPr/>
        </p:nvCxnSpPr>
        <p:spPr bwMode="auto">
          <a:xfrm rot="16200000" flipH="1">
            <a:off x="2220087" y="2927163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4" idx="0"/>
          </p:cNvCxnSpPr>
          <p:nvPr/>
        </p:nvCxnSpPr>
        <p:spPr bwMode="auto">
          <a:xfrm rot="5400000">
            <a:off x="1686687" y="3308163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8" idx="4"/>
            <a:endCxn id="5" idx="0"/>
          </p:cNvCxnSpPr>
          <p:nvPr/>
        </p:nvCxnSpPr>
        <p:spPr bwMode="auto">
          <a:xfrm rot="5400000">
            <a:off x="1991487" y="3612963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8" idx="5"/>
            <a:endCxn id="6" idx="0"/>
          </p:cNvCxnSpPr>
          <p:nvPr/>
        </p:nvCxnSpPr>
        <p:spPr bwMode="auto">
          <a:xfrm rot="16200000" flipH="1">
            <a:off x="2289750" y="3530225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8" idx="5"/>
            <a:endCxn id="9" idx="0"/>
          </p:cNvCxnSpPr>
          <p:nvPr/>
        </p:nvCxnSpPr>
        <p:spPr bwMode="auto">
          <a:xfrm rot="16200000" flipH="1">
            <a:off x="2556450" y="3263525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10" idx="4"/>
            <a:endCxn id="4" idx="7"/>
          </p:cNvCxnSpPr>
          <p:nvPr/>
        </p:nvCxnSpPr>
        <p:spPr bwMode="auto">
          <a:xfrm rot="5400000">
            <a:off x="1984951" y="3117663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0" idx="5"/>
            <a:endCxn id="5" idx="0"/>
          </p:cNvCxnSpPr>
          <p:nvPr/>
        </p:nvCxnSpPr>
        <p:spPr bwMode="auto">
          <a:xfrm rot="5400000">
            <a:off x="2289751" y="3270063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0" idx="4"/>
            <a:endCxn id="6" idx="0"/>
          </p:cNvCxnSpPr>
          <p:nvPr/>
        </p:nvCxnSpPr>
        <p:spPr bwMode="auto">
          <a:xfrm rot="5400000">
            <a:off x="2524887" y="3612963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0" idx="4"/>
            <a:endCxn id="9" idx="7"/>
          </p:cNvCxnSpPr>
          <p:nvPr/>
        </p:nvCxnSpPr>
        <p:spPr bwMode="auto">
          <a:xfrm rot="16200000" flipH="1">
            <a:off x="2823150" y="3467099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Oval 12"/>
          <p:cNvSpPr>
            <a:spLocks noChangeArrowheads="1"/>
          </p:cNvSpPr>
          <p:nvPr/>
        </p:nvSpPr>
        <p:spPr bwMode="auto">
          <a:xfrm>
            <a:off x="1458087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12"/>
          <p:cNvSpPr>
            <a:spLocks noChangeArrowheads="1"/>
          </p:cNvSpPr>
          <p:nvPr/>
        </p:nvSpPr>
        <p:spPr bwMode="auto">
          <a:xfrm>
            <a:off x="2067687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12"/>
          <p:cNvSpPr>
            <a:spLocks noChangeArrowheads="1"/>
          </p:cNvSpPr>
          <p:nvPr/>
        </p:nvSpPr>
        <p:spPr bwMode="auto">
          <a:xfrm>
            <a:off x="2601087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12"/>
          <p:cNvSpPr>
            <a:spLocks noChangeArrowheads="1"/>
          </p:cNvSpPr>
          <p:nvPr/>
        </p:nvSpPr>
        <p:spPr bwMode="auto">
          <a:xfrm>
            <a:off x="2296287" y="5715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12"/>
          <p:cNvSpPr>
            <a:spLocks noChangeArrowheads="1"/>
          </p:cNvSpPr>
          <p:nvPr/>
        </p:nvSpPr>
        <p:spPr bwMode="auto">
          <a:xfrm>
            <a:off x="3134487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4" name="Straight Arrow Connector 33"/>
          <p:cNvCxnSpPr>
            <a:stCxn id="29" idx="5"/>
            <a:endCxn id="32" idx="1"/>
          </p:cNvCxnSpPr>
          <p:nvPr/>
        </p:nvCxnSpPr>
        <p:spPr bwMode="auto">
          <a:xfrm rot="16200000" flipH="1">
            <a:off x="1718250" y="5136963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stCxn id="30" idx="4"/>
            <a:endCxn id="32" idx="0"/>
          </p:cNvCxnSpPr>
          <p:nvPr/>
        </p:nvCxnSpPr>
        <p:spPr bwMode="auto">
          <a:xfrm rot="16200000" flipH="1">
            <a:off x="2067687" y="5334000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stCxn id="31" idx="3"/>
            <a:endCxn id="32" idx="0"/>
          </p:cNvCxnSpPr>
          <p:nvPr/>
        </p:nvCxnSpPr>
        <p:spPr bwMode="auto">
          <a:xfrm rot="5400000">
            <a:off x="2258188" y="5327463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>
            <a:stCxn id="33" idx="4"/>
            <a:endCxn id="32" idx="7"/>
          </p:cNvCxnSpPr>
          <p:nvPr/>
        </p:nvCxnSpPr>
        <p:spPr bwMode="auto">
          <a:xfrm rot="5400000">
            <a:off x="2632651" y="5105400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rot="5400000">
            <a:off x="2297081" y="6171406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2272501" y="434624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0042288"/>
              </p:ext>
            </p:extLst>
          </p:nvPr>
        </p:nvGraphicFramePr>
        <p:xfrm>
          <a:off x="4114800" y="2856696"/>
          <a:ext cx="1905000" cy="311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" name="Equation" r:id="rId3" imgW="1320800" imgH="215900" progId="Equation.3">
                  <p:embed/>
                </p:oleObj>
              </mc:Choice>
              <mc:Fallback>
                <p:oleObj name="Equation" r:id="rId3" imgW="1320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2856696"/>
                        <a:ext cx="1905000" cy="311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4869022"/>
              </p:ext>
            </p:extLst>
          </p:nvPr>
        </p:nvGraphicFramePr>
        <p:xfrm>
          <a:off x="4051300" y="3052537"/>
          <a:ext cx="3721100" cy="4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" name="Equation" r:id="rId5" imgW="2540000" imgH="279400" progId="Equation.3">
                  <p:embed/>
                </p:oleObj>
              </mc:Choice>
              <mc:Fallback>
                <p:oleObj name="Equation" r:id="rId5" imgW="25400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51300" y="3052537"/>
                        <a:ext cx="3721100" cy="40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1308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What makes “deep learning” hard for NNs?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1458087" y="39939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2067687" y="39939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2601087" y="39939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610487" y="30795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2220087" y="30795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3134487" y="39939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2753487" y="30795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 bwMode="auto">
          <a:xfrm rot="16200000" flipH="1">
            <a:off x="1381887" y="2698565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rot="5400000">
            <a:off x="1572387" y="2660465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16200000" flipH="1">
            <a:off x="1991487" y="2698564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5400000">
            <a:off x="2181987" y="2660464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16200000" flipH="1">
            <a:off x="2524887" y="2698565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5400000">
            <a:off x="2715387" y="2660465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7" idx="4"/>
            <a:endCxn id="4" idx="0"/>
          </p:cNvCxnSpPr>
          <p:nvPr/>
        </p:nvCxnSpPr>
        <p:spPr bwMode="auto">
          <a:xfrm rot="5400000">
            <a:off x="1381887" y="3612963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7" idx="4"/>
            <a:endCxn id="5" idx="0"/>
          </p:cNvCxnSpPr>
          <p:nvPr/>
        </p:nvCxnSpPr>
        <p:spPr bwMode="auto">
          <a:xfrm rot="16200000" flipH="1">
            <a:off x="1686687" y="3460563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7" idx="4"/>
            <a:endCxn id="6" idx="1"/>
          </p:cNvCxnSpPr>
          <p:nvPr/>
        </p:nvCxnSpPr>
        <p:spPr bwMode="auto">
          <a:xfrm rot="16200000" flipH="1">
            <a:off x="1877187" y="3270062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7" idx="4"/>
            <a:endCxn id="9" idx="0"/>
          </p:cNvCxnSpPr>
          <p:nvPr/>
        </p:nvCxnSpPr>
        <p:spPr bwMode="auto">
          <a:xfrm rot="16200000" flipH="1">
            <a:off x="2220087" y="2927163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4" idx="0"/>
          </p:cNvCxnSpPr>
          <p:nvPr/>
        </p:nvCxnSpPr>
        <p:spPr bwMode="auto">
          <a:xfrm rot="5400000">
            <a:off x="1686687" y="3308163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8" idx="4"/>
            <a:endCxn id="5" idx="0"/>
          </p:cNvCxnSpPr>
          <p:nvPr/>
        </p:nvCxnSpPr>
        <p:spPr bwMode="auto">
          <a:xfrm rot="5400000">
            <a:off x="1991487" y="3612963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8" idx="5"/>
            <a:endCxn id="6" idx="0"/>
          </p:cNvCxnSpPr>
          <p:nvPr/>
        </p:nvCxnSpPr>
        <p:spPr bwMode="auto">
          <a:xfrm rot="16200000" flipH="1">
            <a:off x="2289750" y="3530225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8" idx="5"/>
            <a:endCxn id="9" idx="0"/>
          </p:cNvCxnSpPr>
          <p:nvPr/>
        </p:nvCxnSpPr>
        <p:spPr bwMode="auto">
          <a:xfrm rot="16200000" flipH="1">
            <a:off x="2556450" y="3263525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10" idx="4"/>
            <a:endCxn id="4" idx="7"/>
          </p:cNvCxnSpPr>
          <p:nvPr/>
        </p:nvCxnSpPr>
        <p:spPr bwMode="auto">
          <a:xfrm rot="5400000">
            <a:off x="1984951" y="3117663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0" idx="5"/>
            <a:endCxn id="5" idx="0"/>
          </p:cNvCxnSpPr>
          <p:nvPr/>
        </p:nvCxnSpPr>
        <p:spPr bwMode="auto">
          <a:xfrm rot="5400000">
            <a:off x="2289751" y="3270063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0" idx="4"/>
            <a:endCxn id="6" idx="0"/>
          </p:cNvCxnSpPr>
          <p:nvPr/>
        </p:nvCxnSpPr>
        <p:spPr bwMode="auto">
          <a:xfrm rot="5400000">
            <a:off x="2524887" y="3612963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0" idx="4"/>
            <a:endCxn id="9" idx="7"/>
          </p:cNvCxnSpPr>
          <p:nvPr/>
        </p:nvCxnSpPr>
        <p:spPr bwMode="auto">
          <a:xfrm rot="16200000" flipH="1">
            <a:off x="2823150" y="3467099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Oval 12"/>
          <p:cNvSpPr>
            <a:spLocks noChangeArrowheads="1"/>
          </p:cNvSpPr>
          <p:nvPr/>
        </p:nvSpPr>
        <p:spPr bwMode="auto">
          <a:xfrm>
            <a:off x="1458087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12"/>
          <p:cNvSpPr>
            <a:spLocks noChangeArrowheads="1"/>
          </p:cNvSpPr>
          <p:nvPr/>
        </p:nvSpPr>
        <p:spPr bwMode="auto">
          <a:xfrm>
            <a:off x="2067687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12"/>
          <p:cNvSpPr>
            <a:spLocks noChangeArrowheads="1"/>
          </p:cNvSpPr>
          <p:nvPr/>
        </p:nvSpPr>
        <p:spPr bwMode="auto">
          <a:xfrm>
            <a:off x="2601087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12"/>
          <p:cNvSpPr>
            <a:spLocks noChangeArrowheads="1"/>
          </p:cNvSpPr>
          <p:nvPr/>
        </p:nvSpPr>
        <p:spPr bwMode="auto">
          <a:xfrm>
            <a:off x="2296287" y="5715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12"/>
          <p:cNvSpPr>
            <a:spLocks noChangeArrowheads="1"/>
          </p:cNvSpPr>
          <p:nvPr/>
        </p:nvSpPr>
        <p:spPr bwMode="auto">
          <a:xfrm>
            <a:off x="3134487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4" name="Straight Arrow Connector 33"/>
          <p:cNvCxnSpPr>
            <a:stCxn id="29" idx="5"/>
            <a:endCxn id="32" idx="1"/>
          </p:cNvCxnSpPr>
          <p:nvPr/>
        </p:nvCxnSpPr>
        <p:spPr bwMode="auto">
          <a:xfrm rot="16200000" flipH="1">
            <a:off x="1718250" y="5136963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stCxn id="30" idx="4"/>
            <a:endCxn id="32" idx="0"/>
          </p:cNvCxnSpPr>
          <p:nvPr/>
        </p:nvCxnSpPr>
        <p:spPr bwMode="auto">
          <a:xfrm rot="16200000" flipH="1">
            <a:off x="2067687" y="5334000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stCxn id="31" idx="3"/>
            <a:endCxn id="32" idx="0"/>
          </p:cNvCxnSpPr>
          <p:nvPr/>
        </p:nvCxnSpPr>
        <p:spPr bwMode="auto">
          <a:xfrm rot="5400000">
            <a:off x="2258188" y="5327463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>
            <a:stCxn id="33" idx="4"/>
            <a:endCxn id="32" idx="7"/>
          </p:cNvCxnSpPr>
          <p:nvPr/>
        </p:nvCxnSpPr>
        <p:spPr bwMode="auto">
          <a:xfrm rot="5400000">
            <a:off x="2632651" y="5105400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rot="5400000">
            <a:off x="2297081" y="6171406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2272501" y="434624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700956"/>
              </p:ext>
            </p:extLst>
          </p:nvPr>
        </p:nvGraphicFramePr>
        <p:xfrm>
          <a:off x="3529736" y="2519692"/>
          <a:ext cx="1905000" cy="311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794" name="Equation" r:id="rId3" imgW="1320800" imgH="215900" progId="Equation.3">
                  <p:embed/>
                </p:oleObj>
              </mc:Choice>
              <mc:Fallback>
                <p:oleObj name="Equation" r:id="rId3" imgW="1320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29736" y="2519692"/>
                        <a:ext cx="1905000" cy="311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685331"/>
              </p:ext>
            </p:extLst>
          </p:nvPr>
        </p:nvGraphicFramePr>
        <p:xfrm>
          <a:off x="3466236" y="2715533"/>
          <a:ext cx="3721100" cy="4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795" name="Equation" r:id="rId5" imgW="2540000" imgH="279400" progId="Equation.3">
                  <p:embed/>
                </p:oleObj>
              </mc:Choice>
              <mc:Fallback>
                <p:oleObj name="Equation" r:id="rId5" imgW="25400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66236" y="2715533"/>
                        <a:ext cx="3721100" cy="40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855673"/>
              </p:ext>
            </p:extLst>
          </p:nvPr>
        </p:nvGraphicFramePr>
        <p:xfrm>
          <a:off x="3492500" y="3276600"/>
          <a:ext cx="1905000" cy="311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796" name="Equation" r:id="rId7" imgW="1320800" imgH="215900" progId="Equation.3">
                  <p:embed/>
                </p:oleObj>
              </mc:Choice>
              <mc:Fallback>
                <p:oleObj name="Equation" r:id="rId7" imgW="1320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92500" y="3276600"/>
                        <a:ext cx="1905000" cy="311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984036"/>
              </p:ext>
            </p:extLst>
          </p:nvPr>
        </p:nvGraphicFramePr>
        <p:xfrm>
          <a:off x="3429000" y="3472441"/>
          <a:ext cx="3721100" cy="4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797" name="Equation" r:id="rId8" imgW="2540000" imgH="279400" progId="Equation.3">
                  <p:embed/>
                </p:oleObj>
              </mc:Choice>
              <mc:Fallback>
                <p:oleObj name="Equation" r:id="rId8" imgW="25400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29000" y="3472441"/>
                        <a:ext cx="3721100" cy="40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3962400" y="434624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988111" y="5436471"/>
            <a:ext cx="3935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will happened to the modified errors further up?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H="1" flipV="1">
            <a:off x="3810000" y="3125333"/>
            <a:ext cx="1371600" cy="263430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626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What makes “deep learning” hard for NNs?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1458087" y="39939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2067687" y="39939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2601087" y="39939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610487" y="30795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2220087" y="30795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3134487" y="39939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2753487" y="30795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 bwMode="auto">
          <a:xfrm rot="16200000" flipH="1">
            <a:off x="1381887" y="2698565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rot="5400000">
            <a:off x="1572387" y="2660465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16200000" flipH="1">
            <a:off x="1991487" y="2698564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5400000">
            <a:off x="2181987" y="2660464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16200000" flipH="1">
            <a:off x="2524887" y="2698565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5400000">
            <a:off x="2715387" y="2660465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7" idx="4"/>
            <a:endCxn id="4" idx="0"/>
          </p:cNvCxnSpPr>
          <p:nvPr/>
        </p:nvCxnSpPr>
        <p:spPr bwMode="auto">
          <a:xfrm rot="5400000">
            <a:off x="1381887" y="3612963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7" idx="4"/>
            <a:endCxn id="5" idx="0"/>
          </p:cNvCxnSpPr>
          <p:nvPr/>
        </p:nvCxnSpPr>
        <p:spPr bwMode="auto">
          <a:xfrm rot="16200000" flipH="1">
            <a:off x="1686687" y="3460563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7" idx="4"/>
            <a:endCxn id="6" idx="1"/>
          </p:cNvCxnSpPr>
          <p:nvPr/>
        </p:nvCxnSpPr>
        <p:spPr bwMode="auto">
          <a:xfrm rot="16200000" flipH="1">
            <a:off x="1877187" y="3270062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7" idx="4"/>
            <a:endCxn id="9" idx="0"/>
          </p:cNvCxnSpPr>
          <p:nvPr/>
        </p:nvCxnSpPr>
        <p:spPr bwMode="auto">
          <a:xfrm rot="16200000" flipH="1">
            <a:off x="2220087" y="2927163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4" idx="0"/>
          </p:cNvCxnSpPr>
          <p:nvPr/>
        </p:nvCxnSpPr>
        <p:spPr bwMode="auto">
          <a:xfrm rot="5400000">
            <a:off x="1686687" y="3308163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8" idx="4"/>
            <a:endCxn id="5" idx="0"/>
          </p:cNvCxnSpPr>
          <p:nvPr/>
        </p:nvCxnSpPr>
        <p:spPr bwMode="auto">
          <a:xfrm rot="5400000">
            <a:off x="1991487" y="3612963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8" idx="5"/>
            <a:endCxn id="6" idx="0"/>
          </p:cNvCxnSpPr>
          <p:nvPr/>
        </p:nvCxnSpPr>
        <p:spPr bwMode="auto">
          <a:xfrm rot="16200000" flipH="1">
            <a:off x="2289750" y="3530225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8" idx="5"/>
            <a:endCxn id="9" idx="0"/>
          </p:cNvCxnSpPr>
          <p:nvPr/>
        </p:nvCxnSpPr>
        <p:spPr bwMode="auto">
          <a:xfrm rot="16200000" flipH="1">
            <a:off x="2556450" y="3263525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10" idx="4"/>
            <a:endCxn id="4" idx="7"/>
          </p:cNvCxnSpPr>
          <p:nvPr/>
        </p:nvCxnSpPr>
        <p:spPr bwMode="auto">
          <a:xfrm rot="5400000">
            <a:off x="1984951" y="3117663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0" idx="5"/>
            <a:endCxn id="5" idx="0"/>
          </p:cNvCxnSpPr>
          <p:nvPr/>
        </p:nvCxnSpPr>
        <p:spPr bwMode="auto">
          <a:xfrm rot="5400000">
            <a:off x="2289751" y="3270063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0" idx="4"/>
            <a:endCxn id="6" idx="0"/>
          </p:cNvCxnSpPr>
          <p:nvPr/>
        </p:nvCxnSpPr>
        <p:spPr bwMode="auto">
          <a:xfrm rot="5400000">
            <a:off x="2524887" y="3612963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0" idx="4"/>
            <a:endCxn id="9" idx="7"/>
          </p:cNvCxnSpPr>
          <p:nvPr/>
        </p:nvCxnSpPr>
        <p:spPr bwMode="auto">
          <a:xfrm rot="16200000" flipH="1">
            <a:off x="2823150" y="3467099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Oval 12"/>
          <p:cNvSpPr>
            <a:spLocks noChangeArrowheads="1"/>
          </p:cNvSpPr>
          <p:nvPr/>
        </p:nvSpPr>
        <p:spPr bwMode="auto">
          <a:xfrm>
            <a:off x="1458087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12"/>
          <p:cNvSpPr>
            <a:spLocks noChangeArrowheads="1"/>
          </p:cNvSpPr>
          <p:nvPr/>
        </p:nvSpPr>
        <p:spPr bwMode="auto">
          <a:xfrm>
            <a:off x="2067687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12"/>
          <p:cNvSpPr>
            <a:spLocks noChangeArrowheads="1"/>
          </p:cNvSpPr>
          <p:nvPr/>
        </p:nvSpPr>
        <p:spPr bwMode="auto">
          <a:xfrm>
            <a:off x="2601087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12"/>
          <p:cNvSpPr>
            <a:spLocks noChangeArrowheads="1"/>
          </p:cNvSpPr>
          <p:nvPr/>
        </p:nvSpPr>
        <p:spPr bwMode="auto">
          <a:xfrm>
            <a:off x="2296287" y="5715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12"/>
          <p:cNvSpPr>
            <a:spLocks noChangeArrowheads="1"/>
          </p:cNvSpPr>
          <p:nvPr/>
        </p:nvSpPr>
        <p:spPr bwMode="auto">
          <a:xfrm>
            <a:off x="3134487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4" name="Straight Arrow Connector 33"/>
          <p:cNvCxnSpPr>
            <a:stCxn id="29" idx="5"/>
            <a:endCxn id="32" idx="1"/>
          </p:cNvCxnSpPr>
          <p:nvPr/>
        </p:nvCxnSpPr>
        <p:spPr bwMode="auto">
          <a:xfrm rot="16200000" flipH="1">
            <a:off x="1718250" y="5136963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stCxn id="30" idx="4"/>
            <a:endCxn id="32" idx="0"/>
          </p:cNvCxnSpPr>
          <p:nvPr/>
        </p:nvCxnSpPr>
        <p:spPr bwMode="auto">
          <a:xfrm rot="16200000" flipH="1">
            <a:off x="2067687" y="5334000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stCxn id="31" idx="3"/>
            <a:endCxn id="32" idx="0"/>
          </p:cNvCxnSpPr>
          <p:nvPr/>
        </p:nvCxnSpPr>
        <p:spPr bwMode="auto">
          <a:xfrm rot="5400000">
            <a:off x="2258188" y="5327463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>
            <a:stCxn id="33" idx="4"/>
            <a:endCxn id="32" idx="7"/>
          </p:cNvCxnSpPr>
          <p:nvPr/>
        </p:nvCxnSpPr>
        <p:spPr bwMode="auto">
          <a:xfrm rot="5400000">
            <a:off x="2632651" y="5105400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rot="5400000">
            <a:off x="2297081" y="6171406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2272501" y="434624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8214406"/>
              </p:ext>
            </p:extLst>
          </p:nvPr>
        </p:nvGraphicFramePr>
        <p:xfrm>
          <a:off x="3529736" y="2519692"/>
          <a:ext cx="1905000" cy="311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810" name="Equation" r:id="rId3" imgW="1320800" imgH="215900" progId="Equation.3">
                  <p:embed/>
                </p:oleObj>
              </mc:Choice>
              <mc:Fallback>
                <p:oleObj name="Equation" r:id="rId3" imgW="1320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29736" y="2519692"/>
                        <a:ext cx="1905000" cy="311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9248778"/>
              </p:ext>
            </p:extLst>
          </p:nvPr>
        </p:nvGraphicFramePr>
        <p:xfrm>
          <a:off x="3466236" y="2715533"/>
          <a:ext cx="3721100" cy="4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811" name="Equation" r:id="rId5" imgW="2540000" imgH="279400" progId="Equation.3">
                  <p:embed/>
                </p:oleObj>
              </mc:Choice>
              <mc:Fallback>
                <p:oleObj name="Equation" r:id="rId5" imgW="25400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66236" y="2715533"/>
                        <a:ext cx="3721100" cy="40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2542902"/>
              </p:ext>
            </p:extLst>
          </p:nvPr>
        </p:nvGraphicFramePr>
        <p:xfrm>
          <a:off x="3492500" y="3276600"/>
          <a:ext cx="1905000" cy="311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812" name="Equation" r:id="rId7" imgW="1320800" imgH="215900" progId="Equation.3">
                  <p:embed/>
                </p:oleObj>
              </mc:Choice>
              <mc:Fallback>
                <p:oleObj name="Equation" r:id="rId7" imgW="1320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92500" y="3276600"/>
                        <a:ext cx="1905000" cy="311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589244"/>
              </p:ext>
            </p:extLst>
          </p:nvPr>
        </p:nvGraphicFramePr>
        <p:xfrm>
          <a:off x="3429000" y="3472441"/>
          <a:ext cx="3721100" cy="4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813" name="Equation" r:id="rId8" imgW="2540000" imgH="279400" progId="Equation.3">
                  <p:embed/>
                </p:oleObj>
              </mc:Choice>
              <mc:Fallback>
                <p:oleObj name="Equation" r:id="rId8" imgW="25400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29000" y="3472441"/>
                        <a:ext cx="3721100" cy="40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3962400" y="434624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810000" y="4802103"/>
            <a:ext cx="500348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Modified errors tend to get diluted as they get combined with many layers of weight corrections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H="1" flipV="1">
            <a:off x="3810000" y="3125333"/>
            <a:ext cx="1219200" cy="17514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6330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05000"/>
            <a:ext cx="8153400" cy="4495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Growing field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Driven by:</a:t>
            </a:r>
          </a:p>
          <a:p>
            <a:pPr lvl="1"/>
            <a:r>
              <a:rPr lang="en-US" dirty="0" smtClean="0"/>
              <a:t>Increase in data availability</a:t>
            </a:r>
          </a:p>
          <a:p>
            <a:pPr lvl="1"/>
            <a:r>
              <a:rPr lang="en-US" dirty="0" smtClean="0"/>
              <a:t>Increase in computational power</a:t>
            </a:r>
          </a:p>
          <a:p>
            <a:pPr lvl="1"/>
            <a:r>
              <a:rPr lang="en-US" dirty="0" smtClean="0"/>
              <a:t>Parallelizability </a:t>
            </a:r>
            <a:r>
              <a:rPr lang="en-US" dirty="0" smtClean="0"/>
              <a:t>of many of the algorithms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Involves more than just neural networks (though, they’re a very popular model)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914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word2vec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How many people have heard of it?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is it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385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representations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Wine data uses word occurrences as a feature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What does this miss?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635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representations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676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Wine data uses word occurrences as a feature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What does this miss?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8919" y="3505200"/>
            <a:ext cx="6417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“The wine had a dark </a:t>
            </a:r>
            <a:r>
              <a:rPr lang="en-US" sz="2400" dirty="0" smtClean="0">
                <a:solidFill>
                  <a:srgbClr val="FF6600"/>
                </a:solidFill>
              </a:rPr>
              <a:t>red</a:t>
            </a:r>
            <a:r>
              <a:rPr lang="en-US" sz="2400" dirty="0" smtClean="0"/>
              <a:t> color”			Zinfandel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76386" y="4095928"/>
            <a:ext cx="6009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“The wine was a </a:t>
            </a:r>
            <a:r>
              <a:rPr lang="en-US" sz="2400" dirty="0" smtClean="0"/>
              <a:t>deep </a:t>
            </a:r>
            <a:r>
              <a:rPr lang="en-US" sz="2400" dirty="0" smtClean="0">
                <a:solidFill>
                  <a:srgbClr val="FF6600"/>
                </a:solidFill>
              </a:rPr>
              <a:t>crimson</a:t>
            </a:r>
            <a:r>
              <a:rPr lang="en-US" sz="2400" dirty="0" smtClean="0"/>
              <a:t> </a:t>
            </a:r>
            <a:r>
              <a:rPr lang="en-US" sz="2400" dirty="0" smtClean="0"/>
              <a:t>color”		</a:t>
            </a:r>
            <a:r>
              <a:rPr lang="en-US" sz="2400" dirty="0" smtClean="0"/>
              <a:t>label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94935" y="5798403"/>
            <a:ext cx="7077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Would like to recognize that words have similar meaning even though they aren’t lexically the same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4701063"/>
            <a:ext cx="6009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“The wine was a </a:t>
            </a:r>
            <a:r>
              <a:rPr lang="en-US" sz="2400" dirty="0" smtClean="0"/>
              <a:t>deep </a:t>
            </a:r>
            <a:r>
              <a:rPr lang="en-US" sz="2400" dirty="0" smtClean="0">
                <a:solidFill>
                  <a:srgbClr val="FF6600"/>
                </a:solidFill>
              </a:rPr>
              <a:t>yellow</a:t>
            </a:r>
            <a:r>
              <a:rPr lang="en-US" sz="2400" dirty="0" smtClean="0"/>
              <a:t> </a:t>
            </a:r>
            <a:r>
              <a:rPr lang="en-US" sz="2400" dirty="0" smtClean="0"/>
              <a:t>color”		</a:t>
            </a:r>
            <a:r>
              <a:rPr lang="en-US" sz="2400" dirty="0" smtClean="0"/>
              <a:t>label</a:t>
            </a:r>
            <a:r>
              <a:rPr lang="en-US" sz="2400" dirty="0" smtClean="0"/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91548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representations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Key idea: project words into a multi-dimensional “meaning” space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66800" y="2996624"/>
            <a:ext cx="10184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word</a:t>
            </a:r>
            <a:endParaRPr lang="en-US" sz="3200" dirty="0"/>
          </a:p>
        </p:txBody>
      </p:sp>
      <p:sp>
        <p:nvSpPr>
          <p:cNvPr id="15" name="Right Arrow 14"/>
          <p:cNvSpPr/>
          <p:nvPr/>
        </p:nvSpPr>
        <p:spPr>
          <a:xfrm>
            <a:off x="2438400" y="3124200"/>
            <a:ext cx="533400" cy="461665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311764" y="2971800"/>
            <a:ext cx="2784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[x</a:t>
            </a:r>
            <a:r>
              <a:rPr lang="en-US" sz="3600" baseline="-25000" dirty="0" smtClean="0"/>
              <a:t>1</a:t>
            </a:r>
            <a:r>
              <a:rPr lang="en-US" sz="3600" dirty="0" smtClean="0"/>
              <a:t>, x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, …, </a:t>
            </a:r>
            <a:r>
              <a:rPr lang="en-US" sz="3600" dirty="0" err="1" smtClean="0"/>
              <a:t>x</a:t>
            </a:r>
            <a:r>
              <a:rPr lang="en-US" sz="3600" baseline="-25000" dirty="0" err="1" smtClean="0"/>
              <a:t>d</a:t>
            </a:r>
            <a:r>
              <a:rPr lang="en-US" sz="3600" dirty="0" smtClean="0"/>
              <a:t>]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19818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representations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Key idea: project words into a multi-dimensional “meaning” space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66800" y="2996624"/>
            <a:ext cx="10184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word</a:t>
            </a:r>
            <a:endParaRPr lang="en-US" sz="3200" dirty="0"/>
          </a:p>
        </p:txBody>
      </p:sp>
      <p:sp>
        <p:nvSpPr>
          <p:cNvPr id="15" name="Right Arrow 14"/>
          <p:cNvSpPr/>
          <p:nvPr/>
        </p:nvSpPr>
        <p:spPr>
          <a:xfrm>
            <a:off x="2438400" y="3124200"/>
            <a:ext cx="533400" cy="461665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311764" y="2971800"/>
            <a:ext cx="2784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[x</a:t>
            </a:r>
            <a:r>
              <a:rPr lang="en-US" sz="3600" baseline="-25000" dirty="0" smtClean="0"/>
              <a:t>1</a:t>
            </a:r>
            <a:r>
              <a:rPr lang="en-US" sz="3600" dirty="0" smtClean="0"/>
              <a:t>, x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, …, </a:t>
            </a:r>
            <a:r>
              <a:rPr lang="en-US" sz="3600" dirty="0" err="1" smtClean="0"/>
              <a:t>x</a:t>
            </a:r>
            <a:r>
              <a:rPr lang="en-US" sz="3600" baseline="-25000" dirty="0" err="1" smtClean="0"/>
              <a:t>d</a:t>
            </a:r>
            <a:r>
              <a:rPr lang="en-US" sz="3600" dirty="0" smtClean="0"/>
              <a:t>] </a:t>
            </a:r>
            <a:endParaRPr lang="en-US" sz="36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943600" y="5056300"/>
            <a:ext cx="1828800" cy="1676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943600" y="4065700"/>
            <a:ext cx="0" cy="2667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943600" y="6732700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5836" y="4063424"/>
            <a:ext cx="75293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red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717436" y="4191000"/>
            <a:ext cx="533400" cy="461665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590800" y="4038600"/>
            <a:ext cx="2552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[r</a:t>
            </a:r>
            <a:r>
              <a:rPr lang="en-US" sz="3600" baseline="-25000" dirty="0" smtClean="0">
                <a:solidFill>
                  <a:srgbClr val="FF0000"/>
                </a:solidFill>
              </a:rPr>
              <a:t>1</a:t>
            </a:r>
            <a:r>
              <a:rPr lang="en-US" sz="3600" dirty="0" smtClean="0">
                <a:solidFill>
                  <a:srgbClr val="FF0000"/>
                </a:solidFill>
              </a:rPr>
              <a:t>, r</a:t>
            </a:r>
            <a:r>
              <a:rPr lang="en-US" sz="3600" baseline="-25000" dirty="0" smtClean="0">
                <a:solidFill>
                  <a:srgbClr val="FF0000"/>
                </a:solidFill>
              </a:rPr>
              <a:t>2</a:t>
            </a:r>
            <a:r>
              <a:rPr lang="en-US" sz="3600" dirty="0" smtClean="0">
                <a:solidFill>
                  <a:srgbClr val="FF0000"/>
                </a:solidFill>
              </a:rPr>
              <a:t>, …, </a:t>
            </a:r>
            <a:r>
              <a:rPr lang="en-US" sz="3600" dirty="0" err="1">
                <a:solidFill>
                  <a:srgbClr val="FF0000"/>
                </a:solidFill>
              </a:rPr>
              <a:t>r</a:t>
            </a:r>
            <a:r>
              <a:rPr lang="en-US" sz="3600" baseline="-25000" dirty="0" err="1" smtClean="0">
                <a:solidFill>
                  <a:srgbClr val="FF0000"/>
                </a:solidFill>
              </a:rPr>
              <a:t>d</a:t>
            </a:r>
            <a:r>
              <a:rPr lang="en-US" sz="3600" dirty="0" smtClean="0">
                <a:solidFill>
                  <a:srgbClr val="FF0000"/>
                </a:solidFill>
              </a:rPr>
              <a:t>] 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3810000"/>
            <a:ext cx="837895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6200" y="5090755"/>
            <a:ext cx="13644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6600"/>
                </a:solidFill>
              </a:rPr>
              <a:t>crimson</a:t>
            </a:r>
            <a:endParaRPr lang="en-US" sz="3200" dirty="0">
              <a:solidFill>
                <a:srgbClr val="FF6600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1750953" y="5181600"/>
            <a:ext cx="533400" cy="461665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624317" y="5029200"/>
            <a:ext cx="2624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6600"/>
                </a:solidFill>
              </a:rPr>
              <a:t>[c</a:t>
            </a:r>
            <a:r>
              <a:rPr lang="en-US" sz="3600" baseline="-25000" dirty="0" smtClean="0">
                <a:solidFill>
                  <a:srgbClr val="FF6600"/>
                </a:solidFill>
              </a:rPr>
              <a:t>1</a:t>
            </a:r>
            <a:r>
              <a:rPr lang="en-US" sz="3600" dirty="0" smtClean="0">
                <a:solidFill>
                  <a:srgbClr val="FF6600"/>
                </a:solidFill>
              </a:rPr>
              <a:t>, </a:t>
            </a:r>
            <a:r>
              <a:rPr lang="en-US" sz="3600" dirty="0" smtClean="0">
                <a:solidFill>
                  <a:srgbClr val="FF6600"/>
                </a:solidFill>
              </a:rPr>
              <a:t>c</a:t>
            </a:r>
            <a:r>
              <a:rPr lang="en-US" sz="3600" baseline="-25000" dirty="0" smtClean="0">
                <a:solidFill>
                  <a:srgbClr val="FF6600"/>
                </a:solidFill>
              </a:rPr>
              <a:t>2</a:t>
            </a:r>
            <a:r>
              <a:rPr lang="en-US" sz="3600" dirty="0" smtClean="0">
                <a:solidFill>
                  <a:srgbClr val="FF6600"/>
                </a:solidFill>
              </a:rPr>
              <a:t>, …, </a:t>
            </a:r>
            <a:r>
              <a:rPr lang="en-US" sz="3600" dirty="0">
                <a:solidFill>
                  <a:srgbClr val="FF6600"/>
                </a:solidFill>
              </a:rPr>
              <a:t>c</a:t>
            </a:r>
            <a:r>
              <a:rPr lang="en-US" sz="3600" baseline="-25000" dirty="0" smtClean="0">
                <a:solidFill>
                  <a:srgbClr val="FF6600"/>
                </a:solidFill>
              </a:rPr>
              <a:t>d</a:t>
            </a:r>
            <a:r>
              <a:rPr lang="en-US" sz="3600" dirty="0" smtClean="0">
                <a:solidFill>
                  <a:srgbClr val="FF6600"/>
                </a:solidFill>
              </a:rPr>
              <a:t>] </a:t>
            </a:r>
            <a:endParaRPr lang="en-US" sz="3600" dirty="0">
              <a:solidFill>
                <a:srgbClr val="FF66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35163" y="5100961"/>
            <a:ext cx="12372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[r</a:t>
            </a:r>
            <a:r>
              <a:rPr lang="en-US" sz="1600" baseline="-25000" dirty="0" smtClean="0">
                <a:solidFill>
                  <a:srgbClr val="FF0000"/>
                </a:solidFill>
              </a:rPr>
              <a:t>1</a:t>
            </a:r>
            <a:r>
              <a:rPr lang="en-US" sz="1600" dirty="0" smtClean="0">
                <a:solidFill>
                  <a:srgbClr val="FF0000"/>
                </a:solidFill>
              </a:rPr>
              <a:t>, r</a:t>
            </a:r>
            <a:r>
              <a:rPr lang="en-US" sz="1600" baseline="-25000" dirty="0" smtClean="0">
                <a:solidFill>
                  <a:srgbClr val="FF0000"/>
                </a:solidFill>
              </a:rPr>
              <a:t>2</a:t>
            </a:r>
            <a:r>
              <a:rPr lang="en-US" sz="1600" dirty="0" smtClean="0">
                <a:solidFill>
                  <a:srgbClr val="FF0000"/>
                </a:solidFill>
              </a:rPr>
              <a:t>, …, </a:t>
            </a:r>
            <a:r>
              <a:rPr lang="en-US" sz="1600" dirty="0" err="1">
                <a:solidFill>
                  <a:srgbClr val="FF0000"/>
                </a:solidFill>
              </a:rPr>
              <a:t>r</a:t>
            </a:r>
            <a:r>
              <a:rPr lang="en-US" sz="1600" baseline="-25000" dirty="0" err="1" smtClean="0">
                <a:solidFill>
                  <a:srgbClr val="FF0000"/>
                </a:solidFill>
              </a:rPr>
              <a:t>d</a:t>
            </a:r>
            <a:r>
              <a:rPr lang="en-US" sz="1600" dirty="0" smtClean="0">
                <a:solidFill>
                  <a:srgbClr val="FF0000"/>
                </a:solidFill>
              </a:rPr>
              <a:t>] 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11363" y="5410200"/>
            <a:ext cx="12690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6600"/>
                </a:solidFill>
              </a:rPr>
              <a:t>[c</a:t>
            </a:r>
            <a:r>
              <a:rPr lang="en-US" sz="1600" baseline="-25000" dirty="0" smtClean="0">
                <a:solidFill>
                  <a:srgbClr val="FF6600"/>
                </a:solidFill>
              </a:rPr>
              <a:t>1</a:t>
            </a:r>
            <a:r>
              <a:rPr lang="en-US" sz="1600" dirty="0" smtClean="0">
                <a:solidFill>
                  <a:srgbClr val="FF6600"/>
                </a:solidFill>
              </a:rPr>
              <a:t>, </a:t>
            </a:r>
            <a:r>
              <a:rPr lang="en-US" sz="1600" dirty="0" smtClean="0">
                <a:solidFill>
                  <a:srgbClr val="FF6600"/>
                </a:solidFill>
              </a:rPr>
              <a:t>c</a:t>
            </a:r>
            <a:r>
              <a:rPr lang="en-US" sz="1600" baseline="-25000" dirty="0" smtClean="0">
                <a:solidFill>
                  <a:srgbClr val="FF6600"/>
                </a:solidFill>
              </a:rPr>
              <a:t>2</a:t>
            </a:r>
            <a:r>
              <a:rPr lang="en-US" sz="1600" dirty="0" smtClean="0">
                <a:solidFill>
                  <a:srgbClr val="FF6600"/>
                </a:solidFill>
              </a:rPr>
              <a:t>, …, </a:t>
            </a:r>
            <a:r>
              <a:rPr lang="en-US" sz="1600" dirty="0">
                <a:solidFill>
                  <a:srgbClr val="FF6600"/>
                </a:solidFill>
              </a:rPr>
              <a:t>c</a:t>
            </a:r>
            <a:r>
              <a:rPr lang="en-US" sz="1600" baseline="-25000" dirty="0" smtClean="0">
                <a:solidFill>
                  <a:srgbClr val="FF6600"/>
                </a:solidFill>
              </a:rPr>
              <a:t>d</a:t>
            </a:r>
            <a:r>
              <a:rPr lang="en-US" sz="1600" dirty="0" smtClean="0">
                <a:solidFill>
                  <a:srgbClr val="FF6600"/>
                </a:solidFill>
              </a:rPr>
              <a:t>] </a:t>
            </a:r>
            <a:endParaRPr lang="en-US" sz="1600" dirty="0">
              <a:solidFill>
                <a:srgbClr val="FF66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714237" y="5257800"/>
            <a:ext cx="134363" cy="154615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790437" y="5486400"/>
            <a:ext cx="134363" cy="154615"/>
          </a:xfrm>
          <a:prstGeom prst="ellipse">
            <a:avLst/>
          </a:prstGeom>
          <a:solidFill>
            <a:srgbClr val="FF66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14369" y="6005155"/>
            <a:ext cx="123343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D70A"/>
                </a:solidFill>
              </a:rPr>
              <a:t>yellow</a:t>
            </a:r>
            <a:endParaRPr lang="en-US" sz="3200" dirty="0">
              <a:solidFill>
                <a:srgbClr val="FFD70A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1750953" y="6096000"/>
            <a:ext cx="533400" cy="461665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624317" y="5943600"/>
            <a:ext cx="2784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D70A"/>
                </a:solidFill>
              </a:rPr>
              <a:t>[y</a:t>
            </a:r>
            <a:r>
              <a:rPr lang="en-US" sz="3600" baseline="-25000" dirty="0" smtClean="0">
                <a:solidFill>
                  <a:srgbClr val="FFD70A"/>
                </a:solidFill>
              </a:rPr>
              <a:t>1</a:t>
            </a:r>
            <a:r>
              <a:rPr lang="en-US" sz="3600" dirty="0" smtClean="0">
                <a:solidFill>
                  <a:srgbClr val="FFD70A"/>
                </a:solidFill>
              </a:rPr>
              <a:t>, </a:t>
            </a:r>
            <a:r>
              <a:rPr lang="en-US" sz="3600" dirty="0" smtClean="0">
                <a:solidFill>
                  <a:srgbClr val="FFD70A"/>
                </a:solidFill>
              </a:rPr>
              <a:t>y</a:t>
            </a:r>
            <a:r>
              <a:rPr lang="en-US" sz="3600" baseline="-25000" dirty="0" smtClean="0">
                <a:solidFill>
                  <a:srgbClr val="FFD70A"/>
                </a:solidFill>
              </a:rPr>
              <a:t>2</a:t>
            </a:r>
            <a:r>
              <a:rPr lang="en-US" sz="3600" dirty="0" smtClean="0">
                <a:solidFill>
                  <a:srgbClr val="FFD70A"/>
                </a:solidFill>
              </a:rPr>
              <a:t>, …, </a:t>
            </a:r>
            <a:r>
              <a:rPr lang="en-US" sz="3600" dirty="0" err="1">
                <a:solidFill>
                  <a:srgbClr val="FFD70A"/>
                </a:solidFill>
              </a:rPr>
              <a:t>y</a:t>
            </a:r>
            <a:r>
              <a:rPr lang="en-US" sz="3600" baseline="-25000" dirty="0" err="1" smtClean="0">
                <a:solidFill>
                  <a:srgbClr val="FFD70A"/>
                </a:solidFill>
              </a:rPr>
              <a:t>d</a:t>
            </a:r>
            <a:r>
              <a:rPr lang="en-US" sz="3600" dirty="0" smtClean="0">
                <a:solidFill>
                  <a:srgbClr val="FFD70A"/>
                </a:solidFill>
              </a:rPr>
              <a:t>] </a:t>
            </a:r>
            <a:endParaRPr lang="en-US" sz="3600" dirty="0">
              <a:solidFill>
                <a:srgbClr val="FFD70A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58000" y="4191000"/>
            <a:ext cx="13400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D70A"/>
                </a:solidFill>
              </a:rPr>
              <a:t>[y</a:t>
            </a:r>
            <a:r>
              <a:rPr lang="en-US" sz="1600" baseline="-25000" dirty="0" smtClean="0">
                <a:solidFill>
                  <a:srgbClr val="FFD70A"/>
                </a:solidFill>
              </a:rPr>
              <a:t>1</a:t>
            </a:r>
            <a:r>
              <a:rPr lang="en-US" sz="1600" dirty="0" smtClean="0">
                <a:solidFill>
                  <a:srgbClr val="FFD70A"/>
                </a:solidFill>
              </a:rPr>
              <a:t>, </a:t>
            </a:r>
            <a:r>
              <a:rPr lang="en-US" sz="1600" dirty="0" smtClean="0">
                <a:solidFill>
                  <a:srgbClr val="FFD70A"/>
                </a:solidFill>
              </a:rPr>
              <a:t>y</a:t>
            </a:r>
            <a:r>
              <a:rPr lang="en-US" sz="1600" baseline="-25000" dirty="0" smtClean="0">
                <a:solidFill>
                  <a:srgbClr val="FFD70A"/>
                </a:solidFill>
              </a:rPr>
              <a:t>2</a:t>
            </a:r>
            <a:r>
              <a:rPr lang="en-US" sz="1600" dirty="0" smtClean="0">
                <a:solidFill>
                  <a:srgbClr val="FFD70A"/>
                </a:solidFill>
              </a:rPr>
              <a:t>, …, </a:t>
            </a:r>
            <a:r>
              <a:rPr lang="en-US" sz="1600" dirty="0" err="1">
                <a:solidFill>
                  <a:srgbClr val="FFD70A"/>
                </a:solidFill>
              </a:rPr>
              <a:t>y</a:t>
            </a:r>
            <a:r>
              <a:rPr lang="en-US" sz="1600" baseline="-25000" dirty="0" err="1" smtClean="0">
                <a:solidFill>
                  <a:srgbClr val="FFD70A"/>
                </a:solidFill>
              </a:rPr>
              <a:t>d</a:t>
            </a:r>
            <a:r>
              <a:rPr lang="en-US" sz="1600" dirty="0" smtClean="0">
                <a:solidFill>
                  <a:srgbClr val="FFD70A"/>
                </a:solidFill>
              </a:rPr>
              <a:t>] </a:t>
            </a:r>
            <a:endParaRPr lang="en-US" sz="1600" dirty="0">
              <a:solidFill>
                <a:srgbClr val="FFD70A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8153400" y="4343400"/>
            <a:ext cx="134363" cy="154615"/>
          </a:xfrm>
          <a:prstGeom prst="ellipse">
            <a:avLst/>
          </a:prstGeom>
          <a:solidFill>
            <a:srgbClr val="FFD70A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52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representations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Key idea: project words into a multi-dimensional “meaning” space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66800" y="2996624"/>
            <a:ext cx="10184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word</a:t>
            </a:r>
            <a:endParaRPr lang="en-US" sz="3200" dirty="0"/>
          </a:p>
        </p:txBody>
      </p:sp>
      <p:sp>
        <p:nvSpPr>
          <p:cNvPr id="15" name="Right Arrow 14"/>
          <p:cNvSpPr/>
          <p:nvPr/>
        </p:nvSpPr>
        <p:spPr>
          <a:xfrm>
            <a:off x="2438400" y="3124200"/>
            <a:ext cx="533400" cy="461665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311764" y="2971800"/>
            <a:ext cx="2784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[x</a:t>
            </a:r>
            <a:r>
              <a:rPr lang="en-US" sz="3600" baseline="-25000" dirty="0" smtClean="0"/>
              <a:t>1</a:t>
            </a:r>
            <a:r>
              <a:rPr lang="en-US" sz="3600" dirty="0" smtClean="0"/>
              <a:t>, x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, …, </a:t>
            </a:r>
            <a:r>
              <a:rPr lang="en-US" sz="3600" dirty="0" err="1" smtClean="0"/>
              <a:t>x</a:t>
            </a:r>
            <a:r>
              <a:rPr lang="en-US" sz="3600" baseline="-25000" dirty="0" err="1" smtClean="0"/>
              <a:t>d</a:t>
            </a:r>
            <a:r>
              <a:rPr lang="en-US" sz="3600" dirty="0" smtClean="0"/>
              <a:t>]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038600"/>
            <a:ext cx="8080248" cy="266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idea of word representations is not new: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Co-occurrence matrices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Latent Semantic Analysis (LSA)</a:t>
            </a:r>
          </a:p>
          <a:p>
            <a:pPr marL="285750" indent="-285750">
              <a:buFont typeface="Arial"/>
              <a:buChar char="•"/>
            </a:pPr>
            <a:endParaRPr lang="en-US" sz="2800" dirty="0"/>
          </a:p>
          <a:p>
            <a:r>
              <a:rPr lang="en-US" sz="2800" dirty="0" smtClean="0"/>
              <a:t>New idea: learn word representation using a task-driven approach</a:t>
            </a:r>
          </a:p>
        </p:txBody>
      </p:sp>
    </p:spTree>
    <p:extLst>
      <p:ext uri="{BB962C8B-B14F-4D97-AF65-F5344CB8AC3E}">
        <p14:creationId xmlns:p14="http://schemas.microsoft.com/office/powerpoint/2010/main" val="2342520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Assignment 7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Assignment </a:t>
            </a:r>
            <a:r>
              <a:rPr lang="en-US" dirty="0" smtClean="0"/>
              <a:t>8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No office hours Thursday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Wednesday office hours extended 2-5pm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prediction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0" y="1981200"/>
            <a:ext cx="63246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I like to eat </a:t>
            </a:r>
            <a:r>
              <a:rPr lang="en-US" dirty="0" smtClean="0">
                <a:solidFill>
                  <a:srgbClr val="FF6600"/>
                </a:solidFill>
              </a:rPr>
              <a:t>bananas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8000"/>
                </a:solidFill>
              </a:rPr>
              <a:t>with cream cheese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3368" y="3429000"/>
            <a:ext cx="766452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Given a context of words</a:t>
            </a:r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rgbClr val="FF6600"/>
                </a:solidFill>
              </a:rPr>
              <a:t>Predict what words are likely to occur in that context</a:t>
            </a:r>
            <a:endParaRPr lang="en-US" sz="2800" dirty="0">
              <a:solidFill>
                <a:srgbClr val="FF66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286000" y="2590800"/>
            <a:ext cx="381000" cy="9144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667000" y="2590800"/>
            <a:ext cx="3429000" cy="9144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124200" y="2590800"/>
            <a:ext cx="838200" cy="17526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109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prediction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990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Given text, can generate lots of </a:t>
            </a:r>
            <a:r>
              <a:rPr lang="en-US" dirty="0" smtClean="0">
                <a:solidFill>
                  <a:srgbClr val="0000FF"/>
                </a:solidFill>
              </a:rPr>
              <a:t>positive </a:t>
            </a:r>
            <a:r>
              <a:rPr lang="en-US" dirty="0" smtClean="0"/>
              <a:t>examples: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97193" y="2819400"/>
            <a:ext cx="6324600" cy="609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 smtClean="0"/>
              <a:t>I like to eat bananas with cream cheese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3591640"/>
            <a:ext cx="97174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</a:rPr>
              <a:t>input</a:t>
            </a:r>
            <a:endParaRPr lang="en-US" sz="3200" dirty="0">
              <a:solidFill>
                <a:srgbClr val="008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3591640"/>
            <a:ext cx="18133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6600"/>
                </a:solidFill>
              </a:rPr>
              <a:t>prediction</a:t>
            </a:r>
            <a:endParaRPr lang="en-US" sz="3200" dirty="0">
              <a:solidFill>
                <a:srgbClr val="FF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210" y="4191000"/>
            <a:ext cx="317387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___ like to eat</a:t>
            </a:r>
          </a:p>
          <a:p>
            <a:endParaRPr lang="en-US" dirty="0"/>
          </a:p>
          <a:p>
            <a:r>
              <a:rPr lang="en-US" dirty="0" smtClean="0"/>
              <a:t>I ___ to eat bananas</a:t>
            </a:r>
          </a:p>
          <a:p>
            <a:endParaRPr lang="en-US" dirty="0" smtClean="0"/>
          </a:p>
          <a:p>
            <a:r>
              <a:rPr lang="en-US" dirty="0" smtClean="0"/>
              <a:t>I like ___ eat bananas with</a:t>
            </a:r>
          </a:p>
          <a:p>
            <a:endParaRPr lang="en-US" dirty="0"/>
          </a:p>
          <a:p>
            <a:r>
              <a:rPr lang="en-US" dirty="0" smtClean="0"/>
              <a:t>I like to ___ bananas with cream</a:t>
            </a:r>
          </a:p>
          <a:p>
            <a:endParaRPr lang="en-US" dirty="0"/>
          </a:p>
          <a:p>
            <a:r>
              <a:rPr lang="en-US" dirty="0" smtClean="0"/>
              <a:t>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9200" y="4191000"/>
            <a:ext cx="49777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</a:p>
          <a:p>
            <a:endParaRPr lang="en-US" dirty="0"/>
          </a:p>
          <a:p>
            <a:r>
              <a:rPr lang="en-US" dirty="0" smtClean="0"/>
              <a:t>like</a:t>
            </a:r>
          </a:p>
          <a:p>
            <a:endParaRPr lang="en-US" dirty="0"/>
          </a:p>
          <a:p>
            <a:r>
              <a:rPr lang="en-US" dirty="0" smtClean="0"/>
              <a:t>to</a:t>
            </a:r>
          </a:p>
          <a:p>
            <a:endParaRPr lang="en-US" dirty="0"/>
          </a:p>
          <a:p>
            <a:r>
              <a:rPr lang="en-US" dirty="0" smtClean="0"/>
              <a:t>eat</a:t>
            </a:r>
          </a:p>
          <a:p>
            <a:endParaRPr lang="en-US" dirty="0"/>
          </a:p>
          <a:p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04800" y="4176416"/>
            <a:ext cx="2743200" cy="145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68704" y="4195472"/>
            <a:ext cx="2743200" cy="145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571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prediction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0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Use data like this to learn a distribution:</a:t>
            </a:r>
            <a:endParaRPr lang="en-US" sz="3200" dirty="0">
              <a:solidFill>
                <a:srgbClr val="FF660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7193903"/>
              </p:ext>
            </p:extLst>
          </p:nvPr>
        </p:nvGraphicFramePr>
        <p:xfrm>
          <a:off x="1447800" y="4038600"/>
          <a:ext cx="4751294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434" name="Equation" r:id="rId3" imgW="1346200" imgH="215900" progId="Equation.3">
                  <p:embed/>
                </p:oleObj>
              </mc:Choice>
              <mc:Fallback>
                <p:oleObj name="Equation" r:id="rId3" imgW="1346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7800" y="4038600"/>
                        <a:ext cx="4751294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513841"/>
              </p:ext>
            </p:extLst>
          </p:nvPr>
        </p:nvGraphicFramePr>
        <p:xfrm>
          <a:off x="1447800" y="2765425"/>
          <a:ext cx="385445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435" name="Equation" r:id="rId5" imgW="1092200" imgH="203200" progId="Equation.3">
                  <p:embed/>
                </p:oleObj>
              </mc:Choice>
              <mc:Fallback>
                <p:oleObj name="Equation" r:id="rId5" imgW="1092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47800" y="2765425"/>
                        <a:ext cx="3854450" cy="71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Left Brace 3"/>
          <p:cNvSpPr/>
          <p:nvPr/>
        </p:nvSpPr>
        <p:spPr>
          <a:xfrm rot="16200000">
            <a:off x="3390900" y="4152018"/>
            <a:ext cx="304800" cy="1600200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 rot="16200000">
            <a:off x="5028615" y="4152900"/>
            <a:ext cx="304800" cy="1600200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48067" y="5295885"/>
            <a:ext cx="1416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words before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93781" y="5295885"/>
            <a:ext cx="1253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words after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727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prediction problem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2000" y="1600200"/>
            <a:ext cx="7391400" cy="76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 smtClean="0">
                <a:solidFill>
                  <a:srgbClr val="FF0000"/>
                </a:solidFill>
              </a:rPr>
              <a:t>Any problems with using only positive examples?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3591640"/>
            <a:ext cx="97174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</a:rPr>
              <a:t>input</a:t>
            </a:r>
            <a:endParaRPr lang="en-US" sz="3200" dirty="0">
              <a:solidFill>
                <a:srgbClr val="008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3591640"/>
            <a:ext cx="18133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6600"/>
                </a:solidFill>
              </a:rPr>
              <a:t>prediction</a:t>
            </a:r>
            <a:endParaRPr lang="en-US" sz="3200" dirty="0">
              <a:solidFill>
                <a:srgbClr val="FF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210" y="4191000"/>
            <a:ext cx="317387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___ like to eat</a:t>
            </a:r>
          </a:p>
          <a:p>
            <a:endParaRPr lang="en-US" dirty="0"/>
          </a:p>
          <a:p>
            <a:r>
              <a:rPr lang="en-US" dirty="0" smtClean="0"/>
              <a:t>I ___ to eat bananas</a:t>
            </a:r>
          </a:p>
          <a:p>
            <a:endParaRPr lang="en-US" dirty="0" smtClean="0"/>
          </a:p>
          <a:p>
            <a:r>
              <a:rPr lang="en-US" dirty="0" smtClean="0"/>
              <a:t>I like ___ eat bananas with</a:t>
            </a:r>
          </a:p>
          <a:p>
            <a:endParaRPr lang="en-US" dirty="0"/>
          </a:p>
          <a:p>
            <a:r>
              <a:rPr lang="en-US" dirty="0" smtClean="0"/>
              <a:t>I like to ___ bananas with cream</a:t>
            </a:r>
          </a:p>
          <a:p>
            <a:endParaRPr lang="en-US" dirty="0"/>
          </a:p>
          <a:p>
            <a:r>
              <a:rPr lang="en-US" dirty="0" smtClean="0"/>
              <a:t>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9200" y="4191000"/>
            <a:ext cx="49777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</a:p>
          <a:p>
            <a:endParaRPr lang="en-US" dirty="0"/>
          </a:p>
          <a:p>
            <a:r>
              <a:rPr lang="en-US" dirty="0" smtClean="0"/>
              <a:t>like</a:t>
            </a:r>
          </a:p>
          <a:p>
            <a:endParaRPr lang="en-US" dirty="0"/>
          </a:p>
          <a:p>
            <a:r>
              <a:rPr lang="en-US" dirty="0" smtClean="0"/>
              <a:t>to</a:t>
            </a:r>
          </a:p>
          <a:p>
            <a:endParaRPr lang="en-US" dirty="0"/>
          </a:p>
          <a:p>
            <a:r>
              <a:rPr lang="en-US" dirty="0" smtClean="0"/>
              <a:t>eat</a:t>
            </a:r>
          </a:p>
          <a:p>
            <a:endParaRPr lang="en-US" dirty="0"/>
          </a:p>
          <a:p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04800" y="4176416"/>
            <a:ext cx="2743200" cy="145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68704" y="4195472"/>
            <a:ext cx="2743200" cy="145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483195"/>
              </p:ext>
            </p:extLst>
          </p:nvPr>
        </p:nvGraphicFramePr>
        <p:xfrm>
          <a:off x="1801906" y="2424710"/>
          <a:ext cx="4751294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377" name="Equation" r:id="rId3" imgW="1346200" imgH="215900" progId="Equation.3">
                  <p:embed/>
                </p:oleObj>
              </mc:Choice>
              <mc:Fallback>
                <p:oleObj name="Equation" r:id="rId3" imgW="1346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01906" y="2424710"/>
                        <a:ext cx="4751294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367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prediction problem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2000" y="1600200"/>
            <a:ext cx="7391400" cy="76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 smtClean="0">
                <a:solidFill>
                  <a:srgbClr val="0000FF"/>
                </a:solidFill>
              </a:rPr>
              <a:t>Want to learn a distribution over </a:t>
            </a:r>
            <a:r>
              <a:rPr lang="en-US" b="1" dirty="0" smtClean="0">
                <a:solidFill>
                  <a:srgbClr val="0000FF"/>
                </a:solidFill>
              </a:rPr>
              <a:t>all</a:t>
            </a:r>
            <a:r>
              <a:rPr lang="en-US" dirty="0" smtClean="0">
                <a:solidFill>
                  <a:srgbClr val="0000FF"/>
                </a:solidFill>
              </a:rPr>
              <a:t> words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3591640"/>
            <a:ext cx="97174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</a:rPr>
              <a:t>input</a:t>
            </a:r>
            <a:endParaRPr lang="en-US" sz="3200" dirty="0">
              <a:solidFill>
                <a:srgbClr val="008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3591640"/>
            <a:ext cx="18133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6600"/>
                </a:solidFill>
              </a:rPr>
              <a:t>prediction</a:t>
            </a:r>
            <a:endParaRPr lang="en-US" sz="3200" dirty="0">
              <a:solidFill>
                <a:srgbClr val="FF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210" y="4191000"/>
            <a:ext cx="317387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___ like to eat</a:t>
            </a:r>
          </a:p>
          <a:p>
            <a:endParaRPr lang="en-US" dirty="0"/>
          </a:p>
          <a:p>
            <a:r>
              <a:rPr lang="en-US" dirty="0" smtClean="0"/>
              <a:t>I ___ to eat bananas</a:t>
            </a:r>
          </a:p>
          <a:p>
            <a:endParaRPr lang="en-US" dirty="0" smtClean="0"/>
          </a:p>
          <a:p>
            <a:r>
              <a:rPr lang="en-US" dirty="0" smtClean="0"/>
              <a:t>I like ___ eat bananas with</a:t>
            </a:r>
          </a:p>
          <a:p>
            <a:endParaRPr lang="en-US" dirty="0"/>
          </a:p>
          <a:p>
            <a:r>
              <a:rPr lang="en-US" dirty="0" smtClean="0"/>
              <a:t>I like to ___ bananas with cream</a:t>
            </a:r>
          </a:p>
          <a:p>
            <a:endParaRPr lang="en-US" dirty="0"/>
          </a:p>
          <a:p>
            <a:r>
              <a:rPr lang="en-US" dirty="0" smtClean="0"/>
              <a:t>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9200" y="4191000"/>
            <a:ext cx="49777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</a:p>
          <a:p>
            <a:endParaRPr lang="en-US" dirty="0"/>
          </a:p>
          <a:p>
            <a:r>
              <a:rPr lang="en-US" dirty="0" smtClean="0"/>
              <a:t>like</a:t>
            </a:r>
          </a:p>
          <a:p>
            <a:endParaRPr lang="en-US" dirty="0"/>
          </a:p>
          <a:p>
            <a:r>
              <a:rPr lang="en-US" dirty="0" smtClean="0"/>
              <a:t>to</a:t>
            </a:r>
          </a:p>
          <a:p>
            <a:endParaRPr lang="en-US" dirty="0"/>
          </a:p>
          <a:p>
            <a:r>
              <a:rPr lang="en-US" dirty="0" smtClean="0"/>
              <a:t>eat</a:t>
            </a:r>
          </a:p>
          <a:p>
            <a:endParaRPr lang="en-US" dirty="0"/>
          </a:p>
          <a:p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04800" y="4176416"/>
            <a:ext cx="2743200" cy="145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68704" y="4195472"/>
            <a:ext cx="2743200" cy="145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914110"/>
              </p:ext>
            </p:extLst>
          </p:nvPr>
        </p:nvGraphicFramePr>
        <p:xfrm>
          <a:off x="1801906" y="2424710"/>
          <a:ext cx="4751294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01" name="Equation" r:id="rId3" imgW="1346200" imgH="215900" progId="Equation.3">
                  <p:embed/>
                </p:oleObj>
              </mc:Choice>
              <mc:Fallback>
                <p:oleObj name="Equation" r:id="rId3" imgW="1346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01906" y="2424710"/>
                        <a:ext cx="4751294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/>
          <p:cNvSpPr/>
          <p:nvPr/>
        </p:nvSpPr>
        <p:spPr>
          <a:xfrm>
            <a:off x="2286000" y="2424710"/>
            <a:ext cx="762000" cy="762000"/>
          </a:xfrm>
          <a:prstGeom prst="ellipse">
            <a:avLst/>
          </a:prstGeom>
          <a:solidFill>
            <a:srgbClr val="FF0000">
              <a:alpha val="33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73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prediction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990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Negative examples?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97193" y="2819400"/>
            <a:ext cx="6324600" cy="609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 smtClean="0"/>
              <a:t>I like to eat bananas with cream cheese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3591640"/>
            <a:ext cx="97174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</a:rPr>
              <a:t>input</a:t>
            </a:r>
            <a:endParaRPr lang="en-US" sz="3200" dirty="0">
              <a:solidFill>
                <a:srgbClr val="008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3591640"/>
            <a:ext cx="18133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6600"/>
                </a:solidFill>
              </a:rPr>
              <a:t>prediction</a:t>
            </a:r>
            <a:endParaRPr lang="en-US" sz="3200" dirty="0">
              <a:solidFill>
                <a:srgbClr val="FF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210" y="4191000"/>
            <a:ext cx="317387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___ like to eat</a:t>
            </a:r>
          </a:p>
          <a:p>
            <a:endParaRPr lang="en-US" dirty="0"/>
          </a:p>
          <a:p>
            <a:r>
              <a:rPr lang="en-US" dirty="0" smtClean="0"/>
              <a:t>I ___ to eat bananas</a:t>
            </a:r>
          </a:p>
          <a:p>
            <a:endParaRPr lang="en-US" dirty="0" smtClean="0"/>
          </a:p>
          <a:p>
            <a:r>
              <a:rPr lang="en-US" dirty="0" smtClean="0"/>
              <a:t>I like ___ eat bananas with</a:t>
            </a:r>
          </a:p>
          <a:p>
            <a:endParaRPr lang="en-US" dirty="0"/>
          </a:p>
          <a:p>
            <a:r>
              <a:rPr lang="en-US" dirty="0" smtClean="0"/>
              <a:t>I like to ___ bananas with cream</a:t>
            </a:r>
          </a:p>
          <a:p>
            <a:endParaRPr lang="en-US" dirty="0"/>
          </a:p>
          <a:p>
            <a:r>
              <a:rPr lang="en-US" dirty="0" smtClean="0"/>
              <a:t>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9200" y="4191000"/>
            <a:ext cx="49777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</a:p>
          <a:p>
            <a:endParaRPr lang="en-US" dirty="0"/>
          </a:p>
          <a:p>
            <a:r>
              <a:rPr lang="en-US" dirty="0" smtClean="0"/>
              <a:t>like</a:t>
            </a:r>
          </a:p>
          <a:p>
            <a:endParaRPr lang="en-US" dirty="0"/>
          </a:p>
          <a:p>
            <a:r>
              <a:rPr lang="en-US" dirty="0" smtClean="0"/>
              <a:t>to</a:t>
            </a:r>
          </a:p>
          <a:p>
            <a:endParaRPr lang="en-US" dirty="0"/>
          </a:p>
          <a:p>
            <a:r>
              <a:rPr lang="en-US" dirty="0" smtClean="0"/>
              <a:t>eat</a:t>
            </a:r>
          </a:p>
          <a:p>
            <a:endParaRPr lang="en-US" dirty="0"/>
          </a:p>
          <a:p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04800" y="4176416"/>
            <a:ext cx="2743200" cy="145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68704" y="4195472"/>
            <a:ext cx="2743200" cy="145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08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prediction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990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Use random words to generate negative examples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97193" y="2819400"/>
            <a:ext cx="6324600" cy="609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 smtClean="0"/>
              <a:t>I like to eat bananas with cream cheese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3591640"/>
            <a:ext cx="97174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</a:rPr>
              <a:t>input</a:t>
            </a:r>
            <a:endParaRPr lang="en-US" sz="3200" dirty="0">
              <a:solidFill>
                <a:srgbClr val="008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3591640"/>
            <a:ext cx="355638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6600"/>
                </a:solidFill>
              </a:rPr>
              <a:t>prediction (</a:t>
            </a:r>
            <a:r>
              <a:rPr lang="en-US" sz="3200" dirty="0" smtClean="0">
                <a:solidFill>
                  <a:srgbClr val="FF0000"/>
                </a:solidFill>
              </a:rPr>
              <a:t>negative</a:t>
            </a:r>
            <a:r>
              <a:rPr lang="en-US" sz="3200" dirty="0" smtClean="0">
                <a:solidFill>
                  <a:srgbClr val="FF6600"/>
                </a:solidFill>
              </a:rPr>
              <a:t>)</a:t>
            </a:r>
            <a:endParaRPr lang="en-US" sz="3200" dirty="0">
              <a:solidFill>
                <a:srgbClr val="FF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210" y="4191000"/>
            <a:ext cx="317387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___ like to eat</a:t>
            </a:r>
          </a:p>
          <a:p>
            <a:endParaRPr lang="en-US" dirty="0"/>
          </a:p>
          <a:p>
            <a:r>
              <a:rPr lang="en-US" dirty="0" smtClean="0"/>
              <a:t>I ___ to eat bananas</a:t>
            </a:r>
          </a:p>
          <a:p>
            <a:endParaRPr lang="en-US" dirty="0" smtClean="0"/>
          </a:p>
          <a:p>
            <a:r>
              <a:rPr lang="en-US" dirty="0" smtClean="0"/>
              <a:t>I like ___ eat bananas with</a:t>
            </a:r>
          </a:p>
          <a:p>
            <a:endParaRPr lang="en-US" dirty="0"/>
          </a:p>
          <a:p>
            <a:r>
              <a:rPr lang="en-US" dirty="0" smtClean="0"/>
              <a:t>I like to ___ bananas with cream</a:t>
            </a:r>
          </a:p>
          <a:p>
            <a:endParaRPr lang="en-US" dirty="0"/>
          </a:p>
          <a:p>
            <a:r>
              <a:rPr lang="en-US" dirty="0" smtClean="0"/>
              <a:t>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9200" y="4191000"/>
            <a:ext cx="82700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</a:t>
            </a:r>
          </a:p>
          <a:p>
            <a:endParaRPr lang="en-US" dirty="0"/>
          </a:p>
          <a:p>
            <a:r>
              <a:rPr lang="en-US" dirty="0" smtClean="0"/>
              <a:t>snoopy</a:t>
            </a:r>
          </a:p>
          <a:p>
            <a:endParaRPr lang="en-US" dirty="0"/>
          </a:p>
          <a:p>
            <a:r>
              <a:rPr lang="en-US" dirty="0" smtClean="0"/>
              <a:t>run</a:t>
            </a:r>
          </a:p>
          <a:p>
            <a:endParaRPr lang="en-US" dirty="0"/>
          </a:p>
          <a:p>
            <a:r>
              <a:rPr lang="en-US" dirty="0" smtClean="0"/>
              <a:t>sloth</a:t>
            </a:r>
          </a:p>
          <a:p>
            <a:endParaRPr lang="en-US" dirty="0"/>
          </a:p>
          <a:p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04800" y="4176416"/>
            <a:ext cx="2743200" cy="145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68704" y="4195472"/>
            <a:ext cx="2743200" cy="145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68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Train a neural network on this problem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622748"/>
            <a:ext cx="4419600" cy="49183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29200" y="6356392"/>
            <a:ext cx="3967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</a:t>
            </a:r>
            <a:r>
              <a:rPr lang="en-US" dirty="0" err="1"/>
              <a:t>pdf</a:t>
            </a:r>
            <a:r>
              <a:rPr lang="en-US" dirty="0"/>
              <a:t>/1301.3781v3.pdf</a:t>
            </a:r>
          </a:p>
        </p:txBody>
      </p:sp>
    </p:spTree>
    <p:extLst>
      <p:ext uri="{BB962C8B-B14F-4D97-AF65-F5344CB8AC3E}">
        <p14:creationId xmlns:p14="http://schemas.microsoft.com/office/powerpoint/2010/main" val="2753557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Encoding words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20574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</a:t>
            </a:r>
            <a:r>
              <a:rPr lang="en-US" sz="2800" dirty="0" smtClean="0">
                <a:solidFill>
                  <a:srgbClr val="FF0000"/>
                </a:solidFill>
              </a:rPr>
              <a:t>can </a:t>
            </a:r>
            <a:r>
              <a:rPr lang="en-US" sz="2800" dirty="0" smtClean="0">
                <a:solidFill>
                  <a:srgbClr val="FF0000"/>
                </a:solidFill>
              </a:rPr>
              <a:t>we input a “word” into a network?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495800"/>
            <a:ext cx="1600200" cy="147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49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“One-hot” encoding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2648" y="1676400"/>
            <a:ext cx="83027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For a vocabulary of V words, have V input nodes</a:t>
            </a:r>
          </a:p>
          <a:p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dirty="0" smtClean="0">
                <a:solidFill>
                  <a:srgbClr val="0000FF"/>
                </a:solidFill>
              </a:rPr>
              <a:t>All inputs are 0 except the for the one corresponding to the word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704003" y="3786266"/>
            <a:ext cx="6858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714775" y="4398512"/>
            <a:ext cx="675027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714776" y="5386466"/>
            <a:ext cx="675026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704003" y="6300866"/>
            <a:ext cx="6858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696222" y="477951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669505" y="576746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704003" y="3797934"/>
            <a:ext cx="297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</a:t>
            </a:r>
            <a:endParaRPr lang="en-US" sz="1600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3710925" y="4362112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apple</a:t>
            </a:r>
            <a:endParaRPr lang="en-US" sz="16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3627803" y="5352712"/>
            <a:ext cx="817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banana</a:t>
            </a:r>
            <a:endParaRPr lang="en-US" sz="1600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3648752" y="6300866"/>
            <a:ext cx="665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zebra</a:t>
            </a:r>
            <a:endParaRPr lang="en-US" sz="1600" baseline="-25000" dirty="0"/>
          </a:p>
        </p:txBody>
      </p:sp>
      <p:sp>
        <p:nvSpPr>
          <p:cNvPr id="23" name="Right Brace 22"/>
          <p:cNvSpPr/>
          <p:nvPr/>
        </p:nvSpPr>
        <p:spPr>
          <a:xfrm>
            <a:off x="4618403" y="3786266"/>
            <a:ext cx="609600" cy="2853154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257800" y="5017134"/>
            <a:ext cx="1183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 nodes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3440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learning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3055203"/>
            <a:ext cx="8308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Deep learning </a:t>
            </a:r>
            <a:r>
              <a:rPr lang="en-US" sz="2400" dirty="0" smtClean="0"/>
              <a:t>is </a:t>
            </a:r>
            <a:r>
              <a:rPr lang="en-US" sz="2400" dirty="0"/>
              <a:t>a branch of machine learning based on a set of algorithms that attempt to model high level abstractions in data by using a deep graph with multiple processing layers, composed of multiple linear and non-linear transformations.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5265003"/>
            <a:ext cx="8308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Deep learning is part of a broader family of machine learning methods based on learning representations of data.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290027"/>
            <a:ext cx="2286000" cy="201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582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“One-hot” encoding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2648" y="1676400"/>
            <a:ext cx="83027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For a vocabulary of V words, have V input nodes</a:t>
            </a:r>
          </a:p>
          <a:p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dirty="0" smtClean="0">
                <a:solidFill>
                  <a:srgbClr val="0000FF"/>
                </a:solidFill>
              </a:rPr>
              <a:t>All inputs are 0 except the for the one corresponding to the word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704003" y="3786266"/>
            <a:ext cx="6858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714775" y="4398512"/>
            <a:ext cx="675027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714776" y="5386466"/>
            <a:ext cx="675026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704003" y="6300866"/>
            <a:ext cx="6858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696222" y="477951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669505" y="576746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704003" y="3797934"/>
            <a:ext cx="297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</a:t>
            </a:r>
            <a:endParaRPr lang="en-US" sz="1600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3710925" y="4362112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apple</a:t>
            </a:r>
            <a:endParaRPr lang="en-US" sz="16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3627803" y="5352712"/>
            <a:ext cx="817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banana</a:t>
            </a:r>
            <a:endParaRPr lang="en-US" sz="1600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3648752" y="6300866"/>
            <a:ext cx="665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zebra</a:t>
            </a:r>
            <a:endParaRPr lang="en-US" sz="1600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4876800"/>
            <a:ext cx="1133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banana</a:t>
            </a:r>
            <a:endParaRPr lang="en-US" sz="2400" dirty="0"/>
          </a:p>
        </p:txBody>
      </p:sp>
      <p:sp>
        <p:nvSpPr>
          <p:cNvPr id="4" name="Right Arrow 3"/>
          <p:cNvSpPr/>
          <p:nvPr/>
        </p:nvSpPr>
        <p:spPr>
          <a:xfrm>
            <a:off x="1219200" y="4779512"/>
            <a:ext cx="685800" cy="783088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16970" y="3733800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13355" y="4382785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16970" y="631253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45100" y="5338465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4415366"/>
            <a:ext cx="1600200" cy="147975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648200" y="3797934"/>
            <a:ext cx="1828800" cy="107886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648200" y="5977797"/>
            <a:ext cx="1828800" cy="66162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74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“One-hot” encoding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2648" y="1676400"/>
            <a:ext cx="83027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For a vocabulary of V words, have V input nodes</a:t>
            </a:r>
          </a:p>
          <a:p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dirty="0" smtClean="0">
                <a:solidFill>
                  <a:srgbClr val="0000FF"/>
                </a:solidFill>
              </a:rPr>
              <a:t>All inputs are 0 except the for the one corresponding to the word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704003" y="3786266"/>
            <a:ext cx="6858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714775" y="4398512"/>
            <a:ext cx="675027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714776" y="5386466"/>
            <a:ext cx="675026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704003" y="6300866"/>
            <a:ext cx="6858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696222" y="477951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669505" y="576746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704003" y="3797934"/>
            <a:ext cx="297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</a:t>
            </a:r>
            <a:endParaRPr lang="en-US" sz="1600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3710925" y="4362112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apple</a:t>
            </a:r>
            <a:endParaRPr lang="en-US" sz="16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3627803" y="5352712"/>
            <a:ext cx="817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banana</a:t>
            </a:r>
            <a:endParaRPr lang="en-US" sz="1600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3648752" y="6300866"/>
            <a:ext cx="665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zebra</a:t>
            </a:r>
            <a:endParaRPr lang="en-US" sz="1600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4876800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apple</a:t>
            </a:r>
            <a:endParaRPr lang="en-US" sz="2400" dirty="0"/>
          </a:p>
        </p:txBody>
      </p:sp>
      <p:sp>
        <p:nvSpPr>
          <p:cNvPr id="4" name="Right Arrow 3"/>
          <p:cNvSpPr/>
          <p:nvPr/>
        </p:nvSpPr>
        <p:spPr>
          <a:xfrm>
            <a:off x="1219200" y="4779512"/>
            <a:ext cx="685800" cy="783088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16970" y="3733800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13355" y="4382785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16970" y="631253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45100" y="5338465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4415366"/>
            <a:ext cx="1600200" cy="147975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648200" y="3797934"/>
            <a:ext cx="1828800" cy="107886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648200" y="5977797"/>
            <a:ext cx="1828800" cy="66162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452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990600"/>
            <a:ext cx="4766582" cy="4724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43600" y="1143000"/>
            <a:ext cx="1905000" cy="914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371600"/>
            <a:ext cx="3286724" cy="36576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505200" y="2895600"/>
            <a:ext cx="685800" cy="783088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15000" y="4659868"/>
            <a:ext cx="181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= 100 to 1000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420794" y="62484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blog.acolyer.org</a:t>
            </a:r>
            <a:r>
              <a:rPr lang="en-US" sz="1400" dirty="0"/>
              <a:t>/2016/04/21/the-amazing-power-of-word-vectors/</a:t>
            </a:r>
          </a:p>
        </p:txBody>
      </p:sp>
    </p:spTree>
    <p:extLst>
      <p:ext uri="{BB962C8B-B14F-4D97-AF65-F5344CB8AC3E}">
        <p14:creationId xmlns:p14="http://schemas.microsoft.com/office/powerpoint/2010/main" val="3423009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view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6077634"/>
            <a:ext cx="957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 input nodes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0722" y="1676400"/>
            <a:ext cx="4766582" cy="4724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53322" y="1828800"/>
            <a:ext cx="1905000" cy="914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981200" y="2590800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81200" y="3354769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981200" y="4876800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33400" y="5257800"/>
            <a:ext cx="1299918" cy="5334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09600" y="3735769"/>
            <a:ext cx="1223718" cy="190303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05677" y="2971800"/>
            <a:ext cx="1323123" cy="2581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09600" y="2286000"/>
            <a:ext cx="1223718" cy="44718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09600" y="2438400"/>
            <a:ext cx="1219200" cy="10668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09600" y="2590800"/>
            <a:ext cx="1223718" cy="22860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33400" y="38862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946702" y="425553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717654" y="6248400"/>
            <a:ext cx="1570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 output nodes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3310195" y="2057400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302712" y="2590800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308192" y="5470634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302712" y="338537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295400" y="5708302"/>
            <a:ext cx="1625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</a:t>
            </a:r>
            <a:r>
              <a:rPr lang="en-US" dirty="0" smtClean="0"/>
              <a:t>hidden nodes</a:t>
            </a:r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4300722" y="1676400"/>
            <a:ext cx="0" cy="47244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2438626" y="2286000"/>
            <a:ext cx="761774" cy="46220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2479127" y="2748208"/>
            <a:ext cx="721273" cy="1524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479127" y="2996968"/>
            <a:ext cx="721273" cy="247366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2438626" y="2438401"/>
            <a:ext cx="864086" cy="243839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2438626" y="2996969"/>
            <a:ext cx="871569" cy="195603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8" idx="6"/>
          </p:cNvCxnSpPr>
          <p:nvPr/>
        </p:nvCxnSpPr>
        <p:spPr>
          <a:xfrm>
            <a:off x="2362200" y="5067300"/>
            <a:ext cx="838200" cy="5715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21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Training: </a:t>
            </a:r>
            <a:r>
              <a:rPr lang="en-US" dirty="0" err="1" smtClean="0"/>
              <a:t>backpropagation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06996" y="5887134"/>
            <a:ext cx="957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 input nodes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559596" y="2400300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59596" y="3164269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559596" y="4686300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111796" y="5067300"/>
            <a:ext cx="1299918" cy="5334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187996" y="3545269"/>
            <a:ext cx="1223718" cy="190303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084073" y="2781300"/>
            <a:ext cx="1323123" cy="2581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187996" y="2095500"/>
            <a:ext cx="1223718" cy="44718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187996" y="2247900"/>
            <a:ext cx="1219200" cy="10668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187996" y="2400300"/>
            <a:ext cx="1223718" cy="22860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111796" y="36957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525098" y="406503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296050" y="6057900"/>
            <a:ext cx="1570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 output nodes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5888591" y="1866900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881108" y="2400300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886588" y="5280134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881108" y="319487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873796" y="5517802"/>
            <a:ext cx="1625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</a:t>
            </a:r>
            <a:r>
              <a:rPr lang="en-US" dirty="0" smtClean="0"/>
              <a:t>hidden nodes</a:t>
            </a:r>
            <a:endParaRPr lang="en-US" dirty="0"/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5017022" y="2095500"/>
            <a:ext cx="761774" cy="46220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5057523" y="2557708"/>
            <a:ext cx="721273" cy="1524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057523" y="2806468"/>
            <a:ext cx="721273" cy="247366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5017022" y="2247901"/>
            <a:ext cx="864086" cy="243839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5017022" y="2806469"/>
            <a:ext cx="871569" cy="195603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8" idx="6"/>
          </p:cNvCxnSpPr>
          <p:nvPr/>
        </p:nvCxnSpPr>
        <p:spPr>
          <a:xfrm>
            <a:off x="4940596" y="4876800"/>
            <a:ext cx="838200" cy="5715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36836" y="2845475"/>
            <a:ext cx="250960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___ like to eat</a:t>
            </a:r>
          </a:p>
          <a:p>
            <a:endParaRPr lang="en-US" sz="1400" dirty="0"/>
          </a:p>
          <a:p>
            <a:r>
              <a:rPr lang="en-US" sz="1400" dirty="0" smtClean="0"/>
              <a:t>I ___ to eat bananas</a:t>
            </a:r>
          </a:p>
          <a:p>
            <a:endParaRPr lang="en-US" sz="1400" dirty="0" smtClean="0"/>
          </a:p>
          <a:p>
            <a:r>
              <a:rPr lang="en-US" sz="1400" dirty="0" smtClean="0"/>
              <a:t>I like ___ eat bananas with</a:t>
            </a:r>
          </a:p>
          <a:p>
            <a:endParaRPr lang="en-US" sz="1400" dirty="0"/>
          </a:p>
          <a:p>
            <a:r>
              <a:rPr lang="en-US" sz="1400" dirty="0" smtClean="0"/>
              <a:t>I like to ___ bananas with cream</a:t>
            </a:r>
          </a:p>
          <a:p>
            <a:endParaRPr lang="en-US" sz="1400" dirty="0"/>
          </a:p>
          <a:p>
            <a:r>
              <a:rPr lang="en-US" sz="1400" dirty="0" smtClean="0"/>
              <a:t>…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523436" y="2743200"/>
            <a:ext cx="44102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</a:t>
            </a:r>
          </a:p>
          <a:p>
            <a:endParaRPr lang="en-US" sz="1400" dirty="0"/>
          </a:p>
          <a:p>
            <a:r>
              <a:rPr lang="en-US" sz="1400" dirty="0" smtClean="0"/>
              <a:t>like</a:t>
            </a:r>
          </a:p>
          <a:p>
            <a:endParaRPr lang="en-US" sz="1400" dirty="0"/>
          </a:p>
          <a:p>
            <a:r>
              <a:rPr lang="en-US" sz="1400" dirty="0" smtClean="0"/>
              <a:t>to</a:t>
            </a:r>
          </a:p>
          <a:p>
            <a:endParaRPr lang="en-US" sz="1400" dirty="0"/>
          </a:p>
          <a:p>
            <a:r>
              <a:rPr lang="en-US" sz="1400" dirty="0" smtClean="0"/>
              <a:t>eat</a:t>
            </a:r>
          </a:p>
          <a:p>
            <a:endParaRPr lang="en-US" sz="1400" dirty="0"/>
          </a:p>
          <a:p>
            <a:r>
              <a:rPr lang="en-US" sz="1400" dirty="0" smtClean="0"/>
              <a:t>…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79612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Training: </a:t>
            </a:r>
            <a:r>
              <a:rPr lang="en-US" dirty="0" err="1" smtClean="0"/>
              <a:t>backpropagation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06996" y="5887134"/>
            <a:ext cx="957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 input nodes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559596" y="2400300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59596" y="3164269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559596" y="4686300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111796" y="5067300"/>
            <a:ext cx="1299918" cy="5334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187996" y="3545269"/>
            <a:ext cx="1223718" cy="190303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084073" y="2781300"/>
            <a:ext cx="1323123" cy="2581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187996" y="2095500"/>
            <a:ext cx="1223718" cy="44718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187996" y="2247900"/>
            <a:ext cx="1219200" cy="10668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187996" y="2400300"/>
            <a:ext cx="1223718" cy="22860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111796" y="36957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525098" y="406503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296050" y="6057900"/>
            <a:ext cx="1570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 output nodes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5888591" y="1866900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881108" y="2400300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886588" y="5280134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881108" y="319487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873796" y="5517802"/>
            <a:ext cx="1625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</a:t>
            </a:r>
            <a:r>
              <a:rPr lang="en-US" dirty="0" smtClean="0"/>
              <a:t>hidden nodes</a:t>
            </a:r>
            <a:endParaRPr lang="en-US" dirty="0"/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5017022" y="2095500"/>
            <a:ext cx="761774" cy="46220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5057523" y="2557708"/>
            <a:ext cx="721273" cy="1524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057523" y="2806468"/>
            <a:ext cx="721273" cy="247366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5017022" y="2247901"/>
            <a:ext cx="864086" cy="243839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5017022" y="2806469"/>
            <a:ext cx="871569" cy="195603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8" idx="6"/>
          </p:cNvCxnSpPr>
          <p:nvPr/>
        </p:nvCxnSpPr>
        <p:spPr>
          <a:xfrm>
            <a:off x="4940596" y="4876800"/>
            <a:ext cx="838200" cy="5715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97387" y="1447800"/>
            <a:ext cx="28417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dirty="0">
              <a:solidFill>
                <a:srgbClr val="008000"/>
              </a:solidFill>
            </a:endParaRPr>
          </a:p>
          <a:p>
            <a:r>
              <a:rPr lang="en-US" sz="1600" dirty="0" smtClean="0">
                <a:solidFill>
                  <a:srgbClr val="008000"/>
                </a:solidFill>
              </a:rPr>
              <a:t>I like to ___ bananas with cream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536347" y="1295400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 smtClean="0">
                <a:solidFill>
                  <a:srgbClr val="FF6600"/>
                </a:solidFill>
              </a:rPr>
              <a:t>eat</a:t>
            </a:r>
            <a:endParaRPr lang="en-US" dirty="0" smtClean="0">
              <a:solidFill>
                <a:srgbClr val="FF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33431" y="2071304"/>
            <a:ext cx="41549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0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0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…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1</a:t>
            </a:r>
            <a:endParaRPr lang="en-US" dirty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0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…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1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0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…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1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0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44247" y="2907268"/>
            <a:ext cx="235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559622" y="3669268"/>
            <a:ext cx="497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like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618563" y="4495800"/>
            <a:ext cx="362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328598" y="2071304"/>
            <a:ext cx="415498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0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0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…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1</a:t>
            </a:r>
          </a:p>
          <a:p>
            <a:r>
              <a:rPr lang="en-US" dirty="0">
                <a:solidFill>
                  <a:srgbClr val="FF6600"/>
                </a:solidFill>
              </a:rPr>
              <a:t>0</a:t>
            </a:r>
            <a:endParaRPr lang="en-US" dirty="0" smtClean="0">
              <a:solidFill>
                <a:srgbClr val="FF6600"/>
              </a:solidFill>
            </a:endParaRPr>
          </a:p>
          <a:p>
            <a:r>
              <a:rPr lang="en-US" dirty="0" smtClean="0">
                <a:solidFill>
                  <a:srgbClr val="FF6600"/>
                </a:solidFill>
              </a:rPr>
              <a:t>…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737157" y="2630269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 smtClean="0"/>
              <a:t>eat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2670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Training: </a:t>
            </a:r>
            <a:r>
              <a:rPr lang="en-US" dirty="0" err="1" smtClean="0"/>
              <a:t>backpropagation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982019"/>
            <a:ext cx="4228420" cy="4191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57600" y="1828800"/>
            <a:ext cx="1905000" cy="914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" y="2845475"/>
            <a:ext cx="250960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___ like to eat</a:t>
            </a:r>
          </a:p>
          <a:p>
            <a:endParaRPr lang="en-US" sz="1400" dirty="0"/>
          </a:p>
          <a:p>
            <a:r>
              <a:rPr lang="en-US" sz="1400" dirty="0" smtClean="0"/>
              <a:t>I ___ to eat bananas</a:t>
            </a:r>
          </a:p>
          <a:p>
            <a:endParaRPr lang="en-US" sz="1400" dirty="0" smtClean="0"/>
          </a:p>
          <a:p>
            <a:r>
              <a:rPr lang="en-US" sz="1400" dirty="0" smtClean="0"/>
              <a:t>I like ___ eat bananas with</a:t>
            </a:r>
          </a:p>
          <a:p>
            <a:endParaRPr lang="en-US" sz="1400" dirty="0"/>
          </a:p>
          <a:p>
            <a:r>
              <a:rPr lang="en-US" sz="1400" dirty="0" smtClean="0"/>
              <a:t>I like to ___ bananas with cream</a:t>
            </a:r>
          </a:p>
          <a:p>
            <a:endParaRPr lang="en-US" sz="1400" dirty="0"/>
          </a:p>
          <a:p>
            <a:r>
              <a:rPr lang="en-US" sz="1400" dirty="0" smtClean="0"/>
              <a:t>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62800" y="2743200"/>
            <a:ext cx="44102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</a:t>
            </a:r>
          </a:p>
          <a:p>
            <a:endParaRPr lang="en-US" sz="1400" dirty="0"/>
          </a:p>
          <a:p>
            <a:r>
              <a:rPr lang="en-US" sz="1400" dirty="0" smtClean="0"/>
              <a:t>like</a:t>
            </a:r>
          </a:p>
          <a:p>
            <a:endParaRPr lang="en-US" sz="1400" dirty="0"/>
          </a:p>
          <a:p>
            <a:r>
              <a:rPr lang="en-US" sz="1400" dirty="0" smtClean="0"/>
              <a:t>to</a:t>
            </a:r>
          </a:p>
          <a:p>
            <a:endParaRPr lang="en-US" sz="1400" dirty="0"/>
          </a:p>
          <a:p>
            <a:r>
              <a:rPr lang="en-US" sz="1400" dirty="0" smtClean="0"/>
              <a:t>eat</a:t>
            </a:r>
          </a:p>
          <a:p>
            <a:endParaRPr lang="en-US" sz="1400" dirty="0"/>
          </a:p>
          <a:p>
            <a:r>
              <a:rPr lang="en-US" sz="1400" dirty="0" smtClean="0"/>
              <a:t>…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66132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representation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6077634"/>
            <a:ext cx="957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 input nodes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981200" y="2590800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81200" y="3354769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981200" y="4876800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33400" y="5257800"/>
            <a:ext cx="1299918" cy="5334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09600" y="3735769"/>
            <a:ext cx="1223718" cy="190303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05677" y="2971800"/>
            <a:ext cx="1323123" cy="2581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09600" y="2286000"/>
            <a:ext cx="1223718" cy="44718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09600" y="2438400"/>
            <a:ext cx="1219200" cy="10668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09600" y="2590800"/>
            <a:ext cx="1223718" cy="22860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33400" y="38862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946702" y="425553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717654" y="6248400"/>
            <a:ext cx="1570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 output nodes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3310195" y="2057400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302712" y="2590800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308192" y="5470634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302712" y="338537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295400" y="5708302"/>
            <a:ext cx="1625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</a:t>
            </a:r>
            <a:r>
              <a:rPr lang="en-US" dirty="0" smtClean="0"/>
              <a:t>hidden nodes</a:t>
            </a:r>
            <a:endParaRPr lang="en-US" dirty="0"/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2438626" y="2286000"/>
            <a:ext cx="761774" cy="46220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2479127" y="2748208"/>
            <a:ext cx="721273" cy="1524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479127" y="2996968"/>
            <a:ext cx="721273" cy="247366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2438626" y="2438401"/>
            <a:ext cx="864086" cy="243839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2438626" y="2996969"/>
            <a:ext cx="871569" cy="195603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8" idx="6"/>
          </p:cNvCxnSpPr>
          <p:nvPr/>
        </p:nvCxnSpPr>
        <p:spPr>
          <a:xfrm>
            <a:off x="2362200" y="5067300"/>
            <a:ext cx="838200" cy="5715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914400" y="2251840"/>
            <a:ext cx="762000" cy="3352800"/>
          </a:xfrm>
          <a:prstGeom prst="rect">
            <a:avLst/>
          </a:prstGeom>
          <a:solidFill>
            <a:srgbClr val="0000FF">
              <a:alpha val="3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36073" y="1655673"/>
            <a:ext cx="1353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VxN</a:t>
            </a:r>
            <a:r>
              <a:rPr lang="en-US" dirty="0" smtClean="0">
                <a:solidFill>
                  <a:srgbClr val="0000FF"/>
                </a:solidFill>
              </a:rPr>
              <a:t> weights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05401" y="2010722"/>
            <a:ext cx="36606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weights for each word provide an N dimensional mapping of the word</a:t>
            </a:r>
          </a:p>
          <a:p>
            <a:endParaRPr lang="en-US" sz="2400" dirty="0"/>
          </a:p>
          <a:p>
            <a:r>
              <a:rPr lang="en-US" sz="2400" dirty="0" smtClean="0"/>
              <a:t>Words that predict similarly should have similar weights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05213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905000"/>
            <a:ext cx="7574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vector(word1) – vector(word2) =  vector(word3) - X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2660806"/>
            <a:ext cx="450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w</a:t>
            </a:r>
            <a:r>
              <a:rPr lang="en-US" sz="2400" dirty="0" smtClean="0">
                <a:solidFill>
                  <a:srgbClr val="FF6600"/>
                </a:solidFill>
              </a:rPr>
              <a:t>ord1 is to word2 as word3 is to X</a:t>
            </a:r>
            <a:endParaRPr lang="en-US" sz="2400" dirty="0">
              <a:solidFill>
                <a:srgbClr val="FF66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388" y="3810000"/>
            <a:ext cx="774319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386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905000"/>
            <a:ext cx="7574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vector(word1) – vector(word2) =  vector(word3) - X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2433935"/>
            <a:ext cx="450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w</a:t>
            </a:r>
            <a:r>
              <a:rPr lang="en-US" sz="2400" dirty="0" smtClean="0">
                <a:solidFill>
                  <a:srgbClr val="FF6600"/>
                </a:solidFill>
              </a:rPr>
              <a:t>ord1 is to word2 as word3 is to X</a:t>
            </a:r>
            <a:endParaRPr lang="en-US" sz="2400" dirty="0">
              <a:solidFill>
                <a:srgbClr val="FF66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567716"/>
            <a:ext cx="7719391" cy="29154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72" y="3186716"/>
            <a:ext cx="763656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050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Key: learning better features that abstract from the “raw” data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Using </a:t>
            </a:r>
            <a:r>
              <a:rPr lang="en-US" dirty="0" smtClean="0">
                <a:solidFill>
                  <a:srgbClr val="FF6600"/>
                </a:solidFill>
              </a:rPr>
              <a:t>learned</a:t>
            </a:r>
            <a:r>
              <a:rPr lang="en-US" dirty="0" smtClean="0"/>
              <a:t> </a:t>
            </a:r>
            <a:r>
              <a:rPr lang="en-US" dirty="0" smtClean="0"/>
              <a:t>feature </a:t>
            </a:r>
            <a:r>
              <a:rPr lang="en-US" dirty="0" smtClean="0"/>
              <a:t>representations based on large amounts of data, generally unsupervised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Using </a:t>
            </a:r>
            <a:r>
              <a:rPr lang="en-US" dirty="0" smtClean="0"/>
              <a:t>classifiers with multiple layers of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828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895600"/>
            <a:ext cx="7958889" cy="3733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905000"/>
            <a:ext cx="7574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vector(word1) – vector(word2) =  vector(word3) - X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2433935"/>
            <a:ext cx="450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w</a:t>
            </a:r>
            <a:r>
              <a:rPr lang="en-US" sz="2400" dirty="0" smtClean="0">
                <a:solidFill>
                  <a:srgbClr val="FF6600"/>
                </a:solidFill>
              </a:rPr>
              <a:t>ord1 is to word2 as word3 is to X</a:t>
            </a:r>
            <a:endParaRPr lang="en-US" sz="24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580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4313"/>
          <a:stretch/>
        </p:blipFill>
        <p:spPr>
          <a:xfrm>
            <a:off x="0" y="139700"/>
            <a:ext cx="9144000" cy="56203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1095" y="5939135"/>
            <a:ext cx="6611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2-Dimensional projection of the N-dimensional space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87875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Bag Of Words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05000"/>
            <a:ext cx="32004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277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models: skip-gram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651000"/>
            <a:ext cx="3581400" cy="437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450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word2vec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model for learning word representations from large amounts of data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Has become a popular pre-processing step for learning a more robust feature representation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Models like word2vec have also been incorporated into other learning approaches (e.g. translation tasks)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866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word2vec resources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blog.acolyer.org</a:t>
            </a:r>
            <a:r>
              <a:rPr lang="en-US" dirty="0"/>
              <a:t>/2016/04/21/the-amazing-power-of-word-vectors/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https://</a:t>
            </a:r>
            <a:r>
              <a:rPr lang="en-US" dirty="0" err="1"/>
              <a:t>code.google.com</a:t>
            </a:r>
            <a:r>
              <a:rPr lang="en-US" dirty="0"/>
              <a:t>/archive/p/word2vec/</a:t>
            </a:r>
          </a:p>
          <a:p>
            <a:endParaRPr lang="en-US" dirty="0" smtClean="0"/>
          </a:p>
          <a:p>
            <a:r>
              <a:rPr lang="en-US" dirty="0" smtClean="0"/>
              <a:t>https</a:t>
            </a:r>
            <a:r>
              <a:rPr lang="en-US" dirty="0"/>
              <a:t>://deeplearning4j.org/word2vec</a:t>
            </a:r>
          </a:p>
          <a:p>
            <a:endParaRPr lang="en-US" dirty="0" smtClean="0"/>
          </a:p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</a:t>
            </a:r>
            <a:r>
              <a:rPr lang="en-US" dirty="0" err="1"/>
              <a:t>pdf</a:t>
            </a:r>
            <a:r>
              <a:rPr lang="en-US" dirty="0"/>
              <a:t>/1301.3781v3.pdf</a:t>
            </a:r>
          </a:p>
        </p:txBody>
      </p:sp>
    </p:spTree>
    <p:extLst>
      <p:ext uri="{BB962C8B-B14F-4D97-AF65-F5344CB8AC3E}">
        <p14:creationId xmlns:p14="http://schemas.microsoft.com/office/powerpoint/2010/main" val="427611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73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What is “big data”?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are some sources of big data?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are the challenges of dealing with big data?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are some of the tools you’ve heard of</a:t>
            </a:r>
            <a:r>
              <a:rPr lang="en-US" dirty="0" smtClean="0"/>
              <a:t>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5330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and 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Why talk about it in a course like this?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67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 is…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9269" y="2106008"/>
            <a:ext cx="82942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Machine </a:t>
            </a:r>
            <a:r>
              <a:rPr lang="en-US" sz="2400" dirty="0"/>
              <a:t>learning is about predicting the future based on the past</a:t>
            </a:r>
            <a:r>
              <a:rPr lang="en-US" sz="2400" dirty="0" smtClean="0"/>
              <a:t>.</a:t>
            </a:r>
          </a:p>
          <a:p>
            <a:r>
              <a:rPr lang="tr-TR" sz="2400" dirty="0">
                <a:solidFill>
                  <a:schemeClr val="tx2"/>
                </a:solidFill>
              </a:rPr>
              <a:t>					-- </a:t>
            </a:r>
            <a:r>
              <a:rPr lang="tr-TR" sz="2400" dirty="0" smtClean="0">
                <a:solidFill>
                  <a:schemeClr val="tx2"/>
                </a:solidFill>
              </a:rPr>
              <a:t>Hal </a:t>
            </a:r>
            <a:r>
              <a:rPr lang="tr-TR" sz="2400" dirty="0" err="1" smtClean="0">
                <a:solidFill>
                  <a:schemeClr val="tx2"/>
                </a:solidFill>
              </a:rPr>
              <a:t>Daume</a:t>
            </a:r>
            <a:r>
              <a:rPr lang="tr-TR" sz="2400" dirty="0" smtClean="0">
                <a:solidFill>
                  <a:schemeClr val="tx2"/>
                </a:solidFill>
              </a:rPr>
              <a:t> III</a:t>
            </a:r>
            <a:endParaRPr lang="tr-TR" sz="2400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745" y="3430411"/>
            <a:ext cx="3095522" cy="282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330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https://encrypted-tbn1.gstatic.com/images?q=tbn:ANd9GcQ-1rHkamhDd8jaylUzd9ZLACpZeFJeUbYXt8ulOFnLR3-GhW0v"/>
          <p:cNvPicPr>
            <a:picLocks noChangeAspect="1" noChangeArrowheads="1"/>
          </p:cNvPicPr>
          <p:nvPr/>
        </p:nvPicPr>
        <p:blipFill>
          <a:blip r:embed="rId3" cstate="print"/>
          <a:srcRect l="33803" r="10141" b="21695"/>
          <a:stretch>
            <a:fillRect/>
          </a:stretch>
        </p:blipFill>
        <p:spPr bwMode="auto">
          <a:xfrm>
            <a:off x="227248" y="3810000"/>
            <a:ext cx="1312888" cy="1143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1219200"/>
          </a:xfrm>
        </p:spPr>
        <p:txBody>
          <a:bodyPr/>
          <a:lstStyle/>
          <a:p>
            <a:pPr marL="742950" lvl="2" indent="-342900"/>
            <a:r>
              <a:rPr lang="en-US" dirty="0" smtClean="0"/>
              <a:t>Train </a:t>
            </a:r>
            <a:r>
              <a:rPr lang="en-US" i="1" dirty="0" smtClean="0"/>
              <a:t>multiple layers</a:t>
            </a:r>
            <a:r>
              <a:rPr lang="en-US" dirty="0" smtClean="0"/>
              <a:t> of features/abstractions from data.</a:t>
            </a:r>
          </a:p>
          <a:p>
            <a:pPr marL="742950" lvl="2" indent="-342900"/>
            <a:r>
              <a:rPr lang="en-US" dirty="0" smtClean="0"/>
              <a:t>Try to discover </a:t>
            </a:r>
            <a:r>
              <a:rPr lang="en-US" i="1" dirty="0" smtClean="0"/>
              <a:t>representation</a:t>
            </a:r>
            <a:r>
              <a:rPr lang="en-US" dirty="0" smtClean="0"/>
              <a:t> that makes decisions easy.</a:t>
            </a:r>
          </a:p>
        </p:txBody>
      </p:sp>
      <p:sp>
        <p:nvSpPr>
          <p:cNvPr id="6" name="Rectangle 5"/>
          <p:cNvSpPr/>
          <p:nvPr/>
        </p:nvSpPr>
        <p:spPr>
          <a:xfrm>
            <a:off x="1768736" y="2971800"/>
            <a:ext cx="12192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Low-level</a:t>
            </a:r>
          </a:p>
          <a:p>
            <a:pPr algn="ctr"/>
            <a:r>
              <a:rPr lang="en-US" dirty="0" smtClean="0"/>
              <a:t>Features</a:t>
            </a:r>
          </a:p>
        </p:txBody>
      </p:sp>
      <p:sp>
        <p:nvSpPr>
          <p:cNvPr id="7" name="Down Arrow 6"/>
          <p:cNvSpPr/>
          <p:nvPr/>
        </p:nvSpPr>
        <p:spPr>
          <a:xfrm rot="5400000" flipV="1">
            <a:off x="1273436" y="4152900"/>
            <a:ext cx="762000" cy="381000"/>
          </a:xfrm>
          <a:prstGeom prst="down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5400000" flipV="1">
            <a:off x="3864236" y="4381500"/>
            <a:ext cx="762000" cy="381000"/>
          </a:xfrm>
          <a:prstGeom prst="down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16536" y="2971800"/>
            <a:ext cx="12192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Mid-level</a:t>
            </a:r>
          </a:p>
          <a:p>
            <a:pPr algn="ctr"/>
            <a:r>
              <a:rPr lang="en-US" dirty="0" smtClean="0"/>
              <a:t>Features</a:t>
            </a:r>
          </a:p>
        </p:txBody>
      </p:sp>
      <p:sp>
        <p:nvSpPr>
          <p:cNvPr id="11" name="Down Arrow 10"/>
          <p:cNvSpPr/>
          <p:nvPr/>
        </p:nvSpPr>
        <p:spPr>
          <a:xfrm rot="5400000" flipV="1">
            <a:off x="2721236" y="4152900"/>
            <a:ext cx="762000" cy="381000"/>
          </a:xfrm>
          <a:prstGeom prst="down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5400000" flipV="1">
            <a:off x="5312036" y="4381500"/>
            <a:ext cx="762000" cy="381000"/>
          </a:xfrm>
          <a:prstGeom prst="down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64336" y="2971800"/>
            <a:ext cx="12192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High-level</a:t>
            </a:r>
          </a:p>
          <a:p>
            <a:pPr algn="ctr"/>
            <a:r>
              <a:rPr lang="en-US" dirty="0" smtClean="0"/>
              <a:t>Features</a:t>
            </a:r>
          </a:p>
        </p:txBody>
      </p:sp>
      <p:sp>
        <p:nvSpPr>
          <p:cNvPr id="14" name="Down Arrow 13"/>
          <p:cNvSpPr/>
          <p:nvPr/>
        </p:nvSpPr>
        <p:spPr>
          <a:xfrm rot="5400000" flipV="1">
            <a:off x="4169036" y="4152900"/>
            <a:ext cx="762000" cy="381000"/>
          </a:xfrm>
          <a:prstGeom prst="down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112136" y="2971800"/>
            <a:ext cx="12192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Classifier</a:t>
            </a:r>
          </a:p>
        </p:txBody>
      </p:sp>
      <p:sp>
        <p:nvSpPr>
          <p:cNvPr id="15" name="Down Arrow 14"/>
          <p:cNvSpPr/>
          <p:nvPr/>
        </p:nvSpPr>
        <p:spPr>
          <a:xfrm rot="5400000" flipV="1">
            <a:off x="5616836" y="4152900"/>
            <a:ext cx="762000" cy="381000"/>
          </a:xfrm>
          <a:prstGeom prst="down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771048" y="4114800"/>
            <a:ext cx="11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“Cat”?</a:t>
            </a:r>
            <a:endParaRPr lang="en-US" sz="2800" dirty="0"/>
          </a:p>
        </p:txBody>
      </p:sp>
      <p:sp>
        <p:nvSpPr>
          <p:cNvPr id="19" name="Down Arrow 18"/>
          <p:cNvSpPr/>
          <p:nvPr/>
        </p:nvSpPr>
        <p:spPr>
          <a:xfrm rot="5400000" flipV="1">
            <a:off x="7123347" y="4152900"/>
            <a:ext cx="762000" cy="381000"/>
          </a:xfrm>
          <a:prstGeom prst="down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524000" y="2819400"/>
            <a:ext cx="6019800" cy="31242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295400" y="5943600"/>
            <a:ext cx="6430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Deep Learning:  train layers of features so that classifier works well.</a:t>
            </a:r>
            <a:endParaRPr lang="en-US" dirty="0"/>
          </a:p>
        </p:txBody>
      </p:sp>
      <p:sp>
        <p:nvSpPr>
          <p:cNvPr id="22" name="Down Arrow 21"/>
          <p:cNvSpPr/>
          <p:nvPr/>
        </p:nvSpPr>
        <p:spPr>
          <a:xfrm rot="5400000" flipV="1">
            <a:off x="4076700" y="940832"/>
            <a:ext cx="609600" cy="4648200"/>
          </a:xfrm>
          <a:prstGeom prst="down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More abstract representation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52346" y="6442346"/>
            <a:ext cx="3367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Slide adapted from: Adam Coates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88746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 is…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9269" y="2106008"/>
            <a:ext cx="82942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Machine </a:t>
            </a:r>
            <a:r>
              <a:rPr lang="en-US" sz="2400" dirty="0"/>
              <a:t>learning is about predicting the future based on the past</a:t>
            </a:r>
            <a:r>
              <a:rPr lang="en-US" sz="2400" dirty="0" smtClean="0"/>
              <a:t>.</a:t>
            </a:r>
          </a:p>
          <a:p>
            <a:r>
              <a:rPr lang="tr-TR" sz="2400" dirty="0">
                <a:solidFill>
                  <a:schemeClr val="tx2"/>
                </a:solidFill>
              </a:rPr>
              <a:t>					-- </a:t>
            </a:r>
            <a:r>
              <a:rPr lang="tr-TR" sz="2400" dirty="0" smtClean="0">
                <a:solidFill>
                  <a:schemeClr val="tx2"/>
                </a:solidFill>
              </a:rPr>
              <a:t>Hal </a:t>
            </a:r>
            <a:r>
              <a:rPr lang="tr-TR" sz="2400" dirty="0" err="1" smtClean="0">
                <a:solidFill>
                  <a:schemeClr val="tx2"/>
                </a:solidFill>
              </a:rPr>
              <a:t>Daume</a:t>
            </a:r>
            <a:r>
              <a:rPr lang="tr-TR" sz="2400" dirty="0" smtClean="0">
                <a:solidFill>
                  <a:schemeClr val="tx2"/>
                </a:solidFill>
              </a:rPr>
              <a:t> III</a:t>
            </a:r>
            <a:endParaRPr lang="tr-TR" sz="24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3962400"/>
            <a:ext cx="69316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If the “past” has lots of data, then we need tools to process it!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706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and 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Why talk about it in a course like this?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4236" y="2551093"/>
            <a:ext cx="69316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Many “machine learning” problems become much easier when you have lots of data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001183"/>
            <a:ext cx="7416800" cy="255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172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and ML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001183"/>
            <a:ext cx="7416800" cy="25520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666639"/>
            <a:ext cx="1209939" cy="1841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05775" y="2310824"/>
            <a:ext cx="36874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How </a:t>
            </a:r>
            <a:r>
              <a:rPr lang="en-US" sz="3200" dirty="0" smtClean="0">
                <a:solidFill>
                  <a:srgbClr val="FF0000"/>
                </a:solidFill>
              </a:rPr>
              <a:t>would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you do it?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211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and ML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666639"/>
            <a:ext cx="1209939" cy="1841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05775" y="2310824"/>
            <a:ext cx="36874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How </a:t>
            </a:r>
            <a:r>
              <a:rPr lang="en-US" sz="3200" dirty="0" smtClean="0">
                <a:solidFill>
                  <a:srgbClr val="FF0000"/>
                </a:solidFill>
              </a:rPr>
              <a:t>would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you do it?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5222" y="3858388"/>
            <a:ext cx="2004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edit distance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4038600"/>
            <a:ext cx="2234899" cy="223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61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and ML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666639"/>
            <a:ext cx="1209939" cy="1841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05775" y="2310824"/>
            <a:ext cx="36874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How </a:t>
            </a:r>
            <a:r>
              <a:rPr lang="en-US" sz="3200" dirty="0" smtClean="0">
                <a:solidFill>
                  <a:srgbClr val="FF0000"/>
                </a:solidFill>
              </a:rPr>
              <a:t>would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you do it?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810000"/>
            <a:ext cx="7295029" cy="228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6096000"/>
            <a:ext cx="3875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May not get example like this!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561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and ML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05775" y="2310824"/>
            <a:ext cx="37944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How </a:t>
            </a:r>
            <a:r>
              <a:rPr lang="en-US" sz="3200" dirty="0" smtClean="0">
                <a:solidFill>
                  <a:srgbClr val="FF0000"/>
                </a:solidFill>
              </a:rPr>
              <a:t>would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they do it?</a:t>
            </a:r>
          </a:p>
          <a:p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 (small company)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10000"/>
            <a:ext cx="7295029" cy="228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6096000"/>
            <a:ext cx="4793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May not get example like this correct!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" y="1676400"/>
            <a:ext cx="2645004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04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and ML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608" y="3886200"/>
            <a:ext cx="927100" cy="1917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0" y="6231198"/>
            <a:ext cx="1516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text corpus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048000" y="4048780"/>
            <a:ext cx="2621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machine learning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568567" y="4637489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780233" y="4871045"/>
            <a:ext cx="13063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model/</a:t>
            </a:r>
          </a:p>
          <a:p>
            <a:r>
              <a:rPr lang="en-US" sz="2400" dirty="0" smtClean="0"/>
              <a:t>predictor</a:t>
            </a:r>
            <a:endParaRPr lang="en-US" sz="2400" dirty="0"/>
          </a:p>
        </p:txBody>
      </p:sp>
      <p:sp>
        <p:nvSpPr>
          <p:cNvPr id="12" name="Right Arrow 11"/>
          <p:cNvSpPr/>
          <p:nvPr/>
        </p:nvSpPr>
        <p:spPr>
          <a:xfrm>
            <a:off x="3822014" y="4758332"/>
            <a:ext cx="961547" cy="102359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705775" y="2310824"/>
            <a:ext cx="37944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How </a:t>
            </a:r>
            <a:r>
              <a:rPr lang="en-US" sz="3200" dirty="0" smtClean="0">
                <a:solidFill>
                  <a:srgbClr val="FF0000"/>
                </a:solidFill>
              </a:rPr>
              <a:t>would </a:t>
            </a:r>
            <a:r>
              <a:rPr lang="en-US" sz="3200" dirty="0" smtClean="0">
                <a:solidFill>
                  <a:srgbClr val="FF0000"/>
                </a:solidFill>
              </a:rPr>
              <a:t>they do it?</a:t>
            </a:r>
          </a:p>
          <a:p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 (small company)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648" y="1676400"/>
            <a:ext cx="2645004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368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and ML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05775" y="2310824"/>
            <a:ext cx="41645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How does Google do it?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10000"/>
            <a:ext cx="7295029" cy="228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6096000"/>
            <a:ext cx="3875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May not get example like this!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003" y="16002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037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and ML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03" y="1600200"/>
            <a:ext cx="1981200" cy="1981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6717"/>
            <a:ext cx="9144000" cy="253543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1000" y="6220717"/>
            <a:ext cx="83850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</a:t>
            </a:r>
            <a:r>
              <a:rPr lang="en-US" sz="1600" dirty="0" err="1"/>
              <a:t>searchengineland.com</a:t>
            </a:r>
            <a:r>
              <a:rPr lang="en-US" sz="1600" dirty="0"/>
              <a:t>/google-now-handles-2-999-trillion-searches-per-year-250247</a:t>
            </a:r>
          </a:p>
        </p:txBody>
      </p:sp>
    </p:spTree>
    <p:extLst>
      <p:ext uri="{BB962C8B-B14F-4D97-AF65-F5344CB8AC3E}">
        <p14:creationId xmlns:p14="http://schemas.microsoft.com/office/powerpoint/2010/main" val="1354287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and ML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03" y="1600200"/>
            <a:ext cx="1981200" cy="1981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00600" y="1676400"/>
            <a:ext cx="1846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Search logs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968759" y="5426389"/>
            <a:ext cx="7806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Many problems get easy when you have lots of data!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191000" y="2362200"/>
            <a:ext cx="31242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222557" y="284172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222557" y="36576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733800" y="2362200"/>
            <a:ext cx="4086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user_id</a:t>
            </a:r>
            <a:r>
              <a:rPr lang="en-US" sz="2800" smtClean="0"/>
              <a:t>	</a:t>
            </a:r>
            <a:r>
              <a:rPr lang="en-US" sz="2800" smtClean="0"/>
              <a:t>time</a:t>
            </a:r>
            <a:r>
              <a:rPr lang="en-US" sz="2800" dirty="0" smtClean="0"/>
              <a:t>		query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733800" y="3355930"/>
            <a:ext cx="4086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131524		t			</a:t>
            </a:r>
            <a:r>
              <a:rPr lang="en-US" sz="2000" dirty="0" err="1" smtClean="0"/>
              <a:t>bn</a:t>
            </a:r>
            <a:r>
              <a:rPr lang="en-US" sz="2000" dirty="0" smtClean="0"/>
              <a:t> republic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3733800" y="4185597"/>
            <a:ext cx="50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131524		t+5s		banana republic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5222557" y="464373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30667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learning for neural networks</a:t>
            </a:r>
            <a:endParaRPr lang="en-US" dirty="0"/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1458087" y="36568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2067687" y="36568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2601087" y="36568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610487" y="27424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2220087" y="27424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3134487" y="36568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2753487" y="27424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 bwMode="auto">
          <a:xfrm rot="16200000" flipH="1">
            <a:off x="1381887" y="23614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rot="5400000">
            <a:off x="1572387" y="23233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16200000" flipH="1">
            <a:off x="1991487" y="2361405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5400000">
            <a:off x="2181987" y="2323305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16200000" flipH="1">
            <a:off x="2524887" y="23614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5400000">
            <a:off x="2715387" y="23233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7" idx="4"/>
            <a:endCxn id="4" idx="0"/>
          </p:cNvCxnSpPr>
          <p:nvPr/>
        </p:nvCxnSpPr>
        <p:spPr bwMode="auto">
          <a:xfrm rot="5400000">
            <a:off x="1381887" y="3275804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7" idx="4"/>
            <a:endCxn id="5" idx="0"/>
          </p:cNvCxnSpPr>
          <p:nvPr/>
        </p:nvCxnSpPr>
        <p:spPr bwMode="auto">
          <a:xfrm rot="16200000" flipH="1">
            <a:off x="1686687" y="3123404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7" idx="4"/>
            <a:endCxn id="6" idx="1"/>
          </p:cNvCxnSpPr>
          <p:nvPr/>
        </p:nvCxnSpPr>
        <p:spPr bwMode="auto">
          <a:xfrm rot="16200000" flipH="1">
            <a:off x="1877187" y="2932903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7" idx="4"/>
            <a:endCxn id="9" idx="0"/>
          </p:cNvCxnSpPr>
          <p:nvPr/>
        </p:nvCxnSpPr>
        <p:spPr bwMode="auto">
          <a:xfrm rot="16200000" flipH="1">
            <a:off x="2220087" y="2590004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4" idx="0"/>
          </p:cNvCxnSpPr>
          <p:nvPr/>
        </p:nvCxnSpPr>
        <p:spPr bwMode="auto">
          <a:xfrm rot="5400000">
            <a:off x="1686687" y="2971004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8" idx="4"/>
            <a:endCxn id="5" idx="0"/>
          </p:cNvCxnSpPr>
          <p:nvPr/>
        </p:nvCxnSpPr>
        <p:spPr bwMode="auto">
          <a:xfrm rot="5400000">
            <a:off x="1991487" y="3275804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8" idx="5"/>
            <a:endCxn id="6" idx="0"/>
          </p:cNvCxnSpPr>
          <p:nvPr/>
        </p:nvCxnSpPr>
        <p:spPr bwMode="auto">
          <a:xfrm rot="16200000" flipH="1">
            <a:off x="2289750" y="3193066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8" idx="5"/>
            <a:endCxn id="9" idx="0"/>
          </p:cNvCxnSpPr>
          <p:nvPr/>
        </p:nvCxnSpPr>
        <p:spPr bwMode="auto">
          <a:xfrm rot="16200000" flipH="1">
            <a:off x="2556450" y="2926366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10" idx="4"/>
            <a:endCxn id="4" idx="7"/>
          </p:cNvCxnSpPr>
          <p:nvPr/>
        </p:nvCxnSpPr>
        <p:spPr bwMode="auto">
          <a:xfrm rot="5400000">
            <a:off x="1984951" y="2780504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0" idx="5"/>
            <a:endCxn id="5" idx="0"/>
          </p:cNvCxnSpPr>
          <p:nvPr/>
        </p:nvCxnSpPr>
        <p:spPr bwMode="auto">
          <a:xfrm rot="5400000">
            <a:off x="2289751" y="2932904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0" idx="4"/>
            <a:endCxn id="6" idx="0"/>
          </p:cNvCxnSpPr>
          <p:nvPr/>
        </p:nvCxnSpPr>
        <p:spPr bwMode="auto">
          <a:xfrm rot="5400000">
            <a:off x="2524887" y="3275804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0" idx="4"/>
            <a:endCxn id="9" idx="7"/>
          </p:cNvCxnSpPr>
          <p:nvPr/>
        </p:nvCxnSpPr>
        <p:spPr bwMode="auto">
          <a:xfrm rot="16200000" flipH="1">
            <a:off x="2823150" y="3129940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Oval 12"/>
          <p:cNvSpPr>
            <a:spLocks noChangeArrowheads="1"/>
          </p:cNvSpPr>
          <p:nvPr/>
        </p:nvSpPr>
        <p:spPr bwMode="auto">
          <a:xfrm>
            <a:off x="1458087" y="453964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12"/>
          <p:cNvSpPr>
            <a:spLocks noChangeArrowheads="1"/>
          </p:cNvSpPr>
          <p:nvPr/>
        </p:nvSpPr>
        <p:spPr bwMode="auto">
          <a:xfrm>
            <a:off x="2067687" y="453964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12"/>
          <p:cNvSpPr>
            <a:spLocks noChangeArrowheads="1"/>
          </p:cNvSpPr>
          <p:nvPr/>
        </p:nvSpPr>
        <p:spPr bwMode="auto">
          <a:xfrm>
            <a:off x="2601087" y="453964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12"/>
          <p:cNvSpPr>
            <a:spLocks noChangeArrowheads="1"/>
          </p:cNvSpPr>
          <p:nvPr/>
        </p:nvSpPr>
        <p:spPr bwMode="auto">
          <a:xfrm>
            <a:off x="2296287" y="537784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12"/>
          <p:cNvSpPr>
            <a:spLocks noChangeArrowheads="1"/>
          </p:cNvSpPr>
          <p:nvPr/>
        </p:nvSpPr>
        <p:spPr bwMode="auto">
          <a:xfrm>
            <a:off x="3134487" y="453964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4" name="Straight Arrow Connector 33"/>
          <p:cNvCxnSpPr>
            <a:stCxn id="29" idx="5"/>
            <a:endCxn id="32" idx="1"/>
          </p:cNvCxnSpPr>
          <p:nvPr/>
        </p:nvCxnSpPr>
        <p:spPr bwMode="auto">
          <a:xfrm rot="16200000" flipH="1">
            <a:off x="1718250" y="4799804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stCxn id="30" idx="4"/>
            <a:endCxn id="32" idx="0"/>
          </p:cNvCxnSpPr>
          <p:nvPr/>
        </p:nvCxnSpPr>
        <p:spPr bwMode="auto">
          <a:xfrm rot="16200000" flipH="1">
            <a:off x="2067687" y="4996841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stCxn id="31" idx="3"/>
            <a:endCxn id="32" idx="0"/>
          </p:cNvCxnSpPr>
          <p:nvPr/>
        </p:nvCxnSpPr>
        <p:spPr bwMode="auto">
          <a:xfrm rot="5400000">
            <a:off x="2258188" y="4990304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>
            <a:stCxn id="33" idx="4"/>
            <a:endCxn id="32" idx="7"/>
          </p:cNvCxnSpPr>
          <p:nvPr/>
        </p:nvCxnSpPr>
        <p:spPr bwMode="auto">
          <a:xfrm rot="5400000">
            <a:off x="2632651" y="4768241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rot="5400000">
            <a:off x="2297081" y="5834247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2272501" y="400908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191000" y="2165366"/>
            <a:ext cx="47296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Traditional NN models: 1-2 hidden </a:t>
            </a:r>
            <a:r>
              <a:rPr lang="en-US" sz="2000" dirty="0" smtClean="0"/>
              <a:t>layers</a:t>
            </a:r>
          </a:p>
          <a:p>
            <a:endParaRPr lang="en-US" sz="2000" dirty="0"/>
          </a:p>
          <a:p>
            <a:r>
              <a:rPr lang="en-US" sz="2000" dirty="0" smtClean="0"/>
              <a:t>Deep learning NN models: 3+ hidden layers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24582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and ML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03" y="1600200"/>
            <a:ext cx="1981200" cy="1981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0493" y="1905000"/>
            <a:ext cx="5815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Many </a:t>
            </a:r>
            <a:r>
              <a:rPr lang="en-US" sz="2400" dirty="0" smtClean="0">
                <a:solidFill>
                  <a:srgbClr val="0000FF"/>
                </a:solidFill>
              </a:rPr>
              <a:t>problems</a:t>
            </a:r>
            <a:r>
              <a:rPr lang="en-US" sz="2000" dirty="0" smtClean="0">
                <a:solidFill>
                  <a:srgbClr val="0000FF"/>
                </a:solidFill>
              </a:rPr>
              <a:t> get easy when you have lots of data!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810000"/>
            <a:ext cx="7295029" cy="228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10493" y="2936006"/>
            <a:ext cx="56308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Challenge: processing all this data in an efficient way</a:t>
            </a:r>
            <a:endParaRPr lang="en-US" sz="2000" dirty="0">
              <a:solidFill>
                <a:srgbClr val="FF66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286000" y="4953000"/>
            <a:ext cx="1524000" cy="685800"/>
          </a:xfrm>
          <a:prstGeom prst="ellipse">
            <a:avLst/>
          </a:prstGeom>
          <a:noFill/>
          <a:ln w="3810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974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Hadoop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76401" y="2590800"/>
            <a:ext cx="63246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https://</a:t>
            </a:r>
            <a:r>
              <a:rPr lang="en-US" sz="2400" dirty="0" err="1"/>
              <a:t>www.youtube.com</a:t>
            </a:r>
            <a:r>
              <a:rPr lang="en-US" sz="2400" dirty="0"/>
              <a:t>/</a:t>
            </a:r>
            <a:r>
              <a:rPr lang="en-US" sz="2400" dirty="0" err="1"/>
              <a:t>watch?v</a:t>
            </a:r>
            <a:r>
              <a:rPr lang="en-US" sz="2400" dirty="0"/>
              <a:t>=irK7xHUmkUA&amp;index=20&amp;list=PLAwxTw4SYaPkXJ6LAV96gH8yxIfGaN3H-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0" y="4528829"/>
            <a:ext cx="3473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Videos 20, 24-35 (15 min)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23309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Geoffrey Hinton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4645" y="1828800"/>
            <a:ext cx="8153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I now work part-time for Google as an Engineering Fellow and part-time for the University of Toronto as an Emeritus Distinguished Professor. For much of the year, I work at the University in the morning and at the Google Toronto office at 111 Richmond Street from 2.00pm to 6.00pm. I also spend several months per year working full-time for Google in Mountain View, California.</a:t>
            </a:r>
          </a:p>
        </p:txBody>
      </p:sp>
      <p:sp>
        <p:nvSpPr>
          <p:cNvPr id="5" name="Rectangle 4"/>
          <p:cNvSpPr/>
          <p:nvPr/>
        </p:nvSpPr>
        <p:spPr>
          <a:xfrm>
            <a:off x="4800600" y="3733800"/>
            <a:ext cx="3481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www.cs.toronto.edu</a:t>
            </a:r>
            <a:r>
              <a:rPr lang="en-US" dirty="0"/>
              <a:t>/~</a:t>
            </a:r>
            <a:r>
              <a:rPr lang="en-US" dirty="0" err="1"/>
              <a:t>hinton</a:t>
            </a:r>
            <a:r>
              <a:rPr lang="en-US" dirty="0"/>
              <a:t>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962400"/>
            <a:ext cx="17653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036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Geoffrey Hinton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1682750"/>
            <a:ext cx="7921752" cy="18457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962399"/>
            <a:ext cx="8004048" cy="11354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62340" y="5715000"/>
            <a:ext cx="4572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Geoffrey_Hinton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832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features: Hinton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lvl="1" indent="0">
              <a:spcBef>
                <a:spcPts val="0"/>
              </a:spcBef>
              <a:spcAft>
                <a:spcPts val="1285"/>
              </a:spcAft>
              <a:buClr>
                <a:srgbClr val="FFCC99"/>
              </a:buClr>
              <a:buSzPct val="75000"/>
              <a:buNone/>
            </a:pPr>
            <a:r>
              <a:rPr lang="en-US" dirty="0" smtClean="0"/>
              <a:t>Once </a:t>
            </a:r>
            <a:r>
              <a:rPr lang="en-US" dirty="0"/>
              <a:t>you have the right </a:t>
            </a:r>
            <a:r>
              <a:rPr lang="en-US" dirty="0" smtClean="0"/>
              <a:t>features, </a:t>
            </a:r>
            <a:r>
              <a:rPr lang="en-US" dirty="0"/>
              <a:t>the algorithm you pick is relatively unimportant</a:t>
            </a:r>
          </a:p>
          <a:p>
            <a:pPr marL="285750" lvl="1" indent="-285750">
              <a:spcBef>
                <a:spcPts val="0"/>
              </a:spcBef>
              <a:spcAft>
                <a:spcPts val="1285"/>
              </a:spcAft>
              <a:buClr>
                <a:srgbClr val="FFCC99"/>
              </a:buClr>
              <a:buSzPct val="75000"/>
            </a:pPr>
            <a:endParaRPr lang="en-US" dirty="0" smtClean="0"/>
          </a:p>
          <a:p>
            <a:pPr marL="0" lvl="1" indent="0">
              <a:spcBef>
                <a:spcPts val="0"/>
              </a:spcBef>
              <a:spcAft>
                <a:spcPts val="1285"/>
              </a:spcAft>
              <a:buClr>
                <a:srgbClr val="FFCC99"/>
              </a:buClr>
              <a:buSzPct val="75000"/>
              <a:buNone/>
            </a:pPr>
            <a:r>
              <a:rPr lang="en-US" dirty="0" smtClean="0"/>
              <a:t>Normal process = hand-crafted features</a:t>
            </a:r>
            <a:endParaRPr lang="en-US" dirty="0"/>
          </a:p>
          <a:p>
            <a:pPr marL="285750" lvl="1" indent="-285750">
              <a:spcBef>
                <a:spcPts val="0"/>
              </a:spcBef>
              <a:spcAft>
                <a:spcPts val="1285"/>
              </a:spcAft>
              <a:buClr>
                <a:srgbClr val="FFCC99"/>
              </a:buClr>
              <a:buSzPct val="75000"/>
            </a:pPr>
            <a:endParaRPr lang="en-US" dirty="0" smtClean="0"/>
          </a:p>
          <a:p>
            <a:pPr marL="0" lvl="1" indent="0">
              <a:spcBef>
                <a:spcPts val="0"/>
              </a:spcBef>
              <a:spcAft>
                <a:spcPts val="1285"/>
              </a:spcAft>
              <a:buClr>
                <a:srgbClr val="FFCC99"/>
              </a:buClr>
              <a:buSzPct val="75000"/>
              <a:buNone/>
            </a:pPr>
            <a:r>
              <a:rPr lang="en-US" dirty="0" smtClean="0"/>
              <a:t>Deep learning: find </a:t>
            </a:r>
            <a:r>
              <a:rPr lang="en-US" dirty="0"/>
              <a:t>algorithms </a:t>
            </a:r>
            <a:r>
              <a:rPr lang="en-US" dirty="0" smtClean="0"/>
              <a:t>to automatically discover features from the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701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9696</TotalTime>
  <Words>1848</Words>
  <Application>Microsoft Macintosh PowerPoint</Application>
  <PresentationFormat>On-screen Show (4:3)</PresentationFormat>
  <Paragraphs>466</Paragraphs>
  <Slides>61</Slides>
  <Notes>2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3" baseType="lpstr">
      <vt:lpstr>Median</vt:lpstr>
      <vt:lpstr>Equation</vt:lpstr>
      <vt:lpstr>deep learning</vt:lpstr>
      <vt:lpstr>Admin</vt:lpstr>
      <vt:lpstr>Deep learning</vt:lpstr>
      <vt:lpstr>Deep learning</vt:lpstr>
      <vt:lpstr>Deep learning</vt:lpstr>
      <vt:lpstr>Deep learning for neural networks</vt:lpstr>
      <vt:lpstr>Geoffrey Hinton</vt:lpstr>
      <vt:lpstr>Geoffrey Hinton</vt:lpstr>
      <vt:lpstr>Importance of features: Hinton</vt:lpstr>
      <vt:lpstr>Challenges</vt:lpstr>
      <vt:lpstr>Challenges</vt:lpstr>
      <vt:lpstr>Challenges</vt:lpstr>
      <vt:lpstr>Deep learning</vt:lpstr>
      <vt:lpstr>word2vec</vt:lpstr>
      <vt:lpstr>Word representations</vt:lpstr>
      <vt:lpstr>Word representations</vt:lpstr>
      <vt:lpstr>Word representations</vt:lpstr>
      <vt:lpstr>Word representations</vt:lpstr>
      <vt:lpstr>Word representations</vt:lpstr>
      <vt:lpstr>A prediction problem</vt:lpstr>
      <vt:lpstr>A prediction problem</vt:lpstr>
      <vt:lpstr>A prediction problem</vt:lpstr>
      <vt:lpstr>A prediction problem</vt:lpstr>
      <vt:lpstr>A prediction problem</vt:lpstr>
      <vt:lpstr>A prediction problem</vt:lpstr>
      <vt:lpstr>A prediction problem</vt:lpstr>
      <vt:lpstr>Train a neural network on this problem</vt:lpstr>
      <vt:lpstr>Encoding words</vt:lpstr>
      <vt:lpstr>“One-hot” encoding</vt:lpstr>
      <vt:lpstr>“One-hot” encoding</vt:lpstr>
      <vt:lpstr>“One-hot” encoding</vt:lpstr>
      <vt:lpstr>PowerPoint Presentation</vt:lpstr>
      <vt:lpstr>Another view</vt:lpstr>
      <vt:lpstr>Training: backpropagation</vt:lpstr>
      <vt:lpstr>Training: backpropagation</vt:lpstr>
      <vt:lpstr>Training: backpropagation</vt:lpstr>
      <vt:lpstr>Word representation</vt:lpstr>
      <vt:lpstr>Results</vt:lpstr>
      <vt:lpstr>Results</vt:lpstr>
      <vt:lpstr>Results</vt:lpstr>
      <vt:lpstr>Results</vt:lpstr>
      <vt:lpstr>Continuous Bag Of Words</vt:lpstr>
      <vt:lpstr>Other models: skip-gram</vt:lpstr>
      <vt:lpstr>word2vec</vt:lpstr>
      <vt:lpstr>word2vec resources </vt:lpstr>
      <vt:lpstr>PowerPoint Presentation</vt:lpstr>
      <vt:lpstr>Big Data</vt:lpstr>
      <vt:lpstr>Big data and ML</vt:lpstr>
      <vt:lpstr>Machine Learning is…</vt:lpstr>
      <vt:lpstr>Machine Learning is…</vt:lpstr>
      <vt:lpstr>Big data and ML</vt:lpstr>
      <vt:lpstr>Big data and ML</vt:lpstr>
      <vt:lpstr>Big data and ML</vt:lpstr>
      <vt:lpstr>Big data and ML</vt:lpstr>
      <vt:lpstr>Big data and ML</vt:lpstr>
      <vt:lpstr>Big data and ML</vt:lpstr>
      <vt:lpstr>Big data and ML</vt:lpstr>
      <vt:lpstr>Big data and ML</vt:lpstr>
      <vt:lpstr>Big data and ML</vt:lpstr>
      <vt:lpstr>Big data and ML</vt:lpstr>
      <vt:lpstr>Hadoop</vt:lpstr>
    </vt:vector>
  </TitlesOfParts>
  <Company>Pomona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CORpus analysis</dc:title>
  <dc:creator>Dave Kauchak</dc:creator>
  <cp:lastModifiedBy>David Kauchak</cp:lastModifiedBy>
  <cp:revision>943</cp:revision>
  <cp:lastPrinted>2013-11-01T16:24:19Z</cp:lastPrinted>
  <dcterms:created xsi:type="dcterms:W3CDTF">2011-01-25T19:35:23Z</dcterms:created>
  <dcterms:modified xsi:type="dcterms:W3CDTF">2016-11-01T16:27:24Z</dcterms:modified>
</cp:coreProperties>
</file>