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1.bin" ContentType="application/vnd.openxmlformats-officedocument.oleObject"/>
  <Override PartName="/ppt/notesSlides/notesSlide21.xml" ContentType="application/vnd.openxmlformats-officedocument.presentationml.notesSlide+xml"/>
  <Override PartName="/ppt/embeddings/oleObject22.bin" ContentType="application/vnd.openxmlformats-officedocument.oleObject"/>
  <Override PartName="/ppt/notesSlides/notesSlide22.xml" ContentType="application/vnd.openxmlformats-officedocument.presentationml.notesSlide+xml"/>
  <Override PartName="/ppt/embeddings/oleObject23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8" r:id="rId3"/>
    <p:sldId id="371" r:id="rId4"/>
    <p:sldId id="366" r:id="rId5"/>
    <p:sldId id="367" r:id="rId6"/>
    <p:sldId id="372" r:id="rId7"/>
    <p:sldId id="387" r:id="rId8"/>
    <p:sldId id="365" r:id="rId9"/>
    <p:sldId id="368" r:id="rId10"/>
    <p:sldId id="369" r:id="rId11"/>
    <p:sldId id="374" r:id="rId12"/>
    <p:sldId id="376" r:id="rId13"/>
    <p:sldId id="377" r:id="rId14"/>
    <p:sldId id="378" r:id="rId15"/>
    <p:sldId id="379" r:id="rId16"/>
    <p:sldId id="380" r:id="rId17"/>
    <p:sldId id="450" r:id="rId18"/>
    <p:sldId id="386" r:id="rId19"/>
    <p:sldId id="388" r:id="rId20"/>
    <p:sldId id="382" r:id="rId21"/>
    <p:sldId id="383" r:id="rId22"/>
    <p:sldId id="389" r:id="rId23"/>
    <p:sldId id="393" r:id="rId24"/>
    <p:sldId id="394" r:id="rId25"/>
    <p:sldId id="390" r:id="rId26"/>
    <p:sldId id="391" r:id="rId27"/>
    <p:sldId id="384" r:id="rId28"/>
    <p:sldId id="375" r:id="rId29"/>
    <p:sldId id="392" r:id="rId30"/>
    <p:sldId id="396" r:id="rId31"/>
    <p:sldId id="398" r:id="rId32"/>
    <p:sldId id="399" r:id="rId33"/>
    <p:sldId id="400" r:id="rId34"/>
    <p:sldId id="395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10" r:id="rId44"/>
    <p:sldId id="411" r:id="rId45"/>
    <p:sldId id="412" r:id="rId46"/>
    <p:sldId id="413" r:id="rId47"/>
    <p:sldId id="414" r:id="rId48"/>
    <p:sldId id="417" r:id="rId49"/>
    <p:sldId id="415" r:id="rId50"/>
    <p:sldId id="416" r:id="rId51"/>
    <p:sldId id="420" r:id="rId52"/>
    <p:sldId id="419" r:id="rId53"/>
    <p:sldId id="418" r:id="rId54"/>
    <p:sldId id="421" r:id="rId55"/>
    <p:sldId id="422" r:id="rId56"/>
    <p:sldId id="423" r:id="rId57"/>
    <p:sldId id="424" r:id="rId58"/>
    <p:sldId id="432" r:id="rId59"/>
    <p:sldId id="425" r:id="rId60"/>
    <p:sldId id="426" r:id="rId61"/>
    <p:sldId id="427" r:id="rId62"/>
    <p:sldId id="428" r:id="rId63"/>
    <p:sldId id="433" r:id="rId64"/>
    <p:sldId id="446" r:id="rId65"/>
    <p:sldId id="44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0" autoAdjust="0"/>
    <p:restoredTop sz="94660"/>
  </p:normalViewPr>
  <p:slideViewPr>
    <p:cSldViewPr snapToObjects="1">
      <p:cViewPr varScale="1">
        <p:scale>
          <a:sx n="94" d="100"/>
          <a:sy n="94" d="100"/>
        </p:scale>
        <p:origin x="-1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Allow us to model</a:t>
            </a:r>
            <a:r>
              <a:rPr lang="en-US" baseline="0" dirty="0" smtClean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of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q7d4ROvZ6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– Fall 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47603" y="38100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fires </a:t>
            </a:r>
            <a:r>
              <a:rPr lang="en-US" sz="2000" dirty="0" smtClean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 smtClean="0">
                <a:latin typeface="Verdana" charset="0"/>
              </a:rPr>
              <a:t>.</a:t>
            </a:r>
            <a:endParaRPr lang="en-US" sz="2000" i="1" dirty="0" smtClean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9906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7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(perceptron)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(perceptron)</a:t>
            </a:r>
            <a:endParaRPr lang="en-US" i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138"/>
              </p:ext>
            </p:extLst>
          </p:nvPr>
        </p:nvGraphicFramePr>
        <p:xfrm>
          <a:off x="4495800" y="22860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91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22860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hard threshold: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 smtClean="0"/>
          </a:p>
          <a:p>
            <a:pPr marL="45720" indent="0">
              <a:buNone/>
            </a:pPr>
            <a:r>
              <a:rPr lang="en-US" sz="2700" dirty="0" err="1" smtClean="0"/>
              <a:t>tanh</a:t>
            </a:r>
            <a:r>
              <a:rPr lang="en-US" sz="2700" dirty="0" smtClean="0"/>
              <a:t> x</a:t>
            </a:r>
            <a:endParaRPr lang="en-US" sz="2700" dirty="0"/>
          </a:p>
          <a:p>
            <a:pPr lvl="1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37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29288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38" name="Equation" r:id="rId8" imgW="1536700" imgH="495300" progId="Equation.3">
                  <p:embed/>
                </p:oleObj>
              </mc:Choice>
              <mc:Fallback>
                <p:oleObj name="Equation" r:id="rId8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other threshold functions?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Individual </a:t>
            </a:r>
            <a:r>
              <a:rPr lang="en-US" dirty="0" err="1" smtClean="0">
                <a:solidFill>
                  <a:srgbClr val="FF6600"/>
                </a:solidFill>
              </a:rPr>
              <a:t>perceptrons</a:t>
            </a:r>
            <a:r>
              <a:rPr lang="en-US" dirty="0" smtClean="0">
                <a:solidFill>
                  <a:srgbClr val="FF6600"/>
                </a:solidFill>
              </a:rPr>
              <a:t>/neurons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some inputs are provided/entered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each perceptron computes and calculates an answer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those answers become inputs for the next level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finally get the answer after all levels compute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</a:t>
            </a:r>
            <a:r>
              <a:rPr lang="en-US" sz="2400" dirty="0" smtClean="0">
                <a:hlinkClick r:id="rId2"/>
              </a:rPr>
              <a:t>Yq7d4ROvZ6I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3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(assume 0 bias)</a:t>
            </a:r>
            <a:endParaRPr lang="en-US" dirty="0"/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0.5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8243"/>
              </p:ext>
            </p:extLst>
          </p:nvPr>
        </p:nvGraphicFramePr>
        <p:xfrm>
          <a:off x="1422400" y="5257800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49" name="Equation" r:id="rId3" imgW="1536700" imgH="495300" progId="Equation.3">
                  <p:embed/>
                </p:oleObj>
              </mc:Choice>
              <mc:Fallback>
                <p:oleObj name="Equation" r:id="rId3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5257800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0.05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-0.02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0.495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0.676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 11/22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Schedule for the rest of the semester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Different kinds/characteristics of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are these different?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 smtClean="0"/>
              <a:t>Hidden units/layers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Feed forward networks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hidden units/layer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 smtClean="0"/>
              <a:t>Hidden units/layers</a:t>
            </a:r>
            <a:endParaRPr lang="en-US" dirty="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 smtClean="0"/>
              <a:t>To count the number of layers, you count all but the inputs</a:t>
            </a:r>
            <a:endParaRPr lang="en-US" sz="2800" dirty="0"/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 smtClean="0"/>
              <a:t>Hidden units/layers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2-layer network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-layer network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 smtClean="0"/>
              <a:t>Alternate ways of visualizing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2-layer network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Sometimes the input layer will be drawn with nodes as well</a:t>
            </a:r>
            <a:endParaRPr lang="en-US" sz="2400" dirty="0"/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2-layer network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Can be used to model multiclass datasets or more interesting predictors, e.g. images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output</a:t>
            </a:r>
          </a:p>
          <a:p>
            <a:pPr algn="ctr"/>
            <a:r>
              <a:rPr lang="en-US" sz="2400" dirty="0" smtClean="0"/>
              <a:t>(edge detection)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Recurrent network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Output is fed back to input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Can support memory!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Good for temporal data</a:t>
            </a:r>
            <a:endParaRPr lang="en-US" sz="2800" dirty="0"/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8730"/>
              </p:ext>
            </p:extLst>
          </p:nvPr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8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811"/>
              </p:ext>
            </p:extLst>
          </p:nvPr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9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the decision boundary of a perceptron look like?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 (linear set of weights)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types of things can and can’t it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6290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9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53060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49748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46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062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6785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70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40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594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perceptron’s decision boundary look like?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(without the bias)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62530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30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6914"/>
              </p:ext>
            </p:extLst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31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5281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perceptron’s decision boundary look like?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(without the bias)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0, then: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2747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4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11437"/>
              </p:ext>
            </p:extLst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5" name="Equation" r:id="rId5" imgW="495300" imgH="203200" progId="Equation.3">
                  <p:embed/>
                </p:oleObj>
              </mc:Choice>
              <mc:Fallback>
                <p:oleObj name="Equation" r:id="rId5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NN decision boundary</a:t>
            </a:r>
            <a:endParaRPr lang="en-US" dirty="0"/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7985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operation does this perceptron perform on the result?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you know?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Fill in the truth 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863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1447800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94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1447800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0844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endParaRPr lang="en-US" i="1" baseline="-25000"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01932"/>
              </p:ext>
            </p:extLst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linear splits of the feature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combination of these linear spaces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This decision boundary?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4710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2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This decision boundary?</a:t>
            </a:r>
            <a:endParaRPr lang="en-US" dirty="0"/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94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4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This decision boundary?</a:t>
            </a:r>
            <a:endParaRPr lang="en-US" dirty="0"/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b=-0.5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4254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02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58625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1447800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4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nervous system: </a:t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the computer science view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 smtClean="0">
                <a:latin typeface="Arial" charset="0"/>
              </a:rPr>
              <a:t> is a brain cell</a:t>
            </a:r>
          </a:p>
          <a:p>
            <a:pPr lvl="1"/>
            <a:r>
              <a:rPr lang="en-US" sz="2000" dirty="0" smtClean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 smtClean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</a:t>
            </a:r>
            <a:r>
              <a:rPr lang="en-US" sz="2000" dirty="0" smtClean="0">
                <a:latin typeface="Arial" charset="0"/>
              </a:rPr>
              <a:t>hey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 smtClean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b=0.5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73869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1447800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linear splits of the feature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combination of these linear spaces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hidden nodes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‘Or, in colloquial terms “</a:t>
            </a:r>
            <a:r>
              <a:rPr lang="en-US" sz="3200" dirty="0" smtClean="0">
                <a:solidFill>
                  <a:srgbClr val="FF6600"/>
                </a:solidFill>
              </a:rPr>
              <a:t>two-layer networks </a:t>
            </a:r>
            <a:r>
              <a:rPr lang="en-US" sz="3200" i="1" dirty="0" smtClean="0">
                <a:solidFill>
                  <a:srgbClr val="FF6600"/>
                </a:solidFill>
              </a:rPr>
              <a:t>can approximate any function</a:t>
            </a:r>
            <a:r>
              <a:rPr lang="en-US" sz="3200" dirty="0" smtClean="0"/>
              <a:t>.”’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decision boundaries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DT, as the tree gets larger, the model gets more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same is true for neural networks: more 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2-layer hidden nodes  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35117" y="54864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examples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80283" y="60081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dimensions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88795" y="60081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4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learn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multilayer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perceptron learning: </a:t>
            </a:r>
            <a:r>
              <a:rPr lang="en-US" sz="2400" dirty="0" smtClean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perceptron/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linear model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neural network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other problem with these for general NNs?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gradient descent: </a:t>
            </a:r>
            <a:r>
              <a:rPr lang="en-US" sz="2400" dirty="0" smtClean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 multilayer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Challenge:</a:t>
            </a:r>
            <a:r>
              <a:rPr lang="en-US" sz="2400" dirty="0" smtClean="0"/>
              <a:t> for multilayer networks, we don’t know what the expected output/error is for the internal nodes!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expected output?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perceptron/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linear model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neural network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learn these weights?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calculate the actual error 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</a:t>
            </a:r>
            <a:r>
              <a:rPr lang="en-US" sz="4000" dirty="0" smtClean="0"/>
              <a:t>euron/</a:t>
            </a:r>
            <a:r>
              <a:rPr lang="en-US" sz="4000" dirty="0"/>
              <a:t>p</a:t>
            </a:r>
            <a:r>
              <a:rPr lang="en-US" sz="4000" dirty="0" smtClean="0"/>
              <a:t>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97534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79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80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81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FF"/>
                </a:solidFill>
              </a:rPr>
              <a:t>activation function</a:t>
            </a:r>
            <a:endParaRPr lang="en-US" dirty="0">
              <a:solidFill>
                <a:srgbClr val="1818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706937" y="5853113"/>
            <a:ext cx="420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is this a linear classifier (i.e. perceptron)?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idea: propagate the error back to this layer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backpropagate</a:t>
            </a:r>
            <a:r>
              <a:rPr lang="en-US" sz="2400" dirty="0" smtClean="0"/>
              <a:t>” the error: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error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error for node is:  </a:t>
            </a:r>
            <a:r>
              <a:rPr lang="en-US" sz="2400" b="1" dirty="0" err="1" smtClean="0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</a:rPr>
              <a:t> * error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Calculate as normal using this as the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Gradient descent method for learning weights by optimizing a </a:t>
            </a:r>
            <a:r>
              <a:rPr lang="en-US" dirty="0" smtClean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869129"/>
            <a:ext cx="252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loss function?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Gradient descent method for learning weights by optimizing a </a:t>
            </a:r>
            <a:r>
              <a:rPr lang="en-US" dirty="0" smtClean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0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squared error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threshold = 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hard threshold: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53200" y="3275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772400" y="1751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009606" y="25130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2152090" y="3743596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8374" y="5609945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2090" y="4572000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027"/>
          <p:cNvSpPr>
            <a:spLocks noChangeArrowheads="1"/>
          </p:cNvSpPr>
          <p:nvPr/>
        </p:nvSpPr>
        <p:spPr bwMode="auto">
          <a:xfrm>
            <a:off x="3577911" y="431454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615217" y="5113851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6667"/>
              </p:ext>
            </p:extLst>
          </p:nvPr>
        </p:nvGraphicFramePr>
        <p:xfrm>
          <a:off x="3806511" y="4792383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0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1" y="4792383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022"/>
              </p:ext>
            </p:extLst>
          </p:nvPr>
        </p:nvGraphicFramePr>
        <p:xfrm>
          <a:off x="4499506" y="4938432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1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06" y="4938432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10800000">
            <a:off x="4797111" y="5305148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5400000">
            <a:off x="2743120" y="5062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6374" y="5052588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4109" y="4871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89849" y="3429000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9849" y="4387334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42249" y="6086393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2165" y="3640751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06175" y="4314545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8441" y="5545413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8014"/>
              </p:ext>
            </p:extLst>
          </p:nvPr>
        </p:nvGraphicFramePr>
        <p:xfrm>
          <a:off x="876300" y="2068513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2"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300" y="2068513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01287"/>
              </p:ext>
            </p:extLst>
          </p:nvPr>
        </p:nvGraphicFramePr>
        <p:xfrm>
          <a:off x="3664524" y="1968633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3" name="Equation" r:id="rId9" imgW="2057400" imgH="596900" progId="Equation.3">
                  <p:embed/>
                </p:oleObj>
              </mc:Choice>
              <mc:Fallback>
                <p:oleObj name="Equation" r:id="rId9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4524" y="1968633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Neural </a:t>
            </a:r>
            <a:r>
              <a:rPr lang="en-US" sz="2000" dirty="0"/>
              <a:t>Networks try to mimic the structure and function of our nervous </a:t>
            </a:r>
            <a:r>
              <a:rPr lang="en-US" sz="2000" dirty="0" smtClean="0"/>
              <a:t>system</a:t>
            </a:r>
          </a:p>
          <a:p>
            <a:endParaRPr lang="en-US" sz="2000" dirty="0" smtClean="0"/>
          </a:p>
          <a:p>
            <a:r>
              <a:rPr lang="en-US" sz="2400" b="1" i="1" dirty="0" smtClean="0">
                <a:solidFill>
                  <a:srgbClr val="FF6600"/>
                </a:solidFill>
              </a:rPr>
              <a:t>People like biologically motivated approaches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7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Artificial Neural </a:t>
            </a:r>
            <a:r>
              <a:rPr lang="en-US" dirty="0"/>
              <a:t>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5562600" cy="4419600"/>
            <a:chOff x="3120" y="1104"/>
            <a:chExt cx="3504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3504" cy="2784"/>
              <a:chOff x="3168" y="1104"/>
              <a:chExt cx="3504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23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Node (</a:t>
                </a:r>
                <a:r>
                  <a:rPr lang="en-US" sz="1600" dirty="0" smtClean="0">
                    <a:latin typeface="Verdana" charset="0"/>
                  </a:rPr>
                  <a:t>Neuron/perceptron)</a:t>
                </a:r>
                <a:endParaRPr lang="en-US" sz="1600" dirty="0">
                  <a:latin typeface="Verdana" charset="0"/>
                </a:endParaRP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</a:t>
                </a:r>
                <a:r>
                  <a:rPr lang="en-US" sz="1600" dirty="0" smtClean="0">
                    <a:latin typeface="Verdana" charset="0"/>
                  </a:rPr>
                  <a:t>(synapses)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our approximation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11891</TotalTime>
  <Words>1929</Words>
  <Application>Microsoft Macintosh PowerPoint</Application>
  <PresentationFormat>On-screen Show (4:3)</PresentationFormat>
  <Paragraphs>747</Paragraphs>
  <Slides>65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Median</vt:lpstr>
      <vt:lpstr>Equation</vt:lpstr>
      <vt:lpstr>Neural networks</vt:lpstr>
      <vt:lpstr>Admin</vt:lpstr>
      <vt:lpstr>Perceptron learning algorithm</vt:lpstr>
      <vt:lpstr>Our Nervous System</vt:lpstr>
      <vt:lpstr>Our nervous system:  the computer science view</vt:lpstr>
      <vt:lpstr>PowerPoint Presentation</vt:lpstr>
      <vt:lpstr>Hard threshold = linear classifier</vt:lpstr>
      <vt:lpstr>Neural Networks</vt:lpstr>
      <vt:lpstr>Artificial Neural Networks</vt:lpstr>
      <vt:lpstr>PowerPoint Presentation</vt:lpstr>
      <vt:lpstr>Other activation functions</vt:lpstr>
      <vt:lpstr>Neural network</vt:lpstr>
      <vt:lpstr>Neural network</vt:lpstr>
      <vt:lpstr>Neural network</vt:lpstr>
      <vt:lpstr>Neural network</vt:lpstr>
      <vt:lpstr>Neural network</vt:lpstr>
      <vt:lpstr>Activation spread</vt:lpstr>
      <vt:lpstr>Computation (assume 0 bias)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NN decision boundary</vt:lpstr>
      <vt:lpstr>NN decision boundary</vt:lpstr>
      <vt:lpstr>XOR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919</cp:revision>
  <cp:lastPrinted>2016-10-25T20:29:19Z</cp:lastPrinted>
  <dcterms:created xsi:type="dcterms:W3CDTF">2011-01-25T19:35:23Z</dcterms:created>
  <dcterms:modified xsi:type="dcterms:W3CDTF">2016-10-25T20:29:21Z</dcterms:modified>
</cp:coreProperties>
</file>