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7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Microsoft_Equation3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Microsoft_Equation6.bin" ContentType="application/vnd.openxmlformats-officedocument.oleObject"/>
  <Override PartName="/ppt/embeddings/oleObject64.bin" ContentType="application/vnd.openxmlformats-officedocument.oleObject"/>
  <Override PartName="/ppt/embeddings/Microsoft_Equation7.bin" ContentType="application/vnd.openxmlformats-officedocument.oleObject"/>
  <Override PartName="/ppt/notesSlides/notesSlide9.xml" ContentType="application/vnd.openxmlformats-officedocument.presentationml.notesSlide+xml"/>
  <Override PartName="/ppt/embeddings/oleObject65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10.xml" ContentType="application/vnd.openxmlformats-officedocument.presentationml.notesSlide+xml"/>
  <Override PartName="/ppt/embeddings/oleObject66.bin" ContentType="application/vnd.openxmlformats-officedocument.oleObject"/>
  <Override PartName="/ppt/embeddings/Microsoft_Equation10.bin" ContentType="application/vnd.openxmlformats-officedocument.oleObject"/>
  <Override PartName="/ppt/notesSlides/notesSlide11.xml" ContentType="application/vnd.openxmlformats-officedocument.presentationml.notesSlide+xml"/>
  <Override PartName="/ppt/embeddings/oleObject67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oleObject68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58" r:id="rId3"/>
    <p:sldId id="525" r:id="rId4"/>
    <p:sldId id="614" r:id="rId5"/>
    <p:sldId id="540" r:id="rId6"/>
    <p:sldId id="538" r:id="rId7"/>
    <p:sldId id="539" r:id="rId8"/>
    <p:sldId id="541" r:id="rId9"/>
    <p:sldId id="542" r:id="rId10"/>
    <p:sldId id="543" r:id="rId11"/>
    <p:sldId id="544" r:id="rId12"/>
    <p:sldId id="547" r:id="rId13"/>
    <p:sldId id="548" r:id="rId14"/>
    <p:sldId id="549" r:id="rId15"/>
    <p:sldId id="545" r:id="rId16"/>
    <p:sldId id="551" r:id="rId17"/>
    <p:sldId id="550" r:id="rId18"/>
    <p:sldId id="552" r:id="rId19"/>
    <p:sldId id="575" r:id="rId20"/>
    <p:sldId id="576" r:id="rId21"/>
    <p:sldId id="565" r:id="rId22"/>
    <p:sldId id="566" r:id="rId23"/>
    <p:sldId id="567" r:id="rId24"/>
    <p:sldId id="568" r:id="rId25"/>
    <p:sldId id="569" r:id="rId26"/>
    <p:sldId id="616" r:id="rId27"/>
    <p:sldId id="570" r:id="rId28"/>
    <p:sldId id="571" r:id="rId29"/>
    <p:sldId id="572" r:id="rId30"/>
    <p:sldId id="574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6" r:id="rId40"/>
    <p:sldId id="585" r:id="rId41"/>
    <p:sldId id="588" r:id="rId42"/>
    <p:sldId id="587" r:id="rId43"/>
    <p:sldId id="589" r:id="rId44"/>
    <p:sldId id="617" r:id="rId45"/>
    <p:sldId id="618" r:id="rId46"/>
    <p:sldId id="619" r:id="rId47"/>
    <p:sldId id="620" r:id="rId48"/>
    <p:sldId id="621" r:id="rId49"/>
    <p:sldId id="622" r:id="rId50"/>
    <p:sldId id="623" r:id="rId51"/>
    <p:sldId id="624" r:id="rId52"/>
    <p:sldId id="625" r:id="rId53"/>
    <p:sldId id="626" r:id="rId54"/>
    <p:sldId id="627" r:id="rId55"/>
    <p:sldId id="628" r:id="rId56"/>
    <p:sldId id="630" r:id="rId57"/>
    <p:sldId id="6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9" autoAdjust="0"/>
    <p:restoredTop sz="94660"/>
  </p:normalViewPr>
  <p:slideViewPr>
    <p:cSldViewPr snapToObjects="1">
      <p:cViewPr varScale="1">
        <p:scale>
          <a:sx n="95" d="100"/>
          <a:sy n="95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9.emf"/><Relationship Id="rId3" Type="http://schemas.openxmlformats.org/officeDocument/2006/relationships/image" Target="../media/image5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no,</a:t>
            </a:r>
            <a:r>
              <a:rPr lang="en-US" baseline="0" dirty="0" smtClean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as lambda gets larger we bias more and more towards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Goes to 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let’s try a different route this time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rather than deriving</a:t>
            </a:r>
            <a:r>
              <a:rPr lang="en-US" baseline="0" dirty="0" smtClean="0"/>
              <a:t> a model (the book does it that way)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let’s start with a type of model and see if we can work our way towards a working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Yes!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 As the variance gets higher, the</a:t>
            </a:r>
            <a:r>
              <a:rPr lang="en-US" baseline="0" dirty="0" smtClean="0"/>
              <a:t> prior is weaker (more distributed probabilities).  Higher variance = lower lambda.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As the variance gets lower, the prior is stronger (more peaked distribution).</a:t>
            </a:r>
            <a:r>
              <a:rPr lang="en-US" baseline="0" dirty="0" smtClean="0"/>
              <a:t>  Lower variance = higher lambda.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3.e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43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3.emf"/><Relationship Id="rId5" Type="http://schemas.openxmlformats.org/officeDocument/2006/relationships/image" Target="../media/image54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56.emf"/><Relationship Id="rId10" Type="http://schemas.openxmlformats.org/officeDocument/2006/relationships/image" Target="../media/image54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7.emf"/><Relationship Id="rId5" Type="http://schemas.openxmlformats.org/officeDocument/2006/relationships/image" Target="../media/image58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59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61.emf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62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4.emf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65.emf"/><Relationship Id="rId8" Type="http://schemas.openxmlformats.org/officeDocument/2006/relationships/image" Target="../media/image66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67.emf"/><Relationship Id="rId6" Type="http://schemas.openxmlformats.org/officeDocument/2006/relationships/oleObject" Target="../embeddings/Microsoft_Equation11.bin"/><Relationship Id="rId7" Type="http://schemas.openxmlformats.org/officeDocument/2006/relationships/image" Target="../media/image68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1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72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2563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49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MLE assume for a prior on the model parameters?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7434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3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Assumes a </a:t>
            </a:r>
            <a:r>
              <a:rPr lang="en-US" sz="2800" dirty="0" smtClean="0">
                <a:solidFill>
                  <a:srgbClr val="FF6600"/>
                </a:solidFill>
              </a:rPr>
              <a:t>uniform prior</a:t>
            </a:r>
            <a:r>
              <a:rPr lang="en-US" sz="2800" dirty="0" smtClean="0">
                <a:solidFill>
                  <a:srgbClr val="0000FF"/>
                </a:solidFill>
              </a:rPr>
              <a:t>, i.e. all </a:t>
            </a:r>
            <a:r>
              <a:rPr lang="en-US" sz="2800" dirty="0" err="1" smtClean="0">
                <a:solidFill>
                  <a:srgbClr val="0000FF"/>
                </a:solidFill>
              </a:rPr>
              <a:t>Θ</a:t>
            </a:r>
            <a:r>
              <a:rPr lang="en-US" sz="2800" dirty="0" smtClean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22479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6449"/>
              </p:ext>
            </p:extLst>
          </p:nvPr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63242"/>
              </p:ext>
            </p:extLst>
          </p:nvPr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5" imgW="1752600" imgH="457200" progId="Equation.3">
                  <p:embed/>
                </p:oleObj>
              </mc:Choice>
              <mc:Fallback>
                <p:oleObj name="Equation" r:id="rId5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any distribution we’d </a:t>
            </a:r>
            <a:r>
              <a:rPr lang="en-US" dirty="0" smtClean="0"/>
              <a:t>like.</a:t>
            </a:r>
          </a:p>
          <a:p>
            <a:endParaRPr lang="en-US" dirty="0" smtClean="0"/>
          </a:p>
          <a:p>
            <a:r>
              <a:rPr lang="en-US" dirty="0" smtClean="0"/>
              <a:t>This allows us to impart addition </a:t>
            </a:r>
            <a:r>
              <a:rPr lang="en-US" dirty="0" smtClean="0">
                <a:solidFill>
                  <a:srgbClr val="FF6600"/>
                </a:solidFill>
              </a:rPr>
              <a:t>bias</a:t>
            </a:r>
            <a:r>
              <a:rPr lang="en-US" dirty="0" smtClean="0"/>
              <a:t> into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on the prior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10073"/>
              </p:ext>
            </p:extLst>
          </p:nvPr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6"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the max is the same if we take the log:</a:t>
            </a:r>
            <a:endParaRPr lang="en-US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42016"/>
              </p:ext>
            </p:extLst>
          </p:nvPr>
        </p:nvGraphicFramePr>
        <p:xfrm>
          <a:off x="646113" y="4051300"/>
          <a:ext cx="36020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7"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51300"/>
                        <a:ext cx="3602037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any distribution we’d </a:t>
            </a:r>
            <a:r>
              <a:rPr lang="en-US" dirty="0" smtClean="0"/>
              <a:t>like.</a:t>
            </a:r>
          </a:p>
          <a:p>
            <a:endParaRPr lang="en-US" dirty="0" smtClean="0"/>
          </a:p>
          <a:p>
            <a:r>
              <a:rPr lang="en-US" dirty="0" smtClean="0"/>
              <a:t>This allows us to impart addition </a:t>
            </a:r>
            <a:r>
              <a:rPr lang="en-US" dirty="0" smtClean="0">
                <a:solidFill>
                  <a:srgbClr val="FF6600"/>
                </a:solidFill>
              </a:rPr>
              <a:t>bias</a:t>
            </a:r>
            <a:r>
              <a:rPr lang="en-US" dirty="0" smtClean="0"/>
              <a:t> into the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5715000"/>
            <a:ext cx="510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Does this look like something we’ve seen before?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9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</a:t>
            </a:r>
            <a:r>
              <a:rPr lang="en-US" dirty="0" err="1" smtClean="0"/>
              <a:t>vs</a:t>
            </a:r>
            <a:r>
              <a:rPr lang="en-US" dirty="0" smtClean="0"/>
              <a:t> prior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1647"/>
              </p:ext>
            </p:extLst>
          </p:nvPr>
        </p:nvGraphicFramePr>
        <p:xfrm>
          <a:off x="1295400" y="2362200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3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362200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27561"/>
              </p:ext>
            </p:extLst>
          </p:nvPr>
        </p:nvGraphicFramePr>
        <p:xfrm>
          <a:off x="1600200" y="4800600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4" name="Equation" r:id="rId6" imgW="2451100" imgH="457200" progId="Equation.3">
                  <p:embed/>
                </p:oleObj>
              </mc:Choice>
              <mc:Fallback>
                <p:oleObj name="Equation" r:id="rId6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038600"/>
            <a:ext cx="33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loss function based on the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505200"/>
            <a:ext cx="312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likelihood based on the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8556" y="4038600"/>
            <a:ext cx="13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regularizer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4590" y="3505200"/>
            <a:ext cx="6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prior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3276600" y="2865438"/>
            <a:ext cx="865187" cy="639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545072"/>
            <a:ext cx="533400" cy="4079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2865438"/>
            <a:ext cx="143668" cy="6150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4483227"/>
            <a:ext cx="327498" cy="469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86094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3389" y="3714690"/>
            <a:ext cx="39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fit 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1295400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5200" y="3705255"/>
            <a:ext cx="130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model bias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for NB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9707"/>
              </p:ext>
            </p:extLst>
          </p:nvPr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69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prior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prior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7848"/>
              </p:ext>
            </p:extLst>
          </p:nvPr>
        </p:nvGraphicFramePr>
        <p:xfrm>
          <a:off x="533400" y="5620794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0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20794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= 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increasing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02718"/>
              </p:ext>
            </p:extLst>
          </p:nvPr>
        </p:nvGraphicFramePr>
        <p:xfrm>
          <a:off x="3513138" y="5573898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1" name="Equation" r:id="rId11" imgW="3060700" imgH="431800" progId="Equation.3">
                  <p:embed/>
                </p:oleObj>
              </mc:Choice>
              <mc:Fallback>
                <p:oleObj name="Equation" r:id="rId11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3898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54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Prior: another view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056"/>
              </p:ext>
            </p:extLst>
          </p:nvPr>
        </p:nvGraphicFramePr>
        <p:xfrm>
          <a:off x="2133600" y="2014855"/>
          <a:ext cx="40497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1" name="Equation" r:id="rId4" imgW="2120900" imgH="482600" progId="Equation.3">
                  <p:embed/>
                </p:oleObj>
              </mc:Choice>
              <mc:Fallback>
                <p:oleObj name="Equation" r:id="rId4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014855"/>
                        <a:ext cx="40497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250" y="4731603"/>
            <a:ext cx="671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happens to our likelihood if, for one of the labels, we never saw a particular feature?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00930"/>
              </p:ext>
            </p:extLst>
          </p:nvPr>
        </p:nvGraphicFramePr>
        <p:xfrm>
          <a:off x="3022600" y="3352800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2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52800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539" y="3500735"/>
            <a:ext cx="7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MLE: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927205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Goes to 0!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Prior: another view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69332"/>
              </p:ext>
            </p:extLst>
          </p:nvPr>
        </p:nvGraphicFramePr>
        <p:xfrm>
          <a:off x="1604963" y="446881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82" name="Equation" r:id="rId3" imgW="3060700" imgH="431800" progId="Equation.3">
                  <p:embed/>
                </p:oleObj>
              </mc:Choice>
              <mc:Fallback>
                <p:oleObj name="Equation" r:id="rId3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6881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45492"/>
              </p:ext>
            </p:extLst>
          </p:nvPr>
        </p:nvGraphicFramePr>
        <p:xfrm>
          <a:off x="2819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83"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3962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2325" y="5848290"/>
            <a:ext cx="289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Adding a prior avoids this!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label, pretend like we’ve seen each feature value occur </a:t>
            </a:r>
            <a:r>
              <a:rPr lang="en-US" dirty="0" smtClean="0"/>
              <a:t>in </a:t>
            </a:r>
            <a:r>
              <a:rPr lang="en-US" dirty="0" err="1" smtClean="0"/>
              <a:t>λ</a:t>
            </a:r>
            <a:r>
              <a:rPr lang="en-US" dirty="0" smtClean="0"/>
              <a:t> additional </a:t>
            </a:r>
            <a:r>
              <a:rPr lang="en-US" dirty="0" smtClean="0"/>
              <a:t>examples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84754"/>
              </p:ext>
            </p:extLst>
          </p:nvPr>
        </p:nvGraphicFramePr>
        <p:xfrm>
          <a:off x="3581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07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4724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 smtClean="0">
                <a:solidFill>
                  <a:srgbClr val="FF6600"/>
                </a:solidFill>
              </a:rPr>
              <a:t>smoothing </a:t>
            </a:r>
            <a:r>
              <a:rPr lang="en-US" sz="2000" dirty="0" smtClean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27625"/>
              </p:ext>
            </p:extLst>
          </p:nvPr>
        </p:nvGraphicFramePr>
        <p:xfrm>
          <a:off x="2632869" y="437246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08" name="Equation" r:id="rId5" imgW="3060700" imgH="431800" progId="Equation.3">
                  <p:embed/>
                </p:oleObj>
              </mc:Choice>
              <mc:Fallback>
                <p:oleObj name="Equation" r:id="rId5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869" y="437246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Earthquake drill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models </a:t>
            </a:r>
            <a:r>
              <a:rPr lang="en-US" dirty="0" err="1" smtClean="0"/>
              <a:t>vs</a:t>
            </a:r>
            <a:r>
              <a:rPr lang="en-US" dirty="0" smtClean="0"/>
              <a:t> conditional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32169"/>
              </p:ext>
            </p:extLst>
          </p:nvPr>
        </p:nvGraphicFramePr>
        <p:xfrm>
          <a:off x="1676400" y="2978295"/>
          <a:ext cx="2538412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02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978295"/>
                        <a:ext cx="2538412" cy="52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17" y="1892719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We’ve been trying to model the joint distribution (i.e. the data generating distribution):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9690" y="3810000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However, if all we’re interested in is classification, why not directly model the conditional distribution: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1828"/>
              </p:ext>
            </p:extLst>
          </p:nvPr>
        </p:nvGraphicFramePr>
        <p:xfrm>
          <a:off x="1662113" y="4654550"/>
          <a:ext cx="2600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03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2113" y="4654550"/>
                        <a:ext cx="26003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try: linear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72711"/>
              </p:ext>
            </p:extLst>
          </p:nvPr>
        </p:nvGraphicFramePr>
        <p:xfrm>
          <a:off x="1171575" y="1938338"/>
          <a:ext cx="6257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25" name="Equation" r:id="rId4" imgW="2781300" imgH="215900" progId="Equation.3">
                  <p:embed/>
                </p:oleObj>
              </mc:Choice>
              <mc:Fallback>
                <p:oleObj name="Equation" r:id="rId4" imgW="278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38338"/>
                        <a:ext cx="6257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38600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 Nothing constrains it to be a probability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- Could still have combination of features and weight that exceeds 1 or is below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problems with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probability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38189"/>
              </p:ext>
            </p:extLst>
          </p:nvPr>
        </p:nvGraphicFramePr>
        <p:xfrm>
          <a:off x="5594350" y="1662113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29" name="Equation" r:id="rId3" imgW="1066800" imgH="215900" progId="Equation.3">
                  <p:embed/>
                </p:oleObj>
              </mc:Choice>
              <mc:Fallback>
                <p:oleObj name="Equation" r:id="rId3" imgW="1066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662113"/>
                        <a:ext cx="240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4350" y="163800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581400" y="4038600"/>
            <a:ext cx="990600" cy="1143000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9868" y="5253789"/>
            <a:ext cx="3606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like linear </a:t>
            </a:r>
            <a:r>
              <a:rPr lang="en-US" dirty="0" smtClean="0"/>
              <a:t>models!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dirty="0" smtClean="0"/>
              <a:t>an </a:t>
            </a:r>
            <a:r>
              <a:rPr lang="en-US" dirty="0" smtClean="0"/>
              <a:t>we transform the probability into a function that ranges over all values? </a:t>
            </a:r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0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Rather than predict the probability, we can predict the ratio of 1/0 (positive/negative)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Predict the </a:t>
            </a:r>
            <a:r>
              <a:rPr lang="en-US" sz="2400" b="1" dirty="0" smtClean="0"/>
              <a:t>odds</a:t>
            </a:r>
            <a:r>
              <a:rPr lang="en-US" sz="2400" dirty="0" smtClean="0"/>
              <a:t> that it is 1 (true): </a:t>
            </a:r>
            <a:r>
              <a:rPr lang="en-US" sz="2400" dirty="0" smtClean="0">
                <a:solidFill>
                  <a:srgbClr val="FF6600"/>
                </a:solidFill>
              </a:rPr>
              <a:t>How much more likely is 1 than 0.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5877"/>
              </p:ext>
            </p:extLst>
          </p:nvPr>
        </p:nvGraphicFramePr>
        <p:xfrm>
          <a:off x="922338" y="5146675"/>
          <a:ext cx="76533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73" name="Equation" r:id="rId3" imgW="4178300" imgH="431800" progId="Equation.3">
                  <p:embed/>
                </p:oleObj>
              </mc:Choice>
              <mc:Fallback>
                <p:oleObj name="Equation" r:id="rId3" imgW="417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146675"/>
                        <a:ext cx="76533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8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is the dividing line between class 1 and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class </a:t>
            </a:r>
            <a:r>
              <a:rPr lang="en-US" sz="2400" dirty="0" smtClean="0">
                <a:solidFill>
                  <a:srgbClr val="FF0000"/>
                </a:solidFill>
              </a:rPr>
              <a:t>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7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78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6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81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82" name="Equation" r:id="rId5" imgW="2413000" imgH="177800" progId="Equation.3">
                  <p:embed/>
                </p:oleObj>
              </mc:Choice>
              <mc:Fallback>
                <p:oleObj name="Equation" r:id="rId5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83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    1     2    3    4    5    6     7     8    9  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odds ratio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trying to find some transformation that transforms the odds ratio to a number that is -∞ to +∞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    1     2    3    4    5    6     7     8    9  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52400"/>
            <a:ext cx="71628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8346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5" name="Equation" r:id="rId3" imgW="1612900" imgH="215900" progId="Equation.3">
                  <p:embed/>
                </p:oleObj>
              </mc:Choice>
              <mc:Fallback>
                <p:oleObj name="Equation" r:id="rId3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6" name="Equation" r:id="rId5" imgW="1473200" imgH="393700" progId="Equation.3">
                  <p:embed/>
                </p:oleObj>
              </mc:Choice>
              <mc:Fallback>
                <p:oleObj name="Equation" r:id="rId5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267200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the probability of an example?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600200"/>
            <a:ext cx="61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=</a:t>
            </a:r>
            <a:endParaRPr lang="en-US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3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25553"/>
              </p:ext>
            </p:extLst>
          </p:nvPr>
        </p:nvGraphicFramePr>
        <p:xfrm>
          <a:off x="1400175" y="1716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9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16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33088"/>
              </p:ext>
            </p:extLst>
          </p:nvPr>
        </p:nvGraphicFramePr>
        <p:xfrm>
          <a:off x="1836738" y="2949575"/>
          <a:ext cx="4257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0"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49575"/>
                        <a:ext cx="42576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2277"/>
              </p:ext>
            </p:extLst>
          </p:nvPr>
        </p:nvGraphicFramePr>
        <p:xfrm>
          <a:off x="1365250" y="4133850"/>
          <a:ext cx="6256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1" name="Equation" r:id="rId7" imgW="3416300" imgH="241300" progId="Equation.3">
                  <p:embed/>
                </p:oleObj>
              </mc:Choice>
              <mc:Fallback>
                <p:oleObj name="Equation" r:id="rId7" imgW="341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33850"/>
                        <a:ext cx="62563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9868"/>
              </p:ext>
            </p:extLst>
          </p:nvPr>
        </p:nvGraphicFramePr>
        <p:xfrm>
          <a:off x="2244725" y="5581650"/>
          <a:ext cx="4511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2" name="Equation" r:id="rId9" imgW="2463800" imgH="393700" progId="Equation.3">
                  <p:embed/>
                </p:oleObj>
              </mc:Choice>
              <mc:Fallback>
                <p:oleObj name="Equation" r:id="rId9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581650"/>
                        <a:ext cx="4511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anyone recognize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256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3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1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Coin1 data: 3 Heads and 1 Tail</a:t>
            </a:r>
          </a:p>
          <a:p>
            <a:pPr marL="0" indent="0">
              <a:buNone/>
            </a:pPr>
            <a:r>
              <a:rPr lang="en-US" dirty="0" smtClean="0"/>
              <a:t>Coin2 data: 30 Heads and 10 tails</a:t>
            </a:r>
          </a:p>
          <a:p>
            <a:pPr marL="0" indent="0">
              <a:buNone/>
            </a:pPr>
            <a:r>
              <a:rPr lang="en-US" dirty="0" smtClean="0"/>
              <a:t>Coin3 data: 2 Tails</a:t>
            </a:r>
          </a:p>
          <a:p>
            <a:pPr marL="0" indent="0">
              <a:buNone/>
            </a:pPr>
            <a:r>
              <a:rPr lang="en-US" dirty="0" smtClean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59101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If the sum &gt; 0 then p(1)/p(0) &gt; 1, so positive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sum &lt; 0 then p(1)/p(0) &lt; 1, so negative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Still a </a:t>
            </a:r>
            <a:r>
              <a:rPr lang="en-US" i="1" dirty="0" smtClean="0"/>
              <a:t>linear</a:t>
            </a:r>
            <a:r>
              <a:rPr lang="en-US" dirty="0" smtClean="0"/>
              <a:t> classifier (decision boundary is a line)</a:t>
            </a:r>
            <a:endParaRPr lang="en-US" dirty="0"/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567"/>
              </p:ext>
            </p:extLst>
          </p:nvPr>
        </p:nvGraphicFramePr>
        <p:xfrm>
          <a:off x="1508125" y="2732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7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32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should we learn the parameters for logistic regression (i.e. the </a:t>
            </a:r>
            <a:r>
              <a:rPr lang="en-US" dirty="0" smtClean="0">
                <a:solidFill>
                  <a:srgbClr val="FF0000"/>
                </a:solidFill>
              </a:rPr>
              <a:t>w’s and b)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72802"/>
              </p:ext>
            </p:extLst>
          </p:nvPr>
        </p:nvGraphicFramePr>
        <p:xfrm>
          <a:off x="1774825" y="2982913"/>
          <a:ext cx="58594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25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2913"/>
                        <a:ext cx="58594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4944"/>
              </p:ext>
            </p:extLst>
          </p:nvPr>
        </p:nvGraphicFramePr>
        <p:xfrm>
          <a:off x="2163763" y="4724400"/>
          <a:ext cx="4465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26"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724400"/>
                        <a:ext cx="44656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4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logistic regression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8898"/>
              </p:ext>
            </p:extLst>
          </p:nvPr>
        </p:nvGraphicFramePr>
        <p:xfrm>
          <a:off x="576263" y="2590800"/>
          <a:ext cx="34623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00" name="Equation" r:id="rId3" imgW="1892300" imgH="457200" progId="Equation.3">
                  <p:embed/>
                </p:oleObj>
              </mc:Choice>
              <mc:Fallback>
                <p:oleObj name="Equation" r:id="rId3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590800"/>
                        <a:ext cx="34623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6564"/>
              </p:ext>
            </p:extLst>
          </p:nvPr>
        </p:nvGraphicFramePr>
        <p:xfrm>
          <a:off x="2241213" y="3584575"/>
          <a:ext cx="3649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01" name="Equation" r:id="rId5" imgW="1993900" imgH="457200" progId="Equation.3">
                  <p:embed/>
                </p:oleObj>
              </mc:Choice>
              <mc:Fallback>
                <p:oleObj name="Equation" r:id="rId5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13" y="3584575"/>
                        <a:ext cx="36496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526"/>
              </p:ext>
            </p:extLst>
          </p:nvPr>
        </p:nvGraphicFramePr>
        <p:xfrm>
          <a:off x="2245975" y="4721225"/>
          <a:ext cx="3721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02" name="Equation" r:id="rId7" imgW="2032000" imgH="457200" progId="Equation.3">
                  <p:embed/>
                </p:oleObj>
              </mc:Choice>
              <mc:Fallback>
                <p:oleObj name="Equation" r:id="rId7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75" y="4721225"/>
                        <a:ext cx="37211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21668"/>
            <a:ext cx="19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assume labels 1, -1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752600"/>
            <a:ext cx="832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the parameters that maximize the likelihood (or log-likelihood) of the data: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8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</a:t>
            </a:r>
            <a:r>
              <a:rPr lang="en-US" dirty="0"/>
              <a:t>l</a:t>
            </a:r>
            <a:r>
              <a:rPr lang="en-US" dirty="0" smtClean="0"/>
              <a:t>ogistic regression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5826"/>
              </p:ext>
            </p:extLst>
          </p:nvPr>
        </p:nvGraphicFramePr>
        <p:xfrm>
          <a:off x="411163" y="1828800"/>
          <a:ext cx="54435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66" name="Equation" r:id="rId3" imgW="2971800" imgH="457200" progId="Equation.3">
                  <p:embed/>
                </p:oleObj>
              </mc:Choice>
              <mc:Fallback>
                <p:oleObj name="Equation" r:id="rId3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28800"/>
                        <a:ext cx="54435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814935"/>
            <a:ext cx="33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 want to maximize, i.e.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99142"/>
              </p:ext>
            </p:extLst>
          </p:nvPr>
        </p:nvGraphicFramePr>
        <p:xfrm>
          <a:off x="1066800" y="3505200"/>
          <a:ext cx="5116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67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1165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5742"/>
              </p:ext>
            </p:extLst>
          </p:nvPr>
        </p:nvGraphicFramePr>
        <p:xfrm>
          <a:off x="2413000" y="4014788"/>
          <a:ext cx="4814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68" name="Equation" r:id="rId7" imgW="2628900" imgH="457200" progId="Equation.3">
                  <p:embed/>
                </p:oleObj>
              </mc:Choice>
              <mc:Fallback>
                <p:oleObj name="Equation" r:id="rId7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14788"/>
                        <a:ext cx="48148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06103"/>
              </p:ext>
            </p:extLst>
          </p:nvPr>
        </p:nvGraphicFramePr>
        <p:xfrm>
          <a:off x="2438400" y="4852988"/>
          <a:ext cx="4629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69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2988"/>
                        <a:ext cx="4629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967040"/>
            <a:ext cx="573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familiar?  Hint: anybody read the book?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7188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logistic regression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211" y="2941053"/>
            <a:ext cx="260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Surrogate loss functions: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0267"/>
              </p:ext>
            </p:extLst>
          </p:nvPr>
        </p:nvGraphicFramePr>
        <p:xfrm>
          <a:off x="1752600" y="17526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0" name="Equation" r:id="rId4" imgW="2400300" imgH="457200" progId="Equation.3">
                  <p:embed/>
                </p:oleObj>
              </mc:Choice>
              <mc:Fallback>
                <p:oleObj name="Equation" r:id="rId4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4419600"/>
            <a:ext cx="6858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three views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9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07430"/>
              </p:ext>
            </p:extLst>
          </p:nvPr>
        </p:nvGraphicFramePr>
        <p:xfrm>
          <a:off x="376691" y="3636823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0" name="Equation" r:id="rId5" imgW="2628900" imgH="355600" progId="Equation.3">
                  <p:embed/>
                </p:oleObj>
              </mc:Choice>
              <mc:Fallback>
                <p:oleObj name="Equation" r:id="rId5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91" y="3636823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558" y="3486006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conditional model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logistic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70010"/>
              </p:ext>
            </p:extLst>
          </p:nvPr>
        </p:nvGraphicFramePr>
        <p:xfrm>
          <a:off x="630027" y="53340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1" name="Equation" r:id="rId7" imgW="2400300" imgH="457200" progId="Equation.3">
                  <p:embed/>
                </p:oleObj>
              </mc:Choice>
              <mc:Fallback>
                <p:oleObj name="Equation" r:id="rId7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53340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334000"/>
            <a:ext cx="24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model minimizing logistic loss</a:t>
            </a:r>
          </a:p>
        </p:txBody>
      </p:sp>
    </p:spTree>
    <p:extLst>
      <p:ext uri="{BB962C8B-B14F-4D97-AF65-F5344CB8AC3E}">
        <p14:creationId xmlns:p14="http://schemas.microsoft.com/office/powerpoint/2010/main" val="308369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40110"/>
              </p:ext>
            </p:extLst>
          </p:nvPr>
        </p:nvGraphicFramePr>
        <p:xfrm>
          <a:off x="1981200" y="18288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3" name="Equation" r:id="rId3" imgW="2400300" imgH="457200" progId="Equation.3">
                  <p:embed/>
                </p:oleObj>
              </mc:Choice>
              <mc:Fallback>
                <p:oleObj name="Equation" r:id="rId3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421" y="3124200"/>
            <a:ext cx="692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minimize this loss function, in practice, the results aren’t great and we tend to </a:t>
            </a:r>
            <a:r>
              <a:rPr lang="en-US" sz="2400" dirty="0" err="1" smtClean="0"/>
              <a:t>overfit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29545"/>
            <a:ext cx="12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8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1732"/>
              </p:ext>
            </p:extLst>
          </p:nvPr>
        </p:nvGraphicFramePr>
        <p:xfrm>
          <a:off x="609600" y="2057400"/>
          <a:ext cx="78612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4"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6125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3634770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or</a:t>
            </a:r>
            <a:endParaRPr lang="en-US" sz="2800" dirty="0">
              <a:solidFill>
                <a:srgbClr val="FF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79154"/>
              </p:ext>
            </p:extLst>
          </p:nvPr>
        </p:nvGraphicFramePr>
        <p:xfrm>
          <a:off x="955675" y="4760913"/>
          <a:ext cx="72929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5" name="Equation" r:id="rId5" imgW="3251200" imgH="457200" progId="Equation.3">
                  <p:embed/>
                </p:oleObj>
              </mc:Choice>
              <mc:Fallback>
                <p:oleObj name="Equation" r:id="rId5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0913"/>
                        <a:ext cx="7292975" cy="1030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7344" y="6212822"/>
            <a:ext cx="43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of the </a:t>
            </a:r>
            <a:r>
              <a:rPr lang="en-US" dirty="0" err="1" smtClean="0">
                <a:solidFill>
                  <a:srgbClr val="FF0000"/>
                </a:solidFill>
              </a:rPr>
              <a:t>regularizers</a:t>
            </a:r>
            <a:r>
              <a:rPr lang="en-US" dirty="0" smtClean="0">
                <a:solidFill>
                  <a:srgbClr val="FF0000"/>
                </a:solidFill>
              </a:rPr>
              <a:t> we know?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177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5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231" y="4038600"/>
            <a:ext cx="7491369" cy="2601357"/>
            <a:chOff x="357231" y="4038600"/>
            <a:chExt cx="7491369" cy="2601357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0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Gaussian prior: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4117938"/>
              <a:ext cx="4038600" cy="2522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~ 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7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905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3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Gaussian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02064"/>
              </p:ext>
            </p:extLst>
          </p:nvPr>
        </p:nvGraphicFramePr>
        <p:xfrm>
          <a:off x="1295400" y="4648200"/>
          <a:ext cx="6627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4"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62781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735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5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103585"/>
            <a:ext cx="257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Does </a:t>
            </a:r>
            <a:r>
              <a:rPr lang="en-US" sz="2000" dirty="0" err="1" smtClean="0">
                <a:solidFill>
                  <a:srgbClr val="FF0000"/>
                </a:solidFill>
              </a:rPr>
              <a:t>theλmake</a:t>
            </a:r>
            <a:r>
              <a:rPr lang="en-US" sz="2000" dirty="0" smtClean="0">
                <a:solidFill>
                  <a:srgbClr val="FF0000"/>
                </a:solidFill>
              </a:rPr>
              <a:t> sense?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36106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09" name="Equation" r:id="rId4" imgW="2882900" imgH="457200" progId="Equation.3">
                  <p:embed/>
                </p:oleObj>
              </mc:Choice>
              <mc:Fallback>
                <p:oleObj name="Equation" r:id="rId4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Gaussian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0945"/>
              </p:ext>
            </p:extLst>
          </p:nvPr>
        </p:nvGraphicFramePr>
        <p:xfrm>
          <a:off x="347772" y="4644597"/>
          <a:ext cx="5122424" cy="7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10" name="Equation" r:id="rId6" imgW="3073400" imgH="457200" progId="Equation.3">
                  <p:embed/>
                </p:oleObj>
              </mc:Choice>
              <mc:Fallback>
                <p:oleObj name="Equation" r:id="rId6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2" y="4644597"/>
                        <a:ext cx="5122424" cy="765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854"/>
              </p:ext>
            </p:extLst>
          </p:nvPr>
        </p:nvGraphicFramePr>
        <p:xfrm>
          <a:off x="3975100" y="5545175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11" name="Equation" r:id="rId8" imgW="558800" imgH="393700" progId="Equation.3">
                  <p:embed/>
                </p:oleObj>
              </mc:Choice>
              <mc:Fallback>
                <p:oleObj name="Equation" r:id="rId8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545175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243" y="4496391"/>
            <a:ext cx="3358910" cy="20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52749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7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L1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231" y="3810000"/>
            <a:ext cx="8634369" cy="2910726"/>
            <a:chOff x="357231" y="3810000"/>
            <a:chExt cx="8634369" cy="2910726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119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Laplacian</a:t>
              </a:r>
              <a:r>
                <a:rPr lang="en-US" sz="2400" dirty="0" smtClean="0">
                  <a:solidFill>
                    <a:srgbClr val="0000FF"/>
                  </a:solidFill>
                </a:rPr>
                <a:t> prior: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~  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9800" y="3810000"/>
              <a:ext cx="5511800" cy="29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4900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5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L1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1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Laplacian</a:t>
            </a:r>
            <a:r>
              <a:rPr lang="en-US" sz="2400" dirty="0" smtClean="0">
                <a:solidFill>
                  <a:srgbClr val="0000FF"/>
                </a:solidFill>
              </a:rPr>
              <a:t>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64592"/>
              </p:ext>
            </p:extLst>
          </p:nvPr>
        </p:nvGraphicFramePr>
        <p:xfrm>
          <a:off x="1506538" y="4648200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6" name="Equation" r:id="rId5" imgW="2870200" imgH="457200" progId="Equation.3">
                  <p:embed/>
                </p:oleObj>
              </mc:Choice>
              <mc:Fallback>
                <p:oleObj name="Equation" r:id="rId5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48200"/>
                        <a:ext cx="618966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66007"/>
              </p:ext>
            </p:extLst>
          </p:nvPr>
        </p:nvGraphicFramePr>
        <p:xfrm>
          <a:off x="6716713" y="5791200"/>
          <a:ext cx="12065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7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5791200"/>
                        <a:ext cx="1206500" cy="85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61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vs. L2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32880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23" y="1752600"/>
            <a:ext cx="271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L1 =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prior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L2 = Gaussian prior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122"/>
            <a:ext cx="3733800" cy="2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895600"/>
            <a:ext cx="5867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is it called logistic regression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 is a classifier??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3048000"/>
            <a:ext cx="1524000" cy="381000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9602"/>
              </p:ext>
            </p:extLst>
          </p:nvPr>
        </p:nvGraphicFramePr>
        <p:xfrm>
          <a:off x="1183704" y="5105400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6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4" y="5105400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66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digression: </a:t>
            </a:r>
            <a:br>
              <a:rPr lang="en-US" dirty="0" smtClean="0"/>
            </a:br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regression: real value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3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some points, find the </a:t>
            </a:r>
            <a:r>
              <a:rPr lang="en-US" b="1" i="1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 that best fits/explains the data</a:t>
            </a:r>
          </a:p>
          <a:p>
            <a:endParaRPr lang="en-US" dirty="0" smtClean="0"/>
          </a:p>
          <a:p>
            <a:r>
              <a:rPr lang="en-US" dirty="0" smtClean="0"/>
              <a:t>Our model is a line, i.e. we’re assuming a linear relationship between the feature and the label value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find this line?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06816"/>
              </p:ext>
            </p:extLst>
          </p:nvPr>
        </p:nvGraphicFramePr>
        <p:xfrm>
          <a:off x="5308600" y="4511675"/>
          <a:ext cx="2278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511675"/>
                        <a:ext cx="22780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62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smtClean="0"/>
              <a:t>h</a:t>
            </a:r>
            <a:r>
              <a:rPr lang="en-US" dirty="0" smtClean="0"/>
              <a:t> that minimizes some loss/error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1" name="Equation" r:id="rId4" imgW="762000" imgH="165100" progId="Equation.3">
                  <p:embed/>
                </p:oleObj>
              </mc:Choice>
              <mc:Fallback>
                <p:oleObj name="Equation" r:id="rId4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123911"/>
            <a:chOff x="3822095" y="3564859"/>
            <a:chExt cx="5273525" cy="2123911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 of the individual errors:</a:t>
              </a:r>
              <a:endParaRPr lang="en-US" dirty="0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62" name="Equation" r:id="rId6" imgW="1600200" imgH="304800" progId="Equation.3">
                    <p:embed/>
                  </p:oleObj>
                </mc:Choice>
                <mc:Fallback>
                  <p:oleObj name="Equation" r:id="rId6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0/1 loss!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40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we find the minimum of an equation?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the derivative, set to 0 and solve (going to be a min or a max)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Any problems here?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58174"/>
              </p:ext>
            </p:extLst>
          </p:nvPr>
        </p:nvGraphicFramePr>
        <p:xfrm>
          <a:off x="2303711" y="23622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9" name="Equation" r:id="rId3" imgW="1600200" imgH="304800" progId="Equation.3">
                  <p:embed/>
                </p:oleObj>
              </mc:Choice>
              <mc:Fallback>
                <p:oleObj name="Equation" r:id="rId3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23622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1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9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0" name="Equation" r:id="rId6" imgW="1600200" imgH="304800" progId="Equation.3">
                  <p:embed/>
                </p:oleObj>
              </mc:Choice>
              <mc:Fallback>
                <p:oleObj name="Equation" r:id="rId6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squared error is convex!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6083300"/>
            <a:ext cx="4775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we’re really doing </a:t>
            </a:r>
            <a:r>
              <a:rPr lang="en-US" dirty="0" smtClean="0"/>
              <a:t>during training is </a:t>
            </a:r>
            <a:r>
              <a:rPr lang="en-US" dirty="0" smtClean="0"/>
              <a:t>selecting the </a:t>
            </a:r>
            <a:r>
              <a:rPr lang="en-US" dirty="0" err="1" smtClean="0"/>
              <a:t>Θ</a:t>
            </a:r>
            <a:r>
              <a:rPr lang="en-US" dirty="0" smtClean="0"/>
              <a:t> that maximizes: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21816"/>
              </p:ext>
            </p:extLst>
          </p:nvPr>
        </p:nvGraphicFramePr>
        <p:xfrm>
          <a:off x="3252788" y="3290888"/>
          <a:ext cx="1570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25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3290888"/>
                        <a:ext cx="15700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59" y="5257800"/>
            <a:ext cx="799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That </a:t>
            </a:r>
            <a:r>
              <a:rPr lang="en-US" sz="2400" dirty="0" smtClean="0"/>
              <a:t>is we </a:t>
            </a:r>
            <a:r>
              <a:rPr lang="en-US" sz="2400" dirty="0" smtClean="0"/>
              <a:t>pick the most likely model parameters given the data</a:t>
            </a: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60592"/>
              </p:ext>
            </p:extLst>
          </p:nvPr>
        </p:nvGraphicFramePr>
        <p:xfrm>
          <a:off x="2346325" y="4449763"/>
          <a:ext cx="3348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26" name="Equation" r:id="rId5" imgW="1435100" imgH="215900" progId="Equation.3">
                  <p:embed/>
                </p:oleObj>
              </mc:Choice>
              <mc:Fallback>
                <p:oleObj name="Equation" r:id="rId5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6325" y="4449763"/>
                        <a:ext cx="33480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886200"/>
            <a:ext cx="53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5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an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3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82841"/>
              </p:ext>
            </p:extLst>
          </p:nvPr>
        </p:nvGraphicFramePr>
        <p:xfrm>
          <a:off x="4362450" y="4633913"/>
          <a:ext cx="4572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4" name="Equation" r:id="rId6" imgW="2032000" imgH="317500" progId="Equation.3">
                  <p:embed/>
                </p:oleObj>
              </mc:Choice>
              <mc:Fallback>
                <p:oleObj name="Equation" r:id="rId6" imgW="2032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633913"/>
                        <a:ext cx="4572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case of a 2d line: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 for a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We’d like to </a:t>
            </a:r>
            <a:r>
              <a:rPr lang="en-US" i="1" dirty="0" smtClean="0"/>
              <a:t>minimize</a:t>
            </a:r>
            <a:r>
              <a:rPr lang="en-US" dirty="0" smtClean="0"/>
              <a:t> the error</a:t>
            </a:r>
          </a:p>
          <a:p>
            <a:pPr marL="365760" lvl="1" indent="0">
              <a:buNone/>
            </a:pPr>
            <a:r>
              <a:rPr lang="en-US" dirty="0" smtClean="0"/>
              <a:t>Find w</a:t>
            </a:r>
            <a:r>
              <a:rPr lang="en-US" baseline="-25000" dirty="0" smtClean="0"/>
              <a:t>1</a:t>
            </a:r>
            <a:r>
              <a:rPr lang="en-US" dirty="0" smtClean="0"/>
              <a:t> and w</a:t>
            </a:r>
            <a:r>
              <a:rPr lang="en-US" baseline="-25000" dirty="0" smtClean="0"/>
              <a:t>0</a:t>
            </a:r>
            <a:r>
              <a:rPr lang="en-US" dirty="0" smtClean="0"/>
              <a:t> such that the error is minimized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We can solve this in closed form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1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0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6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we have </a:t>
            </a:r>
            <a:r>
              <a:rPr lang="en-US" sz="2400" i="1" dirty="0" smtClean="0"/>
              <a:t>m</a:t>
            </a:r>
            <a:r>
              <a:rPr lang="en-US" sz="2400" dirty="0" smtClean="0"/>
              <a:t> features, then we have a line in </a:t>
            </a:r>
            <a:r>
              <a:rPr lang="en-US" sz="2400" i="1" dirty="0" smtClean="0"/>
              <a:t>m</a:t>
            </a:r>
            <a:r>
              <a:rPr lang="en-US" sz="2400" dirty="0" smtClean="0"/>
              <a:t> dimensions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7991"/>
              </p:ext>
            </p:extLst>
          </p:nvPr>
        </p:nvGraphicFramePr>
        <p:xfrm>
          <a:off x="1802471" y="2946640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5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71" y="2946640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33" y="4101068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621248" y="3647755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9829" y="3646547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5" name="Equation" r:id="rId3" imgW="3238500" imgH="304800" progId="Equation.3">
                  <p:embed/>
                </p:oleObj>
              </mc:Choice>
              <mc:Fallback>
                <p:oleObj name="Equation" r:id="rId3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Still can solve this exactly!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6" name="Equation" r:id="rId5" imgW="2184400" imgH="203200" progId="Equation.3">
                  <p:embed/>
                </p:oleObj>
              </mc:Choice>
              <mc:Fallback>
                <p:oleObj name="Equation" r:id="rId5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80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25301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3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19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77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classification models:</a:t>
            </a:r>
          </a:p>
          <a:p>
            <a:pPr lvl="1"/>
            <a:r>
              <a:rPr lang="en-US" dirty="0" smtClean="0"/>
              <a:t>Naïve Bayes (models </a:t>
            </a:r>
            <a:r>
              <a:rPr lang="en-US" dirty="0" smtClean="0">
                <a:solidFill>
                  <a:srgbClr val="FF6600"/>
                </a:solidFill>
              </a:rPr>
              <a:t>joint</a:t>
            </a:r>
            <a:r>
              <a:rPr lang="en-US" dirty="0" smtClean="0"/>
              <a:t> distribution)</a:t>
            </a:r>
          </a:p>
          <a:p>
            <a:pPr lvl="1"/>
            <a:r>
              <a:rPr lang="en-US" dirty="0" smtClean="0"/>
              <a:t>Logistic Regression (models </a:t>
            </a:r>
            <a:r>
              <a:rPr lang="en-US" dirty="0" smtClean="0">
                <a:solidFill>
                  <a:srgbClr val="FF6600"/>
                </a:solidFill>
              </a:rPr>
              <a:t>conditional</a:t>
            </a:r>
            <a:r>
              <a:rPr lang="en-US" dirty="0" smtClean="0"/>
              <a:t> distribution)</a:t>
            </a:r>
          </a:p>
          <a:p>
            <a:pPr lvl="2"/>
            <a:r>
              <a:rPr lang="en-US" dirty="0" smtClean="0"/>
              <a:t>In practice this tends to work better if all you want to do is classify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 smtClean="0"/>
              <a:t>Priors/smoothing/regularization</a:t>
            </a:r>
          </a:p>
          <a:p>
            <a:pPr marL="822960" lvl="1" indent="-457200"/>
            <a:r>
              <a:rPr lang="en-US" dirty="0" smtClean="0"/>
              <a:t>Important for both models</a:t>
            </a:r>
          </a:p>
          <a:p>
            <a:pPr marL="822960" lvl="1" indent="-457200"/>
            <a:r>
              <a:rPr lang="en-US" dirty="0" smtClean="0"/>
              <a:t>In theory: allow us to impart some prior knowledge</a:t>
            </a:r>
          </a:p>
          <a:p>
            <a:pPr marL="822960" lvl="1" indent="-457200"/>
            <a:r>
              <a:rPr lang="en-US" dirty="0" smtClean="0"/>
              <a:t>In practice: avoids </a:t>
            </a:r>
            <a:r>
              <a:rPr lang="en-US" dirty="0" err="1" smtClean="0"/>
              <a:t>overfitting</a:t>
            </a:r>
            <a:r>
              <a:rPr lang="en-US" dirty="0" smtClean="0"/>
              <a:t> and often tune on development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revisited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4084"/>
              </p:ext>
            </p:extLst>
          </p:nvPr>
        </p:nvGraphicFramePr>
        <p:xfrm>
          <a:off x="3152775" y="3962400"/>
          <a:ext cx="2074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41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775" y="3962400"/>
                        <a:ext cx="20748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want to incorporate </a:t>
            </a:r>
            <a:r>
              <a:rPr lang="en-US" dirty="0" smtClean="0"/>
              <a:t>a prior belief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what the probabilities might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do this, we need to break down our probability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66" y="4788128"/>
            <a:ext cx="17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(Hint: Bayes rule)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revisited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each of these probabilities?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55975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64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97923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07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4299" y="2643664"/>
            <a:ext cx="1600200" cy="8498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probability of seeing the data (regardless of model)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8038"/>
              </p:ext>
            </p:extLst>
          </p:nvPr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28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 smtClean="0">
                <a:solidFill>
                  <a:srgbClr val="FF0000"/>
                </a:solidFill>
              </a:rPr>
              <a:t>argmax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9152</TotalTime>
  <Words>1737</Words>
  <Application>Microsoft Macintosh PowerPoint</Application>
  <PresentationFormat>On-screen Show (4:3)</PresentationFormat>
  <Paragraphs>325</Paragraphs>
  <Slides>57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Median</vt:lpstr>
      <vt:lpstr>Equation</vt:lpstr>
      <vt:lpstr>Microsoft Equation</vt:lpstr>
      <vt:lpstr>Logistic regression</vt:lpstr>
      <vt:lpstr>Admin</vt:lpstr>
      <vt:lpstr>Priors</vt:lpstr>
      <vt:lpstr>Basic steps for probabilistic modeling</vt:lpstr>
      <vt:lpstr>Training revisited</vt:lpstr>
      <vt:lpstr>Estimating revisited</vt:lpstr>
      <vt:lpstr>Estimating revisited</vt:lpstr>
      <vt:lpstr>Priors</vt:lpstr>
      <vt:lpstr>Priors</vt:lpstr>
      <vt:lpstr>Priors</vt:lpstr>
      <vt:lpstr>Priors</vt:lpstr>
      <vt:lpstr>A better approach</vt:lpstr>
      <vt:lpstr>Another view on the prior</vt:lpstr>
      <vt:lpstr>Regularization vs prior</vt:lpstr>
      <vt:lpstr>Prior for NB</vt:lpstr>
      <vt:lpstr>Prior: another view</vt:lpstr>
      <vt:lpstr>Prior: another view</vt:lpstr>
      <vt:lpstr>Smoothing</vt:lpstr>
      <vt:lpstr>Basic steps for probabilistic modeling</vt:lpstr>
      <vt:lpstr>Joint models vs conditional models</vt:lpstr>
      <vt:lpstr>A first try: linear</vt:lpstr>
      <vt:lpstr>The challenge</vt:lpstr>
      <vt:lpstr>Odds ratio</vt:lpstr>
      <vt:lpstr>Odds ratio</vt:lpstr>
      <vt:lpstr>Odds ratio</vt:lpstr>
      <vt:lpstr>PowerPoint Presentation</vt:lpstr>
      <vt:lpstr>Log odds (logit function)</vt:lpstr>
      <vt:lpstr>Log odds (logit function)</vt:lpstr>
      <vt:lpstr>Logistic function</vt:lpstr>
      <vt:lpstr>Logistic regression</vt:lpstr>
      <vt:lpstr>Training logistic regression models</vt:lpstr>
      <vt:lpstr>MLE logistic regression</vt:lpstr>
      <vt:lpstr>MLE logistic regression</vt:lpstr>
      <vt:lpstr>MLE logistic regression</vt:lpstr>
      <vt:lpstr>logistic regression: three views</vt:lpstr>
      <vt:lpstr>Overfitting</vt:lpstr>
      <vt:lpstr>Regularization/prior</vt:lpstr>
      <vt:lpstr>Regularization/prior</vt:lpstr>
      <vt:lpstr>Regularization/prior</vt:lpstr>
      <vt:lpstr>Regularization/prior</vt:lpstr>
      <vt:lpstr>Regularization/prior</vt:lpstr>
      <vt:lpstr>Regularization/prior</vt:lpstr>
      <vt:lpstr>L1 vs. L2</vt:lpstr>
      <vt:lpstr>Logistic regression</vt:lpstr>
      <vt:lpstr>A digression:  regression vs. classification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Logistic function</vt:lpstr>
      <vt:lpstr>Logistic regression</vt:lpstr>
      <vt:lpstr>Basic steps for probabilistic modeling</vt:lpstr>
      <vt:lpstr>Probabilistic models summarized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747</cp:revision>
  <cp:lastPrinted>2016-10-20T21:34:05Z</cp:lastPrinted>
  <dcterms:created xsi:type="dcterms:W3CDTF">2011-01-25T19:35:23Z</dcterms:created>
  <dcterms:modified xsi:type="dcterms:W3CDTF">2016-10-20T21:34:16Z</dcterms:modified>
</cp:coreProperties>
</file>