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8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9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0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358" r:id="rId3"/>
    <p:sldId id="437" r:id="rId4"/>
    <p:sldId id="442" r:id="rId5"/>
    <p:sldId id="447" r:id="rId6"/>
    <p:sldId id="44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8" r:id="rId31"/>
    <p:sldId id="479" r:id="rId32"/>
    <p:sldId id="480" r:id="rId33"/>
    <p:sldId id="477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507" r:id="rId60"/>
    <p:sldId id="508" r:id="rId61"/>
    <p:sldId id="509" r:id="rId62"/>
    <p:sldId id="51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4660"/>
  </p:normalViewPr>
  <p:slideViewPr>
    <p:cSldViewPr snapToObjects="1">
      <p:cViewPr varScale="1">
        <p:scale>
          <a:sx n="133" d="100"/>
          <a:sy n="133" d="100"/>
        </p:scale>
        <p:origin x="-120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0.990000000000001</c:v>
                </c:pt>
                <c:pt idx="99">
                  <c:v>1.000000000000001</c:v>
                </c:pt>
              </c:numCache>
            </c:numRef>
          </c:cat>
          <c:val>
            <c:numRef>
              <c:f>Sheet1!$B$3:$B$102</c:f>
              <c:numCache>
                <c:formatCode>General</c:formatCode>
                <c:ptCount val="100"/>
                <c:pt idx="0">
                  <c:v>6.68971758569684E-121</c:v>
                </c:pt>
                <c:pt idx="1">
                  <c:v>5.13857580327012E-103</c:v>
                </c:pt>
                <c:pt idx="2">
                  <c:v>1.25355863790629E-92</c:v>
                </c:pt>
                <c:pt idx="3">
                  <c:v>2.59686158076091E-85</c:v>
                </c:pt>
                <c:pt idx="4">
                  <c:v>1.11466527470947E-79</c:v>
                </c:pt>
                <c:pt idx="5">
                  <c:v>4.11328845883339E-75</c:v>
                </c:pt>
                <c:pt idx="6">
                  <c:v>2.78740672186188E-71</c:v>
                </c:pt>
                <c:pt idx="7">
                  <c:v>5.4564768042863E-68</c:v>
                </c:pt>
                <c:pt idx="8">
                  <c:v>4.13243716969124E-65</c:v>
                </c:pt>
                <c:pt idx="9">
                  <c:v>1.47808829414345E-62</c:v>
                </c:pt>
                <c:pt idx="10">
                  <c:v>2.87846779807737E-60</c:v>
                </c:pt>
                <c:pt idx="11">
                  <c:v>3.38985911405787E-58</c:v>
                </c:pt>
                <c:pt idx="12">
                  <c:v>2.61439523408236E-56</c:v>
                </c:pt>
                <c:pt idx="13">
                  <c:v>1.40481841146658E-54</c:v>
                </c:pt>
                <c:pt idx="14">
                  <c:v>5.52373165100425E-53</c:v>
                </c:pt>
                <c:pt idx="15">
                  <c:v>1.65337132726718E-51</c:v>
                </c:pt>
                <c:pt idx="16">
                  <c:v>3.89097981404092E-50</c:v>
                </c:pt>
                <c:pt idx="17">
                  <c:v>7.39442488419938E-49</c:v>
                </c:pt>
                <c:pt idx="18">
                  <c:v>1.16042429384318E-47</c:v>
                </c:pt>
                <c:pt idx="19">
                  <c:v>1.5324955408659E-46</c:v>
                </c:pt>
                <c:pt idx="20">
                  <c:v>1.73077787816448E-45</c:v>
                </c:pt>
                <c:pt idx="21">
                  <c:v>1.69490342364999E-44</c:v>
                </c:pt>
                <c:pt idx="22">
                  <c:v>1.45646203305559E-43</c:v>
                </c:pt>
                <c:pt idx="23">
                  <c:v>1.1097322158869E-42</c:v>
                </c:pt>
                <c:pt idx="24">
                  <c:v>7.5657337894837E-42</c:v>
                </c:pt>
                <c:pt idx="25">
                  <c:v>4.65232094671735E-41</c:v>
                </c:pt>
                <c:pt idx="26">
                  <c:v>2.59860490793262E-40</c:v>
                </c:pt>
                <c:pt idx="27">
                  <c:v>1.32672752025221E-39</c:v>
                </c:pt>
                <c:pt idx="28">
                  <c:v>6.22606747015976E-39</c:v>
                </c:pt>
                <c:pt idx="29">
                  <c:v>2.69896270718258E-38</c:v>
                </c:pt>
                <c:pt idx="30">
                  <c:v>1.08558856373235E-37</c:v>
                </c:pt>
                <c:pt idx="31">
                  <c:v>4.06775893263075E-37</c:v>
                </c:pt>
                <c:pt idx="32">
                  <c:v>1.42504474411125E-36</c:v>
                </c:pt>
                <c:pt idx="33">
                  <c:v>4.68265804484844E-36</c:v>
                </c:pt>
                <c:pt idx="34">
                  <c:v>1.44749451500989E-35</c:v>
                </c:pt>
                <c:pt idx="35">
                  <c:v>4.2203552110323E-35</c:v>
                </c:pt>
                <c:pt idx="36">
                  <c:v>1.16339025634323E-34</c:v>
                </c:pt>
                <c:pt idx="37">
                  <c:v>3.03866887170607E-34</c:v>
                </c:pt>
                <c:pt idx="38">
                  <c:v>7.5347669130611E-34</c:v>
                </c:pt>
                <c:pt idx="39">
                  <c:v>1.77684479745334E-33</c:v>
                </c:pt>
                <c:pt idx="40">
                  <c:v>3.99127699465036E-33</c:v>
                </c:pt>
                <c:pt idx="41">
                  <c:v>8.55218656503113E-33</c:v>
                </c:pt>
                <c:pt idx="42">
                  <c:v>1.750255945821E-32</c:v>
                </c:pt>
                <c:pt idx="43">
                  <c:v>3.42516635556308E-32</c:v>
                </c:pt>
                <c:pt idx="44">
                  <c:v>6.4159121139398E-32</c:v>
                </c:pt>
                <c:pt idx="45">
                  <c:v>1.15138427505002E-31</c:v>
                </c:pt>
                <c:pt idx="46">
                  <c:v>1.98109937139022E-31</c:v>
                </c:pt>
                <c:pt idx="47">
                  <c:v>3.27045357008017E-31</c:v>
                </c:pt>
                <c:pt idx="48">
                  <c:v>5.18288825784624E-31</c:v>
                </c:pt>
                <c:pt idx="49">
                  <c:v>7.8886090522102E-31</c:v>
                </c:pt>
                <c:pt idx="50">
                  <c:v>1.1535960677861E-30</c:v>
                </c:pt>
                <c:pt idx="51">
                  <c:v>1.62125046297233E-30</c:v>
                </c:pt>
                <c:pt idx="52">
                  <c:v>2.19011285079003E-30</c:v>
                </c:pt>
                <c:pt idx="53">
                  <c:v>2.84406067025297E-30</c:v>
                </c:pt>
                <c:pt idx="54">
                  <c:v>3.55027439821946E-30</c:v>
                </c:pt>
                <c:pt idx="55">
                  <c:v>4.25979480743168E-30</c:v>
                </c:pt>
                <c:pt idx="56">
                  <c:v>4.91167433528824E-30</c:v>
                </c:pt>
                <c:pt idx="57">
                  <c:v>5.44065552829059E-30</c:v>
                </c:pt>
                <c:pt idx="58">
                  <c:v>5.78728629538831E-30</c:v>
                </c:pt>
                <c:pt idx="59">
                  <c:v>5.90846512103864E-30</c:v>
                </c:pt>
                <c:pt idx="60">
                  <c:v>5.78594607497907E-30</c:v>
                </c:pt>
                <c:pt idx="61">
                  <c:v>5.43056772980953E-30</c:v>
                </c:pt>
                <c:pt idx="62">
                  <c:v>4.88092270201204E-30</c:v>
                </c:pt>
                <c:pt idx="63">
                  <c:v>4.19660863324805E-30</c:v>
                </c:pt>
                <c:pt idx="64">
                  <c:v>3.44765001654356E-30</c:v>
                </c:pt>
                <c:pt idx="65">
                  <c:v>2.7026687134579E-30</c:v>
                </c:pt>
                <c:pt idx="66">
                  <c:v>2.01857902949278E-30</c:v>
                </c:pt>
                <c:pt idx="67">
                  <c:v>1.43394962645841E-30</c:v>
                </c:pt>
                <c:pt idx="68">
                  <c:v>9.66970439051496E-31</c:v>
                </c:pt>
                <c:pt idx="69">
                  <c:v>6.17635982875983E-31</c:v>
                </c:pt>
                <c:pt idx="70">
                  <c:v>3.72752735356659E-31</c:v>
                </c:pt>
                <c:pt idx="71">
                  <c:v>2.11968359939592E-31</c:v>
                </c:pt>
                <c:pt idx="72">
                  <c:v>1.13219745307646E-31</c:v>
                </c:pt>
                <c:pt idx="73">
                  <c:v>5.66026941049546E-32</c:v>
                </c:pt>
                <c:pt idx="74">
                  <c:v>2.63800825592891E-32</c:v>
                </c:pt>
                <c:pt idx="75">
                  <c:v>1.14094630262936E-32</c:v>
                </c:pt>
                <c:pt idx="76">
                  <c:v>4.55571923511192E-33</c:v>
                </c:pt>
                <c:pt idx="77">
                  <c:v>1.66948835578043E-33</c:v>
                </c:pt>
                <c:pt idx="78">
                  <c:v>5.57695662526955E-34</c:v>
                </c:pt>
                <c:pt idx="79">
                  <c:v>1.68499666669681E-34</c:v>
                </c:pt>
                <c:pt idx="80">
                  <c:v>4.56294433648995E-35</c:v>
                </c:pt>
                <c:pt idx="81">
                  <c:v>1.09580012882442E-35</c:v>
                </c:pt>
                <c:pt idx="82">
                  <c:v>2.30484857240348E-36</c:v>
                </c:pt>
                <c:pt idx="83">
                  <c:v>4.18366083945198E-37</c:v>
                </c:pt>
                <c:pt idx="84">
                  <c:v>6.43851786518947E-38</c:v>
                </c:pt>
                <c:pt idx="85">
                  <c:v>8.22296613603365E-39</c:v>
                </c:pt>
                <c:pt idx="86">
                  <c:v>8.48963950837917E-40</c:v>
                </c:pt>
                <c:pt idx="87">
                  <c:v>6.85820039449881E-41</c:v>
                </c:pt>
                <c:pt idx="88">
                  <c:v>4.160138648998E-42</c:v>
                </c:pt>
                <c:pt idx="89">
                  <c:v>1.79701029991408E-43</c:v>
                </c:pt>
                <c:pt idx="90">
                  <c:v>5.15446881963813E-45</c:v>
                </c:pt>
                <c:pt idx="91">
                  <c:v>8.93036316510711E-47</c:v>
                </c:pt>
                <c:pt idx="92">
                  <c:v>8.18273551139633E-49</c:v>
                </c:pt>
                <c:pt idx="93">
                  <c:v>3.2637826643546E-51</c:v>
                </c:pt>
                <c:pt idx="94">
                  <c:v>4.19002380903577E-54</c:v>
                </c:pt>
                <c:pt idx="95">
                  <c:v>1.04393542564464E-57</c:v>
                </c:pt>
                <c:pt idx="96">
                  <c:v>1.95503368554805E-62</c:v>
                </c:pt>
                <c:pt idx="97">
                  <c:v>3.27163140270867E-69</c:v>
                </c:pt>
                <c:pt idx="98">
                  <c:v>5.47156642389347E-81</c:v>
                </c:pt>
                <c:pt idx="9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4759992"/>
        <c:axId val="-1994754552"/>
      </c:lineChart>
      <c:catAx>
        <c:axId val="-199475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p(heads)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94754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9475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Likelihood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94759992"/>
        <c:crossesAt val="1.0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1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14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chain rule!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59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 discrete, we could simply do a much</a:t>
            </a:r>
            <a:r>
              <a:rPr lang="en-US" baseline="0" dirty="0" smtClean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involves</a:t>
            </a:r>
            <a:r>
              <a:rPr lang="en-US" baseline="0" dirty="0" smtClean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although</a:t>
            </a:r>
            <a:r>
              <a:rPr lang="en-US" baseline="0" dirty="0" smtClean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20" Type="http://schemas.openxmlformats.org/officeDocument/2006/relationships/tags" Target="../tags/tag26.xml"/><Relationship Id="rId21" Type="http://schemas.openxmlformats.org/officeDocument/2006/relationships/tags" Target="../tags/tag27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6.xml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tags" Target="../tags/tag22.xml"/><Relationship Id="rId17" Type="http://schemas.openxmlformats.org/officeDocument/2006/relationships/tags" Target="../tags/tag23.xml"/><Relationship Id="rId18" Type="http://schemas.openxmlformats.org/officeDocument/2006/relationships/tags" Target="../tags/tag24.xml"/><Relationship Id="rId19" Type="http://schemas.openxmlformats.org/officeDocument/2006/relationships/tags" Target="../tags/tag25.xml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52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4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6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7000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Any problems with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distribution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26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725714"/>
                <a:gridCol w="725714"/>
                <a:gridCol w="725714"/>
                <a:gridCol w="725714"/>
                <a:gridCol w="725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p( 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How are we supposed to learn/estimate each entry in the table?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382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6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 smtClean="0"/>
              <a:t>We did this before, e.g. assume the data is linearly separable</a:t>
            </a:r>
          </a:p>
          <a:p>
            <a:endParaRPr lang="en-US" sz="2400" dirty="0"/>
          </a:p>
          <a:p>
            <a:r>
              <a:rPr lang="en-US" sz="2400" dirty="0" smtClean="0"/>
              <a:t>These assumptions allow us to represent the data more compactly and to estimate the parameters of the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54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aside: independence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Two variables </a:t>
            </a:r>
            <a:r>
              <a:rPr lang="en-US" sz="2800" dirty="0"/>
              <a:t>are </a:t>
            </a:r>
            <a:r>
              <a:rPr lang="en-US" sz="2800" dirty="0">
                <a:solidFill>
                  <a:srgbClr val="FF6600"/>
                </a:solidFill>
              </a:rPr>
              <a:t>independent</a:t>
            </a:r>
            <a:r>
              <a:rPr lang="en-US" sz="2800" dirty="0"/>
              <a:t> if one has </a:t>
            </a:r>
            <a:r>
              <a:rPr lang="en-US" sz="2800" dirty="0" smtClean="0"/>
              <a:t>nothing </a:t>
            </a:r>
            <a:r>
              <a:rPr lang="en-US" sz="2800" dirty="0"/>
              <a:t>to do with</a:t>
            </a:r>
            <a:r>
              <a:rPr lang="en-US" sz="2800" dirty="0" smtClean="0"/>
              <a:t> the other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For </a:t>
            </a:r>
            <a:r>
              <a:rPr lang="en-US" sz="2800" dirty="0"/>
              <a:t>two independent</a:t>
            </a:r>
            <a:r>
              <a:rPr lang="en-US" sz="2800" dirty="0" smtClean="0"/>
              <a:t> variables, </a:t>
            </a:r>
            <a:r>
              <a:rPr lang="en-US" sz="2800" dirty="0"/>
              <a:t>knowing</a:t>
            </a:r>
            <a:r>
              <a:rPr lang="en-US" sz="2800" dirty="0" smtClean="0"/>
              <a:t> the value of one </a:t>
            </a:r>
            <a:r>
              <a:rPr lang="en-US" sz="2800" dirty="0"/>
              <a:t>does not change the </a:t>
            </a:r>
            <a:r>
              <a:rPr lang="en-US" sz="2800" dirty="0" smtClean="0"/>
              <a:t>probability distribution of the other variable (or the probability of any individual event)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the result of the toss of a coin is independent of a roll of a die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the price </a:t>
            </a:r>
            <a:r>
              <a:rPr lang="en-US" sz="2400" dirty="0">
                <a:ea typeface="ＭＳ Ｐゴシック" charset="-128"/>
              </a:rPr>
              <a:t>of tea in England is independent of the </a:t>
            </a:r>
            <a:r>
              <a:rPr lang="en-US" sz="2400" dirty="0" smtClean="0">
                <a:ea typeface="ＭＳ Ｐゴシック" charset="-128"/>
              </a:rPr>
              <a:t>whether or not you pass ML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46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or </a:t>
            </a:r>
            <a:r>
              <a:rPr lang="en-US" dirty="0" smtClean="0"/>
              <a:t>dependent</a:t>
            </a:r>
            <a:r>
              <a:rPr lang="en-US" dirty="0"/>
              <a:t>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301382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Catching a </a:t>
            </a:r>
            <a:r>
              <a:rPr lang="en-US" dirty="0"/>
              <a:t>cold and</a:t>
            </a:r>
            <a:r>
              <a:rPr lang="en-US" dirty="0" smtClean="0"/>
              <a:t> having a </a:t>
            </a:r>
            <a:r>
              <a:rPr lang="en-US" dirty="0"/>
              <a:t>cat-allergy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Height and longevity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20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A and B are independent (written …)</a:t>
            </a:r>
          </a:p>
          <a:p>
            <a:pPr lvl="1"/>
            <a:r>
              <a:rPr lang="en-US" sz="2400" dirty="0" smtClean="0"/>
              <a:t>P(A,B)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 smtClean="0"/>
              <a:t>P(A|B)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 smtClean="0"/>
              <a:t>P(B|A)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2743200"/>
            <a:ext cx="4114800" cy="1828800"/>
            <a:chOff x="1600200" y="2286000"/>
            <a:chExt cx="41148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286000"/>
              <a:ext cx="4114800" cy="18288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05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10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29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A and B are independent (written …)</a:t>
            </a:r>
          </a:p>
          <a:p>
            <a:pPr lvl="1"/>
            <a:r>
              <a:rPr lang="en-US" sz="2400" dirty="0" smtClean="0"/>
              <a:t>P(A,B) = </a:t>
            </a:r>
            <a:r>
              <a:rPr lang="en-US" sz="2400" dirty="0" smtClean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 smtClean="0"/>
              <a:t>P(A|B) = </a:t>
            </a:r>
            <a:r>
              <a:rPr lang="en-US" sz="2400" dirty="0" smtClean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 smtClean="0"/>
              <a:t>P(B|A) = </a:t>
            </a:r>
            <a:r>
              <a:rPr lang="en-US" sz="2400" dirty="0" smtClean="0">
                <a:solidFill>
                  <a:srgbClr val="0000FF"/>
                </a:solidFill>
              </a:rPr>
              <a:t>P(B)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2743200"/>
            <a:ext cx="4114800" cy="1828800"/>
            <a:chOff x="1600200" y="2286000"/>
            <a:chExt cx="41148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286000"/>
              <a:ext cx="4114800" cy="18288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05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10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independence help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A and B are independent</a:t>
            </a:r>
          </a:p>
          <a:p>
            <a:pPr lvl="1"/>
            <a:r>
              <a:rPr lang="en-US" sz="2400" dirty="0" smtClean="0"/>
              <a:t>P(A,B) = P(A)P(B)</a:t>
            </a:r>
          </a:p>
          <a:p>
            <a:pPr lvl="1"/>
            <a:r>
              <a:rPr lang="en-US" sz="2400" dirty="0" smtClean="0"/>
              <a:t>P(A|B) = P(A)</a:t>
            </a:r>
          </a:p>
          <a:p>
            <a:pPr lvl="1"/>
            <a:r>
              <a:rPr lang="en-US" sz="2400" dirty="0" smtClean="0"/>
              <a:t>P(B|A) = P(B)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number of probabilities we need to estimate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2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797416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</a:t>
            </a:r>
            <a:r>
              <a:rPr lang="en-US" sz="2400" dirty="0" smtClean="0"/>
              <a:t>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height and length of life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 smtClean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/>
              <a:t>If </a:t>
            </a:r>
            <a:r>
              <a:rPr lang="en-US" sz="2400" dirty="0"/>
              <a:t>A, B are </a:t>
            </a:r>
            <a:r>
              <a:rPr lang="en-US" sz="2400" dirty="0">
                <a:solidFill>
                  <a:srgbClr val="FF6600"/>
                </a:solidFill>
              </a:rPr>
              <a:t>conditionally independent</a:t>
            </a:r>
            <a:r>
              <a:rPr lang="en-US" sz="2400" dirty="0" smtClean="0"/>
              <a:t> given C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</a:t>
            </a:r>
            <a:r>
              <a:rPr lang="en-US" sz="2000" dirty="0">
                <a:ea typeface="ＭＳ Ｐゴシック" charset="-128"/>
              </a:rPr>
              <a:t>(A|B</a:t>
            </a:r>
            <a:r>
              <a:rPr lang="en-US" sz="2000" dirty="0" smtClean="0">
                <a:ea typeface="ＭＳ Ｐゴシック" charset="-128"/>
              </a:rPr>
              <a:t>,C</a:t>
            </a:r>
            <a:r>
              <a:rPr lang="en-US" sz="2000" dirty="0">
                <a:ea typeface="ＭＳ Ｐゴシック" charset="-128"/>
              </a:rPr>
              <a:t>) = P(A|C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but P(A,B) ≠ P(A)P(B)</a:t>
            </a:r>
            <a:endParaRPr 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2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14794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3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assume?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5186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4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Office hours today:</a:t>
            </a:r>
          </a:p>
          <a:p>
            <a:pPr lvl="1"/>
            <a:r>
              <a:rPr lang="en-US" dirty="0" smtClean="0"/>
              <a:t>2:30-3:15</a:t>
            </a:r>
          </a:p>
          <a:p>
            <a:pPr lvl="1"/>
            <a:r>
              <a:rPr lang="en-US" dirty="0" smtClean="0"/>
              <a:t>4-4:45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206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7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23944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8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 </a:t>
            </a:r>
            <a:r>
              <a:rPr lang="en-US" sz="2800" dirty="0" smtClean="0">
                <a:solidFill>
                  <a:srgbClr val="0000FF"/>
                </a:solidFill>
              </a:rPr>
              <a:t>(i.e. are conditionally independent given the label)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86283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the wine problem?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700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8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assumption true?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0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345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5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 smtClean="0">
                <a:solidFill>
                  <a:srgbClr val="000000"/>
                </a:solidFill>
              </a:rPr>
              <a:t>more likely</a:t>
            </a:r>
            <a:r>
              <a:rPr lang="en-US" sz="2800" dirty="0" smtClean="0">
                <a:solidFill>
                  <a:srgbClr val="000000"/>
                </a:solidFill>
              </a:rPr>
              <a:t> that “noir” occurs (or take a compound phrase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09823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6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8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6540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9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675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0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naïve </a:t>
            </a:r>
            <a:r>
              <a:rPr lang="en-US" dirty="0" err="1" smtClean="0">
                <a:solidFill>
                  <a:srgbClr val="FF6600"/>
                </a:solidFill>
              </a:rPr>
              <a:t>bayes</a:t>
            </a:r>
            <a:r>
              <a:rPr lang="en-US" dirty="0" smtClean="0">
                <a:solidFill>
                  <a:srgbClr val="FF6600"/>
                </a:solidFill>
              </a:rPr>
              <a:t> assumption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real valued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|y</a:t>
            </a:r>
            <a:r>
              <a:rPr lang="en-US" sz="2400" dirty="0" smtClean="0"/>
              <a:t>) is the probability of a particular feature value given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11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x|y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Binary features: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16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0" name="Equation" r:id="rId4" imgW="1917700" imgH="571500" progId="Equation.3">
                  <p:embed/>
                </p:oleObj>
              </mc:Choice>
              <mc:Fallback>
                <p:oleObj name="Equation" r:id="rId4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Other features: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Could use a lookup table for each value, but doesn’t generalize well</a:t>
            </a:r>
          </a:p>
          <a:p>
            <a:endParaRPr lang="en-US" sz="2000" dirty="0" smtClean="0"/>
          </a:p>
          <a:p>
            <a:r>
              <a:rPr lang="en-US" sz="2000" dirty="0" smtClean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gaussian</a:t>
            </a:r>
            <a:r>
              <a:rPr lang="en-US" sz="2000" dirty="0" smtClean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poisson</a:t>
            </a:r>
            <a:r>
              <a:rPr lang="en-US" sz="2000" dirty="0" smtClean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biased coin toss!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 smtClean="0">
              <a:solidFill>
                <a:srgbClr val="775F55"/>
              </a:solidFill>
            </a:endParaRP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 smtClean="0">
                <a:solidFill>
                  <a:srgbClr val="775F55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775F55"/>
                </a:solidFill>
              </a:rPr>
              <a:t>i</a:t>
            </a:r>
            <a:r>
              <a:rPr lang="en-US" sz="2500" dirty="0" err="1" smtClean="0">
                <a:solidFill>
                  <a:srgbClr val="775F55"/>
                </a:solidFill>
              </a:rPr>
              <a:t>|y</a:t>
            </a:r>
            <a:r>
              <a:rPr lang="en-US" sz="2500" dirty="0" smtClean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that any review is about Pinot Noir?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 smtClean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36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5412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6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75596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7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5703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8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4196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9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74531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0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04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probability of a pinot noir review?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don’t know!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can </a:t>
            </a:r>
            <a:r>
              <a:rPr lang="en-US" sz="2800" b="1" i="1" dirty="0" smtClean="0">
                <a:solidFill>
                  <a:srgbClr val="0000FF"/>
                </a:solidFill>
              </a:rPr>
              <a:t>estimate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t based on data, though: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reviews labeled pinot noir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total number of reviews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called the </a:t>
            </a:r>
            <a:r>
              <a:rPr lang="en-US" sz="2400" dirty="0" smtClean="0">
                <a:solidFill>
                  <a:srgbClr val="FF6600"/>
                </a:solidFill>
              </a:rPr>
              <a:t>maximum likelihood estimation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2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Maximum likelihood </a:t>
            </a:r>
            <a:r>
              <a:rPr lang="en-US" dirty="0"/>
              <a:t>estimation picks the values for the model parameters that </a:t>
            </a:r>
            <a:r>
              <a:rPr lang="en-US" i="1" dirty="0"/>
              <a:t>maximize the likelihood </a:t>
            </a:r>
            <a:r>
              <a:rPr lang="en-US" dirty="0"/>
              <a:t>of the training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flip a coin 100 times.  60 times you get heads and 40 times you get 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MLE estimate </a:t>
            </a:r>
            <a:r>
              <a:rPr lang="en-US" dirty="0">
                <a:solidFill>
                  <a:srgbClr val="FF0000"/>
                </a:solidFill>
              </a:rPr>
              <a:t>for heads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914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p(head) = 0.60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879149"/>
            <a:ext cx="8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the data with a probabilistic model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specifically, learn p(</a:t>
            </a:r>
            <a:r>
              <a:rPr lang="en-US" sz="2400" i="1" dirty="0" smtClean="0"/>
              <a:t>features,</a:t>
            </a:r>
            <a:r>
              <a:rPr lang="en-US" sz="2400" i="1" dirty="0"/>
              <a:t> </a:t>
            </a:r>
            <a:r>
              <a:rPr lang="en-US" sz="2400" i="1" dirty="0" smtClean="0"/>
              <a:t>label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p(</a:t>
            </a:r>
            <a:r>
              <a:rPr lang="en-US" sz="2400" i="1" dirty="0" smtClean="0"/>
              <a:t>features, label</a:t>
            </a:r>
            <a:r>
              <a:rPr lang="en-US" sz="2400" dirty="0" smtClean="0"/>
              <a:t>) tells us how likely these features and this example are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FF6600"/>
                </a:solidFill>
              </a:rPr>
              <a:t>likelihood</a:t>
            </a:r>
            <a:r>
              <a:rPr lang="en-US" sz="2800" dirty="0" smtClean="0"/>
              <a:t> of a data set is the probability that a particular model (i.e. a model and estimated probabilities) assigns to the data</a:t>
            </a:r>
            <a:endParaRPr lang="en-US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72526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probable is it under the model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 parameters (e.g. probability of heads)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8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38629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6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probable is it under the model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 parameters (e.g. probability of heads)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r>
              <a:rPr lang="en-US" sz="2400" dirty="0" smtClean="0">
                <a:solidFill>
                  <a:srgbClr val="FF0000"/>
                </a:solidFill>
              </a:rPr>
              <a:t>=p(head) = 0.6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58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0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r>
              <a:rPr lang="en-US" sz="2400" dirty="0" smtClean="0">
                <a:solidFill>
                  <a:srgbClr val="FF0000"/>
                </a:solidFill>
              </a:rPr>
              <a:t>=p(head) = 0.6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7446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3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about p(head) = 0.5?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3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7309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3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0.50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0.50</a:t>
            </a:r>
            <a:r>
              <a:rPr lang="en-US" sz="2400" baseline="30000" dirty="0" smtClean="0">
                <a:solidFill>
                  <a:srgbClr val="0000FF"/>
                </a:solidFill>
              </a:rPr>
              <a:t>40 </a:t>
            </a:r>
            <a:r>
              <a:rPr lang="en-US" sz="2400" baseline="30000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7.888609052210118e-31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0.5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1342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7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about p(head) = 0.7?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1123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1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0.70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0.30</a:t>
            </a:r>
            <a:r>
              <a:rPr lang="en-US" sz="2400" baseline="30000" dirty="0" smtClean="0">
                <a:solidFill>
                  <a:srgbClr val="0000FF"/>
                </a:solidFill>
              </a:rPr>
              <a:t>40 </a:t>
            </a:r>
            <a:r>
              <a:rPr lang="en-US" sz="2400" baseline="30000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6.176359828759916e-31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2697"/>
              </p:ext>
            </p:extLst>
          </p:nvPr>
        </p:nvGraphicFramePr>
        <p:xfrm>
          <a:off x="381000" y="1966174"/>
          <a:ext cx="8001000" cy="435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6600"/>
                </a:solidFill>
              </a:rPr>
              <a:t>maximum </a:t>
            </a:r>
            <a:r>
              <a:rPr lang="en-US" i="1" dirty="0">
                <a:solidFill>
                  <a:srgbClr val="FF6600"/>
                </a:solidFill>
              </a:rPr>
              <a:t>likelihood</a:t>
            </a:r>
            <a:r>
              <a:rPr lang="en-US" dirty="0"/>
              <a:t> </a:t>
            </a:r>
            <a:r>
              <a:rPr lang="en-US" dirty="0" smtClean="0"/>
              <a:t>estimate for a model parameter is the one </a:t>
            </a:r>
            <a:r>
              <a:rPr lang="en-US" dirty="0"/>
              <a:t>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099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2" name="Equation" r:id="rId4" imgW="1625600" imgH="457200" progId="Equation.3">
                  <p:embed/>
                </p:oleObj>
              </mc:Choice>
              <mc:Fallback>
                <p:oleObj name="Equation" r:id="rId4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Often easier to work with log-likelihood:</a:t>
              </a:r>
              <a:endParaRPr lang="en-US" sz="2000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402180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83" name="Equation" r:id="rId6" imgW="1892300" imgH="457200" progId="Equation.3">
                    <p:embed/>
                  </p:oleObj>
                </mc:Choice>
                <mc:Fallback>
                  <p:oleObj name="Equation" r:id="rId6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055248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84" name="Equation" r:id="rId8" imgW="1473200" imgH="457200" progId="Equation.3">
                    <p:embed/>
                  </p:oleObj>
                </mc:Choice>
                <mc:Fallback>
                  <p:oleObj name="Equation" r:id="rId8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is this ok?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6600"/>
                </a:solidFill>
              </a:rPr>
              <a:t>maximum </a:t>
            </a:r>
            <a:r>
              <a:rPr lang="en-US" i="1" dirty="0">
                <a:solidFill>
                  <a:srgbClr val="FF6600"/>
                </a:solidFill>
              </a:rPr>
              <a:t>likelihood</a:t>
            </a:r>
            <a:r>
              <a:rPr lang="en-US" dirty="0"/>
              <a:t> </a:t>
            </a:r>
            <a:r>
              <a:rPr lang="en-US" dirty="0" smtClean="0"/>
              <a:t>estimate for a model parameter is the one </a:t>
            </a:r>
            <a:r>
              <a:rPr lang="en-US" dirty="0"/>
              <a:t>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11503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8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 some training data, how do we calculate the MLE?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17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0.004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Pick the label with the highest probability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0.00002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5958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4"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16472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5" name="Equation" r:id="rId5" imgW="1574800" imgH="203200" progId="Equation.3">
                  <p:embed/>
                </p:oleObj>
              </mc:Choice>
              <mc:Fallback>
                <p:oleObj name="Equation" r:id="rId5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6027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6" name="Equation" r:id="rId7" imgW="2235200" imgH="203200" progId="Equation.3">
                  <p:embed/>
                </p:oleObj>
              </mc:Choice>
              <mc:Fallback>
                <p:oleObj name="Equation" r:id="rId7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9371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7" name="Equation" r:id="rId9" imgW="2476500" imgH="215900" progId="Equation.3">
                  <p:embed/>
                </p:oleObj>
              </mc:Choice>
              <mc:Fallback>
                <p:oleObj name="Equation" r:id="rId9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find the max?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3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3580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6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538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7" name="Equation" r:id="rId5" imgW="863600" imgH="393700" progId="Equation.3">
                  <p:embed/>
                </p:oleObj>
              </mc:Choice>
              <mc:Fallback>
                <p:oleObj name="Equation" r:id="rId5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8612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8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88341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Equation" r:id="rId9" imgW="952500" imgH="177800" progId="Equation.3">
                  <p:embed/>
                </p:oleObj>
              </mc:Choice>
              <mc:Fallback>
                <p:oleObj name="Equation" r:id="rId9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3816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0" name="Equation" r:id="rId11" imgW="647700" imgH="177800" progId="Equation.3">
                  <p:embed/>
                </p:oleObj>
              </mc:Choice>
              <mc:Fallback>
                <p:oleObj name="Equation" r:id="rId11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99626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1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Yay!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5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034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4" name="Equation" r:id="rId3" imgW="1727200" imgH="393700" progId="Equation.3">
                  <p:embed/>
                </p:oleObj>
              </mc:Choice>
              <mc:Fallback>
                <p:oleObj name="Equation" r:id="rId3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n times.  </a:t>
            </a:r>
            <a:r>
              <a:rPr lang="en-US" sz="2000" b="1" dirty="0" smtClean="0">
                <a:solidFill>
                  <a:srgbClr val="FF6600"/>
                </a:solidFill>
              </a:rPr>
              <a:t>a</a:t>
            </a:r>
            <a:r>
              <a:rPr lang="en-US" sz="2000" dirty="0" smtClean="0"/>
              <a:t> times you get heads and </a:t>
            </a:r>
            <a:r>
              <a:rPr lang="en-US" sz="2000" b="1" dirty="0" smtClean="0">
                <a:solidFill>
                  <a:srgbClr val="FF6600"/>
                </a:solidFill>
              </a:rPr>
              <a:t>b</a:t>
            </a:r>
            <a:r>
              <a:rPr lang="en-US" sz="2000" dirty="0" smtClean="0"/>
              <a:t> times you get tails.</a:t>
            </a:r>
            <a:endParaRPr lang="en-US" sz="20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4603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5" name="Equation" r:id="rId5" imgW="584200" imgH="393700" progId="Equation.3">
                  <p:embed/>
                </p:oleObj>
              </mc:Choice>
              <mc:Fallback>
                <p:oleObj name="Equation" r:id="rId5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estimation for NB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428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6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9613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7" name="Equation" r:id="rId5" imgW="520700" imgH="215900" progId="Equation.3">
                  <p:embed/>
                </p:oleObj>
              </mc:Choice>
              <mc:Fallback>
                <p:oleObj name="Equation" r:id="rId5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34075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8" name="Equation" r:id="rId7" imgW="990600" imgH="482600" progId="Equation.3">
                  <p:embed/>
                </p:oleObj>
              </mc:Choice>
              <mc:Fallback>
                <p:oleObj name="Equation" r:id="rId7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MLE estimates for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26776"/>
              </p:ext>
            </p:extLst>
          </p:nvPr>
        </p:nvGraphicFramePr>
        <p:xfrm>
          <a:off x="406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6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45023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7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difficult is this to calculate?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classification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NB Model</a:t>
              </a:r>
              <a:endParaRPr lang="en-US" sz="2000" dirty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use a probabilistic model for classification/prediction?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 unlabeled example: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redict the label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9972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6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4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61062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4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455367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95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label =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classify with </a:t>
            </a:r>
            <a:r>
              <a:rPr lang="en-US" sz="2400" dirty="0"/>
              <a:t>a model, we’re given </a:t>
            </a:r>
            <a:r>
              <a:rPr lang="en-US" sz="2400" dirty="0" smtClean="0"/>
              <a:t>an example and </a:t>
            </a:r>
            <a:r>
              <a:rPr lang="en-US" sz="2400" dirty="0"/>
              <a:t>we</a:t>
            </a:r>
            <a:r>
              <a:rPr lang="en-US" sz="2400" dirty="0" smtClean="0"/>
              <a:t> obtain the probability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can also ask </a:t>
            </a:r>
            <a:r>
              <a:rPr lang="en-US" sz="2400" dirty="0"/>
              <a:t>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the “generative story” for a </a:t>
            </a:r>
            <a:r>
              <a:rPr lang="en-US" sz="2400" dirty="0" smtClean="0"/>
              <a:t>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also can use generative stories to help develop a model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generative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6509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4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generative story for the NB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roll </a:t>
            </a:r>
            <a:r>
              <a:rPr lang="en-US" dirty="0"/>
              <a:t>a </a:t>
            </a:r>
            <a:r>
              <a:rPr lang="en-US" dirty="0" smtClean="0"/>
              <a:t>biased, </a:t>
            </a:r>
            <a:r>
              <a:rPr lang="en-US" dirty="0" err="1" smtClean="0"/>
              <a:t>num_labels</a:t>
            </a:r>
            <a:r>
              <a:rPr lang="en-US" dirty="0"/>
              <a:t>-sided </a:t>
            </a:r>
            <a:r>
              <a:rPr lang="en-US" dirty="0" smtClean="0"/>
              <a:t>die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tails, don’t include the feature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353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8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about for modeling wine reviews?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3: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decision boundary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60488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2" name="Equation" r:id="rId4" imgW="1905000" imgH="482600" progId="Equation.3">
                    <p:embed/>
                  </p:oleObj>
                </mc:Choice>
                <mc:Fallback>
                  <p:oleObj name="Equation" r:id="rId4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label 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decision boundary for NB look like if the features are binary?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48145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8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57905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9" name="Equation" r:id="rId5" imgW="2603500" imgH="457200" progId="Equation.3">
                  <p:embed/>
                </p:oleObj>
              </mc:Choice>
              <mc:Fallback>
                <p:oleObj name="Equation" r:id="rId5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1151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0" name="Equation" r:id="rId7" imgW="3911600" imgH="457200" progId="Equation.3">
                  <p:embed/>
                </p:oleObj>
              </mc:Choice>
              <mc:Fallback>
                <p:oleObj name="Equation" r:id="rId7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347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1" name="Equation" r:id="rId9" imgW="1917700" imgH="571500" progId="Equation.3">
                  <p:embed/>
                </p:oleObj>
              </mc:Choice>
              <mc:Fallback>
                <p:oleObj name="Equation" r:id="rId9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3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62806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2" name="Equation" r:id="rId3" imgW="4305300" imgH="457200" progId="Equation.3">
                  <p:embed/>
                </p:oleObj>
              </mc:Choice>
              <mc:Fallback>
                <p:oleObj name="Equation" r:id="rId3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81794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3" name="Equation" r:id="rId5" imgW="4889500" imgH="457200" progId="Equation.3">
                  <p:embed/>
                </p:oleObj>
              </mc:Choice>
              <mc:Fallback>
                <p:oleObj name="Equation" r:id="rId5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133981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4" name="Equation" r:id="rId7" imgW="4191000" imgH="457200" progId="Equation.3">
                    <p:embed/>
                  </p:oleObj>
                </mc:Choice>
                <mc:Fallback>
                  <p:oleObj name="Equation" r:id="rId7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i</a:t>
              </a:r>
              <a:r>
                <a:rPr lang="en-US" sz="2000" dirty="0" smtClean="0">
                  <a:solidFill>
                    <a:srgbClr val="FF6600"/>
                  </a:solidFill>
                </a:rPr>
                <a:t> are binary)</a:t>
              </a:r>
              <a:endParaRPr lang="en-US" sz="2000" dirty="0">
                <a:solidFill>
                  <a:srgbClr val="FF6600"/>
                </a:solidFill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1765"/>
              </p:ext>
            </p:extLst>
          </p:nvPr>
        </p:nvGraphicFramePr>
        <p:xfrm>
          <a:off x="911225" y="5235575"/>
          <a:ext cx="7265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5" name="Equation" r:id="rId9" imgW="3962400" imgH="482600" progId="Equation.3">
                  <p:embed/>
                </p:oleObj>
              </mc:Choice>
              <mc:Fallback>
                <p:oleObj name="Equation" r:id="rId9" imgW="396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1225" y="5235575"/>
                        <a:ext cx="72659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0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look like?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02965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8" name="Equation" r:id="rId3" imgW="4191000" imgH="482600" progId="Equation.3">
                  <p:embed/>
                </p:oleObj>
              </mc:Choice>
              <mc:Fallback>
                <p:oleObj name="Equation" r:id="rId3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6152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9" name="Equation" r:id="rId5" imgW="4356100" imgH="482600" progId="Equation.3">
                  <p:embed/>
                </p:oleObj>
              </mc:Choice>
              <mc:Fallback>
                <p:oleObj name="Equation" r:id="rId5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9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6939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" name="Equation" r:id="rId3" imgW="4356100" imgH="482600" progId="Equation.3">
                  <p:embed/>
                </p:oleObj>
              </mc:Choice>
              <mc:Fallback>
                <p:oleObj name="Equation" r:id="rId3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3053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3" name="Equation" r:id="rId5" imgW="4191000" imgH="482600" progId="Equation.3">
                  <p:embed/>
                </p:oleObj>
              </mc:Choice>
              <mc:Fallback>
                <p:oleObj name="Equation" r:id="rId5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 !!!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*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as a linear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34369"/>
              </p:ext>
            </p:extLst>
          </p:nvPr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2" name="Equation" r:id="rId3" imgW="1333500" imgH="482600" progId="Equation.3">
                  <p:embed/>
                </p:oleObj>
              </mc:Choice>
              <mc:Fallback>
                <p:oleObj name="Equation" r:id="rId3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likely this feature is to be </a:t>
            </a:r>
            <a:r>
              <a:rPr lang="en-US" sz="2400" dirty="0"/>
              <a:t>1</a:t>
            </a:r>
            <a:r>
              <a:rPr lang="en-US" sz="2400" dirty="0" smtClean="0"/>
              <a:t> given the label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likely this feature is to be </a:t>
            </a:r>
            <a:r>
              <a:rPr lang="en-US" sz="2400" dirty="0"/>
              <a:t>0</a:t>
            </a:r>
            <a:r>
              <a:rPr lang="en-US" sz="2400" dirty="0" smtClean="0"/>
              <a:t> given the label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low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larger weights (positive or negative) indicate feature is important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5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Problems?</a:t>
            </a:r>
            <a:endParaRPr lang="en-US" dirty="0" smtClean="0">
              <a:solidFill>
                <a:srgbClr val="775F55"/>
              </a:solidFill>
            </a:endParaRPr>
          </a:p>
          <a:p>
            <a:pPr lvl="1"/>
            <a:r>
              <a:rPr lang="en-US" dirty="0" err="1" smtClean="0">
                <a:solidFill>
                  <a:srgbClr val="775F55"/>
                </a:solidFill>
              </a:rPr>
              <a:t>Overfitting</a:t>
            </a:r>
            <a:r>
              <a:rPr lang="en-US" dirty="0" smtClean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 smtClean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9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66894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775F55"/>
                </a:solidFill>
              </a:rPr>
              <a:t>p(not_parasitic</a:t>
            </a:r>
            <a:r>
              <a:rPr lang="en-US" sz="2400" dirty="0" smtClean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 smtClean="0">
                <a:solidFill>
                  <a:srgbClr val="775F55"/>
                </a:solidFill>
              </a:rPr>
              <a:t>10000</a:t>
            </a:r>
            <a:r>
              <a:rPr lang="en-US" sz="2400" dirty="0" smtClean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Then probability of us finding one is ~10%</a:t>
            </a:r>
            <a:endParaRPr lang="en-US" sz="2400" dirty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90% of the time we won’t find one and won’t know anything (or assume p(parasitic) = 0)</a:t>
            </a:r>
          </a:p>
          <a:p>
            <a:r>
              <a:rPr lang="en-US" sz="2400" dirty="0" smtClean="0">
                <a:solidFill>
                  <a:srgbClr val="775F55"/>
                </a:solidFill>
              </a:rPr>
              <a:t>10% of the time we would find one and incorrectly assume the probability is 1/10,000 (10 times too large!)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Solutions?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Coin1 data: 3 Heads and 1 Tail</a:t>
            </a:r>
          </a:p>
          <a:p>
            <a:pPr marL="0" indent="0">
              <a:buNone/>
            </a:pPr>
            <a:r>
              <a:rPr lang="en-US" dirty="0" smtClean="0"/>
              <a:t>Coin2 data: 30 Heads and 10 tails</a:t>
            </a:r>
          </a:p>
          <a:p>
            <a:pPr marL="0" indent="0">
              <a:buNone/>
            </a:pPr>
            <a:r>
              <a:rPr lang="en-US" dirty="0" smtClean="0"/>
              <a:t>Coin3 data: 2 Tails</a:t>
            </a:r>
          </a:p>
          <a:p>
            <a:pPr marL="0" indent="0">
              <a:buNone/>
            </a:pPr>
            <a:r>
              <a:rPr lang="en-US" dirty="0" smtClean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08595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3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4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5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6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7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8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5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So, far we have made NO assumptions about the data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6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distribution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725714"/>
                <a:gridCol w="725714"/>
                <a:gridCol w="725714"/>
                <a:gridCol w="725714"/>
                <a:gridCol w="725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p( 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Wine </a:t>
            </a:r>
            <a:r>
              <a:rPr lang="en-US" sz="2400" dirty="0">
                <a:solidFill>
                  <a:schemeClr val="tx2"/>
                </a:solidFill>
              </a:rPr>
              <a:t>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all </a:t>
            </a:r>
            <a:r>
              <a:rPr lang="en-US" sz="1800" dirty="0">
                <a:solidFill>
                  <a:schemeClr val="tx2"/>
                </a:solidFill>
              </a:rPr>
              <a:t>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4962</TotalTime>
  <Words>2785</Words>
  <Application>Microsoft Macintosh PowerPoint</Application>
  <PresentationFormat>On-screen Show (4:3)</PresentationFormat>
  <Paragraphs>513</Paragraphs>
  <Slides>62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Median</vt:lpstr>
      <vt:lpstr>Equation</vt:lpstr>
      <vt:lpstr>Microsoft Equation</vt:lpstr>
      <vt:lpstr>Probabilistic models</vt:lpstr>
      <vt:lpstr>Admin</vt:lpstr>
      <vt:lpstr>Probabilistic Modeling</vt:lpstr>
      <vt:lpstr>Probabilistic models</vt:lpstr>
      <vt:lpstr>Basic steps for probabilistic modeling</vt:lpstr>
      <vt:lpstr>Basic steps for probabilistic modeling</vt:lpstr>
      <vt:lpstr>Some maths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Likelihood</vt:lpstr>
      <vt:lpstr>Likelihood</vt:lpstr>
      <vt:lpstr>Likelihood</vt:lpstr>
      <vt:lpstr>MLE example</vt:lpstr>
      <vt:lpstr>MLE example</vt:lpstr>
      <vt:lpstr>MLE example</vt:lpstr>
      <vt:lpstr>MLE example</vt:lpstr>
      <vt:lpstr>MLE Example</vt:lpstr>
      <vt:lpstr>Maximum Likelihood Estimation (MLE)</vt:lpstr>
      <vt:lpstr>Calculating MLE</vt:lpstr>
      <vt:lpstr>Calculating MLE</vt:lpstr>
      <vt:lpstr>Calculating MLE</vt:lpstr>
      <vt:lpstr>Calculating MLE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maths</vt:lpstr>
      <vt:lpstr>Some more maths</vt:lpstr>
      <vt:lpstr>And…</vt:lpstr>
      <vt:lpstr>And…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365</cp:revision>
  <dcterms:created xsi:type="dcterms:W3CDTF">2011-01-25T19:35:23Z</dcterms:created>
  <dcterms:modified xsi:type="dcterms:W3CDTF">2016-10-30T19:08:29Z</dcterms:modified>
</cp:coreProperties>
</file>