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Microsoft_Equation21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notesSlides/notesSlide2.xml" ContentType="application/vnd.openxmlformats-officedocument.presentationml.notesSlide+xml"/>
  <Override PartName="/ppt/embeddings/oleObject19.bin" ContentType="application/vnd.openxmlformats-officedocument.oleObject"/>
  <Override PartName="/ppt/embeddings/Microsoft_Equation27.bin" ContentType="application/vnd.openxmlformats-officedocument.oleObject"/>
  <Override PartName="/ppt/notesSlides/notesSlide3.xml" ContentType="application/vnd.openxmlformats-officedocument.presentationml.notesSlide+xml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Microsoft_Equation30.bin" ContentType="application/vnd.openxmlformats-officedocument.oleObject"/>
  <Override PartName="/ppt/embeddings/Microsoft_Equation31.bin" ContentType="application/vnd.openxmlformats-officedocument.oleObject"/>
  <Override PartName="/ppt/embeddings/Microsoft_Equation32.bin" ContentType="application/vnd.openxmlformats-officedocument.oleObject"/>
  <Override PartName="/ppt/embeddings/Microsoft_Equation33.bin" ContentType="application/vnd.openxmlformats-officedocument.oleObject"/>
  <Override PartName="/ppt/embeddings/Microsoft_Equation34.bin" ContentType="application/vnd.openxmlformats-officedocument.oleObject"/>
  <Override PartName="/ppt/embeddings/Microsoft_Equation35.bin" ContentType="application/vnd.openxmlformats-officedocument.oleObject"/>
  <Override PartName="/ppt/embeddings/Microsoft_Equation36.bin" ContentType="application/vnd.openxmlformats-officedocument.oleObject"/>
  <Override PartName="/ppt/embeddings/Microsoft_Equation37.bin" ContentType="application/vnd.openxmlformats-officedocument.oleObject"/>
  <Override PartName="/ppt/embeddings/Microsoft_Equation38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Microsoft_Equation39.bin" ContentType="application/vnd.openxmlformats-officedocument.oleObject"/>
  <Override PartName="/ppt/embeddings/Microsoft_Equation40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Microsoft_Equation41.bin" ContentType="application/vnd.openxmlformats-officedocument.oleObject"/>
  <Override PartName="/ppt/embeddings/Microsoft_Equation42.bin" ContentType="application/vnd.openxmlformats-officedocument.oleObject"/>
  <Override PartName="/ppt/embeddings/Microsoft_Equation43.bin" ContentType="application/vnd.openxmlformats-officedocument.oleObject"/>
  <Override PartName="/ppt/embeddings/Microsoft_Equation44.bin" ContentType="application/vnd.openxmlformats-officedocument.oleObject"/>
  <Override PartName="/ppt/embeddings/Microsoft_Equation45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notesSlides/notesSlide4.xml" ContentType="application/vnd.openxmlformats-officedocument.presentationml.notesSlide+xml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notesSlides/notesSlide5.xml" ContentType="application/vnd.openxmlformats-officedocument.presentationml.notesSlide+xml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notesSlides/notesSlide6.xml" ContentType="application/vnd.openxmlformats-officedocument.presentationml.notesSlide+xml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notesSlides/notesSlide7.xml" ContentType="application/vnd.openxmlformats-officedocument.presentationml.notesSlide+xml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notesSlides/notesSlide8.xml" ContentType="application/vnd.openxmlformats-officedocument.presentationml.notesSlide+xml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notesSlides/notesSlide9.xml" ContentType="application/vnd.openxmlformats-officedocument.presentationml.notesSlide+xml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notesSlides/notesSlide10.xml" ContentType="application/vnd.openxmlformats-officedocument.presentationml.notesSlide+xml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notesSlides/notesSlide11.xml" ContentType="application/vnd.openxmlformats-officedocument.presentationml.notesSlide+xml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256" r:id="rId2"/>
    <p:sldId id="258" r:id="rId3"/>
    <p:sldId id="414" r:id="rId4"/>
    <p:sldId id="416" r:id="rId5"/>
    <p:sldId id="417" r:id="rId6"/>
    <p:sldId id="418" r:id="rId7"/>
    <p:sldId id="415" r:id="rId8"/>
    <p:sldId id="428" r:id="rId9"/>
    <p:sldId id="524" r:id="rId10"/>
    <p:sldId id="525" r:id="rId11"/>
    <p:sldId id="523" r:id="rId12"/>
    <p:sldId id="527" r:id="rId13"/>
    <p:sldId id="568" r:id="rId14"/>
    <p:sldId id="571" r:id="rId15"/>
    <p:sldId id="572" r:id="rId16"/>
    <p:sldId id="573" r:id="rId17"/>
    <p:sldId id="574" r:id="rId18"/>
    <p:sldId id="555" r:id="rId19"/>
    <p:sldId id="556" r:id="rId20"/>
    <p:sldId id="557" r:id="rId21"/>
    <p:sldId id="558" r:id="rId22"/>
    <p:sldId id="559" r:id="rId23"/>
    <p:sldId id="560" r:id="rId24"/>
    <p:sldId id="561" r:id="rId25"/>
    <p:sldId id="562" r:id="rId26"/>
    <p:sldId id="563" r:id="rId27"/>
    <p:sldId id="564" r:id="rId28"/>
    <p:sldId id="565" r:id="rId29"/>
    <p:sldId id="545" r:id="rId30"/>
    <p:sldId id="546" r:id="rId31"/>
    <p:sldId id="533" r:id="rId32"/>
    <p:sldId id="547" r:id="rId33"/>
    <p:sldId id="451" r:id="rId34"/>
    <p:sldId id="475" r:id="rId35"/>
    <p:sldId id="548" r:id="rId36"/>
    <p:sldId id="549" r:id="rId37"/>
    <p:sldId id="575" r:id="rId38"/>
    <p:sldId id="551" r:id="rId39"/>
    <p:sldId id="576" r:id="rId40"/>
    <p:sldId id="553" r:id="rId41"/>
    <p:sldId id="452" r:id="rId42"/>
    <p:sldId id="453" r:id="rId43"/>
    <p:sldId id="454" r:id="rId44"/>
    <p:sldId id="480" r:id="rId45"/>
    <p:sldId id="481" r:id="rId46"/>
    <p:sldId id="482" r:id="rId47"/>
    <p:sldId id="483" r:id="rId48"/>
    <p:sldId id="484" r:id="rId49"/>
    <p:sldId id="485" r:id="rId50"/>
    <p:sldId id="486" r:id="rId51"/>
    <p:sldId id="487" r:id="rId52"/>
    <p:sldId id="488" r:id="rId53"/>
    <p:sldId id="489" r:id="rId54"/>
    <p:sldId id="490" r:id="rId55"/>
    <p:sldId id="491" r:id="rId56"/>
    <p:sldId id="492" r:id="rId57"/>
    <p:sldId id="493" r:id="rId58"/>
    <p:sldId id="494" r:id="rId59"/>
    <p:sldId id="495" r:id="rId60"/>
    <p:sldId id="496" r:id="rId61"/>
    <p:sldId id="497" r:id="rId62"/>
    <p:sldId id="498" r:id="rId63"/>
    <p:sldId id="499" r:id="rId64"/>
    <p:sldId id="500" r:id="rId65"/>
    <p:sldId id="501" r:id="rId66"/>
    <p:sldId id="502" r:id="rId67"/>
    <p:sldId id="503" r:id="rId68"/>
    <p:sldId id="504" r:id="rId69"/>
    <p:sldId id="505" r:id="rId70"/>
    <p:sldId id="506" r:id="rId71"/>
    <p:sldId id="507" r:id="rId72"/>
    <p:sldId id="508" r:id="rId73"/>
    <p:sldId id="509" r:id="rId74"/>
    <p:sldId id="510" r:id="rId75"/>
    <p:sldId id="511" r:id="rId76"/>
    <p:sldId id="513" r:id="rId77"/>
    <p:sldId id="512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6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04" y="-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1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11.emf"/><Relationship Id="rId3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1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Relationship Id="rId3" Type="http://schemas.openxmlformats.org/officeDocument/2006/relationships/image" Target="../media/image36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5" Type="http://schemas.openxmlformats.org/officeDocument/2006/relationships/image" Target="../media/image43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4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4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4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44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1" Type="http://schemas.openxmlformats.org/officeDocument/2006/relationships/image" Target="../media/image33.emf"/><Relationship Id="rId2" Type="http://schemas.openxmlformats.org/officeDocument/2006/relationships/image" Target="../media/image4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emf"/><Relationship Id="rId5" Type="http://schemas.openxmlformats.org/officeDocument/2006/relationships/image" Target="../media/image55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emf"/><Relationship Id="rId5" Type="http://schemas.openxmlformats.org/officeDocument/2006/relationships/image" Target="../media/image55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emf"/><Relationship Id="rId5" Type="http://schemas.openxmlformats.org/officeDocument/2006/relationships/image" Target="../media/image55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6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4" Type="http://schemas.openxmlformats.org/officeDocument/2006/relationships/image" Target="../media/image62.emf"/><Relationship Id="rId1" Type="http://schemas.openxmlformats.org/officeDocument/2006/relationships/image" Target="../media/image59.emf"/><Relationship Id="rId2" Type="http://schemas.openxmlformats.org/officeDocument/2006/relationships/image" Target="../media/image60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7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4" Type="http://schemas.openxmlformats.org/officeDocument/2006/relationships/image" Target="../media/image68.emf"/><Relationship Id="rId1" Type="http://schemas.openxmlformats.org/officeDocument/2006/relationships/image" Target="../media/image65.emf"/><Relationship Id="rId2" Type="http://schemas.openxmlformats.org/officeDocument/2006/relationships/image" Target="../media/image6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10.emf"/><Relationship Id="rId3" Type="http://schemas.openxmlformats.org/officeDocument/2006/relationships/image" Target="../media/image7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Relationship Id="rId2" Type="http://schemas.openxmlformats.org/officeDocument/2006/relationships/image" Target="../media/image7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10.emf"/><Relationship Id="rId3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EA5FD-FF53-A44A-9188-6CFBE49BE893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04216-2D05-844B-94FB-5444D446E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1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they are vectors (i.e. points) and they support/define</a:t>
            </a:r>
            <a:r>
              <a:rPr lang="en-US" baseline="0" dirty="0" smtClean="0"/>
              <a:t> the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27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points are classified </a:t>
            </a:r>
            <a:r>
              <a:rPr lang="en-US" dirty="0" smtClean="0"/>
              <a:t>correctly AND they have a prediction &gt;=</a:t>
            </a:r>
            <a:r>
              <a:rPr lang="en-US" baseline="0" dirty="0" smtClean="0"/>
              <a:t>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points are classified </a:t>
            </a:r>
            <a:r>
              <a:rPr lang="en-US" dirty="0" smtClean="0"/>
              <a:t>correctly AND they have a prediction &gt;=</a:t>
            </a:r>
            <a:r>
              <a:rPr lang="en-US" baseline="0" dirty="0" smtClean="0"/>
              <a:t>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“distance” is the </a:t>
            </a:r>
            <a:r>
              <a:rPr lang="en-US" dirty="0" err="1" smtClean="0"/>
              <a:t>unnormalized</a:t>
            </a:r>
            <a:r>
              <a:rPr lang="en-US" dirty="0" smtClean="0"/>
              <a:t> projection, not to be confused with the true distance which would be with respect to w/||w||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points are incorrectly classified so the prediction (</a:t>
            </a:r>
            <a:r>
              <a:rPr lang="en-US" dirty="0" err="1" smtClean="0"/>
              <a:t>wx+b</a:t>
            </a:r>
            <a:r>
              <a:rPr lang="en-US" dirty="0" smtClean="0"/>
              <a:t>)</a:t>
            </a:r>
            <a:r>
              <a:rPr lang="en-US" baseline="0" dirty="0" smtClean="0"/>
              <a:t> times the label (</a:t>
            </a:r>
            <a:r>
              <a:rPr lang="en-US" baseline="0" dirty="0" err="1" smtClean="0"/>
              <a:t>yi</a:t>
            </a:r>
            <a:r>
              <a:rPr lang="en-US" baseline="0" dirty="0" smtClean="0"/>
              <a:t>) will have different signs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8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03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10/4/16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12E44-21C8-A94C-BB3D-BAFA06C528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7876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EED5137-3D9A-B446-B923-E853444FB1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4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10/4/16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10/4/16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10/4/16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5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5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8.bin"/><Relationship Id="rId6" Type="http://schemas.openxmlformats.org/officeDocument/2006/relationships/image" Target="../media/image7.emf"/><Relationship Id="rId7" Type="http://schemas.openxmlformats.org/officeDocument/2006/relationships/oleObject" Target="../embeddings/Microsoft_Equation9.bin"/><Relationship Id="rId8" Type="http://schemas.openxmlformats.org/officeDocument/2006/relationships/image" Target="../media/image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11.bin"/><Relationship Id="rId6" Type="http://schemas.openxmlformats.org/officeDocument/2006/relationships/image" Target="../media/image9.emf"/><Relationship Id="rId7" Type="http://schemas.openxmlformats.org/officeDocument/2006/relationships/oleObject" Target="../embeddings/Microsoft_Equation12.bin"/><Relationship Id="rId8" Type="http://schemas.openxmlformats.org/officeDocument/2006/relationships/image" Target="../media/image1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14.bin"/><Relationship Id="rId6" Type="http://schemas.openxmlformats.org/officeDocument/2006/relationships/image" Target="../media/image10.emf"/><Relationship Id="rId7" Type="http://schemas.openxmlformats.org/officeDocument/2006/relationships/oleObject" Target="../embeddings/Microsoft_Equation15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6.bin"/><Relationship Id="rId4" Type="http://schemas.openxmlformats.org/officeDocument/2006/relationships/image" Target="../media/image4.emf"/><Relationship Id="rId5" Type="http://schemas.openxmlformats.org/officeDocument/2006/relationships/oleObject" Target="../embeddings/Microsoft_Equation17.bin"/><Relationship Id="rId6" Type="http://schemas.openxmlformats.org/officeDocument/2006/relationships/image" Target="../media/image10.emf"/><Relationship Id="rId7" Type="http://schemas.openxmlformats.org/officeDocument/2006/relationships/oleObject" Target="../embeddings/Microsoft_Equation18.bin"/><Relationship Id="rId8" Type="http://schemas.openxmlformats.org/officeDocument/2006/relationships/image" Target="../media/image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9.bin"/><Relationship Id="rId4" Type="http://schemas.openxmlformats.org/officeDocument/2006/relationships/image" Target="../media/image11.emf"/><Relationship Id="rId5" Type="http://schemas.openxmlformats.org/officeDocument/2006/relationships/oleObject" Target="../embeddings/Microsoft_Equation20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1.bin"/><Relationship Id="rId8" Type="http://schemas.openxmlformats.org/officeDocument/2006/relationships/image" Target="../media/image20.emf"/><Relationship Id="rId9" Type="http://schemas.openxmlformats.org/officeDocument/2006/relationships/oleObject" Target="../embeddings/oleObject12.bin"/><Relationship Id="rId10" Type="http://schemas.openxmlformats.org/officeDocument/2006/relationships/image" Target="../media/image2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image" Target="../media/image2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2.bin"/><Relationship Id="rId4" Type="http://schemas.openxmlformats.org/officeDocument/2006/relationships/image" Target="../media/image27.emf"/><Relationship Id="rId5" Type="http://schemas.openxmlformats.org/officeDocument/2006/relationships/oleObject" Target="../embeddings/Microsoft_Equation23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4.bin"/><Relationship Id="rId4" Type="http://schemas.openxmlformats.org/officeDocument/2006/relationships/image" Target="../media/image27.emf"/><Relationship Id="rId5" Type="http://schemas.openxmlformats.org/officeDocument/2006/relationships/oleObject" Target="../embeddings/Microsoft_Equation25.bin"/><Relationship Id="rId6" Type="http://schemas.openxmlformats.org/officeDocument/2006/relationships/image" Target="../media/image11.emf"/><Relationship Id="rId7" Type="http://schemas.openxmlformats.org/officeDocument/2006/relationships/oleObject" Target="../embeddings/Microsoft_Equation26.bin"/><Relationship Id="rId8" Type="http://schemas.openxmlformats.org/officeDocument/2006/relationships/image" Target="../media/image2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9.emf"/><Relationship Id="rId6" Type="http://schemas.openxmlformats.org/officeDocument/2006/relationships/oleObject" Target="../embeddings/Microsoft_Equation27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28.bin"/><Relationship Id="rId5" Type="http://schemas.openxmlformats.org/officeDocument/2006/relationships/image" Target="../media/image31.emf"/><Relationship Id="rId6" Type="http://schemas.openxmlformats.org/officeDocument/2006/relationships/oleObject" Target="../embeddings/Microsoft_Equation29.bin"/><Relationship Id="rId7" Type="http://schemas.openxmlformats.org/officeDocument/2006/relationships/image" Target="../media/image3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3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0.bin"/><Relationship Id="rId4" Type="http://schemas.openxmlformats.org/officeDocument/2006/relationships/image" Target="../media/image27.emf"/><Relationship Id="rId5" Type="http://schemas.openxmlformats.org/officeDocument/2006/relationships/oleObject" Target="../embeddings/Microsoft_Equation31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2.bin"/><Relationship Id="rId4" Type="http://schemas.openxmlformats.org/officeDocument/2006/relationships/image" Target="../media/image34.emf"/><Relationship Id="rId5" Type="http://schemas.openxmlformats.org/officeDocument/2006/relationships/oleObject" Target="../embeddings/Microsoft_Equation33.bin"/><Relationship Id="rId6" Type="http://schemas.openxmlformats.org/officeDocument/2006/relationships/image" Target="../media/image35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4.bin"/><Relationship Id="rId4" Type="http://schemas.openxmlformats.org/officeDocument/2006/relationships/image" Target="../media/image34.emf"/><Relationship Id="rId5" Type="http://schemas.openxmlformats.org/officeDocument/2006/relationships/oleObject" Target="../embeddings/Microsoft_Equation35.bin"/><Relationship Id="rId6" Type="http://schemas.openxmlformats.org/officeDocument/2006/relationships/image" Target="../media/image35.emf"/><Relationship Id="rId7" Type="http://schemas.openxmlformats.org/officeDocument/2006/relationships/oleObject" Target="../embeddings/Microsoft_Equation36.bin"/><Relationship Id="rId8" Type="http://schemas.openxmlformats.org/officeDocument/2006/relationships/image" Target="../media/image36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7.bin"/><Relationship Id="rId4" Type="http://schemas.openxmlformats.org/officeDocument/2006/relationships/image" Target="../media/image37.emf"/><Relationship Id="rId5" Type="http://schemas.openxmlformats.org/officeDocument/2006/relationships/oleObject" Target="../embeddings/Microsoft_Equation38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9.bin"/><Relationship Id="rId4" Type="http://schemas.openxmlformats.org/officeDocument/2006/relationships/image" Target="../media/image37.emf"/><Relationship Id="rId5" Type="http://schemas.openxmlformats.org/officeDocument/2006/relationships/oleObject" Target="../embeddings/Microsoft_Equation40.bin"/><Relationship Id="rId6" Type="http://schemas.openxmlformats.org/officeDocument/2006/relationships/image" Target="../media/image38.emf"/><Relationship Id="rId7" Type="http://schemas.openxmlformats.org/officeDocument/2006/relationships/oleObject" Target="../embeddings/oleObject26.bin"/><Relationship Id="rId8" Type="http://schemas.openxmlformats.org/officeDocument/2006/relationships/image" Target="../media/image32.emf"/><Relationship Id="rId9" Type="http://schemas.openxmlformats.org/officeDocument/2006/relationships/oleObject" Target="../embeddings/oleObject27.bin"/><Relationship Id="rId10" Type="http://schemas.openxmlformats.org/officeDocument/2006/relationships/image" Target="../media/image33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45.bin"/><Relationship Id="rId12" Type="http://schemas.openxmlformats.org/officeDocument/2006/relationships/image" Target="../media/image43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1.bin"/><Relationship Id="rId4" Type="http://schemas.openxmlformats.org/officeDocument/2006/relationships/image" Target="../media/image39.emf"/><Relationship Id="rId5" Type="http://schemas.openxmlformats.org/officeDocument/2006/relationships/oleObject" Target="../embeddings/Microsoft_Equation42.bin"/><Relationship Id="rId6" Type="http://schemas.openxmlformats.org/officeDocument/2006/relationships/image" Target="../media/image40.emf"/><Relationship Id="rId7" Type="http://schemas.openxmlformats.org/officeDocument/2006/relationships/oleObject" Target="../embeddings/Microsoft_Equation43.bin"/><Relationship Id="rId8" Type="http://schemas.openxmlformats.org/officeDocument/2006/relationships/image" Target="../media/image41.emf"/><Relationship Id="rId9" Type="http://schemas.openxmlformats.org/officeDocument/2006/relationships/oleObject" Target="../embeddings/Microsoft_Equation44.bin"/><Relationship Id="rId10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29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32.bin"/><Relationship Id="rId8" Type="http://schemas.openxmlformats.org/officeDocument/2006/relationships/oleObject" Target="../embeddings/oleObject33.bin"/><Relationship Id="rId9" Type="http://schemas.openxmlformats.org/officeDocument/2006/relationships/image" Target="../media/image46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5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9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9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43.bin"/><Relationship Id="rId10" Type="http://schemas.openxmlformats.org/officeDocument/2006/relationships/image" Target="../media/image4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6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47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52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53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55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56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59.bin"/><Relationship Id="rId8" Type="http://schemas.openxmlformats.org/officeDocument/2006/relationships/image" Target="../media/image49.emf"/><Relationship Id="rId1" Type="http://schemas.openxmlformats.org/officeDocument/2006/relationships/vmlDrawing" Target="../drawings/vmlDrawing40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4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65.bin"/><Relationship Id="rId14" Type="http://schemas.openxmlformats.org/officeDocument/2006/relationships/image" Target="../media/image53.emf"/><Relationship Id="rId1" Type="http://schemas.openxmlformats.org/officeDocument/2006/relationships/vmlDrawing" Target="../drawings/vmlDrawing4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0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63.bin"/><Relationship Id="rId10" Type="http://schemas.openxmlformats.org/officeDocument/2006/relationships/image" Target="../media/image51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67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69.bin"/><Relationship Id="rId10" Type="http://schemas.openxmlformats.org/officeDocument/2006/relationships/image" Target="../media/image53.emf"/><Relationship Id="rId1" Type="http://schemas.openxmlformats.org/officeDocument/2006/relationships/vmlDrawing" Target="../drawings/vmlDrawing42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71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72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73.bin"/><Relationship Id="rId10" Type="http://schemas.openxmlformats.org/officeDocument/2006/relationships/image" Target="../media/image53.emf"/><Relationship Id="rId1" Type="http://schemas.openxmlformats.org/officeDocument/2006/relationships/vmlDrawing" Target="../drawings/vmlDrawing43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75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76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77.bin"/><Relationship Id="rId10" Type="http://schemas.openxmlformats.org/officeDocument/2006/relationships/image" Target="../media/image53.emf"/><Relationship Id="rId1" Type="http://schemas.openxmlformats.org/officeDocument/2006/relationships/vmlDrawing" Target="../drawings/vmlDrawing44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2.bin"/><Relationship Id="rId12" Type="http://schemas.openxmlformats.org/officeDocument/2006/relationships/image" Target="../media/image54.emf"/><Relationship Id="rId1" Type="http://schemas.openxmlformats.org/officeDocument/2006/relationships/vmlDrawing" Target="../drawings/vmlDrawing4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79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80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81.bin"/><Relationship Id="rId10" Type="http://schemas.openxmlformats.org/officeDocument/2006/relationships/image" Target="../media/image5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84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85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86.bin"/><Relationship Id="rId10" Type="http://schemas.openxmlformats.org/officeDocument/2006/relationships/image" Target="../media/image53.emf"/><Relationship Id="rId1" Type="http://schemas.openxmlformats.org/officeDocument/2006/relationships/vmlDrawing" Target="../drawings/vmlDrawing46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7.bin"/><Relationship Id="rId4" Type="http://schemas.openxmlformats.org/officeDocument/2006/relationships/image" Target="../media/image47.emf"/><Relationship Id="rId5" Type="http://schemas.openxmlformats.org/officeDocument/2006/relationships/oleObject" Target="../embeddings/oleObject88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90.bin"/><Relationship Id="rId10" Type="http://schemas.openxmlformats.org/officeDocument/2006/relationships/image" Target="../media/image53.emf"/><Relationship Id="rId1" Type="http://schemas.openxmlformats.org/officeDocument/2006/relationships/vmlDrawing" Target="../drawings/vmlDrawing47.vml"/><Relationship Id="rId2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91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92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93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94.bin"/><Relationship Id="rId11" Type="http://schemas.openxmlformats.org/officeDocument/2006/relationships/image" Target="../media/image53.emf"/><Relationship Id="rId1" Type="http://schemas.openxmlformats.org/officeDocument/2006/relationships/vmlDrawing" Target="../drawings/vmlDrawing48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oleObject" Target="../embeddings/oleObject99.bin"/><Relationship Id="rId13" Type="http://schemas.openxmlformats.org/officeDocument/2006/relationships/image" Target="../media/image55.emf"/><Relationship Id="rId1" Type="http://schemas.openxmlformats.org/officeDocument/2006/relationships/vmlDrawing" Target="../drawings/vmlDrawing4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95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96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97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98.bin"/></Relationships>
</file>

<file path=ppt/slides/_rels/slide6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oleObject" Target="../embeddings/oleObject104.bin"/><Relationship Id="rId13" Type="http://schemas.openxmlformats.org/officeDocument/2006/relationships/image" Target="../media/image55.emf"/><Relationship Id="rId1" Type="http://schemas.openxmlformats.org/officeDocument/2006/relationships/vmlDrawing" Target="../drawings/vmlDrawing50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00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101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102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103.bin"/></Relationships>
</file>

<file path=ppt/slides/_rels/slide6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oleObject" Target="../embeddings/oleObject109.bin"/><Relationship Id="rId13" Type="http://schemas.openxmlformats.org/officeDocument/2006/relationships/image" Target="../media/image55.emf"/><Relationship Id="rId1" Type="http://schemas.openxmlformats.org/officeDocument/2006/relationships/vmlDrawing" Target="../drawings/vmlDrawing5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05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106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107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108.bin"/></Relationships>
</file>

<file path=ppt/slides/_rels/slide6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emf"/><Relationship Id="rId12" Type="http://schemas.openxmlformats.org/officeDocument/2006/relationships/oleObject" Target="../embeddings/oleObject114.bin"/><Relationship Id="rId13" Type="http://schemas.openxmlformats.org/officeDocument/2006/relationships/image" Target="../media/image54.emf"/><Relationship Id="rId1" Type="http://schemas.openxmlformats.org/officeDocument/2006/relationships/vmlDrawing" Target="../drawings/vmlDrawing5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10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111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112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113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15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116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117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118.bin"/><Relationship Id="rId11" Type="http://schemas.openxmlformats.org/officeDocument/2006/relationships/image" Target="../media/image56.emf"/><Relationship Id="rId1" Type="http://schemas.openxmlformats.org/officeDocument/2006/relationships/vmlDrawing" Target="../drawings/vmlDrawing53.vml"/><Relationship Id="rId2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120.bin"/><Relationship Id="rId6" Type="http://schemas.openxmlformats.org/officeDocument/2006/relationships/image" Target="../media/image57.emf"/><Relationship Id="rId7" Type="http://schemas.openxmlformats.org/officeDocument/2006/relationships/oleObject" Target="../embeddings/oleObject121.bin"/><Relationship Id="rId8" Type="http://schemas.openxmlformats.org/officeDocument/2006/relationships/image" Target="../media/image58.emf"/><Relationship Id="rId1" Type="http://schemas.openxmlformats.org/officeDocument/2006/relationships/vmlDrawing" Target="../drawings/vmlDrawing54.vml"/><Relationship Id="rId2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4" Type="http://schemas.openxmlformats.org/officeDocument/2006/relationships/image" Target="../media/image59.emf"/><Relationship Id="rId5" Type="http://schemas.openxmlformats.org/officeDocument/2006/relationships/oleObject" Target="../embeddings/oleObject123.bin"/><Relationship Id="rId6" Type="http://schemas.openxmlformats.org/officeDocument/2006/relationships/image" Target="../media/image60.emf"/><Relationship Id="rId7" Type="http://schemas.openxmlformats.org/officeDocument/2006/relationships/oleObject" Target="../embeddings/oleObject124.bin"/><Relationship Id="rId8" Type="http://schemas.openxmlformats.org/officeDocument/2006/relationships/image" Target="../media/image61.emf"/><Relationship Id="rId9" Type="http://schemas.openxmlformats.org/officeDocument/2006/relationships/oleObject" Target="../embeddings/oleObject125.bin"/><Relationship Id="rId10" Type="http://schemas.openxmlformats.org/officeDocument/2006/relationships/image" Target="../media/image62.emf"/><Relationship Id="rId1" Type="http://schemas.openxmlformats.org/officeDocument/2006/relationships/vmlDrawing" Target="../drawings/vmlDrawing55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26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127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128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129.bin"/><Relationship Id="rId11" Type="http://schemas.openxmlformats.org/officeDocument/2006/relationships/image" Target="../media/image57.emf"/><Relationship Id="rId1" Type="http://schemas.openxmlformats.org/officeDocument/2006/relationships/vmlDrawing" Target="../drawings/vmlDrawing5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emf"/><Relationship Id="rId12" Type="http://schemas.openxmlformats.org/officeDocument/2006/relationships/oleObject" Target="../embeddings/oleObject134.bin"/><Relationship Id="rId13" Type="http://schemas.openxmlformats.org/officeDocument/2006/relationships/image" Target="../media/image64.emf"/><Relationship Id="rId1" Type="http://schemas.openxmlformats.org/officeDocument/2006/relationships/vmlDrawing" Target="../drawings/vmlDrawing5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30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131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132.bin"/><Relationship Id="rId9" Type="http://schemas.openxmlformats.org/officeDocument/2006/relationships/image" Target="../media/image49.emf"/><Relationship Id="rId10" Type="http://schemas.openxmlformats.org/officeDocument/2006/relationships/oleObject" Target="../embeddings/oleObject133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136.bin"/><Relationship Id="rId6" Type="http://schemas.openxmlformats.org/officeDocument/2006/relationships/image" Target="../media/image66.emf"/><Relationship Id="rId1" Type="http://schemas.openxmlformats.org/officeDocument/2006/relationships/vmlDrawing" Target="../drawings/vmlDrawing58.vml"/><Relationship Id="rId2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4" Type="http://schemas.openxmlformats.org/officeDocument/2006/relationships/image" Target="../media/image65.emf"/><Relationship Id="rId5" Type="http://schemas.openxmlformats.org/officeDocument/2006/relationships/oleObject" Target="../embeddings/oleObject138.bin"/><Relationship Id="rId6" Type="http://schemas.openxmlformats.org/officeDocument/2006/relationships/image" Target="../media/image66.emf"/><Relationship Id="rId7" Type="http://schemas.openxmlformats.org/officeDocument/2006/relationships/oleObject" Target="../embeddings/oleObject139.bin"/><Relationship Id="rId8" Type="http://schemas.openxmlformats.org/officeDocument/2006/relationships/image" Target="../media/image67.emf"/><Relationship Id="rId9" Type="http://schemas.openxmlformats.org/officeDocument/2006/relationships/oleObject" Target="../embeddings/oleObject140.bin"/><Relationship Id="rId10" Type="http://schemas.openxmlformats.org/officeDocument/2006/relationships/image" Target="../media/image68.emf"/><Relationship Id="rId1" Type="http://schemas.openxmlformats.org/officeDocument/2006/relationships/vmlDrawing" Target="../drawings/vmlDrawing59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4" Type="http://schemas.openxmlformats.org/officeDocument/2006/relationships/image" Target="../media/image68.emf"/><Relationship Id="rId1" Type="http://schemas.openxmlformats.org/officeDocument/2006/relationships/vmlDrawing" Target="../drawings/vmlDrawing60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4" Type="http://schemas.openxmlformats.org/officeDocument/2006/relationships/image" Target="../media/image69.emf"/><Relationship Id="rId5" Type="http://schemas.openxmlformats.org/officeDocument/2006/relationships/oleObject" Target="../embeddings/oleObject143.bin"/><Relationship Id="rId6" Type="http://schemas.openxmlformats.org/officeDocument/2006/relationships/image" Target="../media/image70.emf"/><Relationship Id="rId1" Type="http://schemas.openxmlformats.org/officeDocument/2006/relationships/vmlDrawing" Target="../drawings/vmlDrawing61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Large Margin classifiers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158 – 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33400" y="1603879"/>
            <a:ext cx="77317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 margin is the distance to the support vectors, i.e. the “closest points”, on either side of the </a:t>
            </a:r>
            <a:r>
              <a:rPr lang="en-US" sz="2800" dirty="0" err="1" smtClean="0">
                <a:solidFill>
                  <a:srgbClr val="0000FF"/>
                </a:solidFill>
              </a:rPr>
              <a:t>hyperplane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28207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27133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4584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004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38615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4928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54730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5346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4617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59824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48521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3458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56903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477590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2630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33922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10122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26302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36792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48222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27755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46475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18230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462033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44399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08204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14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4600" y="3282950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6488" y="6272213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123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6563" y="44592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28963" y="5005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479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1363" y="38623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479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0363" y="4929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2363" y="4548188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4063" y="45354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57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6363" y="54625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78263" y="59832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0563" y="48529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2238" y="53467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6763" y="56911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2563" y="4776788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48088" y="32639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57688" y="334010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4488" y="410210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6549" y="3263900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303622"/>
              </p:ext>
            </p:extLst>
          </p:nvPr>
        </p:nvGraphicFramePr>
        <p:xfrm>
          <a:off x="5881003" y="263524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56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263524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Arrow Connector 3"/>
          <p:cNvCxnSpPr/>
          <p:nvPr/>
        </p:nvCxnSpPr>
        <p:spPr>
          <a:xfrm flipH="1">
            <a:off x="5119688" y="290671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55823"/>
              </p:ext>
            </p:extLst>
          </p:nvPr>
        </p:nvGraphicFramePr>
        <p:xfrm>
          <a:off x="2900363" y="2456587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57" name="Equation" r:id="rId5" imgW="774700" imgH="215900" progId="Equation.3">
                  <p:embed/>
                </p:oleObj>
              </mc:Choice>
              <mc:Fallback>
                <p:oleObj name="Equation" r:id="rId5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0363" y="2456587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>
            <a:off x="4010283" y="4755076"/>
            <a:ext cx="263525" cy="2413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973277" y="2133370"/>
            <a:ext cx="191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negative examples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320698"/>
              </p:ext>
            </p:extLst>
          </p:nvPr>
        </p:nvGraphicFramePr>
        <p:xfrm>
          <a:off x="6081529" y="4581525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58" name="Equation" r:id="rId7" imgW="774700" imgH="215900" progId="Equation.3">
                  <p:embed/>
                </p:oleObj>
              </mc:Choice>
              <mc:Fallback>
                <p:oleObj name="Equation" r:id="rId7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1529" y="4581525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6154443" y="4258308"/>
            <a:ext cx="181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positive examples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252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049096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6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041717"/>
              </p:ext>
            </p:extLst>
          </p:nvPr>
        </p:nvGraphicFramePr>
        <p:xfrm>
          <a:off x="2900363" y="2890827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7" name="Equation" r:id="rId5" imgW="774700" imgH="215900" progId="Equation.3">
                  <p:embed/>
                </p:oleObj>
              </mc:Choice>
              <mc:Fallback>
                <p:oleObj name="Equation" r:id="rId5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0363" y="2890827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Box 62"/>
          <p:cNvSpPr txBox="1"/>
          <p:nvPr/>
        </p:nvSpPr>
        <p:spPr>
          <a:xfrm>
            <a:off x="2973277" y="2567610"/>
            <a:ext cx="1915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negative examples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055986"/>
              </p:ext>
            </p:extLst>
          </p:nvPr>
        </p:nvGraphicFramePr>
        <p:xfrm>
          <a:off x="6081529" y="5015765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98" name="Equation" r:id="rId7" imgW="774700" imgH="215900" progId="Equation.3">
                  <p:embed/>
                </p:oleObj>
              </mc:Choice>
              <mc:Fallback>
                <p:oleObj name="Equation" r:id="rId7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1529" y="5015765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6154443" y="4692548"/>
            <a:ext cx="1819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positive examples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192" y="1764038"/>
            <a:ext cx="5936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equations for the margin lines?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088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889664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2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2557278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3" name="Equation" r:id="rId5" imgW="850900" imgH="215900" progId="Equation.3">
                  <p:embed/>
                </p:oleObj>
              </mc:Choice>
              <mc:Fallback>
                <p:oleObj name="Equation" r:id="rId5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242014"/>
              </p:ext>
            </p:extLst>
          </p:nvPr>
        </p:nvGraphicFramePr>
        <p:xfrm>
          <a:off x="6762750" y="5131639"/>
          <a:ext cx="1912938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4" name="Equation" r:id="rId7" imgW="762000" imgH="215900" progId="Equation.3">
                  <p:embed/>
                </p:oleObj>
              </mc:Choice>
              <mc:Fallback>
                <p:oleObj name="Equation" r:id="rId7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62750" y="5131639"/>
                        <a:ext cx="1912938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1" y="4700458"/>
            <a:ext cx="1925989" cy="59859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93310" y="3555328"/>
            <a:ext cx="1457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c?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7327" y="1682612"/>
            <a:ext cx="80241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know they’re the same distance apart (otherwise, they wouldn’t be support vectors!)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025431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214176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41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54011"/>
              </p:ext>
            </p:extLst>
          </p:nvPr>
        </p:nvGraphicFramePr>
        <p:xfrm>
          <a:off x="1504597" y="2396813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42" name="Equation" r:id="rId5" imgW="850900" imgH="215900" progId="Equation.3">
                  <p:embed/>
                </p:oleObj>
              </mc:Choice>
              <mc:Fallback>
                <p:oleObj name="Equation" r:id="rId5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04597" y="2396813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67056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43" name="Equation" r:id="rId7" imgW="762000" imgH="215900" progId="Equation.3">
                  <p:embed/>
                </p:oleObj>
              </mc:Choice>
              <mc:Fallback>
                <p:oleObj name="Equation" r:id="rId7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Depends! If we scale w, we vary the constant without changing the separating </a:t>
            </a:r>
            <a:r>
              <a:rPr lang="en-US" sz="2000" dirty="0" err="1" smtClean="0">
                <a:solidFill>
                  <a:srgbClr val="0000FF"/>
                </a:solidFill>
              </a:rPr>
              <a:t>hyperplane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93688" cy="2174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761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179411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5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94069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6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Depends! If we scale w, we vary the constant without changing the separating </a:t>
            </a:r>
            <a:r>
              <a:rPr lang="en-US" sz="2000" dirty="0" err="1" smtClean="0">
                <a:solidFill>
                  <a:srgbClr val="0000FF"/>
                </a:solidFill>
              </a:rPr>
              <a:t>hyperplane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1360488" cy="992188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681" y="4578463"/>
            <a:ext cx="220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Larger w result in larger constants</a:t>
            </a:r>
            <a:endParaRPr lang="en-US" sz="2000" dirty="0">
              <a:solidFill>
                <a:srgbClr val="FF6600"/>
              </a:solidFill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9399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7" name="Equation" r:id="rId7" imgW="850900" imgH="215900" progId="Equation.3">
                  <p:embed/>
                </p:oleObj>
              </mc:Choice>
              <mc:Fallback>
                <p:oleObj name="Equation" r:id="rId7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618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722845"/>
              </p:ext>
            </p:extLst>
          </p:nvPr>
        </p:nvGraphicFramePr>
        <p:xfrm>
          <a:off x="5881003" y="3069489"/>
          <a:ext cx="19478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89" name="Equation" r:id="rId3" imgW="774700" imgH="215900" progId="Equation.3">
                  <p:embed/>
                </p:oleObj>
              </mc:Choice>
              <mc:Fallback>
                <p:oleObj name="Equation" r:id="rId3" imgW="774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81003" y="3069489"/>
                        <a:ext cx="1947862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flipH="1">
            <a:off x="5119688" y="3340952"/>
            <a:ext cx="761315" cy="3571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25827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0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784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Depends! If we scale w, we vary the constant without changing the separating </a:t>
            </a:r>
            <a:r>
              <a:rPr lang="en-US" sz="2000" dirty="0" err="1" smtClean="0">
                <a:solidFill>
                  <a:srgbClr val="0000FF"/>
                </a:solidFill>
              </a:rPr>
              <a:t>hyperplane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3681" y="4578463"/>
            <a:ext cx="22056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Smaller w result in smaller constants</a:t>
            </a:r>
            <a:endParaRPr lang="en-US" sz="2000" dirty="0">
              <a:solidFill>
                <a:srgbClr val="FF6600"/>
              </a:solidFill>
            </a:endParaRP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219399"/>
              </p:ext>
            </p:extLst>
          </p:nvPr>
        </p:nvGraphicFramePr>
        <p:xfrm>
          <a:off x="1150286" y="2628900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91" name="Equation" r:id="rId7" imgW="850900" imgH="215900" progId="Equation.3">
                  <p:embed/>
                </p:oleObj>
              </mc:Choice>
              <mc:Fallback>
                <p:oleObj name="Equation" r:id="rId7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50286" y="2628900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261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867092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97" name="Equation" r:id="rId3" imgW="749300" imgH="215900" progId="Equation.3">
                  <p:embed/>
                </p:oleObj>
              </mc:Choice>
              <mc:Fallback>
                <p:oleObj name="Equation" r:id="rId3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now, let’s assume c = 1.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this distance?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271317"/>
              </p:ext>
            </p:extLst>
          </p:nvPr>
        </p:nvGraphicFramePr>
        <p:xfrm>
          <a:off x="1166813" y="2628900"/>
          <a:ext cx="21066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98" name="Equation" r:id="rId5" imgW="838200" imgH="215900" progId="Equation.3">
                  <p:embed/>
                </p:oleObj>
              </mc:Choice>
              <mc:Fallback>
                <p:oleObj name="Equation" r:id="rId5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6813" y="2628900"/>
                        <a:ext cx="2106612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88144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50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2028290" y="565607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31276" y="5813843"/>
            <a:ext cx="7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(-1,-2)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292547"/>
              </p:ext>
            </p:extLst>
          </p:nvPr>
        </p:nvGraphicFramePr>
        <p:xfrm>
          <a:off x="5390896" y="3903423"/>
          <a:ext cx="2594606" cy="56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52" name="Equation" r:id="rId3" imgW="1104900" imgH="241300" progId="Equation.3">
                  <p:embed/>
                </p:oleObj>
              </mc:Choice>
              <mc:Fallback>
                <p:oleObj name="Equation" r:id="rId3" imgW="11049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0896" y="3903423"/>
                        <a:ext cx="2594606" cy="56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293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Assignment 5</a:t>
            </a:r>
          </a:p>
          <a:p>
            <a:pPr lvl="1"/>
            <a:r>
              <a:rPr lang="en-US" dirty="0" smtClean="0"/>
              <a:t>back soon</a:t>
            </a:r>
          </a:p>
          <a:p>
            <a:pPr lvl="1"/>
            <a:r>
              <a:rPr lang="en-US" dirty="0" smtClean="0"/>
              <a:t>write tests for your code!</a:t>
            </a:r>
          </a:p>
          <a:p>
            <a:pPr lvl="1"/>
            <a:r>
              <a:rPr lang="en-US" dirty="0" smtClean="0"/>
              <a:t>variance scaling uses </a:t>
            </a:r>
            <a:r>
              <a:rPr lang="en-US" b="1" dirty="0" smtClean="0"/>
              <a:t>standard deviation</a:t>
            </a:r>
          </a:p>
          <a:p>
            <a:pPr lvl="1"/>
            <a:r>
              <a:rPr lang="en-US" dirty="0" smtClean="0"/>
              <a:t>for this class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Assignment 6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Midterm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Course feedback</a:t>
            </a:r>
          </a:p>
          <a:p>
            <a:pPr lvl="1"/>
            <a:r>
              <a:rPr lang="en-US" dirty="0" smtClean="0"/>
              <a:t>Thanks!</a:t>
            </a:r>
          </a:p>
          <a:p>
            <a:pPr lvl="1"/>
            <a:r>
              <a:rPr lang="en-US" dirty="0" smtClean="0"/>
              <a:t>We’ll go over it at the end of class today or the beginning of next class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247840"/>
              </p:ext>
            </p:extLst>
          </p:nvPr>
        </p:nvGraphicFramePr>
        <p:xfrm>
          <a:off x="4664819" y="2606545"/>
          <a:ext cx="4022877" cy="1021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Equation" r:id="rId3" imgW="2400300" imgH="609600" progId="Equation.3">
                  <p:embed/>
                </p:oleObj>
              </mc:Choice>
              <mc:Fallback>
                <p:oleObj name="Equation" r:id="rId3" imgW="2400300" imgH="60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4819" y="2606545"/>
                        <a:ext cx="4022877" cy="1021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9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35693"/>
              </p:ext>
            </p:extLst>
          </p:nvPr>
        </p:nvGraphicFramePr>
        <p:xfrm>
          <a:off x="5661025" y="3894138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476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1025" y="3894138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00118" y="3356111"/>
            <a:ext cx="577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Is it?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9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550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that seem right?  What’s the problem?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600759"/>
              </p:ext>
            </p:extLst>
          </p:nvPr>
        </p:nvGraphicFramePr>
        <p:xfrm>
          <a:off x="4983163" y="3792537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7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3163" y="3792537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612103"/>
              </p:ext>
            </p:extLst>
          </p:nvPr>
        </p:nvGraphicFramePr>
        <p:xfrm>
          <a:off x="5678819" y="4552950"/>
          <a:ext cx="2297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8" name="Equation" r:id="rId5" imgW="1041400" imgH="203200" progId="Equation.3">
                  <p:embed/>
                </p:oleObj>
              </mc:Choice>
              <mc:Fallback>
                <p:oleObj name="Equation" r:id="rId5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8819" y="4552950"/>
                        <a:ext cx="22971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726856"/>
              </p:ext>
            </p:extLst>
          </p:nvPr>
        </p:nvGraphicFramePr>
        <p:xfrm>
          <a:off x="5678819" y="5367627"/>
          <a:ext cx="21018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9" name="Equation" r:id="rId7" imgW="952500" imgH="177800" progId="Equation.3">
                  <p:embed/>
                </p:oleObj>
              </mc:Choice>
              <mc:Fallback>
                <p:oleObj name="Equation" r:id="rId7" imgW="9525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78819" y="5367627"/>
                        <a:ext cx="2101850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622669"/>
              </p:ext>
            </p:extLst>
          </p:nvPr>
        </p:nvGraphicFramePr>
        <p:xfrm>
          <a:off x="5754688" y="6150015"/>
          <a:ext cx="6715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0" name="Equation" r:id="rId9" imgW="304800" imgH="177800" progId="Equation.3">
                  <p:embed/>
                </p:oleObj>
              </mc:Choice>
              <mc:Fallback>
                <p:oleObj name="Equation" r:id="rId9" imgW="3048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54688" y="6150015"/>
                        <a:ext cx="671512" cy="392112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007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05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the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w=(2,4)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400641"/>
              </p:ext>
            </p:extLst>
          </p:nvPr>
        </p:nvGraphicFramePr>
        <p:xfrm>
          <a:off x="5661025" y="3894138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24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1025" y="3894138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777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05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the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w=(2,4)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33587"/>
              </p:ext>
            </p:extLst>
          </p:nvPr>
        </p:nvGraphicFramePr>
        <p:xfrm>
          <a:off x="4983163" y="3792537"/>
          <a:ext cx="204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5" name="Equation" r:id="rId3" imgW="927100" imgH="203200" progId="Equation.3">
                  <p:embed/>
                </p:oleObj>
              </mc:Choice>
              <mc:Fallback>
                <p:oleObj name="Equation" r:id="rId3" imgW="927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3163" y="3792537"/>
                        <a:ext cx="204470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84153"/>
              </p:ext>
            </p:extLst>
          </p:nvPr>
        </p:nvGraphicFramePr>
        <p:xfrm>
          <a:off x="5678819" y="4552950"/>
          <a:ext cx="229711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6" name="Equation" r:id="rId5" imgW="1041400" imgH="203200" progId="Equation.3">
                  <p:embed/>
                </p:oleObj>
              </mc:Choice>
              <mc:Fallback>
                <p:oleObj name="Equation" r:id="rId5" imgW="1041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8819" y="4552950"/>
                        <a:ext cx="2297112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595703"/>
              </p:ext>
            </p:extLst>
          </p:nvPr>
        </p:nvGraphicFramePr>
        <p:xfrm>
          <a:off x="5700679" y="5367338"/>
          <a:ext cx="22129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7" name="Equation" r:id="rId7" imgW="1003300" imgH="177800" progId="Equation.3">
                  <p:embed/>
                </p:oleObj>
              </mc:Choice>
              <mc:Fallback>
                <p:oleObj name="Equation" r:id="rId7" imgW="1003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00679" y="5367338"/>
                        <a:ext cx="2212975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60966"/>
              </p:ext>
            </p:extLst>
          </p:nvPr>
        </p:nvGraphicFramePr>
        <p:xfrm>
          <a:off x="5657850" y="6149975"/>
          <a:ext cx="83978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608" name="Equation" r:id="rId9" imgW="381000" imgH="177800" progId="Equation.3">
                  <p:embed/>
                </p:oleObj>
              </mc:Choice>
              <mc:Fallback>
                <p:oleObj name="Equation" r:id="rId9" imgW="381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57850" y="6149975"/>
                        <a:ext cx="839788" cy="392113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331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093683"/>
              </p:ext>
            </p:extLst>
          </p:nvPr>
        </p:nvGraphicFramePr>
        <p:xfrm>
          <a:off x="5632450" y="36401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72" name="Equation" r:id="rId3" imgW="952500" imgH="444500" progId="Equation.3">
                  <p:embed/>
                </p:oleObj>
              </mc:Choice>
              <mc:Fallback>
                <p:oleObj name="Equation" r:id="rId3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2450" y="36401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length normalized weight vectors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1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3574041"/>
            <a:ext cx="504144" cy="1053752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1805001"/>
            <a:ext cx="607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far away is this point from the </a:t>
            </a:r>
            <a:r>
              <a:rPr lang="en-US" sz="2400" dirty="0" err="1" smtClean="0">
                <a:solidFill>
                  <a:srgbClr val="FF0000"/>
                </a:solidFill>
              </a:rPr>
              <a:t>hyperplane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w=(1,2)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60561"/>
              </p:ext>
            </p:extLst>
          </p:nvPr>
        </p:nvGraphicFramePr>
        <p:xfrm>
          <a:off x="5824538" y="4287838"/>
          <a:ext cx="25781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3" name="Equation" r:id="rId3" imgW="1168400" imgH="444500" progId="Equation.3">
                  <p:embed/>
                </p:oleObj>
              </mc:Choice>
              <mc:Fallback>
                <p:oleObj name="Equation" r:id="rId3" imgW="1168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24538" y="4287838"/>
                        <a:ext cx="2578100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91223"/>
              </p:ext>
            </p:extLst>
          </p:nvPr>
        </p:nvGraphicFramePr>
        <p:xfrm>
          <a:off x="5851525" y="5160963"/>
          <a:ext cx="2382838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4" name="Equation" r:id="rId5" imgW="1079500" imgH="444500" progId="Equation.3">
                  <p:embed/>
                </p:oleObj>
              </mc:Choice>
              <mc:Fallback>
                <p:oleObj name="Equation" r:id="rId5" imgW="1079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1525" y="5160963"/>
                        <a:ext cx="2382838" cy="97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1327518"/>
              </p:ext>
            </p:extLst>
          </p:nvPr>
        </p:nvGraphicFramePr>
        <p:xfrm>
          <a:off x="5885336" y="6242127"/>
          <a:ext cx="92392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5" name="Equation" r:id="rId7" imgW="419100" imgH="165100" progId="Equation.3">
                  <p:embed/>
                </p:oleObj>
              </mc:Choice>
              <mc:Fallback>
                <p:oleObj name="Equation" r:id="rId7" imgW="4191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85336" y="6242127"/>
                        <a:ext cx="923925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409095"/>
              </p:ext>
            </p:extLst>
          </p:nvPr>
        </p:nvGraphicFramePr>
        <p:xfrm>
          <a:off x="4966688" y="319040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6" name="Equation" r:id="rId9" imgW="952500" imgH="444500" progId="Equation.3">
                  <p:embed/>
                </p:oleObj>
              </mc:Choice>
              <mc:Fallback>
                <p:oleObj name="Equation" r:id="rId9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66688" y="319040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29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2370667"/>
            <a:ext cx="1075292" cy="225712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8063" y="180500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magnitude of the weight vector doesn’t matter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6324" y="2993235"/>
            <a:ext cx="11691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w=(2,4)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length normalized weight vectors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742219"/>
              </p:ext>
            </p:extLst>
          </p:nvPr>
        </p:nvGraphicFramePr>
        <p:xfrm>
          <a:off x="5632450" y="36274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20" name="Equation" r:id="rId3" imgW="952500" imgH="444500" progId="Equation.3">
                  <p:embed/>
                </p:oleObj>
              </mc:Choice>
              <mc:Fallback>
                <p:oleObj name="Equation" r:id="rId3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2450" y="36274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959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from the </a:t>
            </a:r>
            <a:r>
              <a:rPr lang="en-US" dirty="0" err="1" smtClean="0"/>
              <a:t>hyperplane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>
            <a:off x="1026262" y="2993235"/>
            <a:ext cx="3233808" cy="3189940"/>
            <a:chOff x="3115679" y="2953647"/>
            <a:chExt cx="3233808" cy="3189940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706567" y="2953647"/>
              <a:ext cx="0" cy="31899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3115679" y="4651995"/>
              <a:ext cx="32338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44138" y="4090927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51521" y="353445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48875" y="5705383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556258" y="5148909"/>
              <a:ext cx="310092" cy="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5210711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5796625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20693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4206607" y="4499595"/>
              <a:ext cx="0" cy="304799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626701" y="3588809"/>
            <a:ext cx="3942588" cy="2170930"/>
          </a:xfrm>
          <a:prstGeom prst="lin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631916" y="4130515"/>
            <a:ext cx="206735" cy="497278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30064" y="4470061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 smtClean="0">
                <a:latin typeface="Arial"/>
                <a:cs typeface="Arial"/>
              </a:rPr>
              <a:t>1</a:t>
            </a:r>
            <a:endParaRPr lang="en-US" i="1" baseline="-25000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62104" y="2591256"/>
            <a:ext cx="37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"/>
                <a:cs typeface="Arial"/>
              </a:rPr>
              <a:t>f</a:t>
            </a:r>
            <a:r>
              <a:rPr lang="en-US" i="1" baseline="-25000" dirty="0">
                <a:latin typeface="Arial"/>
                <a:cs typeface="Arial"/>
              </a:rPr>
              <a:t>2</a:t>
            </a:r>
          </a:p>
        </p:txBody>
      </p:sp>
      <p:sp>
        <p:nvSpPr>
          <p:cNvPr id="26" name="AutoShape 24"/>
          <p:cNvSpPr>
            <a:spLocks noChangeArrowheads="1"/>
          </p:cNvSpPr>
          <p:nvPr/>
        </p:nvSpPr>
        <p:spPr bwMode="auto">
          <a:xfrm>
            <a:off x="3076844" y="413051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2784" y="3945849"/>
            <a:ext cx="61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(1,1)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074088" y="3025354"/>
            <a:ext cx="1406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w=(0.5,1)</a:t>
            </a:r>
            <a:endParaRPr lang="en-US" sz="2400" dirty="0">
              <a:solidFill>
                <a:srgbClr val="008000"/>
              </a:solidFill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138560"/>
              </p:ext>
            </p:extLst>
          </p:nvPr>
        </p:nvGraphicFramePr>
        <p:xfrm>
          <a:off x="5632450" y="3627438"/>
          <a:ext cx="21018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4" name="Equation" r:id="rId3" imgW="952500" imgH="444500" progId="Equation.3">
                  <p:embed/>
                </p:oleObj>
              </mc:Choice>
              <mc:Fallback>
                <p:oleObj name="Equation" r:id="rId3" imgW="9525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2450" y="3627438"/>
                        <a:ext cx="2101850" cy="98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401330" y="5568356"/>
            <a:ext cx="2431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length normalized weight vectors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378222" y="4691583"/>
            <a:ext cx="309977" cy="8767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68063" y="1805001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magnitude of the weight vector doesn’t matter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395768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5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76446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46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now, let’s just assume c = 1.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this distance?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946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n-US" dirty="0" err="1" smtClean="0"/>
              <a:t>hyperplane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313532" y="204029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175420" y="502955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35017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75495" y="32166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27895" y="3762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5468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80295" y="26197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5468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699295" y="3686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461295" y="330552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362995" y="32928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19946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2985295" y="42199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677195" y="47406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299495" y="36103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731170" y="41040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375695" y="44485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061495" y="353412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547020" y="20212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156620" y="209744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223420" y="285944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1350170" y="190764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313531" y="240153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635794" y="211014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26569" y="5376333"/>
            <a:ext cx="859722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Two main variations in linear classifiers: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which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they choose when the data is linearly separable</a:t>
            </a: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how they handle data that is not linearly separable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9" name="Line 4"/>
          <p:cNvSpPr>
            <a:spLocks noChangeShapeType="1"/>
          </p:cNvSpPr>
          <p:nvPr/>
        </p:nvSpPr>
        <p:spPr bwMode="auto">
          <a:xfrm flipV="1">
            <a:off x="4980444" y="201524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flipV="1">
            <a:off x="4842332" y="500450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601708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7"/>
          <p:cNvSpPr>
            <a:spLocks noChangeArrowheads="1"/>
          </p:cNvSpPr>
          <p:nvPr/>
        </p:nvSpPr>
        <p:spPr bwMode="auto">
          <a:xfrm>
            <a:off x="5442407" y="31915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8"/>
          <p:cNvSpPr>
            <a:spLocks noChangeArrowheads="1"/>
          </p:cNvSpPr>
          <p:nvPr/>
        </p:nvSpPr>
        <p:spPr bwMode="auto">
          <a:xfrm>
            <a:off x="5594807" y="3737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9"/>
          <p:cNvSpPr>
            <a:spLocks noChangeArrowheads="1"/>
          </p:cNvSpPr>
          <p:nvPr/>
        </p:nvSpPr>
        <p:spPr bwMode="auto">
          <a:xfrm>
            <a:off x="52138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0"/>
          <p:cNvSpPr>
            <a:spLocks noChangeArrowheads="1"/>
          </p:cNvSpPr>
          <p:nvPr/>
        </p:nvSpPr>
        <p:spPr bwMode="auto">
          <a:xfrm>
            <a:off x="5747207" y="25946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1"/>
          <p:cNvSpPr>
            <a:spLocks noChangeArrowheads="1"/>
          </p:cNvSpPr>
          <p:nvPr/>
        </p:nvSpPr>
        <p:spPr bwMode="auto">
          <a:xfrm>
            <a:off x="52138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2"/>
          <p:cNvSpPr>
            <a:spLocks noChangeArrowheads="1"/>
          </p:cNvSpPr>
          <p:nvPr/>
        </p:nvSpPr>
        <p:spPr bwMode="auto">
          <a:xfrm>
            <a:off x="5366207" y="3661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3"/>
          <p:cNvSpPr>
            <a:spLocks noChangeArrowheads="1"/>
          </p:cNvSpPr>
          <p:nvPr/>
        </p:nvSpPr>
        <p:spPr bwMode="auto">
          <a:xfrm>
            <a:off x="6128207" y="328048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4"/>
          <p:cNvSpPr>
            <a:spLocks noChangeArrowheads="1"/>
          </p:cNvSpPr>
          <p:nvPr/>
        </p:nvSpPr>
        <p:spPr bwMode="auto">
          <a:xfrm>
            <a:off x="5428047" y="273491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5"/>
          <p:cNvSpPr>
            <a:spLocks noChangeArrowheads="1"/>
          </p:cNvSpPr>
          <p:nvPr/>
        </p:nvSpPr>
        <p:spPr bwMode="auto">
          <a:xfrm>
            <a:off x="66616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6"/>
          <p:cNvSpPr>
            <a:spLocks noChangeArrowheads="1"/>
          </p:cNvSpPr>
          <p:nvPr/>
        </p:nvSpPr>
        <p:spPr bwMode="auto">
          <a:xfrm>
            <a:off x="7652207" y="41948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7"/>
          <p:cNvSpPr>
            <a:spLocks noChangeArrowheads="1"/>
          </p:cNvSpPr>
          <p:nvPr/>
        </p:nvSpPr>
        <p:spPr bwMode="auto">
          <a:xfrm>
            <a:off x="6344107" y="47155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18"/>
          <p:cNvSpPr>
            <a:spLocks noChangeArrowheads="1"/>
          </p:cNvSpPr>
          <p:nvPr/>
        </p:nvSpPr>
        <p:spPr bwMode="auto">
          <a:xfrm>
            <a:off x="6966407" y="35852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6398082" y="40789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7042607" y="44234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1"/>
          <p:cNvSpPr>
            <a:spLocks noChangeArrowheads="1"/>
          </p:cNvSpPr>
          <p:nvPr/>
        </p:nvSpPr>
        <p:spPr bwMode="auto">
          <a:xfrm>
            <a:off x="7728407" y="350908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2"/>
          <p:cNvSpPr>
            <a:spLocks noChangeArrowheads="1"/>
          </p:cNvSpPr>
          <p:nvPr/>
        </p:nvSpPr>
        <p:spPr bwMode="auto">
          <a:xfrm>
            <a:off x="6213932" y="19961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3"/>
          <p:cNvSpPr>
            <a:spLocks noChangeArrowheads="1"/>
          </p:cNvSpPr>
          <p:nvPr/>
        </p:nvSpPr>
        <p:spPr bwMode="auto">
          <a:xfrm>
            <a:off x="6823532" y="207239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4"/>
          <p:cNvSpPr>
            <a:spLocks noChangeArrowheads="1"/>
          </p:cNvSpPr>
          <p:nvPr/>
        </p:nvSpPr>
        <p:spPr bwMode="auto">
          <a:xfrm>
            <a:off x="7890332" y="283439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Line 17"/>
          <p:cNvSpPr>
            <a:spLocks noChangeShapeType="1"/>
          </p:cNvSpPr>
          <p:nvPr/>
        </p:nvSpPr>
        <p:spPr bwMode="auto">
          <a:xfrm flipV="1">
            <a:off x="6017082" y="1882600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6"/>
          <p:cNvSpPr>
            <a:spLocks noChangeShapeType="1"/>
          </p:cNvSpPr>
          <p:nvPr/>
        </p:nvSpPr>
        <p:spPr bwMode="auto">
          <a:xfrm flipV="1">
            <a:off x="5046942" y="1693333"/>
            <a:ext cx="1255889" cy="190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16"/>
          <p:cNvSpPr>
            <a:spLocks noChangeShapeType="1"/>
          </p:cNvSpPr>
          <p:nvPr/>
        </p:nvSpPr>
        <p:spPr bwMode="auto">
          <a:xfrm flipV="1">
            <a:off x="5302706" y="2085095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73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291514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5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32896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6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now, let’s just assume c = 1.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273491"/>
              </p:ext>
            </p:extLst>
          </p:nvPr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97" name="Equation" r:id="rId7" imgW="939800" imgH="444500" progId="Equation.3">
                  <p:embed/>
                </p:oleObj>
              </mc:Choice>
              <mc:Fallback>
                <p:oleObj name="Equation" r:id="rId7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4203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Select the </a:t>
            </a:r>
            <a:r>
              <a:rPr lang="en-US" sz="2800" dirty="0" err="1" smtClean="0"/>
              <a:t>hyperplane</a:t>
            </a:r>
            <a:r>
              <a:rPr lang="en-US" sz="2800" dirty="0" smtClean="0"/>
              <a:t> with the largest margin where the points are classified </a:t>
            </a:r>
            <a:r>
              <a:rPr lang="en-US" sz="2800" dirty="0" smtClean="0"/>
              <a:t>correctly </a:t>
            </a:r>
            <a:r>
              <a:rPr lang="en-US" sz="2800" i="1" dirty="0" smtClean="0"/>
              <a:t>and outside the margin!</a:t>
            </a:r>
            <a:endParaRPr lang="en-US" sz="2800" i="1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Setup as a </a:t>
            </a:r>
            <a:r>
              <a:rPr lang="en-US" sz="2800" dirty="0" smtClean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38148"/>
              </p:ext>
            </p:extLst>
          </p:nvPr>
        </p:nvGraphicFramePr>
        <p:xfrm>
          <a:off x="2556494" y="4558847"/>
          <a:ext cx="3258329" cy="53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11" name="Equation" r:id="rId4" imgW="1320800" imgH="215900" progId="Equation.3">
                  <p:embed/>
                </p:oleObj>
              </mc:Choice>
              <mc:Fallback>
                <p:oleObj name="Equation" r:id="rId4" imgW="1320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6494" y="4558847"/>
                        <a:ext cx="3258329" cy="53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78973"/>
              </p:ext>
            </p:extLst>
          </p:nvPr>
        </p:nvGraphicFramePr>
        <p:xfrm>
          <a:off x="2635250" y="553085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12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5250" y="553085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3777" y="497495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05201" y="5528957"/>
            <a:ext cx="2539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does this say?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5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2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Select the </a:t>
            </a:r>
            <a:r>
              <a:rPr lang="en-US" sz="2800" dirty="0" err="1" smtClean="0"/>
              <a:t>hyperplane</a:t>
            </a:r>
            <a:r>
              <a:rPr lang="en-US" sz="2800" dirty="0" smtClean="0"/>
              <a:t> with the largest margin where the points are classified </a:t>
            </a:r>
            <a:r>
              <a:rPr lang="en-US" sz="2800" dirty="0" smtClean="0"/>
              <a:t>correctly </a:t>
            </a:r>
            <a:r>
              <a:rPr lang="en-US" sz="2800" i="1" dirty="0" smtClean="0"/>
              <a:t>and outside the margin!</a:t>
            </a:r>
            <a:endParaRPr lang="en-US" sz="2800" i="1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Setup as a </a:t>
            </a:r>
            <a:r>
              <a:rPr lang="en-US" sz="2800" dirty="0" smtClean="0">
                <a:solidFill>
                  <a:srgbClr val="FF6600"/>
                </a:solidFill>
              </a:rPr>
              <a:t>constrained optimization problem</a:t>
            </a:r>
            <a:r>
              <a:rPr lang="en-US" sz="2800" dirty="0" smtClean="0"/>
              <a:t>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407820"/>
              </p:ext>
            </p:extLst>
          </p:nvPr>
        </p:nvGraphicFramePr>
        <p:xfrm>
          <a:off x="3197225" y="4278313"/>
          <a:ext cx="19748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1" name="Equation" r:id="rId4" imgW="800100" imgH="444500" progId="Equation.3">
                  <p:embed/>
                </p:oleObj>
              </mc:Choice>
              <mc:Fallback>
                <p:oleObj name="Equation" r:id="rId4" imgW="8001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97225" y="4278313"/>
                        <a:ext cx="1974850" cy="1095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4498"/>
              </p:ext>
            </p:extLst>
          </p:nvPr>
        </p:nvGraphicFramePr>
        <p:xfrm>
          <a:off x="2635250" y="553085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92" name="Equation" r:id="rId6" imgW="1193800" imgH="215900" progId="Equation.3">
                  <p:embed/>
                </p:oleObj>
              </mc:Choice>
              <mc:Fallback>
                <p:oleObj name="Equation" r:id="rId6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35250" y="553085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893777" y="497495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1851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margin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9778" y="4562944"/>
            <a:ext cx="7867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6600"/>
                </a:solidFill>
              </a:rPr>
              <a:t>Maximizing the margin is equivalent to minimizing ||w||!</a:t>
            </a:r>
          </a:p>
          <a:p>
            <a:r>
              <a:rPr lang="en-US" sz="2400" b="1" dirty="0">
                <a:solidFill>
                  <a:srgbClr val="FF6600"/>
                </a:solidFill>
              </a:rPr>
              <a:t> </a:t>
            </a:r>
            <a:r>
              <a:rPr lang="en-US" sz="2400" b="1" dirty="0" smtClean="0">
                <a:solidFill>
                  <a:srgbClr val="FF6600"/>
                </a:solidFill>
              </a:rPr>
              <a:t>              (subject to the separating constraints)</a:t>
            </a:r>
            <a:endParaRPr lang="en-US" sz="2400" b="1" dirty="0">
              <a:solidFill>
                <a:srgbClr val="FF66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054847"/>
              </p:ext>
            </p:extLst>
          </p:nvPr>
        </p:nvGraphicFramePr>
        <p:xfrm>
          <a:off x="2874080" y="2357306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98" name="Equation" r:id="rId3" imgW="749300" imgH="241300" progId="Equation.3">
                  <p:embed/>
                </p:oleObj>
              </mc:Choice>
              <mc:Fallback>
                <p:oleObj name="Equation" r:id="rId3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4080" y="2357306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06031"/>
              </p:ext>
            </p:extLst>
          </p:nvPr>
        </p:nvGraphicFramePr>
        <p:xfrm>
          <a:off x="2930525" y="3384474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699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0525" y="3384474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33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margin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129" y="35105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979200"/>
              </p:ext>
            </p:extLst>
          </p:nvPr>
        </p:nvGraphicFramePr>
        <p:xfrm>
          <a:off x="1167144" y="2945005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3" name="Equation" r:id="rId3" imgW="749300" imgH="241300" progId="Equation.3">
                  <p:embed/>
                </p:oleObj>
              </mc:Choice>
              <mc:Fallback>
                <p:oleObj name="Equation" r:id="rId3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7144" y="2945005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099359"/>
              </p:ext>
            </p:extLst>
          </p:nvPr>
        </p:nvGraphicFramePr>
        <p:xfrm>
          <a:off x="1223589" y="3972173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64" name="Equation" r:id="rId5" imgW="1193800" imgH="215900" progId="Equation.3">
                  <p:embed/>
                </p:oleObj>
              </mc:Choice>
              <mc:Fallback>
                <p:oleObj name="Equation" r:id="rId5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3589" y="3972173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86780" y="4559586"/>
            <a:ext cx="6173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constraints: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make sure the data is separable</a:t>
            </a:r>
          </a:p>
          <a:p>
            <a:pPr marL="342900" indent="-342900">
              <a:buAutoNum type="arabicPeriod"/>
            </a:pPr>
            <a:r>
              <a:rPr lang="en-US" sz="2000" dirty="0" smtClean="0"/>
              <a:t>encourages w to be larger (once the data is separable)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756261" y="2411875"/>
            <a:ext cx="6304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minimization criterion wants w to be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4400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241249"/>
              </p:ext>
            </p:extLst>
          </p:nvPr>
        </p:nvGraphicFramePr>
        <p:xfrm>
          <a:off x="1520825" y="2397125"/>
          <a:ext cx="21066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5" name="Equation" r:id="rId3" imgW="838200" imgH="215900" progId="Equation.3">
                  <p:embed/>
                </p:oleObj>
              </mc:Choice>
              <mc:Fallback>
                <p:oleObj name="Equation" r:id="rId3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0825" y="2397125"/>
                        <a:ext cx="210661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288442"/>
              </p:ext>
            </p:extLst>
          </p:nvPr>
        </p:nvGraphicFramePr>
        <p:xfrm>
          <a:off x="6810375" y="5581650"/>
          <a:ext cx="188277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16" name="Equation" r:id="rId5" imgW="749300" imgH="215900" progId="Equation.3">
                  <p:embed/>
                </p:oleObj>
              </mc:Choice>
              <mc:Fallback>
                <p:oleObj name="Equation" r:id="rId5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10375" y="5581650"/>
                        <a:ext cx="188277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0640" y="1584910"/>
            <a:ext cx="405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now, let’s just assume c = 1.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42100" y="2046575"/>
            <a:ext cx="323734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Claim: it does not matter what c we choose for the SVM problem. Why?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267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020516"/>
              </p:ext>
            </p:extLst>
          </p:nvPr>
        </p:nvGraphicFramePr>
        <p:xfrm>
          <a:off x="1504950" y="2397125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0" name="Equation" r:id="rId3" imgW="850900" imgH="215900" progId="Equation.3">
                  <p:embed/>
                </p:oleObj>
              </mc:Choice>
              <mc:Fallback>
                <p:oleObj name="Equation" r:id="rId3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4950" y="2397125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93794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41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5405802" y="3115422"/>
            <a:ext cx="2811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this distance?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257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margin</a:t>
            </a:r>
            <a:endParaRPr lang="en-US" dirty="0"/>
          </a:p>
        </p:txBody>
      </p:sp>
      <p:sp>
        <p:nvSpPr>
          <p:cNvPr id="28" name="Line 4"/>
          <p:cNvSpPr>
            <a:spLocks noChangeShapeType="1"/>
          </p:cNvSpPr>
          <p:nvPr/>
        </p:nvSpPr>
        <p:spPr bwMode="auto">
          <a:xfrm flipV="1">
            <a:off x="2517422" y="371631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flipV="1">
            <a:off x="2379310" y="670557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55406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2979385" y="48926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131785" y="5438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9"/>
          <p:cNvSpPr>
            <a:spLocks noChangeArrowheads="1"/>
          </p:cNvSpPr>
          <p:nvPr/>
        </p:nvSpPr>
        <p:spPr bwMode="auto">
          <a:xfrm>
            <a:off x="27507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3284185" y="42957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1"/>
          <p:cNvSpPr>
            <a:spLocks noChangeArrowheads="1"/>
          </p:cNvSpPr>
          <p:nvPr/>
        </p:nvSpPr>
        <p:spPr bwMode="auto">
          <a:xfrm>
            <a:off x="27507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2"/>
          <p:cNvSpPr>
            <a:spLocks noChangeArrowheads="1"/>
          </p:cNvSpPr>
          <p:nvPr/>
        </p:nvSpPr>
        <p:spPr bwMode="auto">
          <a:xfrm>
            <a:off x="2903185" y="5362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3"/>
          <p:cNvSpPr>
            <a:spLocks noChangeArrowheads="1"/>
          </p:cNvSpPr>
          <p:nvPr/>
        </p:nvSpPr>
        <p:spPr bwMode="auto">
          <a:xfrm>
            <a:off x="3665185" y="498154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4"/>
          <p:cNvSpPr>
            <a:spLocks noChangeArrowheads="1"/>
          </p:cNvSpPr>
          <p:nvPr/>
        </p:nvSpPr>
        <p:spPr bwMode="auto">
          <a:xfrm>
            <a:off x="4566885" y="49688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5"/>
          <p:cNvSpPr>
            <a:spLocks noChangeArrowheads="1"/>
          </p:cNvSpPr>
          <p:nvPr/>
        </p:nvSpPr>
        <p:spPr bwMode="auto">
          <a:xfrm>
            <a:off x="41985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6"/>
          <p:cNvSpPr>
            <a:spLocks noChangeArrowheads="1"/>
          </p:cNvSpPr>
          <p:nvPr/>
        </p:nvSpPr>
        <p:spPr bwMode="auto">
          <a:xfrm>
            <a:off x="5189185" y="58959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7"/>
          <p:cNvSpPr>
            <a:spLocks noChangeArrowheads="1"/>
          </p:cNvSpPr>
          <p:nvPr/>
        </p:nvSpPr>
        <p:spPr bwMode="auto">
          <a:xfrm>
            <a:off x="3881085" y="64166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8"/>
          <p:cNvSpPr>
            <a:spLocks noChangeArrowheads="1"/>
          </p:cNvSpPr>
          <p:nvPr/>
        </p:nvSpPr>
        <p:spPr bwMode="auto">
          <a:xfrm>
            <a:off x="4503385" y="52863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9"/>
          <p:cNvSpPr>
            <a:spLocks noChangeArrowheads="1"/>
          </p:cNvSpPr>
          <p:nvPr/>
        </p:nvSpPr>
        <p:spPr bwMode="auto">
          <a:xfrm>
            <a:off x="3935060" y="57800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0"/>
          <p:cNvSpPr>
            <a:spLocks noChangeArrowheads="1"/>
          </p:cNvSpPr>
          <p:nvPr/>
        </p:nvSpPr>
        <p:spPr bwMode="auto">
          <a:xfrm>
            <a:off x="4579585" y="61245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1"/>
          <p:cNvSpPr>
            <a:spLocks noChangeArrowheads="1"/>
          </p:cNvSpPr>
          <p:nvPr/>
        </p:nvSpPr>
        <p:spPr bwMode="auto">
          <a:xfrm>
            <a:off x="5265385" y="52101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2"/>
          <p:cNvSpPr>
            <a:spLocks noChangeArrowheads="1"/>
          </p:cNvSpPr>
          <p:nvPr/>
        </p:nvSpPr>
        <p:spPr bwMode="auto">
          <a:xfrm>
            <a:off x="3750910" y="36972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4360510" y="377346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24"/>
          <p:cNvSpPr>
            <a:spLocks noChangeArrowheads="1"/>
          </p:cNvSpPr>
          <p:nvPr/>
        </p:nvSpPr>
        <p:spPr bwMode="auto">
          <a:xfrm>
            <a:off x="5427310" y="453546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2879371" y="3697261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7"/>
          <p:cNvSpPr>
            <a:spLocks noChangeShapeType="1"/>
          </p:cNvSpPr>
          <p:nvPr/>
        </p:nvSpPr>
        <p:spPr bwMode="auto">
          <a:xfrm flipH="1" flipV="1">
            <a:off x="4314472" y="4802161"/>
            <a:ext cx="254000" cy="18415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3590572" y="4916461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3863622" y="5711799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4497035" y="4898999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Line 33"/>
          <p:cNvSpPr>
            <a:spLocks noChangeShapeType="1"/>
          </p:cNvSpPr>
          <p:nvPr/>
        </p:nvSpPr>
        <p:spPr bwMode="auto">
          <a:xfrm flipH="1" flipV="1">
            <a:off x="3690585" y="5616549"/>
            <a:ext cx="244475" cy="17462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34"/>
          <p:cNvSpPr>
            <a:spLocks noChangeShapeType="1"/>
          </p:cNvSpPr>
          <p:nvPr/>
        </p:nvSpPr>
        <p:spPr bwMode="auto">
          <a:xfrm flipH="1" flipV="1">
            <a:off x="3742972" y="5054574"/>
            <a:ext cx="234950" cy="179387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Line 35"/>
          <p:cNvSpPr>
            <a:spLocks noChangeShapeType="1"/>
          </p:cNvSpPr>
          <p:nvPr/>
        </p:nvSpPr>
        <p:spPr bwMode="auto">
          <a:xfrm flipV="1">
            <a:off x="3417535" y="3878236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2769835" y="3516286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214199"/>
              </p:ext>
            </p:extLst>
          </p:nvPr>
        </p:nvGraphicFramePr>
        <p:xfrm>
          <a:off x="1504950" y="2397125"/>
          <a:ext cx="21383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5" name="Equation" r:id="rId3" imgW="850900" imgH="215900" progId="Equation.3">
                  <p:embed/>
                </p:oleObj>
              </mc:Choice>
              <mc:Fallback>
                <p:oleObj name="Equation" r:id="rId3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4950" y="2397125"/>
                        <a:ext cx="2138363" cy="542925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260461"/>
              </p:ext>
            </p:extLst>
          </p:nvPr>
        </p:nvGraphicFramePr>
        <p:xfrm>
          <a:off x="6794500" y="5581650"/>
          <a:ext cx="1914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6" name="Equation" r:id="rId5" imgW="762000" imgH="215900" progId="Equation.3">
                  <p:embed/>
                </p:oleObj>
              </mc:Choice>
              <mc:Fallback>
                <p:oleObj name="Equation" r:id="rId5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94500" y="5581650"/>
                        <a:ext cx="1914525" cy="542925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 flipV="1">
            <a:off x="4836760" y="4700457"/>
            <a:ext cx="2555511" cy="8811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284185" y="2939738"/>
            <a:ext cx="650875" cy="16846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4155722" y="4992661"/>
            <a:ext cx="204788" cy="14287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ight Brace 62"/>
          <p:cNvSpPr/>
          <p:nvPr/>
        </p:nvSpPr>
        <p:spPr>
          <a:xfrm rot="18184397">
            <a:off x="5231262" y="3551636"/>
            <a:ext cx="180349" cy="318321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866882"/>
              </p:ext>
            </p:extLst>
          </p:nvPr>
        </p:nvGraphicFramePr>
        <p:xfrm>
          <a:off x="5138855" y="2429188"/>
          <a:ext cx="2363787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7" name="Equation" r:id="rId7" imgW="939800" imgH="444500" progId="Equation.3">
                  <p:embed/>
                </p:oleObj>
              </mc:Choice>
              <mc:Fallback>
                <p:oleObj name="Equation" r:id="rId7" imgW="939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38855" y="2429188"/>
                        <a:ext cx="2363787" cy="1119188"/>
                      </a:xfrm>
                      <a:prstGeom prst="rect">
                        <a:avLst/>
                      </a:prstGeom>
                      <a:ln>
                        <a:solidFill>
                          <a:srgbClr val="008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02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margin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1071" y="25056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536861"/>
              </p:ext>
            </p:extLst>
          </p:nvPr>
        </p:nvGraphicFramePr>
        <p:xfrm>
          <a:off x="1343631" y="1721162"/>
          <a:ext cx="19129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3" name="Equation" r:id="rId3" imgW="774700" imgH="419100" progId="Equation.3">
                  <p:embed/>
                </p:oleObj>
              </mc:Choice>
              <mc:Fallback>
                <p:oleObj name="Equation" r:id="rId3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631" y="1721162"/>
                        <a:ext cx="19129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49219"/>
              </p:ext>
            </p:extLst>
          </p:nvPr>
        </p:nvGraphicFramePr>
        <p:xfrm>
          <a:off x="1416656" y="2967349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4" name="Equation" r:id="rId5" imgW="1206500" imgH="215900" progId="Equation.3">
                  <p:embed/>
                </p:oleObj>
              </mc:Choice>
              <mc:Fallback>
                <p:oleObj name="Equation" r:id="rId5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656" y="2967349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3235" y="3818291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221" y="51373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237186"/>
              </p:ext>
            </p:extLst>
          </p:nvPr>
        </p:nvGraphicFramePr>
        <p:xfrm>
          <a:off x="1373236" y="4571840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5" name="Equation" r:id="rId7" imgW="749300" imgH="241300" progId="Equation.3">
                  <p:embed/>
                </p:oleObj>
              </mc:Choice>
              <mc:Fallback>
                <p:oleObj name="Equation" r:id="rId7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3236" y="4571840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081752"/>
              </p:ext>
            </p:extLst>
          </p:nvPr>
        </p:nvGraphicFramePr>
        <p:xfrm>
          <a:off x="1429681" y="559900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6" name="Equation" r:id="rId9" imgW="1193800" imgH="215900" progId="Equation.3">
                  <p:embed/>
                </p:oleObj>
              </mc:Choice>
              <mc:Fallback>
                <p:oleObj name="Equation" r:id="rId9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9681" y="559900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18961" y="3777735"/>
            <a:ext cx="2964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difference?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1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Maximizing the margin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1071" y="2505608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7438"/>
              </p:ext>
            </p:extLst>
          </p:nvPr>
        </p:nvGraphicFramePr>
        <p:xfrm>
          <a:off x="1343631" y="1721162"/>
          <a:ext cx="1912938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57" name="Equation" r:id="rId3" imgW="774700" imgH="419100" progId="Equation.3">
                  <p:embed/>
                </p:oleObj>
              </mc:Choice>
              <mc:Fallback>
                <p:oleObj name="Equation" r:id="rId3" imgW="7747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631" y="1721162"/>
                        <a:ext cx="1912938" cy="1031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461527"/>
              </p:ext>
            </p:extLst>
          </p:nvPr>
        </p:nvGraphicFramePr>
        <p:xfrm>
          <a:off x="1416656" y="2967349"/>
          <a:ext cx="303371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58" name="Equation" r:id="rId5" imgW="1206500" imgH="215900" progId="Equation.3">
                  <p:embed/>
                </p:oleObj>
              </mc:Choice>
              <mc:Fallback>
                <p:oleObj name="Equation" r:id="rId5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16656" y="2967349"/>
                        <a:ext cx="303371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3235" y="3818291"/>
            <a:ext cx="486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vs.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221" y="5137343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08417"/>
              </p:ext>
            </p:extLst>
          </p:nvPr>
        </p:nvGraphicFramePr>
        <p:xfrm>
          <a:off x="1373236" y="4571840"/>
          <a:ext cx="18494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59" name="Equation" r:id="rId7" imgW="749300" imgH="241300" progId="Equation.3">
                  <p:embed/>
                </p:oleObj>
              </mc:Choice>
              <mc:Fallback>
                <p:oleObj name="Equation" r:id="rId7" imgW="7493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73236" y="4571840"/>
                        <a:ext cx="18494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156896"/>
              </p:ext>
            </p:extLst>
          </p:nvPr>
        </p:nvGraphicFramePr>
        <p:xfrm>
          <a:off x="1429681" y="559900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60" name="Equation" r:id="rId9" imgW="1193800" imgH="215900" progId="Equation.3">
                  <p:embed/>
                </p:oleObj>
              </mc:Choice>
              <mc:Fallback>
                <p:oleObj name="Equation" r:id="rId9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29681" y="559900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49890" y="3010771"/>
            <a:ext cx="3994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Learn the exact same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just scaled by a constant amount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Because of this, often see it with c = 1</a:t>
            </a:r>
          </a:p>
        </p:txBody>
      </p:sp>
    </p:spTree>
    <p:extLst>
      <p:ext uri="{BB962C8B-B14F-4D97-AF65-F5344CB8AC3E}">
        <p14:creationId xmlns:p14="http://schemas.microsoft.com/office/powerpoint/2010/main" val="95739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approaches so far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 smtClean="0">
                <a:solidFill>
                  <a:srgbClr val="FF0000"/>
                </a:solidFill>
              </a:rPr>
              <a:t>eparable:</a:t>
            </a:r>
          </a:p>
          <a:p>
            <a:pPr marL="777240" lvl="1" indent="-45720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non-separable: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separable:</a:t>
            </a:r>
          </a:p>
          <a:p>
            <a:pPr marL="777240" lvl="1" indent="-457200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non-separable:</a:t>
            </a:r>
          </a:p>
        </p:txBody>
      </p:sp>
    </p:spTree>
    <p:extLst>
      <p:ext uri="{BB962C8B-B14F-4D97-AF65-F5344CB8AC3E}">
        <p14:creationId xmlns:p14="http://schemas.microsoft.com/office/powerpoint/2010/main" val="42934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those that are curious…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380522"/>
              </p:ext>
            </p:extLst>
          </p:nvPr>
        </p:nvGraphicFramePr>
        <p:xfrm>
          <a:off x="1736382" y="1792621"/>
          <a:ext cx="3067449" cy="764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06" name="Equation" r:id="rId3" imgW="1828800" imgH="457200" progId="Equation.3">
                  <p:embed/>
                </p:oleObj>
              </mc:Choice>
              <mc:Fallback>
                <p:oleObj name="Equation" r:id="rId3" imgW="18288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6382" y="1792621"/>
                        <a:ext cx="3067449" cy="764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462280"/>
              </p:ext>
            </p:extLst>
          </p:nvPr>
        </p:nvGraphicFramePr>
        <p:xfrm>
          <a:off x="2242035" y="2577067"/>
          <a:ext cx="2811462" cy="111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07" name="Equation" r:id="rId5" imgW="1600200" imgH="635000" progId="Equation.3">
                  <p:embed/>
                </p:oleObj>
              </mc:Choice>
              <mc:Fallback>
                <p:oleObj name="Equation" r:id="rId5" imgW="16002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42035" y="2577067"/>
                        <a:ext cx="2811462" cy="1112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46526"/>
              </p:ext>
            </p:extLst>
          </p:nvPr>
        </p:nvGraphicFramePr>
        <p:xfrm>
          <a:off x="2242035" y="3765440"/>
          <a:ext cx="2436480" cy="848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08" name="Equation" r:id="rId7" imgW="1308100" imgH="457200" progId="Equation.3">
                  <p:embed/>
                </p:oleObj>
              </mc:Choice>
              <mc:Fallback>
                <p:oleObj name="Equation" r:id="rId7" imgW="130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2035" y="3765440"/>
                        <a:ext cx="2436480" cy="848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731100"/>
              </p:ext>
            </p:extLst>
          </p:nvPr>
        </p:nvGraphicFramePr>
        <p:xfrm>
          <a:off x="2242036" y="4761346"/>
          <a:ext cx="2561796" cy="86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09" name="Equation" r:id="rId9" imgW="1346200" imgH="457200" progId="Equation.3">
                  <p:embed/>
                </p:oleObj>
              </mc:Choice>
              <mc:Fallback>
                <p:oleObj name="Equation" r:id="rId9" imgW="134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42036" y="4761346"/>
                        <a:ext cx="2561796" cy="867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80393"/>
              </p:ext>
            </p:extLst>
          </p:nvPr>
        </p:nvGraphicFramePr>
        <p:xfrm>
          <a:off x="2242036" y="5643764"/>
          <a:ext cx="3063947" cy="825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510" name="Equation" r:id="rId11" imgW="1879600" imgH="508000" progId="Equation.3">
                  <p:embed/>
                </p:oleObj>
              </mc:Choice>
              <mc:Fallback>
                <p:oleObj name="Equation" r:id="rId11" imgW="1879600" imgH="508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42036" y="5643764"/>
                        <a:ext cx="3063947" cy="825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02828" y="5829436"/>
            <a:ext cx="19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scaled version of w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88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Maximizing the margin: the real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39365"/>
              </p:ext>
            </p:extLst>
          </p:nvPr>
        </p:nvGraphicFramePr>
        <p:xfrm>
          <a:off x="2930525" y="3549529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2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0525" y="3549529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89065" y="292280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30525" y="4562944"/>
            <a:ext cx="243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the squared?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883056"/>
              </p:ext>
            </p:extLst>
          </p:nvPr>
        </p:nvGraphicFramePr>
        <p:xfrm>
          <a:off x="2727325" y="2282825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3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7325" y="2282825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634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Maximizing the margin: the real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21402"/>
              </p:ext>
            </p:extLst>
          </p:nvPr>
        </p:nvGraphicFramePr>
        <p:xfrm>
          <a:off x="5532936" y="357128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30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2936" y="357128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91476" y="29445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386562"/>
              </p:ext>
            </p:extLst>
          </p:nvPr>
        </p:nvGraphicFramePr>
        <p:xfrm>
          <a:off x="5182099" y="2259013"/>
          <a:ext cx="33528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31" name="Equation" r:id="rId5" imgW="1358900" imgH="317500" progId="Equation.3">
                  <p:embed/>
                </p:oleObj>
              </mc:Choice>
              <mc:Fallback>
                <p:oleObj name="Equation" r:id="rId5" imgW="13589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2099" y="2259013"/>
                        <a:ext cx="3352800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47444" y="1707445"/>
            <a:ext cx="0" cy="253093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48325"/>
              </p:ext>
            </p:extLst>
          </p:nvPr>
        </p:nvGraphicFramePr>
        <p:xfrm>
          <a:off x="658144" y="369545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32" name="Equation" r:id="rId7" imgW="1193800" imgH="215900" progId="Equation.3">
                  <p:embed/>
                </p:oleObj>
              </mc:Choice>
              <mc:Fallback>
                <p:oleObj name="Equation" r:id="rId7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8144" y="369545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905" y="3096960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47766"/>
              </p:ext>
            </p:extLst>
          </p:nvPr>
        </p:nvGraphicFramePr>
        <p:xfrm>
          <a:off x="534671" y="2304576"/>
          <a:ext cx="34782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33" name="Equation" r:id="rId8" imgW="1409700" imgH="368300" progId="Equation.3">
                  <p:embed/>
                </p:oleObj>
              </mc:Choice>
              <mc:Fallback>
                <p:oleObj name="Equation" r:id="rId8" imgW="14097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4671" y="2304576"/>
                        <a:ext cx="3478213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83532" y="4769556"/>
            <a:ext cx="6727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Minimizing ||w|| is equivalent to minimizing ||w||</a:t>
            </a:r>
            <a:r>
              <a:rPr lang="en-US" sz="2400" baseline="30000" dirty="0" smtClean="0">
                <a:solidFill>
                  <a:srgbClr val="0000FF"/>
                </a:solidFill>
              </a:rPr>
              <a:t>2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2936" y="5693011"/>
            <a:ext cx="653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sum of the squared weights is a convex function!</a:t>
            </a:r>
            <a:endParaRPr lang="en-US" sz="2400" baseline="30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Support vector machine problem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558691"/>
              </p:ext>
            </p:extLst>
          </p:nvPr>
        </p:nvGraphicFramePr>
        <p:xfrm>
          <a:off x="2953103" y="2637467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60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3103" y="2637467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7843" y="2175802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082441"/>
              </p:ext>
            </p:extLst>
          </p:nvPr>
        </p:nvGraphicFramePr>
        <p:xfrm>
          <a:off x="2826103" y="1535818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61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6103" y="1535818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8000" y="3265059"/>
            <a:ext cx="83186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a version of a </a:t>
            </a:r>
            <a:r>
              <a:rPr lang="en-US" sz="2400" dirty="0" smtClean="0">
                <a:solidFill>
                  <a:srgbClr val="FF6600"/>
                </a:solidFill>
              </a:rPr>
              <a:t>quadratic optimization problem</a:t>
            </a:r>
          </a:p>
          <a:p>
            <a:endParaRPr lang="en-US" sz="2400" dirty="0"/>
          </a:p>
          <a:p>
            <a:r>
              <a:rPr lang="en-US" sz="2400" dirty="0" smtClean="0"/>
              <a:t>Maximize/minimize a quadratic function</a:t>
            </a:r>
          </a:p>
          <a:p>
            <a:endParaRPr lang="en-US" sz="2400" dirty="0"/>
          </a:p>
          <a:p>
            <a:r>
              <a:rPr lang="en-US" sz="2400" dirty="0" smtClean="0"/>
              <a:t>Subject to a set of linear constraints</a:t>
            </a:r>
          </a:p>
          <a:p>
            <a:endParaRPr lang="en-US" sz="2400" dirty="0"/>
          </a:p>
          <a:p>
            <a:r>
              <a:rPr lang="en-US" sz="2400" dirty="0" smtClean="0"/>
              <a:t>Many, many variants of solving this problem (we’ll see one in a bit)</a:t>
            </a:r>
          </a:p>
        </p:txBody>
      </p:sp>
    </p:spTree>
    <p:extLst>
      <p:ext uri="{BB962C8B-B14F-4D97-AF65-F5344CB8AC3E}">
        <p14:creationId xmlns:p14="http://schemas.microsoft.com/office/powerpoint/2010/main" val="335792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23510" y="5619044"/>
            <a:ext cx="6629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dirty="0" smtClean="0">
                <a:solidFill>
                  <a:srgbClr val="FF0000"/>
                </a:solidFill>
              </a:rPr>
              <a:t>What about this problem?</a:t>
            </a:r>
            <a:endParaRPr lang="en-US" sz="3600" b="0" dirty="0">
              <a:solidFill>
                <a:srgbClr val="FF00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693489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2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398272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43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26318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10" charset="-128"/>
                <a:cs typeface="ＭＳ Ｐゴシック" pitchFamily="-110" charset="-128"/>
              </a:rPr>
              <a:t>Soft Margin Classification  </a:t>
            </a: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23510" y="3412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6959"/>
              </p:ext>
            </p:extLst>
          </p:nvPr>
        </p:nvGraphicFramePr>
        <p:xfrm>
          <a:off x="5620103" y="3458810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66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20103" y="3458810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954843" y="294070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480860"/>
              </p:ext>
            </p:extLst>
          </p:nvPr>
        </p:nvGraphicFramePr>
        <p:xfrm>
          <a:off x="5493103" y="2357161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767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3103" y="2357161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62378" y="5486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We’d l</a:t>
            </a:r>
            <a:r>
              <a:rPr lang="en-US" sz="3600" b="0" dirty="0" smtClean="0">
                <a:solidFill>
                  <a:srgbClr val="0000FF"/>
                </a:solidFill>
              </a:rPr>
              <a:t>ike to learn something like this, but our constraints won’t allow it </a:t>
            </a:r>
            <a:r>
              <a:rPr lang="en-US" sz="3600" b="0" dirty="0" smtClean="0">
                <a:solidFill>
                  <a:srgbClr val="0000FF"/>
                </a:solidFill>
                <a:sym typeface="Wingdings"/>
              </a:rPr>
              <a:t></a:t>
            </a:r>
            <a:endParaRPr lang="en-US" sz="3600" b="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02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Slack variables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59129"/>
              </p:ext>
            </p:extLst>
          </p:nvPr>
        </p:nvGraphicFramePr>
        <p:xfrm>
          <a:off x="1799471" y="2714978"/>
          <a:ext cx="30019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16" name="Equation" r:id="rId3" imgW="1193800" imgH="215900" progId="Equation.3">
                  <p:embed/>
                </p:oleObj>
              </mc:Choice>
              <mc:Fallback>
                <p:oleObj name="Equation" r:id="rId3" imgW="1193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9471" y="2714978"/>
                        <a:ext cx="3001963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4211" y="21968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236059"/>
              </p:ext>
            </p:extLst>
          </p:nvPr>
        </p:nvGraphicFramePr>
        <p:xfrm>
          <a:off x="1672471" y="1613329"/>
          <a:ext cx="197485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17" name="Equation" r:id="rId5" imgW="800100" imgH="279400" progId="Equation.3">
                  <p:embed/>
                </p:oleObj>
              </mc:Choice>
              <mc:Fallback>
                <p:oleObj name="Equation" r:id="rId5" imgW="800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2471" y="1613329"/>
                        <a:ext cx="197485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own Arrow 6"/>
          <p:cNvSpPr/>
          <p:nvPr/>
        </p:nvSpPr>
        <p:spPr>
          <a:xfrm>
            <a:off x="2052838" y="3342569"/>
            <a:ext cx="972047" cy="747889"/>
          </a:xfrm>
          <a:prstGeom prst="downArrow">
            <a:avLst/>
          </a:prstGeom>
          <a:solidFill>
            <a:srgbClr val="3366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662016"/>
              </p:ext>
            </p:extLst>
          </p:nvPr>
        </p:nvGraphicFramePr>
        <p:xfrm>
          <a:off x="1031259" y="5534025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18" name="Equation" r:id="rId7" imgW="1435100" imgH="215900" progId="Equation.3">
                  <p:embed/>
                </p:oleObj>
              </mc:Choice>
              <mc:Fallback>
                <p:oleObj name="Equation" r:id="rId7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31259" y="5534025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0287" y="5016269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15769"/>
              </p:ext>
            </p:extLst>
          </p:nvPr>
        </p:nvGraphicFramePr>
        <p:xfrm>
          <a:off x="845793" y="4309302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19" name="Equation" r:id="rId9" imgW="1371600" imgH="304800" progId="Equation.3">
                  <p:embed/>
                </p:oleObj>
              </mc:Choice>
              <mc:Fallback>
                <p:oleObj name="Equation" r:id="rId9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45793" y="4309302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414605"/>
              </p:ext>
            </p:extLst>
          </p:nvPr>
        </p:nvGraphicFramePr>
        <p:xfrm>
          <a:off x="2517238" y="6076950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20" name="Equation" r:id="rId11" imgW="381000" imgH="215900" progId="Equation.3">
                  <p:embed/>
                </p:oleObj>
              </mc:Choice>
              <mc:Fallback>
                <p:oleObj name="Equation" r:id="rId11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517238" y="6076950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48111" y="4689270"/>
            <a:ext cx="3055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slack variables </a:t>
            </a:r>
            <a:br>
              <a:rPr lang="en-US" sz="2400" dirty="0" smtClean="0"/>
            </a:br>
            <a:r>
              <a:rPr lang="en-US" sz="2400" dirty="0" smtClean="0"/>
              <a:t>(one for each example)</a:t>
            </a:r>
            <a:endParaRPr lang="en-US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4231931" y="4713111"/>
            <a:ext cx="890402" cy="30315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866445" y="5287665"/>
            <a:ext cx="1255888" cy="37089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57518" y="5935554"/>
            <a:ext cx="3608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effect does this have?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8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826913" y="2112610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Slack variables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9" name="Line 4"/>
          <p:cNvSpPr>
            <a:spLocks noChangeShapeType="1"/>
          </p:cNvSpPr>
          <p:nvPr/>
        </p:nvSpPr>
        <p:spPr bwMode="auto">
          <a:xfrm flipV="1">
            <a:off x="672572" y="2211035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Line 5"/>
          <p:cNvSpPr>
            <a:spLocks noChangeShapeType="1"/>
          </p:cNvSpPr>
          <p:nvPr/>
        </p:nvSpPr>
        <p:spPr bwMode="auto">
          <a:xfrm flipV="1">
            <a:off x="537635" y="5136798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71238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137710" y="33238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90110" y="3869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9091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442510" y="27269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9091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61510" y="379377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908176" y="3285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725210" y="34000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3569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347510" y="43271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2039410" y="48478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61710" y="37175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93385" y="42112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737910" y="45557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423710" y="3641373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909235" y="21284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518835" y="220468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85635" y="29666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98060" y="3411185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118660" y="41176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61710" y="4041423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1036463" y="2293585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74613" y="2474560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804564"/>
              </p:ext>
            </p:extLst>
          </p:nvPr>
        </p:nvGraphicFramePr>
        <p:xfrm>
          <a:off x="5087084" y="324185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6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7084" y="324185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386112" y="272409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98632"/>
              </p:ext>
            </p:extLst>
          </p:nvPr>
        </p:nvGraphicFramePr>
        <p:xfrm>
          <a:off x="4901618" y="201712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7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01618" y="201712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320860"/>
              </p:ext>
            </p:extLst>
          </p:nvPr>
        </p:nvGraphicFramePr>
        <p:xfrm>
          <a:off x="6573063" y="378477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58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73063" y="378477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>
            <a:endCxn id="16412" idx="5"/>
          </p:cNvCxnSpPr>
          <p:nvPr/>
        </p:nvCxnSpPr>
        <p:spPr>
          <a:xfrm>
            <a:off x="1909235" y="3501673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418169" y="3419158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28889" y="5757333"/>
            <a:ext cx="1971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slack penalties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389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Slack variables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70136"/>
              </p:ext>
            </p:extLst>
          </p:nvPr>
        </p:nvGraphicFramePr>
        <p:xfrm>
          <a:off x="1185440" y="4781782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80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5440" y="4781782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84468" y="4264026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7637"/>
              </p:ext>
            </p:extLst>
          </p:nvPr>
        </p:nvGraphicFramePr>
        <p:xfrm>
          <a:off x="999974" y="3557059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81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9974" y="3557059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783596"/>
              </p:ext>
            </p:extLst>
          </p:nvPr>
        </p:nvGraphicFramePr>
        <p:xfrm>
          <a:off x="2671419" y="5324707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82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71419" y="5324707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671625" y="4591866"/>
            <a:ext cx="3472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allowed to make a mistake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14" name="Straight Arrow Connector 13"/>
          <p:cNvCxnSpPr>
            <a:stCxn id="17" idx="1"/>
          </p:cNvCxnSpPr>
          <p:nvPr/>
        </p:nvCxnSpPr>
        <p:spPr>
          <a:xfrm flipH="1" flipV="1">
            <a:off x="4386112" y="3960868"/>
            <a:ext cx="1061742" cy="116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20626" y="4906313"/>
            <a:ext cx="1481666" cy="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47854" y="3557059"/>
            <a:ext cx="3318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penalized by how far from “correct”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0269" y="1959681"/>
            <a:ext cx="445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trade-off between margin maximization and penalization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324370" y="2790678"/>
            <a:ext cx="1289963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89119" y="2643691"/>
            <a:ext cx="656319" cy="91336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9974" y="2147385"/>
            <a:ext cx="1279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margin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19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228600"/>
            <a:ext cx="854027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Soft margin SVM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20665" y="4464504"/>
            <a:ext cx="48922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Still a </a:t>
            </a:r>
            <a:r>
              <a:rPr lang="en-US" sz="2400" dirty="0" smtClean="0">
                <a:solidFill>
                  <a:srgbClr val="FF6600"/>
                </a:solidFill>
              </a:rPr>
              <a:t>quadratic optimization problem!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200040"/>
              </p:ext>
            </p:extLst>
          </p:nvPr>
        </p:nvGraphicFramePr>
        <p:xfrm>
          <a:off x="2728616" y="2929237"/>
          <a:ext cx="3608387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04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8616" y="2929237"/>
                        <a:ext cx="3608387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027644" y="24114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995580"/>
              </p:ext>
            </p:extLst>
          </p:nvPr>
        </p:nvGraphicFramePr>
        <p:xfrm>
          <a:off x="2543150" y="1704514"/>
          <a:ext cx="33861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05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43150" y="1704514"/>
                        <a:ext cx="3386138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015720"/>
              </p:ext>
            </p:extLst>
          </p:nvPr>
        </p:nvGraphicFramePr>
        <p:xfrm>
          <a:off x="4214595" y="3472162"/>
          <a:ext cx="9588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06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14595" y="3472162"/>
                        <a:ext cx="958850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63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approaches so far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52777" y="1600200"/>
            <a:ext cx="8932333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Perceptron: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s</a:t>
            </a:r>
            <a:r>
              <a:rPr lang="en-US" dirty="0" smtClean="0"/>
              <a:t>eparable: </a:t>
            </a:r>
          </a:p>
          <a:p>
            <a:pPr marL="1051560" lvl="2" indent="-45720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finds </a:t>
            </a:r>
            <a:r>
              <a:rPr lang="en-US" b="1" i="1" dirty="0" smtClean="0">
                <a:solidFill>
                  <a:srgbClr val="0000FF"/>
                </a:solidFill>
              </a:rPr>
              <a:t>some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hyperplane</a:t>
            </a:r>
            <a:r>
              <a:rPr lang="en-US" dirty="0" smtClean="0">
                <a:solidFill>
                  <a:srgbClr val="0000FF"/>
                </a:solidFill>
              </a:rPr>
              <a:t> that separates the data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non-separable:</a:t>
            </a:r>
          </a:p>
          <a:p>
            <a:pPr marL="1051560" lvl="2" indent="-45720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will continue to adjust as it iterates through the examples</a:t>
            </a:r>
          </a:p>
          <a:p>
            <a:pPr marL="1051560" lvl="2" indent="-45720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final </a:t>
            </a:r>
            <a:r>
              <a:rPr lang="en-US" dirty="0" err="1" smtClean="0">
                <a:solidFill>
                  <a:srgbClr val="0000FF"/>
                </a:solidFill>
              </a:rPr>
              <a:t>hyperplane</a:t>
            </a:r>
            <a:r>
              <a:rPr lang="en-US" dirty="0" smtClean="0">
                <a:solidFill>
                  <a:srgbClr val="0000FF"/>
                </a:solidFill>
              </a:rPr>
              <a:t> will depend on which examples it saw recently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Gradient descent: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separable and non-separable</a:t>
            </a:r>
          </a:p>
          <a:p>
            <a:pPr marL="1051560" lvl="2" indent="-457200">
              <a:buFontTx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finds the </a:t>
            </a:r>
            <a:r>
              <a:rPr lang="en-US" dirty="0" err="1" smtClean="0">
                <a:solidFill>
                  <a:srgbClr val="0000FF"/>
                </a:solidFill>
              </a:rPr>
              <a:t>hyperplane</a:t>
            </a:r>
            <a:r>
              <a:rPr lang="en-US" dirty="0" smtClean="0">
                <a:solidFill>
                  <a:srgbClr val="0000FF"/>
                </a:solidFill>
              </a:rPr>
              <a:t> that minimizes the objective function (loss + regularization)</a:t>
            </a:r>
          </a:p>
          <a:p>
            <a:pPr marL="594360" lvl="2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pPr marL="32004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Which </a:t>
            </a:r>
            <a:r>
              <a:rPr lang="en-US" dirty="0" err="1" smtClean="0">
                <a:solidFill>
                  <a:srgbClr val="FF0000"/>
                </a:solidFill>
              </a:rPr>
              <a:t>hyperplane</a:t>
            </a:r>
            <a:r>
              <a:rPr lang="en-US" dirty="0" smtClean="0">
                <a:solidFill>
                  <a:srgbClr val="FF0000"/>
                </a:solidFill>
              </a:rPr>
              <a:t> is this?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59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77999" y="2846277"/>
            <a:ext cx="5723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cs.stanford.edu</a:t>
            </a:r>
            <a:r>
              <a:rPr lang="en-US" dirty="0"/>
              <a:t>/people/</a:t>
            </a:r>
            <a:r>
              <a:rPr lang="en-US" dirty="0" err="1"/>
              <a:t>karpathy</a:t>
            </a:r>
            <a:r>
              <a:rPr lang="en-US" dirty="0"/>
              <a:t>/</a:t>
            </a:r>
            <a:r>
              <a:rPr lang="en-US" dirty="0" err="1"/>
              <a:t>svmjs</a:t>
            </a:r>
            <a:r>
              <a:rPr lang="en-US" dirty="0"/>
              <a:t>/demo/</a:t>
            </a:r>
          </a:p>
        </p:txBody>
      </p:sp>
    </p:spTree>
    <p:extLst>
      <p:ext uri="{BB962C8B-B14F-4D97-AF65-F5344CB8AC3E}">
        <p14:creationId xmlns:p14="http://schemas.microsoft.com/office/powerpoint/2010/main" val="61259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SVM problem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3" y="1862666"/>
            <a:ext cx="4035778" cy="423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1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12073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8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66210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9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8482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0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6468" y="5432476"/>
            <a:ext cx="7892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Given the optimal solution, w, b:</a:t>
            </a: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Can we figure out what the slack penalties are for each point?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9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Cross 42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02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2" name="AutoShape 17"/>
          <p:cNvSpPr>
            <a:spLocks noChangeArrowheads="1"/>
          </p:cNvSpPr>
          <p:nvPr/>
        </p:nvSpPr>
        <p:spPr bwMode="auto">
          <a:xfrm>
            <a:off x="1979879" y="50032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427085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2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987123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3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20643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4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2834307" y="2144889"/>
            <a:ext cx="1018026" cy="12312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487655" y="2268011"/>
            <a:ext cx="364678" cy="3450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8111" y="1806346"/>
            <a:ext cx="3394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do the margin lines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represent </a:t>
            </a:r>
            <a:r>
              <a:rPr lang="en-US" sz="2400" dirty="0" err="1" smtClean="0">
                <a:solidFill>
                  <a:srgbClr val="FF0000"/>
                </a:solidFill>
              </a:rPr>
              <a:t>wrt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w,b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2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Cross 5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26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301085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2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904338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3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9814706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4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4" y="2372786"/>
            <a:ext cx="55200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05879"/>
              </p:ext>
            </p:extLst>
          </p:nvPr>
        </p:nvGraphicFramePr>
        <p:xfrm>
          <a:off x="4199664" y="2030885"/>
          <a:ext cx="1646014" cy="474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5" name="Equation" r:id="rId9" imgW="749300" imgH="215900" progId="Equation.3">
                  <p:embed/>
                </p:oleObj>
              </mc:Choice>
              <mc:Fallback>
                <p:oleObj name="Equation" r:id="rId9" imgW="749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9664" y="2030885"/>
                        <a:ext cx="1646014" cy="4742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667619"/>
              </p:ext>
            </p:extLst>
          </p:nvPr>
        </p:nvGraphicFramePr>
        <p:xfrm>
          <a:off x="1050925" y="1557338"/>
          <a:ext cx="18415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6" name="Equation" r:id="rId11" imgW="838200" imgH="215900" progId="Equation.3">
                  <p:embed/>
                </p:oleObj>
              </mc:Choice>
              <mc:Fallback>
                <p:oleObj name="Equation" r:id="rId11" imgW="838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50925" y="1557338"/>
                        <a:ext cx="1841500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/>
          <p:cNvCxnSpPr/>
          <p:nvPr/>
        </p:nvCxnSpPr>
        <p:spPr>
          <a:xfrm>
            <a:off x="2798061" y="1987908"/>
            <a:ext cx="1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02179" y="5816425"/>
            <a:ext cx="591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Or: 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589530"/>
              </p:ext>
            </p:extLst>
          </p:nvPr>
        </p:nvGraphicFramePr>
        <p:xfrm>
          <a:off x="3270390" y="5816425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07" name="Equation" r:id="rId13" imgW="965200" imgH="215900" progId="Equation.3">
                  <p:embed/>
                </p:oleObj>
              </mc:Choice>
              <mc:Fallback>
                <p:oleObj name="Equation" r:id="rId13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270390" y="5816425"/>
                        <a:ext cx="2120900" cy="474662"/>
                      </a:xfrm>
                      <a:prstGeom prst="rect">
                        <a:avLst/>
                      </a:prstGeom>
                      <a:ln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Cross 46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839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35824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42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99508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43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947170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44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507588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45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slack values for points outside (or on) the margin AND correctly classified?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567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10374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66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92052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67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4790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68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73352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69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5615001"/>
            <a:ext cx="8484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0!  The slack variables have to be greater than or equal to zero and if they’re on or beyond the margin then </a:t>
            </a:r>
            <a:r>
              <a:rPr lang="en-US" sz="2400" dirty="0" err="1" smtClean="0">
                <a:solidFill>
                  <a:srgbClr val="0000FF"/>
                </a:solidFill>
              </a:rPr>
              <a:t>y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</a:rPr>
              <a:t>wx</a:t>
            </a:r>
            <a:r>
              <a:rPr lang="en-US" sz="2400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err="1" smtClean="0">
                <a:solidFill>
                  <a:srgbClr val="0000FF"/>
                </a:solidFill>
              </a:rPr>
              <a:t>+b</a:t>
            </a:r>
            <a:r>
              <a:rPr lang="en-US" sz="2400" dirty="0" smtClean="0">
                <a:solidFill>
                  <a:srgbClr val="0000FF"/>
                </a:solidFill>
              </a:rPr>
              <a:t>) ≥ 1 already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410746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252701" y="368336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173416" y="43617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2315" y="460107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88723" y="4386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487617" y="376661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50058" y="344117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1912326" y="425961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39160" y="438185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934245" y="41592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117074" y="3931714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94382" y="384352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48684" y="368547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962821" y="3372915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1538200" y="3013430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736814" y="3321052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272206" y="2783419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23409" y="2176641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355234" y="2252847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ross 64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79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8467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0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3283076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1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985151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2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905570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93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001980" y="5615001"/>
            <a:ext cx="7238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slack values for points inside the margin AND classified correctly?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2142156" y="3624618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ross 50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921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20846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6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122727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7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63307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8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31384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59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1230579" y="5477420"/>
            <a:ext cx="7238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Difference from the point to the margin.</a:t>
            </a:r>
            <a:r>
              <a:rPr lang="en-US" sz="2400" dirty="0" smtClean="0">
                <a:solidFill>
                  <a:srgbClr val="FF0000"/>
                </a:solidFill>
              </a:rPr>
              <a:t>  Which is?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306197" y="3808064"/>
            <a:ext cx="177712" cy="14022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78571"/>
              </p:ext>
            </p:extLst>
          </p:nvPr>
        </p:nvGraphicFramePr>
        <p:xfrm>
          <a:off x="248390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60" name="Equation" r:id="rId11" imgW="1206500" imgH="215900" progId="Equation.3">
                  <p:embed/>
                </p:oleObj>
              </mc:Choice>
              <mc:Fallback>
                <p:oleObj name="Equation" r:id="rId11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8390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572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450103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38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89977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39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402421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40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92422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41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01897" y="5671445"/>
            <a:ext cx="825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slack values for points that are incorrectly classified?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1227756" y="3454056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487617" y="4084463"/>
            <a:ext cx="310445" cy="310445"/>
          </a:xfrm>
          <a:prstGeom prst="ellips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ross 48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521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</a:t>
            </a:r>
            <a:r>
              <a:rPr lang="en-US" dirty="0" err="1" smtClean="0"/>
              <a:t>hyperplane</a:t>
            </a:r>
            <a:r>
              <a:rPr lang="en-US" dirty="0" smtClean="0"/>
              <a:t> would you choose?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486819" y="1938161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48707" y="4927424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2345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48782" y="31144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01182" y="3660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201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53582" y="25175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201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872582" y="3584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34582" y="3203399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36282" y="31906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679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58582" y="41177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50482" y="46384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472782" y="35081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04457" y="40019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48982" y="43463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34782" y="343199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20307" y="19191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29907" y="1995311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396707" y="2757311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 flipV="1">
            <a:off x="3523457" y="1805516"/>
            <a:ext cx="1114426" cy="3121905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 flipV="1">
            <a:off x="2486818" y="2299404"/>
            <a:ext cx="3229329" cy="233909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 flipV="1">
            <a:off x="2809081" y="2008011"/>
            <a:ext cx="2349501" cy="280317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82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482841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2" name="Equation" r:id="rId3" imgW="1435100" imgH="215900" progId="Equation.3">
                  <p:embed/>
                </p:oleObj>
              </mc:Choice>
              <mc:Fallback>
                <p:oleObj name="Equation" r:id="rId3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1015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3" name="Equation" r:id="rId5" imgW="1371600" imgH="304800" progId="Equation.3">
                  <p:embed/>
                </p:oleObj>
              </mc:Choice>
              <mc:Fallback>
                <p:oleObj name="Equation" r:id="rId5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456545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4" name="Equation" r:id="rId7" imgW="381000" imgH="215900" progId="Equation.3">
                  <p:embed/>
                </p:oleObj>
              </mc:Choice>
              <mc:Fallback>
                <p:oleObj name="Equation" r:id="rId7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37395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65" name="Equation" r:id="rId9" imgW="965200" imgH="215900" progId="Equation.3">
                  <p:embed/>
                </p:oleObj>
              </mc:Choice>
              <mc:Fallback>
                <p:oleObj name="Equation" r:id="rId9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1838768" y="3661452"/>
            <a:ext cx="752475" cy="565786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882297" cy="67024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15004" y="5451507"/>
            <a:ext cx="131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Which is?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79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008519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86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34815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87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620539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88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6497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89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plus</a:t>
            </a:r>
            <a:r>
              <a:rPr lang="en-US" sz="2400" dirty="0" smtClean="0">
                <a:solidFill>
                  <a:srgbClr val="0000FF"/>
                </a:solidFill>
              </a:rPr>
              <a:t> the “distance” to the margin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6250" y="6066556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0321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23361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2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617063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3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107137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4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780325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5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plus</a:t>
            </a:r>
            <a:r>
              <a:rPr lang="en-US" sz="2400" dirty="0" smtClean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877862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56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757975" y="6168862"/>
            <a:ext cx="944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Why -?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8315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83028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6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35632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7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996764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8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18282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79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plus</a:t>
            </a:r>
            <a:r>
              <a:rPr lang="en-US" sz="2400" dirty="0" smtClean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052226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80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?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4012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477240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0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095000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1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559025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2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313247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3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plus</a:t>
            </a:r>
            <a:r>
              <a:rPr lang="en-US" sz="2400" dirty="0" smtClean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3735"/>
              </p:ext>
            </p:extLst>
          </p:nvPr>
        </p:nvGraphicFramePr>
        <p:xfrm>
          <a:off x="1570656" y="6116556"/>
          <a:ext cx="18684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04" name="Equation" r:id="rId12" imgW="850900" imgH="215900" progId="Equation.3">
                  <p:embed/>
                </p:oleObj>
              </mc:Choice>
              <mc:Fallback>
                <p:oleObj name="Equation" r:id="rId12" imgW="850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70656" y="6116556"/>
                        <a:ext cx="1868488" cy="4746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6115554" y="6087221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endParaRPr lang="en-US"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609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6"/>
          <p:cNvSpPr>
            <a:spLocks noChangeShapeType="1"/>
          </p:cNvSpPr>
          <p:nvPr/>
        </p:nvSpPr>
        <p:spPr bwMode="auto">
          <a:xfrm flipV="1">
            <a:off x="767382" y="2268011"/>
            <a:ext cx="2066925" cy="27701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65285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078179" y="34792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230579" y="4025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8495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auto">
          <a:xfrm>
            <a:off x="1382979" y="28823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auto">
          <a:xfrm>
            <a:off x="8495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7" name="AutoShape 12"/>
          <p:cNvSpPr>
            <a:spLocks noChangeArrowheads="1"/>
          </p:cNvSpPr>
          <p:nvPr/>
        </p:nvSpPr>
        <p:spPr bwMode="auto">
          <a:xfrm>
            <a:off x="1001979" y="394917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8" name="AutoShape 13"/>
          <p:cNvSpPr>
            <a:spLocks noChangeArrowheads="1"/>
          </p:cNvSpPr>
          <p:nvPr/>
        </p:nvSpPr>
        <p:spPr bwMode="auto">
          <a:xfrm>
            <a:off x="1848645" y="3441175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9" name="AutoShape 14"/>
          <p:cNvSpPr>
            <a:spLocks noChangeArrowheads="1"/>
          </p:cNvSpPr>
          <p:nvPr/>
        </p:nvSpPr>
        <p:spPr bwMode="auto">
          <a:xfrm>
            <a:off x="2665679" y="35554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0" name="AutoShape 15"/>
          <p:cNvSpPr>
            <a:spLocks noChangeArrowheads="1"/>
          </p:cNvSpPr>
          <p:nvPr/>
        </p:nvSpPr>
        <p:spPr bwMode="auto">
          <a:xfrm>
            <a:off x="22973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1" name="AutoShape 16"/>
          <p:cNvSpPr>
            <a:spLocks noChangeArrowheads="1"/>
          </p:cNvSpPr>
          <p:nvPr/>
        </p:nvSpPr>
        <p:spPr bwMode="auto">
          <a:xfrm>
            <a:off x="3287979" y="44825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3" name="AutoShape 18"/>
          <p:cNvSpPr>
            <a:spLocks noChangeArrowheads="1"/>
          </p:cNvSpPr>
          <p:nvPr/>
        </p:nvSpPr>
        <p:spPr bwMode="auto">
          <a:xfrm>
            <a:off x="2602179" y="38729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4" name="AutoShape 19"/>
          <p:cNvSpPr>
            <a:spLocks noChangeArrowheads="1"/>
          </p:cNvSpPr>
          <p:nvPr/>
        </p:nvSpPr>
        <p:spPr bwMode="auto">
          <a:xfrm>
            <a:off x="2033854" y="43666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5" name="AutoShape 20"/>
          <p:cNvSpPr>
            <a:spLocks noChangeArrowheads="1"/>
          </p:cNvSpPr>
          <p:nvPr/>
        </p:nvSpPr>
        <p:spPr bwMode="auto">
          <a:xfrm>
            <a:off x="2678379" y="47111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6" name="AutoShape 21"/>
          <p:cNvSpPr>
            <a:spLocks noChangeArrowheads="1"/>
          </p:cNvSpPr>
          <p:nvPr/>
        </p:nvSpPr>
        <p:spPr bwMode="auto">
          <a:xfrm>
            <a:off x="3364179" y="379677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7" name="AutoShape 22"/>
          <p:cNvSpPr>
            <a:spLocks noChangeArrowheads="1"/>
          </p:cNvSpPr>
          <p:nvPr/>
        </p:nvSpPr>
        <p:spPr bwMode="auto">
          <a:xfrm>
            <a:off x="1849704" y="22838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8" name="AutoShape 23"/>
          <p:cNvSpPr>
            <a:spLocks noChangeArrowheads="1"/>
          </p:cNvSpPr>
          <p:nvPr/>
        </p:nvSpPr>
        <p:spPr bwMode="auto">
          <a:xfrm>
            <a:off x="2459304" y="2360086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09" name="AutoShape 24"/>
          <p:cNvSpPr>
            <a:spLocks noChangeArrowheads="1"/>
          </p:cNvSpPr>
          <p:nvPr/>
        </p:nvSpPr>
        <p:spPr bwMode="auto">
          <a:xfrm>
            <a:off x="3526104" y="31220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0" name="AutoShape 25"/>
          <p:cNvSpPr>
            <a:spLocks noChangeArrowheads="1"/>
          </p:cNvSpPr>
          <p:nvPr/>
        </p:nvSpPr>
        <p:spPr bwMode="auto">
          <a:xfrm>
            <a:off x="1338529" y="3566586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1" name="AutoShape 26"/>
          <p:cNvSpPr>
            <a:spLocks noChangeArrowheads="1"/>
          </p:cNvSpPr>
          <p:nvPr/>
        </p:nvSpPr>
        <p:spPr bwMode="auto">
          <a:xfrm>
            <a:off x="1059129" y="42730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12" name="AutoShape 27"/>
          <p:cNvSpPr>
            <a:spLocks noChangeArrowheads="1"/>
          </p:cNvSpPr>
          <p:nvPr/>
        </p:nvSpPr>
        <p:spPr bwMode="auto">
          <a:xfrm>
            <a:off x="2602179" y="419682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976932" y="2448986"/>
            <a:ext cx="2143125" cy="288448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 flipV="1">
            <a:off x="1415082" y="2629961"/>
            <a:ext cx="2009775" cy="2693988"/>
          </a:xfrm>
          <a:prstGeom prst="line">
            <a:avLst/>
          </a:prstGeom>
          <a:noFill/>
          <a:ln w="19050" cap="rnd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788453"/>
              </p:ext>
            </p:extLst>
          </p:nvPr>
        </p:nvGraphicFramePr>
        <p:xfrm>
          <a:off x="5446005" y="386680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24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46005" y="386680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745032" y="351314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499215"/>
              </p:ext>
            </p:extLst>
          </p:nvPr>
        </p:nvGraphicFramePr>
        <p:xfrm>
          <a:off x="5446005" y="297769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25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6005" y="297769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9607328"/>
              </p:ext>
            </p:extLst>
          </p:nvPr>
        </p:nvGraphicFramePr>
        <p:xfrm>
          <a:off x="6748538" y="427302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26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48538" y="427302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252929" y="3742449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526105" y="2114199"/>
            <a:ext cx="340339" cy="51576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2798062" y="1987908"/>
            <a:ext cx="489917" cy="257175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05948"/>
              </p:ext>
            </p:extLst>
          </p:nvPr>
        </p:nvGraphicFramePr>
        <p:xfrm>
          <a:off x="3376879" y="1639537"/>
          <a:ext cx="212090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27" name="Equation" r:id="rId10" imgW="965200" imgH="215900" progId="Equation.3">
                  <p:embed/>
                </p:oleObj>
              </mc:Choice>
              <mc:Fallback>
                <p:oleObj name="Equation" r:id="rId10" imgW="965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76879" y="1639537"/>
                        <a:ext cx="2120900" cy="47466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39"/>
          <p:cNvCxnSpPr/>
          <p:nvPr/>
        </p:nvCxnSpPr>
        <p:spPr>
          <a:xfrm>
            <a:off x="2122754" y="3866805"/>
            <a:ext cx="468489" cy="360433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47702" y="3578937"/>
            <a:ext cx="589843" cy="446437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ross 43"/>
          <p:cNvSpPr/>
          <p:nvPr/>
        </p:nvSpPr>
        <p:spPr>
          <a:xfrm>
            <a:off x="3410745" y="4502417"/>
            <a:ext cx="398060" cy="417513"/>
          </a:xfrm>
          <a:prstGeom prst="plus">
            <a:avLst>
              <a:gd name="adj" fmla="val 37883"/>
            </a:avLst>
          </a:prstGeom>
          <a:solidFill>
            <a:srgbClr val="0000FF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902" y="2537886"/>
            <a:ext cx="398060" cy="184150"/>
          </a:xfrm>
          <a:prstGeom prst="rect">
            <a:avLst/>
          </a:prstGeom>
          <a:solidFill>
            <a:srgbClr val="FF0000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937545" y="4062505"/>
            <a:ext cx="315384" cy="210519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831007" y="3638729"/>
            <a:ext cx="249414" cy="174275"/>
          </a:xfrm>
          <a:prstGeom prst="line">
            <a:avLst/>
          </a:prstGeom>
          <a:ln>
            <a:solidFill>
              <a:srgbClr val="008000"/>
            </a:solidFill>
            <a:prstDash val="dash"/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7902" y="5522364"/>
            <a:ext cx="822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“distance” to the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</a:rPr>
              <a:t>plus</a:t>
            </a:r>
            <a:r>
              <a:rPr lang="en-US" sz="2400" dirty="0" smtClean="0">
                <a:solidFill>
                  <a:srgbClr val="0000FF"/>
                </a:solidFill>
              </a:rPr>
              <a:t> the “distance” to the margin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504721"/>
              </p:ext>
            </p:extLst>
          </p:nvPr>
        </p:nvGraphicFramePr>
        <p:xfrm>
          <a:off x="2767279" y="6107113"/>
          <a:ext cx="25733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28" name="Equation" r:id="rId12" imgW="1206500" imgH="215900" progId="Equation.3">
                  <p:embed/>
                </p:oleObj>
              </mc:Choice>
              <mc:Fallback>
                <p:oleObj name="Equation" r:id="rId12" imgW="1206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67279" y="6107113"/>
                        <a:ext cx="2573337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56924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5492743"/>
              </p:ext>
            </p:extLst>
          </p:nvPr>
        </p:nvGraphicFramePr>
        <p:xfrm>
          <a:off x="2863672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06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63672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162699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5818506"/>
              </p:ext>
            </p:extLst>
          </p:nvPr>
        </p:nvGraphicFramePr>
        <p:xfrm>
          <a:off x="2863672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07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63672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91276"/>
              </p:ext>
            </p:extLst>
          </p:nvPr>
        </p:nvGraphicFramePr>
        <p:xfrm>
          <a:off x="4166205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08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6205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70837"/>
              </p:ext>
            </p:extLst>
          </p:nvPr>
        </p:nvGraphicFramePr>
        <p:xfrm>
          <a:off x="1488547" y="4427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09" name="Equation" r:id="rId10" imgW="2641600" imgH="571500" progId="Equation.3">
                  <p:embed/>
                </p:oleObj>
              </mc:Choice>
              <mc:Fallback>
                <p:oleObj name="Equation" r:id="rId10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88547" y="4427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612648" y="3880555"/>
            <a:ext cx="7896352" cy="1411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4436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Soft Margin SVM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626698"/>
              </p:ext>
            </p:extLst>
          </p:nvPr>
        </p:nvGraphicFramePr>
        <p:xfrm>
          <a:off x="1488547" y="1633009"/>
          <a:ext cx="5689600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8" name="Equation" r:id="rId3" imgW="2641600" imgH="571500" progId="Equation.3">
                  <p:embed/>
                </p:oleObj>
              </mc:Choice>
              <mc:Fallback>
                <p:oleObj name="Equation" r:id="rId3" imgW="2641600" imgH="571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8547" y="1633009"/>
                        <a:ext cx="5689600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own Arrow 4"/>
          <p:cNvSpPr/>
          <p:nvPr/>
        </p:nvSpPr>
        <p:spPr>
          <a:xfrm>
            <a:off x="3570111" y="3231444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4364"/>
              </p:ext>
            </p:extLst>
          </p:nvPr>
        </p:nvGraphicFramePr>
        <p:xfrm>
          <a:off x="2636838" y="4708525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9" name="Equation" r:id="rId5" imgW="1689100" imgH="215900" progId="Equation.3">
                  <p:embed/>
                </p:oleObj>
              </mc:Choice>
              <mc:Fallback>
                <p:oleObj name="Equation" r:id="rId5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36838" y="4708525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713785"/>
              </p:ext>
            </p:extLst>
          </p:nvPr>
        </p:nvGraphicFramePr>
        <p:xfrm>
          <a:off x="2992614" y="5283906"/>
          <a:ext cx="218757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90" name="Equation" r:id="rId7" imgW="1016000" imgH="203200" progId="Equation.3">
                  <p:embed/>
                </p:oleObj>
              </mc:Choice>
              <mc:Fallback>
                <p:oleObj name="Equation" r:id="rId7" imgW="1016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92614" y="5283906"/>
                        <a:ext cx="2187575" cy="436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636838" y="6067778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look familiar?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72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loss!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048170"/>
              </p:ext>
            </p:extLst>
          </p:nvPr>
        </p:nvGraphicFramePr>
        <p:xfrm>
          <a:off x="4035423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54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5423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4812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0/1 loss: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893715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Hinge: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553863"/>
              </p:ext>
            </p:extLst>
          </p:nvPr>
        </p:nvGraphicFramePr>
        <p:xfrm>
          <a:off x="4049534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55" name="Equation" r:id="rId5" imgW="1422400" imgH="203200" progId="Equation.3">
                  <p:embed/>
                </p:oleObj>
              </mc:Choice>
              <mc:Fallback>
                <p:oleObj name="Equation" r:id="rId5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49534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24344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Exponential: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369746"/>
              </p:ext>
            </p:extLst>
          </p:nvPr>
        </p:nvGraphicFramePr>
        <p:xfrm>
          <a:off x="4140687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56" name="Equation" r:id="rId7" imgW="1155700" imgH="203200" progId="Equation.3">
                  <p:embed/>
                </p:oleObj>
              </mc:Choice>
              <mc:Fallback>
                <p:oleObj name="Equation" r:id="rId7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40687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9683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Squared loss: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30199"/>
              </p:ext>
            </p:extLst>
          </p:nvPr>
        </p:nvGraphicFramePr>
        <p:xfrm>
          <a:off x="4140687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57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0687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665111" y="3080230"/>
            <a:ext cx="5475111" cy="667329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7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03861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78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268624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79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006477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0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763507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81" name="Equation" r:id="rId10" imgW="1689100" imgH="215900" progId="Equation.3">
                  <p:embed/>
                </p:oleObj>
              </mc:Choice>
              <mc:Fallback>
                <p:oleObj name="Equation" r:id="rId10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60222" y="3852333"/>
            <a:ext cx="46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Do we need the constraints still?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365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classifiers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538956" y="214224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400844" y="513150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57559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00919" y="3318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153319" y="3864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7723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305719" y="27216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7723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924719" y="3788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686719" y="34074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588419" y="33947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2201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210719" y="43218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1902619" y="4842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524919" y="37122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1956594" y="42059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601119" y="45504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286919" y="36360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772444" y="21231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382044" y="219939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448844" y="296139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281906" y="1837444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977106" y="18374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510506" y="1913644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4991894" y="213589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853782" y="512515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02853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453857" y="33122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606257" y="3858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2252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758657" y="27153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2252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377657" y="3782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139657" y="34011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041357" y="33884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6730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663657" y="4315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355557" y="48362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6977857" y="3705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409532" y="41996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054057" y="45441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739857" y="36297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225382" y="21168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834982" y="219304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7901782" y="295504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5963444" y="1602494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811044" y="1831094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039644" y="1831094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31774" y="5897223"/>
            <a:ext cx="6321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Choose the line where the distance to the nearest point(s) is as large as possible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6" name="Right Brace 25"/>
          <p:cNvSpPr/>
          <p:nvPr/>
        </p:nvSpPr>
        <p:spPr>
          <a:xfrm rot="6677477">
            <a:off x="1217104" y="5196864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16439" y="5490638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5" name="Right Brace 54"/>
          <p:cNvSpPr/>
          <p:nvPr/>
        </p:nvSpPr>
        <p:spPr>
          <a:xfrm rot="6677477">
            <a:off x="5820219" y="5198363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377657" y="5350237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405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Understanding the Soft Margin SVM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5395972"/>
              </p:ext>
            </p:extLst>
          </p:nvPr>
        </p:nvGraphicFramePr>
        <p:xfrm>
          <a:off x="944561" y="2642545"/>
          <a:ext cx="3062996" cy="460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44" name="Equation" r:id="rId4" imgW="1435100" imgH="215900" progId="Equation.3">
                  <p:embed/>
                </p:oleObj>
              </mc:Choice>
              <mc:Fallback>
                <p:oleObj name="Equation" r:id="rId4" imgW="143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4561" y="2642545"/>
                        <a:ext cx="3062996" cy="4608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43588" y="2288881"/>
            <a:ext cx="1404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subject to:</a:t>
            </a:r>
            <a:endParaRPr lang="en-US" sz="24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774535"/>
              </p:ext>
            </p:extLst>
          </p:nvPr>
        </p:nvGraphicFramePr>
        <p:xfrm>
          <a:off x="944561" y="1753432"/>
          <a:ext cx="3062997" cy="677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45" name="Equation" r:id="rId6" imgW="1371600" imgH="304800" progId="Equation.3">
                  <p:embed/>
                </p:oleObj>
              </mc:Choice>
              <mc:Fallback>
                <p:oleObj name="Equation" r:id="rId6" imgW="137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44561" y="1753432"/>
                        <a:ext cx="3062997" cy="677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017566"/>
              </p:ext>
            </p:extLst>
          </p:nvPr>
        </p:nvGraphicFramePr>
        <p:xfrm>
          <a:off x="2247094" y="3048764"/>
          <a:ext cx="820128" cy="46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46" name="Equation" r:id="rId8" imgW="381000" imgH="215900" progId="Equation.3">
                  <p:embed/>
                </p:oleObj>
              </mc:Choice>
              <mc:Fallback>
                <p:oleObj name="Equation" r:id="rId8" imgW="381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7094" y="3048764"/>
                        <a:ext cx="820128" cy="464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7878"/>
              </p:ext>
            </p:extLst>
          </p:nvPr>
        </p:nvGraphicFramePr>
        <p:xfrm>
          <a:off x="5000498" y="2285408"/>
          <a:ext cx="3638550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47" name="Equation" r:id="rId10" imgW="1689100" imgH="215900" progId="Equation.3">
                  <p:embed/>
                </p:oleObj>
              </mc:Choice>
              <mc:Fallback>
                <p:oleObj name="Equation" r:id="rId10" imgW="1689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00498" y="2285408"/>
                        <a:ext cx="3638550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3570111" y="3640666"/>
            <a:ext cx="987778" cy="1072445"/>
          </a:xfrm>
          <a:prstGeom prst="downArrow">
            <a:avLst/>
          </a:prstGeom>
          <a:solidFill>
            <a:srgbClr val="DD8047"/>
          </a:solidFill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311246"/>
              </p:ext>
            </p:extLst>
          </p:nvPr>
        </p:nvGraphicFramePr>
        <p:xfrm>
          <a:off x="1338263" y="5081235"/>
          <a:ext cx="5897562" cy="677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448" name="Equation" r:id="rId12" imgW="2641600" imgH="304800" progId="Equation.3">
                  <p:embed/>
                </p:oleObj>
              </mc:Choice>
              <mc:Fallback>
                <p:oleObj name="Equation" r:id="rId12" imgW="26416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38263" y="5081235"/>
                        <a:ext cx="5897562" cy="677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3222" y="6038334"/>
            <a:ext cx="3062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Unconstrained problem!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573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the Soft Margin SVM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2529"/>
              </p:ext>
            </p:extLst>
          </p:nvPr>
        </p:nvGraphicFramePr>
        <p:xfrm>
          <a:off x="2032000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2" name="Equation" r:id="rId3" imgW="2108200" imgH="304800" progId="Equation.3">
                  <p:embed/>
                </p:oleObj>
              </mc:Choice>
              <mc:Fallback>
                <p:oleObj name="Equation" r:id="rId3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2000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28888" y="2822222"/>
            <a:ext cx="6093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look like something we’ve seen before?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730727"/>
              </p:ext>
            </p:extLst>
          </p:nvPr>
        </p:nvGraphicFramePr>
        <p:xfrm>
          <a:off x="1520119" y="3951993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43" name="Equation" r:id="rId5" imgW="2616200" imgH="457200" progId="Equation.3">
                  <p:embed/>
                </p:oleObj>
              </mc:Choice>
              <mc:Fallback>
                <p:oleObj name="Equation" r:id="rId5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0119" y="3951993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96445" y="5136444"/>
            <a:ext cx="3471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Gradient descent problem!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27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 margin SVM as gradient descent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183761"/>
              </p:ext>
            </p:extLst>
          </p:nvPr>
        </p:nvGraphicFramePr>
        <p:xfrm>
          <a:off x="3400778" y="1708150"/>
          <a:ext cx="47069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0" name="Equation" r:id="rId3" imgW="2108200" imgH="304800" progId="Equation.3">
                  <p:embed/>
                </p:oleObj>
              </mc:Choice>
              <mc:Fallback>
                <p:oleObj name="Equation" r:id="rId3" imgW="21082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00778" y="1708150"/>
                        <a:ext cx="4706938" cy="677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114902"/>
              </p:ext>
            </p:extLst>
          </p:nvPr>
        </p:nvGraphicFramePr>
        <p:xfrm>
          <a:off x="3400778" y="5758744"/>
          <a:ext cx="53324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1" name="Equation" r:id="rId5" imgW="2616200" imgH="457200" progId="Equation.3">
                  <p:embed/>
                </p:oleObj>
              </mc:Choice>
              <mc:Fallback>
                <p:oleObj name="Equation" r:id="rId5" imgW="261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0778" y="5758744"/>
                        <a:ext cx="53324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428171"/>
              </p:ext>
            </p:extLst>
          </p:nvPr>
        </p:nvGraphicFramePr>
        <p:xfrm>
          <a:off x="3400778" y="2819752"/>
          <a:ext cx="47355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2" name="Equation" r:id="rId7" imgW="2120900" imgH="393700" progId="Equation.3">
                  <p:embed/>
                </p:oleObj>
              </mc:Choice>
              <mc:Fallback>
                <p:oleObj name="Equation" r:id="rId7" imgW="2120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00778" y="2819752"/>
                        <a:ext cx="473551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1556" y="2862086"/>
            <a:ext cx="2631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multiply through by 1/C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and rearrange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567772"/>
              </p:ext>
            </p:extLst>
          </p:nvPr>
        </p:nvGraphicFramePr>
        <p:xfrm>
          <a:off x="3595688" y="4071938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3" name="Equation" r:id="rId9" imgW="2082800" imgH="304800" progId="Equation.3">
                  <p:embed/>
                </p:oleObj>
              </mc:Choice>
              <mc:Fallback>
                <p:oleObj name="Equation" r:id="rId9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95688" y="4071938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30349" y="4216429"/>
            <a:ext cx="1361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let </a:t>
            </a:r>
            <a:r>
              <a:rPr lang="en-US" sz="2000" dirty="0" err="1" smtClean="0">
                <a:solidFill>
                  <a:srgbClr val="0000FF"/>
                </a:solidFill>
              </a:rPr>
              <a:t>λ</a:t>
            </a:r>
            <a:r>
              <a:rPr lang="en-US" sz="2000" dirty="0" smtClean="0">
                <a:solidFill>
                  <a:srgbClr val="0000FF"/>
                </a:solidFill>
              </a:rPr>
              <a:t>=1/C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6667" y="5103166"/>
            <a:ext cx="523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type of gradient descent problem?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1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 margin SVM as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2202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way to solve the soft margin SVM problem is using gradient descent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152663"/>
              </p:ext>
            </p:extLst>
          </p:nvPr>
        </p:nvGraphicFramePr>
        <p:xfrm>
          <a:off x="2283355" y="2822222"/>
          <a:ext cx="46497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48" name="Equation" r:id="rId3" imgW="2082800" imgH="304800" progId="Equation.3">
                  <p:embed/>
                </p:oleObj>
              </mc:Choice>
              <mc:Fallback>
                <p:oleObj name="Equation" r:id="rId3" imgW="20828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3355" y="2822222"/>
                        <a:ext cx="4649787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8080" y="4501445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hinge loss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81111" y="3498497"/>
            <a:ext cx="1721556" cy="100294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83369" y="4653845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L2 regularization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276623" y="3368675"/>
            <a:ext cx="129821" cy="11327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12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 SVM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all dimensions: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53758" y="4841701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6771752"/>
              </p:ext>
            </p:extLst>
          </p:nvPr>
        </p:nvGraphicFramePr>
        <p:xfrm>
          <a:off x="1765300" y="4841701"/>
          <a:ext cx="524986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14" name="Equation" r:id="rId3" imgW="2578100" imgH="457200" progId="Equation.3">
                  <p:embed/>
                </p:oleObj>
              </mc:Choice>
              <mc:Fallback>
                <p:oleObj name="Equation" r:id="rId3" imgW="25781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5300" y="4841701"/>
                        <a:ext cx="524986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02996"/>
              </p:ext>
            </p:extLst>
          </p:nvPr>
        </p:nvGraphicFramePr>
        <p:xfrm>
          <a:off x="1974496" y="3937000"/>
          <a:ext cx="5473700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15" name="Equation" r:id="rId5" imgW="2654300" imgH="431800" progId="Equation.3">
                  <p:embed/>
                </p:oleObj>
              </mc:Choice>
              <mc:Fallback>
                <p:oleObj name="Equation" r:id="rId5" imgW="26543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96" y="3937000"/>
                        <a:ext cx="5473700" cy="89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80555" y="5684334"/>
            <a:ext cx="1350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hinge loss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2973" y="5684334"/>
            <a:ext cx="227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L2 regularization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9652" y="6266553"/>
            <a:ext cx="8582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Finds the largest margin </a:t>
            </a:r>
            <a:r>
              <a:rPr lang="en-US" sz="2400" dirty="0" err="1" smtClean="0">
                <a:solidFill>
                  <a:srgbClr val="FF6600"/>
                </a:solidFill>
              </a:rPr>
              <a:t>hyperplane</a:t>
            </a:r>
            <a:r>
              <a:rPr lang="en-US" sz="2400" dirty="0" smtClean="0">
                <a:solidFill>
                  <a:srgbClr val="FF6600"/>
                </a:solidFill>
              </a:rPr>
              <a:t> while allowing for a soft margin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6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machines: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of the most successful (if not the most successful) classification approach: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5799769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334" y="3816673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Support vector machine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884" y="3746883"/>
            <a:ext cx="2946400" cy="469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650" y="5003526"/>
            <a:ext cx="2654300" cy="46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1667" y="5238476"/>
            <a:ext cx="233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perceptron algorithm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050" y="4413630"/>
            <a:ext cx="2628900" cy="444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80067" y="4458020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 nearest neighbor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1667" y="3132667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decision tree</a:t>
            </a:r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5650" y="3175000"/>
            <a:ext cx="27813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3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machines: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809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One of the most successful (if not the most successful) classification approach: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400" y="5799769"/>
            <a:ext cx="2585156" cy="10303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8334" y="3816673"/>
            <a:ext cx="258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Support vector machine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481667" y="5238476"/>
            <a:ext cx="2331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perceptron algorithm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380067" y="4458020"/>
            <a:ext cx="209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k nearest neighbor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1667" y="3132667"/>
            <a:ext cx="1473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decision tree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25026"/>
            <a:ext cx="2667000" cy="33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8050" y="3907379"/>
            <a:ext cx="2641600" cy="317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050" y="4514714"/>
            <a:ext cx="2514600" cy="317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132" y="5238476"/>
            <a:ext cx="25527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46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over time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20" y="1727596"/>
            <a:ext cx="8364328" cy="484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6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margin classifiers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48494" y="187078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510382" y="486004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68513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110457" y="30471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262857" y="3593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8818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415257" y="24502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8818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034257" y="3517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1796257" y="313602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697957" y="31233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23296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3320257" y="40504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2012157" y="45711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2634457" y="34408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2066132" y="39345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2710657" y="42790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3396457" y="336462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1881982" y="18517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2491582" y="192793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3558382" y="268993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 flipV="1">
            <a:off x="1391444" y="1565982"/>
            <a:ext cx="1676400" cy="32004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 flipV="1">
            <a:off x="1086644" y="15659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 flipV="1">
            <a:off x="1620044" y="1642182"/>
            <a:ext cx="1676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4"/>
          <p:cNvSpPr>
            <a:spLocks noChangeShapeType="1"/>
          </p:cNvSpPr>
          <p:nvPr/>
        </p:nvSpPr>
        <p:spPr bwMode="auto">
          <a:xfrm flipV="1">
            <a:off x="5101432" y="1864432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V="1">
            <a:off x="4963320" y="4853695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613807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5563395" y="30407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>
            <a:off x="5715795" y="3586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>
            <a:off x="53347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>
            <a:off x="5868195" y="24438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>
            <a:off x="53347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>
            <a:off x="5487195" y="3510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>
            <a:off x="6249195" y="3129670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7150895" y="31169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67825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7773195" y="40440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AutoShape 17"/>
          <p:cNvSpPr>
            <a:spLocks noChangeArrowheads="1"/>
          </p:cNvSpPr>
          <p:nvPr/>
        </p:nvSpPr>
        <p:spPr bwMode="auto">
          <a:xfrm>
            <a:off x="6465095" y="45647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AutoShape 18"/>
          <p:cNvSpPr>
            <a:spLocks noChangeArrowheads="1"/>
          </p:cNvSpPr>
          <p:nvPr/>
        </p:nvSpPr>
        <p:spPr bwMode="auto">
          <a:xfrm>
            <a:off x="7087395" y="34344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>
            <a:off x="6519070" y="39281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20"/>
          <p:cNvSpPr>
            <a:spLocks noChangeArrowheads="1"/>
          </p:cNvSpPr>
          <p:nvPr/>
        </p:nvSpPr>
        <p:spPr bwMode="auto">
          <a:xfrm>
            <a:off x="7163595" y="42726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21"/>
          <p:cNvSpPr>
            <a:spLocks noChangeArrowheads="1"/>
          </p:cNvSpPr>
          <p:nvPr/>
        </p:nvSpPr>
        <p:spPr bwMode="auto">
          <a:xfrm>
            <a:off x="7849395" y="3358270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22"/>
          <p:cNvSpPr>
            <a:spLocks noChangeArrowheads="1"/>
          </p:cNvSpPr>
          <p:nvPr/>
        </p:nvSpPr>
        <p:spPr bwMode="auto">
          <a:xfrm>
            <a:off x="6334920" y="18453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23"/>
          <p:cNvSpPr>
            <a:spLocks noChangeArrowheads="1"/>
          </p:cNvSpPr>
          <p:nvPr/>
        </p:nvSpPr>
        <p:spPr bwMode="auto">
          <a:xfrm>
            <a:off x="6944520" y="192158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24"/>
          <p:cNvSpPr>
            <a:spLocks noChangeArrowheads="1"/>
          </p:cNvSpPr>
          <p:nvPr/>
        </p:nvSpPr>
        <p:spPr bwMode="auto">
          <a:xfrm>
            <a:off x="8011320" y="268358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5"/>
          <p:cNvSpPr>
            <a:spLocks noChangeShapeType="1"/>
          </p:cNvSpPr>
          <p:nvPr/>
        </p:nvSpPr>
        <p:spPr bwMode="auto">
          <a:xfrm flipV="1">
            <a:off x="6072982" y="1331032"/>
            <a:ext cx="1371600" cy="342900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5"/>
          <p:cNvSpPr>
            <a:spLocks noChangeShapeType="1"/>
          </p:cNvSpPr>
          <p:nvPr/>
        </p:nvSpPr>
        <p:spPr bwMode="auto">
          <a:xfrm flipV="1">
            <a:off x="5920582" y="1559632"/>
            <a:ext cx="1295400" cy="32004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V="1">
            <a:off x="6149182" y="1559632"/>
            <a:ext cx="1371600" cy="32766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81857" y="5619286"/>
            <a:ext cx="8001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The </a:t>
            </a:r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r>
              <a:rPr lang="en-US" sz="2000" dirty="0" smtClean="0">
                <a:solidFill>
                  <a:srgbClr val="0000FF"/>
                </a:solidFill>
              </a:rPr>
              <a:t> of a classifier is the distance to the closest points of either class</a:t>
            </a:r>
          </a:p>
          <a:p>
            <a:endParaRPr lang="en-US" sz="2000" dirty="0" smtClean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FF6600"/>
                </a:solidFill>
              </a:rPr>
              <a:t>L</a:t>
            </a:r>
            <a:r>
              <a:rPr lang="en-US" sz="2000" dirty="0" smtClean="0">
                <a:solidFill>
                  <a:srgbClr val="FF6600"/>
                </a:solidFill>
              </a:rPr>
              <a:t>arge margin </a:t>
            </a:r>
            <a:r>
              <a:rPr lang="en-US" sz="2000" dirty="0" smtClean="0">
                <a:solidFill>
                  <a:srgbClr val="0000FF"/>
                </a:solidFill>
              </a:rPr>
              <a:t>classifiers attempt to maximize this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5977" y="5219176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487195" y="5078775"/>
            <a:ext cx="892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</a:rPr>
              <a:t>margin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57" name="Right Brace 56"/>
          <p:cNvSpPr/>
          <p:nvPr/>
        </p:nvSpPr>
        <p:spPr>
          <a:xfrm rot="6677477">
            <a:off x="1344103" y="4900533"/>
            <a:ext cx="157484" cy="244562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 rot="6677477">
            <a:off x="5947218" y="4902032"/>
            <a:ext cx="224007" cy="87298"/>
          </a:xfrm>
          <a:prstGeom prst="rightBrace">
            <a:avLst/>
          </a:prstGeom>
          <a:ln w="28575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72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vectors</a:t>
            </a:r>
            <a:endParaRPr lang="en-U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2517422" y="3617034"/>
            <a:ext cx="0" cy="3041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2379310" y="6606297"/>
            <a:ext cx="40814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554060" y="44361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979385" y="47933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1785" y="53394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507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284185" y="41964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>
            <a:off x="2750785" y="51108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903185" y="52632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665185" y="4882272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4566885" y="48695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>
            <a:off x="41985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>
            <a:off x="5189185" y="57966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3881085" y="63173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>
            <a:off x="4503385" y="51870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>
            <a:off x="3935060" y="56807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579585" y="60252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>
            <a:off x="5265385" y="5110872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3750910" y="35979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4360510" y="3674184"/>
            <a:ext cx="88900" cy="88900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5427310" y="4436184"/>
            <a:ext cx="88900" cy="88900"/>
          </a:xfrm>
          <a:prstGeom prst="octagon">
            <a:avLst>
              <a:gd name="adj" fmla="val 29287"/>
            </a:avLst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ine 25"/>
          <p:cNvSpPr>
            <a:spLocks noChangeShapeType="1"/>
          </p:cNvSpPr>
          <p:nvPr/>
        </p:nvSpPr>
        <p:spPr bwMode="auto">
          <a:xfrm flipV="1">
            <a:off x="2879371" y="3597984"/>
            <a:ext cx="2243139" cy="299085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3590572" y="4817184"/>
            <a:ext cx="228600" cy="21907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3863622" y="5612522"/>
            <a:ext cx="228600" cy="219075"/>
          </a:xfrm>
          <a:prstGeom prst="ellips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32"/>
          <p:cNvSpPr>
            <a:spLocks noChangeArrowheads="1"/>
          </p:cNvSpPr>
          <p:nvPr/>
        </p:nvSpPr>
        <p:spPr bwMode="auto">
          <a:xfrm>
            <a:off x="4497035" y="4799722"/>
            <a:ext cx="228600" cy="219075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1667" y="1697930"/>
            <a:ext cx="87247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For any separating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r>
              <a:rPr lang="en-US" sz="2400" dirty="0" smtClean="0">
                <a:solidFill>
                  <a:srgbClr val="0000FF"/>
                </a:solidFill>
              </a:rPr>
              <a:t>, there exist some set of “closest points”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These are called the support </a:t>
            </a:r>
            <a:r>
              <a:rPr lang="en-US" sz="2400" dirty="0" smtClean="0">
                <a:solidFill>
                  <a:srgbClr val="0000FF"/>
                </a:solidFill>
              </a:rPr>
              <a:t>vectors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For n dimensions, there will be </a:t>
            </a:r>
            <a:r>
              <a:rPr lang="en-US" sz="2400" i="1" dirty="0" smtClean="0">
                <a:solidFill>
                  <a:srgbClr val="0000FF"/>
                </a:solidFill>
              </a:rPr>
              <a:t>at least</a:t>
            </a:r>
            <a:r>
              <a:rPr lang="en-US" sz="2400" dirty="0" smtClean="0">
                <a:solidFill>
                  <a:srgbClr val="0000FF"/>
                </a:solidFill>
              </a:rPr>
              <a:t> n+1 support vectors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35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13411</TotalTime>
  <Words>1835</Words>
  <Application>Microsoft Macintosh PowerPoint</Application>
  <PresentationFormat>On-screen Show (4:3)</PresentationFormat>
  <Paragraphs>353</Paragraphs>
  <Slides>77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0" baseType="lpstr">
      <vt:lpstr>Median</vt:lpstr>
      <vt:lpstr>Equation</vt:lpstr>
      <vt:lpstr>Microsoft Equation</vt:lpstr>
      <vt:lpstr>Large Margin classifiers</vt:lpstr>
      <vt:lpstr>Admin</vt:lpstr>
      <vt:lpstr>Which hyperplane?</vt:lpstr>
      <vt:lpstr>Linear approaches so far</vt:lpstr>
      <vt:lpstr>Linear approaches so far</vt:lpstr>
      <vt:lpstr>Which hyperplane would you choose?</vt:lpstr>
      <vt:lpstr>Large margin classifiers</vt:lpstr>
      <vt:lpstr>Large margin classifiers</vt:lpstr>
      <vt:lpstr>Support vectors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Measuring the margin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Distance from the hyperplane</vt:lpstr>
      <vt:lpstr>Measuring the margin</vt:lpstr>
      <vt:lpstr>Measuring the margin</vt:lpstr>
      <vt:lpstr>Large margin classifier setup</vt:lpstr>
      <vt:lpstr>Large margin classifier setup</vt:lpstr>
      <vt:lpstr>Maximizing the margin</vt:lpstr>
      <vt:lpstr>Maximizing the margin</vt:lpstr>
      <vt:lpstr>Measuring the margin</vt:lpstr>
      <vt:lpstr>Measuring the margin</vt:lpstr>
      <vt:lpstr>Measuring the margin</vt:lpstr>
      <vt:lpstr>Maximizing the margin</vt:lpstr>
      <vt:lpstr>Maximizing the margin</vt:lpstr>
      <vt:lpstr>For those that are curious…</vt:lpstr>
      <vt:lpstr>Maximizing the margin: the real problem</vt:lpstr>
      <vt:lpstr>Maximizing the margin: the real problem</vt:lpstr>
      <vt:lpstr>Support vector machine problem</vt:lpstr>
      <vt:lpstr>Soft Margin Classification  </vt:lpstr>
      <vt:lpstr>Soft Margin Classification  </vt:lpstr>
      <vt:lpstr>Slack variables</vt:lpstr>
      <vt:lpstr>Slack variables</vt:lpstr>
      <vt:lpstr>Slack variables</vt:lpstr>
      <vt:lpstr>Soft margin SVM</vt:lpstr>
      <vt:lpstr>Demo</vt:lpstr>
      <vt:lpstr>Solving the SVM problem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Understanding the Soft Margin SVM</vt:lpstr>
      <vt:lpstr>Hinge loss!</vt:lpstr>
      <vt:lpstr>Understanding the Soft Margin SVM</vt:lpstr>
      <vt:lpstr>Understanding the Soft Margin SVM</vt:lpstr>
      <vt:lpstr>Understanding the Soft Margin SVM</vt:lpstr>
      <vt:lpstr>Soft margin SVM as gradient descent</vt:lpstr>
      <vt:lpstr>Soft margin SVM as gradient descent</vt:lpstr>
      <vt:lpstr>Gradient descent SVM solver</vt:lpstr>
      <vt:lpstr>Support vector machines: 2013</vt:lpstr>
      <vt:lpstr>Support vector machines: 2016</vt:lpstr>
      <vt:lpstr>Trends over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2322</cp:revision>
  <cp:lastPrinted>2013-10-11T17:07:04Z</cp:lastPrinted>
  <dcterms:created xsi:type="dcterms:W3CDTF">2013-09-08T20:10:23Z</dcterms:created>
  <dcterms:modified xsi:type="dcterms:W3CDTF">2016-10-04T23:30:08Z</dcterms:modified>
</cp:coreProperties>
</file>