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1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2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6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8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Microsoft_Equation3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Microsoft_Equation4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9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0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414" r:id="rId3"/>
    <p:sldId id="413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18" r:id="rId14"/>
    <p:sldId id="406" r:id="rId15"/>
    <p:sldId id="407" r:id="rId16"/>
    <p:sldId id="417" r:id="rId17"/>
    <p:sldId id="408" r:id="rId18"/>
    <p:sldId id="409" r:id="rId19"/>
    <p:sldId id="415" r:id="rId20"/>
    <p:sldId id="411" r:id="rId21"/>
    <p:sldId id="412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416" r:id="rId51"/>
    <p:sldId id="389" r:id="rId52"/>
    <p:sldId id="390" r:id="rId53"/>
    <p:sldId id="391" r:id="rId54"/>
    <p:sldId id="39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55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1 norm penalizes non-zero weights,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another way, </a:t>
            </a:r>
            <a:r>
              <a:rPr lang="en-US" dirty="0" smtClean="0"/>
              <a:t>the right hand side says,</a:t>
            </a:r>
            <a:r>
              <a:rPr lang="en-US" baseline="0" dirty="0" smtClean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they’re magnitude</a:t>
            </a:r>
            <a:r>
              <a:rPr lang="en-US" baseline="0" dirty="0" smtClean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9/29/16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9/29/16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28.emf"/><Relationship Id="rId10" Type="http://schemas.openxmlformats.org/officeDocument/2006/relationships/image" Target="../media/image2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38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4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4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4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49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59.e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60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kit-learn.org/stable/modules/sgd.htm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158 – 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Multiclass classification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Modifying existing approaches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Using binary classifier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OVA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AVA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Tree-based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micro- vs. macro-averaging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Ranking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using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using weighted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2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0/1 loss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Surrogate loss functions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Convexity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regularization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different </a:t>
            </a:r>
            <a:r>
              <a:rPr lang="en-US" dirty="0" err="1" smtClean="0"/>
              <a:t>regularizers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p-norms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Misc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good coding habits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JavaDoc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38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general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2 hours goes by fast!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Don’t plan on looking everything up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Lookup equations, algorithms, random details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Make sure you understand the key concepts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Don’t spend too much time on any one question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Skip questions you’re stuck on and come back to them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Watch the time as you go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 careful on the T/F questions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written questions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think before you write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make your argument/analysis clear </a:t>
            </a:r>
            <a:r>
              <a:rPr lang="en-US" smtClean="0"/>
              <a:t>and concise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6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have you heard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(Ordinary) Least </a:t>
            </a:r>
            <a:r>
              <a:rPr lang="en-US" dirty="0" smtClean="0"/>
              <a:t>squares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Ridge </a:t>
            </a:r>
            <a:r>
              <a:rPr lang="en-US" dirty="0" smtClean="0"/>
              <a:t>regression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Lasso </a:t>
            </a:r>
            <a:r>
              <a:rPr lang="en-US" dirty="0" smtClean="0"/>
              <a:t>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Elastic </a:t>
            </a:r>
            <a:r>
              <a:rPr lang="en-US" dirty="0" smtClean="0"/>
              <a:t>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</a:t>
            </a:r>
            <a:r>
              <a:rPr lang="en-US" dirty="0" smtClean="0"/>
              <a:t>regression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4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781694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9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80358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loss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9502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1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784099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3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98027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 smtClean="0">
                <a:solidFill>
                  <a:srgbClr val="FF0000"/>
                </a:solidFill>
              </a:rPr>
              <a:t>surrogate loss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 a convex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urrogate loss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82829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13168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0/1 loss: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Hinge: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9275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Exponential: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17691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loss: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58475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05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6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</a:t>
            </a:r>
            <a:r>
              <a:rPr lang="en-US" sz="2400" dirty="0" smtClean="0"/>
              <a:t>any</a:t>
            </a:r>
            <a:r>
              <a:rPr lang="en-US" sz="2400" dirty="0" smtClean="0"/>
              <a:t> dimension:</a:t>
            </a:r>
            <a:endParaRPr lang="en-US" sz="2400" dirty="0" smtClean="0"/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41204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5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</a:t>
            </a:r>
            <a:r>
              <a:rPr lang="en-US" sz="2000" dirty="0" smtClean="0"/>
              <a:t>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</a:t>
            </a:r>
            <a:r>
              <a:rPr lang="en-US" sz="2000" dirty="0" smtClean="0"/>
              <a:t>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47925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88291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34265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537604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5</a:t>
            </a:r>
          </a:p>
          <a:p>
            <a:pPr lvl="1"/>
            <a:r>
              <a:rPr lang="en-US" dirty="0" smtClean="0"/>
              <a:t>Starter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0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66613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is this large/small?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41355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they’re different, the more different they are, the bigger the update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 smtClean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 smtClean="0">
                <a:solidFill>
                  <a:srgbClr val="0000FF"/>
                </a:solidFill>
              </a:rPr>
              <a:t>overfitting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 min </a:t>
            </a:r>
            <a:r>
              <a:rPr lang="en-US" sz="2400" dirty="0" err="1" smtClean="0">
                <a:solidFill>
                  <a:srgbClr val="0000FF"/>
                </a:solidFill>
              </a:rPr>
              <a:t>w,b</a:t>
            </a:r>
            <a:r>
              <a:rPr lang="en-US" sz="2400" dirty="0" smtClean="0">
                <a:solidFill>
                  <a:srgbClr val="0000FF"/>
                </a:solidFill>
              </a:rPr>
              <a:t> on the training set is generally NOT the min for the test set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deal with this for the perceptron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revisited: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regularizer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is an additional criterion to the loss function to make sure that we don’t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called a </a:t>
            </a:r>
            <a:r>
              <a:rPr lang="en-US" dirty="0" err="1" smtClean="0"/>
              <a:t>regularizer</a:t>
            </a:r>
            <a:r>
              <a:rPr lang="en-US" dirty="0" smtClean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bias on the model </a:t>
            </a:r>
            <a:r>
              <a:rPr lang="en-US" dirty="0" smtClean="0"/>
              <a:t>that forces </a:t>
            </a:r>
            <a:r>
              <a:rPr lang="en-US" dirty="0" smtClean="0"/>
              <a:t>the learning to prefer certain types of weights over others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15544"/>
              </p:ext>
            </p:extLst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43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72154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Should we allow all possible weights?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Any preferences?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What makes for a “simpler” model for a linear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Generally, we don’t want huge weights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weights are large, a small change in a feature can result in a large change in the prediction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Also gives too much weight to any one feature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Might also prefer weights of 0 for features that aren’t useful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66076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3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83506"/>
              </p:ext>
            </p:extLst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4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93600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5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53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difference between these?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29162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8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weights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squared weights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24431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9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32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Squared weights penalizes large values more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Sum of weights will penalize small values more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weights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squared weights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69874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2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51696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3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60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weights (1-norm)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sum of the squared weights </a:t>
            </a:r>
            <a:br>
              <a:rPr lang="en-US" sz="2400" dirty="0" smtClean="0"/>
            </a:br>
            <a:r>
              <a:rPr lang="en-US" sz="2400" dirty="0" smtClean="0"/>
              <a:t>(2-norm)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p-norm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33499"/>
              </p:ext>
            </p:extLst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Smaller values of p (p &lt; 2) encourage sparser vectors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Larger values of p discourage large weights more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37908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2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67224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3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12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Midterm next week, due Friday (more on this in 1 min)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6 due Friday before </a:t>
            </a:r>
            <a:r>
              <a:rPr lang="en-US" smtClean="0"/>
              <a:t>fall break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2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lines indicate penalty = 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example, if 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0.5</a:t>
            </a:r>
            <a:endParaRPr lang="en-US" sz="2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9806"/>
              </p:ext>
            </p:extLst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/>
                <a:gridCol w="769056"/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53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p-norms penalize larger weights</a:t>
            </a:r>
          </a:p>
          <a:p>
            <a:endParaRPr lang="en-US" sz="2400" dirty="0"/>
          </a:p>
          <a:p>
            <a:r>
              <a:rPr lang="en-US" sz="2400" dirty="0" smtClean="0"/>
              <a:t>p &lt; 2 tends to create sparse (i.e. lots of 0 weights)</a:t>
            </a:r>
          </a:p>
          <a:p>
            <a:endParaRPr lang="en-US" sz="2400" dirty="0"/>
          </a:p>
          <a:p>
            <a:r>
              <a:rPr lang="en-US" sz="2400" dirty="0" smtClean="0"/>
              <a:t>p &gt; 2 tends to like similar weights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29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79523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57752"/>
              </p:ext>
            </p:extLst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6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95248"/>
              </p:ext>
            </p:extLst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7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4512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4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39841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5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know how to solve convex minimization problems using gradient descent: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can ensure that the loss + </a:t>
            </a:r>
            <a:r>
              <a:rPr lang="en-US" sz="2400" dirty="0" err="1" smtClean="0"/>
              <a:t>regularizer</a:t>
            </a:r>
            <a:r>
              <a:rPr lang="en-US" sz="2400" dirty="0" smtClean="0"/>
              <a:t> is convex then we could still use gradient descent: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convex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29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Convexity revisited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400" i="1" dirty="0" smtClean="0">
                <a:solidFill>
                  <a:srgbClr val="0000FF"/>
                </a:solidFill>
              </a:rPr>
              <a:t>above </a:t>
            </a:r>
            <a:r>
              <a:rPr lang="en-US" sz="2400" dirty="0" smtClean="0">
                <a:solidFill>
                  <a:srgbClr val="0000FF"/>
                </a:solidFill>
              </a:rPr>
              <a:t>the function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Mathematically, </a:t>
            </a:r>
            <a:r>
              <a:rPr lang="en-US" sz="2400" i="1" dirty="0" smtClean="0"/>
              <a:t>f</a:t>
            </a:r>
            <a:r>
              <a:rPr lang="en-US" sz="2400" dirty="0" smtClean="0"/>
              <a:t> is convex if for all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33247"/>
              </p:ext>
            </p:extLst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value of the function at some point between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endParaRPr lang="en-US" sz="2400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value at some point on the </a:t>
            </a:r>
            <a:r>
              <a:rPr lang="en-US" sz="2400" b="1" dirty="0" smtClean="0"/>
              <a:t>line segment </a:t>
            </a:r>
            <a:r>
              <a:rPr lang="en-US" sz="2400" dirty="0" smtClean="0"/>
              <a:t>between 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dirty="0"/>
              <a:t> 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3886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Claim: If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are convex functions then so is the function z=</a:t>
            </a:r>
            <a:r>
              <a:rPr lang="en-US" i="1" dirty="0" err="1" smtClean="0"/>
              <a:t>f+g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47517"/>
              </p:ext>
            </p:extLst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Mathematically, </a:t>
            </a:r>
            <a:r>
              <a:rPr lang="en-US" sz="2400" i="1" dirty="0" smtClean="0"/>
              <a:t>f</a:t>
            </a:r>
            <a:r>
              <a:rPr lang="en-US" sz="2400" dirty="0" smtClean="0"/>
              <a:t> is convex if for all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Prove: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68129"/>
              </p:ext>
            </p:extLst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8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62319"/>
              </p:ext>
            </p:extLst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8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80548"/>
              </p:ext>
            </p:extLst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9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84192"/>
              </p:ext>
            </p:extLst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0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55607"/>
                </p:ext>
              </p:extLst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11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15883"/>
                </p:ext>
              </p:extLst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12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Then, given that: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definition of the sum of two functions: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We know:</a:t>
              </a:r>
              <a:endParaRPr lang="en-US" sz="24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4511625"/>
                </p:ext>
              </p:extLst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13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2348851"/>
                </p:ext>
              </p:extLst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14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So: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152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776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0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1040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1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know how to solve convex minimization problems using gradient descent: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can ensure that the loss + </a:t>
            </a:r>
            <a:r>
              <a:rPr lang="en-US" sz="2400" dirty="0" err="1" smtClean="0"/>
              <a:t>regularizer</a:t>
            </a:r>
            <a:r>
              <a:rPr lang="en-US" sz="2400" dirty="0" smtClean="0"/>
              <a:t> is convex then we could still use gradient descent: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convex as long as both loss and </a:t>
            </a:r>
            <a:r>
              <a:rPr lang="en-US" sz="2400" dirty="0" err="1" smtClean="0">
                <a:solidFill>
                  <a:srgbClr val="0000FF"/>
                </a:solidFill>
              </a:rPr>
              <a:t>regularizer</a:t>
            </a:r>
            <a:r>
              <a:rPr lang="en-US" sz="2400" dirty="0" smtClean="0">
                <a:solidFill>
                  <a:srgbClr val="0000FF"/>
                </a:solidFill>
              </a:rPr>
              <a:t> are convex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are convex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6491"/>
              </p:ext>
            </p:extLst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9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p-norms are convex for p &gt;= 1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3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900907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3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70678"/>
              </p:ext>
            </p:extLst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4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43460"/>
              </p:ext>
            </p:extLst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5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Download from course web page when you’re ready to take it</a:t>
            </a:r>
          </a:p>
          <a:p>
            <a:pPr marL="0" indent="0">
              <a:buNone/>
            </a:pPr>
            <a:r>
              <a:rPr lang="en-US" dirty="0" smtClean="0"/>
              <a:t>(available by end of day Monday)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 hours to complete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Must hand-in (or e-mail in) by 11:59pm Friday Oct. </a:t>
            </a:r>
            <a:r>
              <a:rPr lang="en-US" dirty="0"/>
              <a:t>7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use: class notes, your notes, the book, your assignments and Wikipedia.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may </a:t>
            </a:r>
            <a:r>
              <a:rPr lang="en-US" b="1" dirty="0" smtClean="0"/>
              <a:t>not</a:t>
            </a:r>
            <a:r>
              <a:rPr lang="en-US" dirty="0" smtClean="0"/>
              <a:t> use: your neighbor, anything else on the web, etc.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8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optimization criterion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59615"/>
              </p:ext>
            </p:extLst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7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Loss function: penalizes examples where the prediction is different than the label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Regularizer</a:t>
            </a:r>
            <a:r>
              <a:rPr lang="en-US" sz="2400" dirty="0" smtClean="0"/>
              <a:t>: penalizes large weights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Key: this function is convex allowing us to use gradient descent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3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any dimension: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74789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Equation" r:id="rId3" imgW="2705100" imgH="444500" progId="Equation.3">
                  <p:embed/>
                </p:oleObj>
              </mc:Choice>
              <mc:Fallback>
                <p:oleObj name="Equation" r:id="rId3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066796"/>
              </p:ext>
            </p:extLst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9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1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8210"/>
              </p:ext>
            </p:extLst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5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38028"/>
              </p:ext>
            </p:extLst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6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46863"/>
              </p:ext>
            </p:extLst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7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(some math happens)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192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any dimension: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53958"/>
              </p:ext>
            </p:extLst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6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60847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Equation" r:id="rId5" imgW="2705100" imgH="444500" progId="Equation.3">
                  <p:embed/>
                </p:oleObj>
              </mc:Choice>
              <mc:Fallback>
                <p:oleObj name="Equation" r:id="rId5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8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64245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3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does the </a:t>
            </a:r>
            <a:r>
              <a:rPr lang="en-US" sz="2400" dirty="0" err="1" smtClean="0">
                <a:solidFill>
                  <a:srgbClr val="FF0000"/>
                </a:solidFill>
              </a:rPr>
              <a:t>regularizer</a:t>
            </a:r>
            <a:r>
              <a:rPr lang="en-US" sz="2400" dirty="0" smtClean="0">
                <a:solidFill>
                  <a:srgbClr val="FF0000"/>
                </a:solidFill>
              </a:rPr>
              <a:t> have?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positive, reduces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negative, increases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moves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towards 0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43837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78637"/>
              </p:ext>
            </p:extLst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6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80591"/>
              </p:ext>
            </p:extLst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7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34067"/>
              </p:ext>
            </p:extLst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8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25646"/>
              </p:ext>
            </p:extLst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9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8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200722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5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does the </a:t>
            </a:r>
            <a:r>
              <a:rPr lang="en-US" sz="2400" dirty="0" err="1" smtClean="0">
                <a:solidFill>
                  <a:srgbClr val="FF0000"/>
                </a:solidFill>
              </a:rPr>
              <a:t>regularizer</a:t>
            </a:r>
            <a:r>
              <a:rPr lang="en-US" sz="2400" dirty="0" smtClean="0">
                <a:solidFill>
                  <a:srgbClr val="FF0000"/>
                </a:solidFill>
              </a:rPr>
              <a:t> have?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75379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positive, reduces by a constant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negative, increases by a constant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moves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towards 0</a:t>
            </a:r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regardless of magnitude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with p-norms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L1: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L2: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 smtClean="0"/>
              <a:t>Lp</a:t>
            </a:r>
            <a:r>
              <a:rPr lang="en-US" sz="3200" b="1" dirty="0" smtClean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909"/>
              </p:ext>
            </p:extLst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3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70960"/>
              </p:ext>
            </p:extLst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4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60341"/>
              </p:ext>
            </p:extLst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5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higher order norms affect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0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Anything we’ve talked about in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Anything in the reading (these are not necessarily the same things)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Anything we’ve covered in the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7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develop </a:t>
            </a:r>
            <a:r>
              <a:rPr lang="en-US" dirty="0" smtClean="0"/>
              <a:t>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112330"/>
              </p:ext>
            </p:extLst>
          </p:nvPr>
        </p:nvGraphicFramePr>
        <p:xfrm>
          <a:off x="1310216" y="2367315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0216" y="2367315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4407" y="2437870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216" y="3899722"/>
            <a:ext cx="624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gradient descent the only way to find w and b?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216" y="4704875"/>
            <a:ext cx="5396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No!  Many other ways to find the minimum.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Some are don’t even require iteration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Whole field called convex optimization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r>
              <a:rPr lang="en-US" dirty="0" smtClean="0"/>
              <a:t>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 smtClean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Lp</a:t>
            </a:r>
            <a:r>
              <a:rPr lang="en-US" dirty="0" smtClean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381212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loss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5535"/>
              </p:ext>
            </p:extLst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2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Without regularization, the generic update is: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40325"/>
              </p:ext>
            </p:extLst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3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70490"/>
              </p:ext>
            </p:extLst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4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exponential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hinge loss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squared error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30118"/>
              </p:ext>
            </p:extLst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5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21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Many tools support these different combinations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dirty="0" err="1" smtClean="0"/>
              <a:t>scikit</a:t>
            </a:r>
            <a:r>
              <a:rPr lang="en-US" dirty="0" smtClean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</a:t>
            </a:r>
            <a:r>
              <a:rPr lang="en-US" dirty="0" smtClean="0">
                <a:hlinkClick r:id="rId2"/>
              </a:rPr>
              <a:t>sgd.html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1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61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Machine learning basics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different types of learning problems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feature-based machine learning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data assumptions/data generating distribution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Classification problem setup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Proper experimentation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train/</a:t>
            </a:r>
            <a:r>
              <a:rPr lang="en-US" dirty="0" err="1"/>
              <a:t>dev</a:t>
            </a:r>
            <a:r>
              <a:rPr lang="en-US" dirty="0"/>
              <a:t>/test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evaluation/accuracy/training error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optimizing </a:t>
            </a:r>
            <a:r>
              <a:rPr lang="en-US" dirty="0" err="1"/>
              <a:t>hyperparameters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Learning algorithms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Decision trees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K-NN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Perceptron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Gradient descent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Algorithm properties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training/learning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rational/why it works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classifying</a:t>
            </a:r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hyperparameters</a:t>
            </a:r>
            <a:endParaRPr lang="en-US" dirty="0" smtClean="0"/>
          </a:p>
          <a:p>
            <a:pPr marL="777240" lvl="1" indent="-457200">
              <a:buFontTx/>
              <a:buChar char="-"/>
            </a:pPr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marL="777240" lvl="1" indent="-457200">
              <a:buFontTx/>
              <a:buChar char="-"/>
            </a:pPr>
            <a:r>
              <a:rPr lang="en-US" dirty="0" smtClean="0"/>
              <a:t>algorithm variants/improvements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Geometric view of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distances between examples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decision boundaries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Features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example features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removing erroneous features/picking good features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challenges with high-dimensional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feature normalization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pre-processing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outlier detection</a:t>
            </a:r>
          </a:p>
          <a:p>
            <a:pPr marL="777240" lvl="1" indent="-457200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Comparing algorithms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n-fold cross validation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leave one out validation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bootstrap resampling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t-test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imbalanced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evaluation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precision/recall, F1, AUC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subsampling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oversampling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binary classifiers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7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10805</TotalTime>
  <Words>1841</Words>
  <Application>Microsoft Macintosh PowerPoint</Application>
  <PresentationFormat>On-screen Show (4:3)</PresentationFormat>
  <Paragraphs>400</Paragraphs>
  <Slides>54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Median</vt:lpstr>
      <vt:lpstr>Equation</vt:lpstr>
      <vt:lpstr>Microsoft Equation</vt:lpstr>
      <vt:lpstr>Regularization</vt:lpstr>
      <vt:lpstr>Admin</vt:lpstr>
      <vt:lpstr>Schedule</vt:lpstr>
      <vt:lpstr>Midterm</vt:lpstr>
      <vt:lpstr>What can be covered</vt:lpstr>
      <vt:lpstr>Midterm topics</vt:lpstr>
      <vt:lpstr>Midterm topics</vt:lpstr>
      <vt:lpstr>Midterm topics</vt:lpstr>
      <vt:lpstr>Midterm topics</vt:lpstr>
      <vt:lpstr>Midterm topics</vt:lpstr>
      <vt:lpstr>Midterm topics</vt:lpstr>
      <vt:lpstr>Midterm general advice</vt:lpstr>
      <vt:lpstr>How many have you heard of?</vt:lpstr>
      <vt:lpstr>Model-based machine learning</vt:lpstr>
      <vt:lpstr>Model-based machine learning</vt:lpstr>
      <vt:lpstr>Surrogate loss functions</vt:lpstr>
      <vt:lpstr>Finding the minimum</vt:lpstr>
      <vt:lpstr>Gradient descent</vt:lpstr>
      <vt:lpstr>Perceptron learning algorithm!</vt:lpstr>
      <vt:lpstr>The constant</vt:lpstr>
      <vt:lpstr>The constant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Model-based machine learning</vt:lpstr>
      <vt:lpstr>Regularizers summarized</vt:lpstr>
      <vt:lpstr>The other loss functions</vt:lpstr>
      <vt:lpstr>Many tools support these different combinations</vt:lpstr>
      <vt:lpstr>Common names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1964</cp:revision>
  <cp:lastPrinted>2013-09-17T22:01:58Z</cp:lastPrinted>
  <dcterms:created xsi:type="dcterms:W3CDTF">2013-09-08T20:10:23Z</dcterms:created>
  <dcterms:modified xsi:type="dcterms:W3CDTF">2016-09-29T21:41:09Z</dcterms:modified>
</cp:coreProperties>
</file>