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485" r:id="rId3"/>
    <p:sldId id="465" r:id="rId4"/>
    <p:sldId id="480" r:id="rId5"/>
    <p:sldId id="481" r:id="rId6"/>
    <p:sldId id="482" r:id="rId7"/>
    <p:sldId id="483" r:id="rId8"/>
    <p:sldId id="484" r:id="rId9"/>
    <p:sldId id="466" r:id="rId10"/>
    <p:sldId id="467" r:id="rId11"/>
    <p:sldId id="469" r:id="rId12"/>
    <p:sldId id="468" r:id="rId13"/>
    <p:sldId id="470" r:id="rId14"/>
    <p:sldId id="471" r:id="rId15"/>
    <p:sldId id="472" r:id="rId16"/>
    <p:sldId id="473" r:id="rId17"/>
    <p:sldId id="553" r:id="rId18"/>
    <p:sldId id="474" r:id="rId19"/>
    <p:sldId id="549" r:id="rId20"/>
    <p:sldId id="550" r:id="rId21"/>
    <p:sldId id="551" r:id="rId22"/>
    <p:sldId id="475" r:id="rId23"/>
    <p:sldId id="476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55" r:id="rId64"/>
    <p:sldId id="525" r:id="rId65"/>
    <p:sldId id="526" r:id="rId66"/>
    <p:sldId id="527" r:id="rId67"/>
    <p:sldId id="528" r:id="rId68"/>
    <p:sldId id="529" r:id="rId69"/>
    <p:sldId id="530" r:id="rId70"/>
    <p:sldId id="531" r:id="rId71"/>
    <p:sldId id="532" r:id="rId72"/>
    <p:sldId id="533" r:id="rId73"/>
    <p:sldId id="534" r:id="rId74"/>
    <p:sldId id="556" r:id="rId75"/>
    <p:sldId id="535" r:id="rId76"/>
    <p:sldId id="536" r:id="rId77"/>
    <p:sldId id="537" r:id="rId78"/>
    <p:sldId id="538" r:id="rId79"/>
    <p:sldId id="539" r:id="rId80"/>
    <p:sldId id="540" r:id="rId81"/>
    <p:sldId id="541" r:id="rId82"/>
    <p:sldId id="543" r:id="rId83"/>
    <p:sldId id="544" r:id="rId84"/>
    <p:sldId id="545" r:id="rId85"/>
    <p:sldId id="546" r:id="rId86"/>
    <p:sldId id="547" r:id="rId87"/>
    <p:sldId id="548" r:id="rId88"/>
    <p:sldId id="554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4" autoAdjust="0"/>
    <p:restoredTop sz="82529" autoAdjust="0"/>
  </p:normalViewPr>
  <p:slideViewPr>
    <p:cSldViewPr snapToObjects="1">
      <p:cViewPr varScale="1">
        <p:scale>
          <a:sx n="88" d="100"/>
          <a:sy n="88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image" Target="../media/image31.emf"/><Relationship Id="rId2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26.emf"/><Relationship Id="rId1" Type="http://schemas.openxmlformats.org/officeDocument/2006/relationships/image" Target="../media/image28.emf"/><Relationship Id="rId2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28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26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28.emf"/><Relationship Id="rId2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4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4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7.emf"/><Relationship Id="rId1" Type="http://schemas.openxmlformats.org/officeDocument/2006/relationships/image" Target="../media/image51.emf"/><Relationship Id="rId2" Type="http://schemas.openxmlformats.org/officeDocument/2006/relationships/image" Target="../media/image5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8.emf"/><Relationship Id="rId1" Type="http://schemas.openxmlformats.org/officeDocument/2006/relationships/image" Target="../media/image51.emf"/><Relationship Id="rId2" Type="http://schemas.openxmlformats.org/officeDocument/2006/relationships/image" Target="../media/image53.emf"/></Relationships>
</file>

<file path=ppt/drawings/_rels/vmlDrawing3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emf"/><Relationship Id="rId1" Type="http://schemas.openxmlformats.org/officeDocument/2006/relationships/image" Target="../media/image51.emf"/><Relationship Id="rId2" Type="http://schemas.openxmlformats.org/officeDocument/2006/relationships/image" Target="../media/image55.emf"/><Relationship Id="rId3" Type="http://schemas.openxmlformats.org/officeDocument/2006/relationships/image" Target="../media/image59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7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7.emf"/><Relationship Id="rId3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4.emf"/><Relationship Id="rId3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7.emf"/><Relationship Id="rId2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D94A-E263-8543-A7B1-E70343AEEF78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FB9C-C77D-FD43-970A-8B84F63F4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9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we’ll just</a:t>
            </a:r>
            <a:r>
              <a:rPr lang="en-US" baseline="0" dirty="0" smtClean="0"/>
              <a:t> approximate k+1 as k since it doesn’t really matter in the grand scheme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1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9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62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85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86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87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0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91.bin"/><Relationship Id="rId10" Type="http://schemas.openxmlformats.org/officeDocument/2006/relationships/image" Target="../media/image42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oleObject" Target="../embeddings/oleObject95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97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03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54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112.bin"/><Relationship Id="rId14" Type="http://schemas.openxmlformats.org/officeDocument/2006/relationships/image" Target="../media/image57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110.bin"/><Relationship Id="rId10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54.emf"/><Relationship Id="rId9" Type="http://schemas.openxmlformats.org/officeDocument/2006/relationships/oleObject" Target="../embeddings/oleObject116.bin"/><Relationship Id="rId10" Type="http://schemas.openxmlformats.org/officeDocument/2006/relationships/image" Target="../media/image58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0.bin"/><Relationship Id="rId20" Type="http://schemas.openxmlformats.org/officeDocument/2006/relationships/image" Target="../media/image61.emf"/><Relationship Id="rId21" Type="http://schemas.openxmlformats.org/officeDocument/2006/relationships/oleObject" Target="../embeddings/oleObject126.bin"/><Relationship Id="rId22" Type="http://schemas.openxmlformats.org/officeDocument/2006/relationships/image" Target="../media/image62.emf"/><Relationship Id="rId23" Type="http://schemas.openxmlformats.org/officeDocument/2006/relationships/oleObject" Target="../embeddings/oleObject127.bin"/><Relationship Id="rId24" Type="http://schemas.openxmlformats.org/officeDocument/2006/relationships/image" Target="../media/image63.emf"/><Relationship Id="rId25" Type="http://schemas.openxmlformats.org/officeDocument/2006/relationships/oleObject" Target="../embeddings/oleObject128.bin"/><Relationship Id="rId26" Type="http://schemas.openxmlformats.org/officeDocument/2006/relationships/image" Target="../media/image64.emf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122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123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124.bin"/><Relationship Id="rId18" Type="http://schemas.openxmlformats.org/officeDocument/2006/relationships/image" Target="../media/image60.emf"/><Relationship Id="rId19" Type="http://schemas.openxmlformats.org/officeDocument/2006/relationships/oleObject" Target="../embeddings/oleObject125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5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4" Type="http://schemas.openxmlformats.org/officeDocument/2006/relationships/image" Target="../media/image46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</a:t>
            </a:r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6702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Worst case</a:t>
            </a:r>
            <a:r>
              <a:rPr lang="en-US" sz="2800" dirty="0" smtClean="0">
                <a:solidFill>
                  <a:srgbClr val="FF0000"/>
                </a:solidFill>
              </a:rPr>
              <a:t>, how many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are made for a list of size k, including calls made in uniquify0 as well as recursive calls made in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025900"/>
            <a:ext cx="670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calls are made if the list is empty?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" y="473366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37465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Recursive case:</a:t>
            </a:r>
          </a:p>
          <a:p>
            <a:r>
              <a:rPr lang="en-US" sz="2800" dirty="0" smtClean="0"/>
              <a:t>Let count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be the number of calls that uniquify0 makes to member for a list of size </a:t>
            </a:r>
            <a:r>
              <a:rPr lang="en-US" sz="2800" dirty="0" err="1" smtClean="0"/>
              <a:t>i</a:t>
            </a:r>
            <a:r>
              <a:rPr lang="en-US" sz="2800" dirty="0" smtClean="0"/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Can you define the number of calls for a list of size k (count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(k))?  Hint: the definition will be recursive?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uniquify0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37465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Recursive case:</a:t>
            </a:r>
          </a:p>
          <a:p>
            <a:r>
              <a:rPr lang="en-US" sz="2800" dirty="0" smtClean="0"/>
              <a:t>Let count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be the </a:t>
            </a:r>
            <a:r>
              <a:rPr lang="en-US" sz="2800" smtClean="0"/>
              <a:t>number of </a:t>
            </a:r>
            <a:r>
              <a:rPr lang="en-US" sz="2800" dirty="0"/>
              <a:t>calls that </a:t>
            </a:r>
            <a:r>
              <a:rPr lang="en-US" sz="2800"/>
              <a:t>uniquify0 </a:t>
            </a:r>
            <a:r>
              <a:rPr lang="en-US" sz="2800" smtClean="0"/>
              <a:t>makes to member </a:t>
            </a:r>
            <a:r>
              <a:rPr lang="en-US" sz="2800" dirty="0" smtClean="0"/>
              <a:t>for a list of size </a:t>
            </a:r>
            <a:r>
              <a:rPr lang="en-US" sz="2800" dirty="0" err="1" smtClean="0"/>
              <a:t>i</a:t>
            </a:r>
            <a:r>
              <a:rPr lang="en-US" sz="2800" dirty="0" smtClean="0"/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92130"/>
              </p:ext>
            </p:extLst>
          </p:nvPr>
        </p:nvGraphicFramePr>
        <p:xfrm>
          <a:off x="1905000" y="5334000"/>
          <a:ext cx="495748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Equation" r:id="rId3" imgW="2006600" imgH="215900" progId="Equation.3">
                  <p:embed/>
                </p:oleObj>
              </mc:Choice>
              <mc:Fallback>
                <p:oleObj name="Equation" r:id="rId3" imgW="200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5334000"/>
                        <a:ext cx="495748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worst case number of calls for 1 call to member of size k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86200" y="5715000"/>
            <a:ext cx="1524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7748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calls for uniquify0 on a list of size k-1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638800" y="5715000"/>
            <a:ext cx="106680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7683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4254788"/>
            <a:ext cx="38278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many calls is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4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78819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3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42112"/>
              </p:ext>
            </p:extLst>
          </p:nvPr>
        </p:nvGraphicFramePr>
        <p:xfrm>
          <a:off x="646665" y="3305175"/>
          <a:ext cx="3921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4" name="Equation" r:id="rId6" imgW="1676400" imgH="215900" progId="Equation.3">
                  <p:embed/>
                </p:oleObj>
              </mc:Choice>
              <mc:Fallback>
                <p:oleObj name="Equation" r:id="rId6" imgW="167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665" y="3305175"/>
                        <a:ext cx="39211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304800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18619"/>
              </p:ext>
            </p:extLst>
          </p:nvPr>
        </p:nvGraphicFramePr>
        <p:xfrm>
          <a:off x="1981200" y="4067175"/>
          <a:ext cx="3594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5" name="Equation" r:id="rId8" imgW="1536700" imgH="215900" progId="Equation.3">
                  <p:embed/>
                </p:oleObj>
              </mc:Choice>
              <mc:Fallback>
                <p:oleObj name="Equation" r:id="rId8" imgW="1536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067175"/>
                        <a:ext cx="35941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79650"/>
              </p:ext>
            </p:extLst>
          </p:nvPr>
        </p:nvGraphicFramePr>
        <p:xfrm>
          <a:off x="1981200" y="4800600"/>
          <a:ext cx="4514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6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1200" y="4800600"/>
                        <a:ext cx="45148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38886"/>
              </p:ext>
            </p:extLst>
          </p:nvPr>
        </p:nvGraphicFramePr>
        <p:xfrm>
          <a:off x="1981200" y="5562600"/>
          <a:ext cx="5019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7" name="Equation" r:id="rId12" imgW="2146300" imgH="215900" progId="Equation.3">
                  <p:embed/>
                </p:oleObj>
              </mc:Choice>
              <mc:Fallback>
                <p:oleObj name="Equation" r:id="rId12" imgW="214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1200" y="5562600"/>
                        <a:ext cx="50196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68646"/>
              </p:ext>
            </p:extLst>
          </p:nvPr>
        </p:nvGraphicFramePr>
        <p:xfrm>
          <a:off x="1981200" y="6213475"/>
          <a:ext cx="38322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8" name="Equation" r:id="rId14" imgW="1638300" imgH="177800" progId="Equation.3">
                  <p:embed/>
                </p:oleObj>
              </mc:Choice>
              <mc:Fallback>
                <p:oleObj name="Equation" r:id="rId14" imgW="1638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6213475"/>
                        <a:ext cx="38322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3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relation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11386"/>
              </p:ext>
            </p:extLst>
          </p:nvPr>
        </p:nvGraphicFramePr>
        <p:xfrm>
          <a:off x="914399" y="1676400"/>
          <a:ext cx="6297253" cy="12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" name="Equation" r:id="rId4" imgW="2692400" imgH="546100" progId="Equation.3">
                  <p:embed/>
                </p:oleObj>
              </mc:Choice>
              <mc:Fallback>
                <p:oleObj name="Equation" r:id="rId4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399" y="1676400"/>
                        <a:ext cx="6297253" cy="12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96207"/>
              </p:ext>
            </p:extLst>
          </p:nvPr>
        </p:nvGraphicFramePr>
        <p:xfrm>
          <a:off x="990600" y="4033838"/>
          <a:ext cx="35941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Equation" r:id="rId6" imgW="1536700" imgH="406400" progId="Equation.3">
                  <p:embed/>
                </p:oleObj>
              </mc:Choice>
              <mc:Fallback>
                <p:oleObj name="Equation" r:id="rId6" imgW="1536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033838"/>
                        <a:ext cx="35941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3048000"/>
            <a:ext cx="82296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76800" y="426720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calls to member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10187" y="5486400"/>
            <a:ext cx="3368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Can you prove this?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What is the smallest possible case you need to consider?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Should be fairly easy to </a:t>
            </a:r>
            <a:r>
              <a:rPr lang="en-US" dirty="0" smtClean="0"/>
              <a:t>prove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k-1).  Write out specifically what this assumption is (called the </a:t>
            </a:r>
            <a:r>
              <a:rPr lang="en-US" i="1" dirty="0" smtClean="0"/>
              <a:t>inductive hypothesis)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Prove that it then holds for k+1 (or k)</a:t>
            </a:r>
          </a:p>
          <a:p>
            <a:pPr marL="834390" lvl="1" indent="-514350">
              <a:buAutoNum type="alphaLcPeriod"/>
            </a:pPr>
            <a:r>
              <a:rPr lang="en-US" dirty="0" smtClean="0"/>
              <a:t>State what you’re trying to prove (should be a variation on step 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dirty="0"/>
              <a:t>Prove it.  </a:t>
            </a:r>
            <a:r>
              <a:rPr lang="en-US" dirty="0" smtClean="0"/>
              <a:t>You will need to use inductive hypothesis.</a:t>
            </a:r>
            <a:endParaRPr lang="en-US" dirty="0"/>
          </a:p>
          <a:p>
            <a:pPr marL="834390" lvl="1" indent="-514350">
              <a:buAutoNum type="alphaL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66060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69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039570"/>
              </p:ext>
            </p:extLst>
          </p:nvPr>
        </p:nvGraphicFramePr>
        <p:xfrm>
          <a:off x="990600" y="167005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70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67005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152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base case?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56769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7956"/>
              </p:ext>
            </p:extLst>
          </p:nvPr>
        </p:nvGraphicFramePr>
        <p:xfrm>
          <a:off x="990600" y="167005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67005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86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555186" cy="2898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74292"/>
              </p:ext>
            </p:extLst>
          </p:nvPr>
        </p:nvGraphicFramePr>
        <p:xfrm>
          <a:off x="1325075" y="4343400"/>
          <a:ext cx="3416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2" name="Equation" r:id="rId7" imgW="1460500" imgH="393700" progId="Equation.3">
                  <p:embed/>
                </p:oleObj>
              </mc:Choice>
              <mc:Fallback>
                <p:oleObj name="Equation" r:id="rId7" imgW="1460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5075" y="4343400"/>
                        <a:ext cx="34163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35467"/>
              </p:ext>
            </p:extLst>
          </p:nvPr>
        </p:nvGraphicFramePr>
        <p:xfrm>
          <a:off x="1312089" y="3507687"/>
          <a:ext cx="19907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3" name="Equation" r:id="rId9" imgW="850900" imgH="215900" progId="Equation.3">
                  <p:embed/>
                </p:oleObj>
              </mc:Choice>
              <mc:Fallback>
                <p:oleObj name="Equation" r:id="rId9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2089" y="3507687"/>
                        <a:ext cx="19907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302814" y="3810000"/>
            <a:ext cx="1116786" cy="7620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definition of count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64423" y="4572000"/>
            <a:ext cx="263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we’re trying to 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6: due Monday (11/2 at 11:59pm)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Start on time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Academic honesty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16892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92555"/>
              </p:ext>
            </p:extLst>
          </p:nvPr>
        </p:nvGraphicFramePr>
        <p:xfrm>
          <a:off x="2128838" y="1855787"/>
          <a:ext cx="21383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Equation" r:id="rId5" imgW="914400" imgH="215900" progId="Equation.3">
                  <p:embed/>
                </p:oleObj>
              </mc:Choice>
              <mc:Fallback>
                <p:oleObj name="Equation" r:id="rId5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8838" y="1855787"/>
                        <a:ext cx="21383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22917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4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85303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11853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97049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7" imgW="1409700" imgH="393700" progId="Equation.3">
                  <p:embed/>
                </p:oleObj>
              </mc:Choice>
              <mc:Fallback>
                <p:oleObj name="Equation" r:id="rId7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2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23254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7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94221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8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71234"/>
              </p:ext>
            </p:extLst>
          </p:nvPr>
        </p:nvGraphicFramePr>
        <p:xfrm>
          <a:off x="2147888" y="26670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9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888" y="26670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63575"/>
              </p:ext>
            </p:extLst>
          </p:nvPr>
        </p:nvGraphicFramePr>
        <p:xfrm>
          <a:off x="762000" y="3948113"/>
          <a:ext cx="4040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0" name="Equation" r:id="rId9" imgW="1727200" imgH="215900" progId="Equation.3">
                  <p:embed/>
                </p:oleObj>
              </mc:Choice>
              <mc:Fallback>
                <p:oleObj name="Equation" r:id="rId9" imgW="1727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" y="3948113"/>
                        <a:ext cx="40401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4307" y="3948113"/>
            <a:ext cx="225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definition of count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00388"/>
              </p:ext>
            </p:extLst>
          </p:nvPr>
        </p:nvGraphicFramePr>
        <p:xfrm>
          <a:off x="2209800" y="4565650"/>
          <a:ext cx="1930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1" name="Equation" r:id="rId11" imgW="825500" imgH="393700" progId="Equation.3">
                  <p:embed/>
                </p:oleObj>
              </mc:Choice>
              <mc:Fallback>
                <p:oleObj name="Equation" r:id="rId11" imgW="825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4565650"/>
                        <a:ext cx="19304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3600" y="47244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59978"/>
              </p:ext>
            </p:extLst>
          </p:nvPr>
        </p:nvGraphicFramePr>
        <p:xfrm>
          <a:off x="2286000" y="5602287"/>
          <a:ext cx="19002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2" name="Equation" r:id="rId13" imgW="812800" imgH="406400" progId="Equation.3">
                  <p:embed/>
                </p:oleObj>
              </mc:Choice>
              <mc:Fallback>
                <p:oleObj name="Equation" r:id="rId13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6000" y="5602287"/>
                        <a:ext cx="190023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359" y="36885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73771"/>
              </p:ext>
            </p:extLst>
          </p:nvPr>
        </p:nvGraphicFramePr>
        <p:xfrm>
          <a:off x="990600" y="2286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93" name="Equation" r:id="rId15" imgW="1231900" imgH="393700" progId="Equation.3">
                  <p:embed/>
                </p:oleObj>
              </mc:Choice>
              <mc:Fallback>
                <p:oleObj name="Equation" r:id="rId1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562600" y="5791200"/>
            <a:ext cx="309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 (k = 2k/2, multiply (k-1)k)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84595"/>
              </p:ext>
            </p:extLst>
          </p:nvPr>
        </p:nvGraphicFramePr>
        <p:xfrm>
          <a:off x="4572000" y="228600"/>
          <a:ext cx="4724401" cy="9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9" name="Equation" r:id="rId3" imgW="2692400" imgH="546100" progId="Equation.3">
                  <p:embed/>
                </p:oleObj>
              </mc:Choice>
              <mc:Fallback>
                <p:oleObj name="Equation" r:id="rId3" imgW="26924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28600"/>
                        <a:ext cx="4724401" cy="95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3628"/>
              </p:ext>
            </p:extLst>
          </p:nvPr>
        </p:nvGraphicFramePr>
        <p:xfrm>
          <a:off x="2133600" y="1622951"/>
          <a:ext cx="32972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0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622951"/>
                        <a:ext cx="329723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90336"/>
              </p:ext>
            </p:extLst>
          </p:nvPr>
        </p:nvGraphicFramePr>
        <p:xfrm>
          <a:off x="2147888" y="26670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1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7888" y="26670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2268"/>
              </p:ext>
            </p:extLst>
          </p:nvPr>
        </p:nvGraphicFramePr>
        <p:xfrm>
          <a:off x="2261943" y="3745114"/>
          <a:ext cx="19002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2" name="Equation" r:id="rId9" imgW="812800" imgH="406400" progId="Equation.3">
                  <p:embed/>
                </p:oleObj>
              </mc:Choice>
              <mc:Fallback>
                <p:oleObj name="Equation" r:id="rId9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1943" y="3745114"/>
                        <a:ext cx="190023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40366"/>
              </p:ext>
            </p:extLst>
          </p:nvPr>
        </p:nvGraphicFramePr>
        <p:xfrm>
          <a:off x="2261943" y="4707341"/>
          <a:ext cx="12176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3" name="Equation" r:id="rId11" imgW="520700" imgH="406400" progId="Equation.3">
                  <p:embed/>
                </p:oleObj>
              </mc:Choice>
              <mc:Fallback>
                <p:oleObj name="Equation" r:id="rId11" imgW="520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1943" y="4707341"/>
                        <a:ext cx="1217612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8813"/>
              </p:ext>
            </p:extLst>
          </p:nvPr>
        </p:nvGraphicFramePr>
        <p:xfrm>
          <a:off x="2355850" y="5791200"/>
          <a:ext cx="14541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4" name="Equation" r:id="rId13" imgW="622300" imgH="393700" progId="Equation.3">
                  <p:embed/>
                </p:oleObj>
              </mc:Choice>
              <mc:Fallback>
                <p:oleObj name="Equation" r:id="rId13" imgW="622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55850" y="5791200"/>
                        <a:ext cx="145415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62699" y="6058691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one!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4419600" y="3587750"/>
            <a:ext cx="283409" cy="247094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4724400"/>
            <a:ext cx="233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math (subtraction)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55145" y="5874025"/>
            <a:ext cx="239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math (factor out 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5168900" cy="208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581400"/>
            <a:ext cx="6702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recurrence relation for calls to member for uniquify1?  Write a recursive function called count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that gives the number of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400" dirty="0" smtClean="0">
                <a:solidFill>
                  <a:srgbClr val="FF0000"/>
                </a:solidFill>
              </a:rPr>
              <a:t> for a list of size k.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8454"/>
              </p:ext>
            </p:extLst>
          </p:nvPr>
        </p:nvGraphicFramePr>
        <p:xfrm>
          <a:off x="1143000" y="5105400"/>
          <a:ext cx="555466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2374900" imgH="508000" progId="Equation.3">
                  <p:embed/>
                </p:oleObj>
              </mc:Choice>
              <mc:Fallback>
                <p:oleObj name="Equation" r:id="rId4" imgW="23749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5105400"/>
                        <a:ext cx="5554663" cy="118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12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5168900" cy="2082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97966"/>
              </p:ext>
            </p:extLst>
          </p:nvPr>
        </p:nvGraphicFramePr>
        <p:xfrm>
          <a:off x="857250" y="5060950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4" imgW="2857500" imgH="546100" progId="Equation.3">
                  <p:embed/>
                </p:oleObj>
              </mc:Choice>
              <mc:Fallback>
                <p:oleObj name="Equation" r:id="rId4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250" y="5060950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78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calls is that?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55099"/>
              </p:ext>
            </p:extLst>
          </p:nvPr>
        </p:nvGraphicFramePr>
        <p:xfrm>
          <a:off x="857250" y="1676400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1676400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9016" y="3766810"/>
            <a:ext cx="145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 claim:</a:t>
            </a:r>
            <a:endParaRPr lang="en-US" sz="36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05903"/>
              </p:ext>
            </p:extLst>
          </p:nvPr>
        </p:nvGraphicFramePr>
        <p:xfrm>
          <a:off x="2438400" y="3884612"/>
          <a:ext cx="3236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884612"/>
                        <a:ext cx="3236912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2896" y="5105400"/>
            <a:ext cx="269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you prove it?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k (or k-1) (and state the inductive hypothesis!)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k+1 (or k)</a:t>
            </a:r>
          </a:p>
          <a:p>
            <a:pPr marL="777240" lvl="1" indent="-457200">
              <a:buFontTx/>
              <a:buChar char="-"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1060"/>
              </p:ext>
            </p:extLst>
          </p:nvPr>
        </p:nvGraphicFramePr>
        <p:xfrm>
          <a:off x="1066800" y="4284662"/>
          <a:ext cx="66817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3" imgW="2857500" imgH="546100" progId="Equation.3">
                  <p:embed/>
                </p:oleObj>
              </mc:Choice>
              <mc:Fallback>
                <p:oleObj name="Equation" r:id="rId3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284662"/>
                        <a:ext cx="6681788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150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04497"/>
              </p:ext>
            </p:extLst>
          </p:nvPr>
        </p:nvGraphicFramePr>
        <p:xfrm>
          <a:off x="1258887" y="57150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7" y="57150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4114800"/>
            <a:ext cx="79217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4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222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case: 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174186" cy="2898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89984"/>
              </p:ext>
            </p:extLst>
          </p:nvPr>
        </p:nvGraphicFramePr>
        <p:xfrm>
          <a:off x="1295400" y="4565650"/>
          <a:ext cx="16938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Equation" r:id="rId3" imgW="723900" imgH="203200" progId="Equation.3">
                  <p:embed/>
                </p:oleObj>
              </mc:Choice>
              <mc:Fallback>
                <p:oleObj name="Equation" r:id="rId3" imgW="723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565650"/>
                        <a:ext cx="16938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1410"/>
              </p:ext>
            </p:extLst>
          </p:nvPr>
        </p:nvGraphicFramePr>
        <p:xfrm>
          <a:off x="1327150" y="3522663"/>
          <a:ext cx="1960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3522663"/>
                        <a:ext cx="19605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66404"/>
              </p:ext>
            </p:extLst>
          </p:nvPr>
        </p:nvGraphicFramePr>
        <p:xfrm>
          <a:off x="4238625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7" imgW="2857500" imgH="546100" progId="Equation.3">
                  <p:embed/>
                </p:oleObj>
              </mc:Choice>
              <mc:Fallback>
                <p:oleObj name="Equation" r:id="rId7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8625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87286"/>
              </p:ext>
            </p:extLst>
          </p:nvPr>
        </p:nvGraphicFramePr>
        <p:xfrm>
          <a:off x="1001712" y="177904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712" y="177904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definition of count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64423" y="4572000"/>
            <a:ext cx="263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we’re trying to 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0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6543" y="2819400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0084" y="2851979"/>
            <a:ext cx="222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 case: k = 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02814" y="609600"/>
            <a:ext cx="3174186" cy="28980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59968"/>
              </p:ext>
            </p:extLst>
          </p:nvPr>
        </p:nvGraphicFramePr>
        <p:xfrm>
          <a:off x="1266825" y="4537075"/>
          <a:ext cx="35353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3" imgW="1511300" imgH="228600" progId="Equation.3">
                  <p:embed/>
                </p:oleObj>
              </mc:Choice>
              <mc:Fallback>
                <p:oleObj name="Equation" r:id="rId3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825" y="4537075"/>
                        <a:ext cx="35353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406099"/>
              </p:ext>
            </p:extLst>
          </p:nvPr>
        </p:nvGraphicFramePr>
        <p:xfrm>
          <a:off x="1327150" y="3522663"/>
          <a:ext cx="19605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3522663"/>
                        <a:ext cx="196056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302814" y="3810000"/>
            <a:ext cx="1116786" cy="7620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94228"/>
              </p:ext>
            </p:extLst>
          </p:nvPr>
        </p:nvGraphicFramePr>
        <p:xfrm>
          <a:off x="4238625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Equation" r:id="rId7" imgW="2857500" imgH="546100" progId="Equation.3">
                  <p:embed/>
                </p:oleObj>
              </mc:Choice>
              <mc:Fallback>
                <p:oleObj name="Equation" r:id="rId7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38625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76324"/>
              </p:ext>
            </p:extLst>
          </p:nvPr>
        </p:nvGraphicFramePr>
        <p:xfrm>
          <a:off x="1001712" y="177904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2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712" y="177904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64423" y="3525589"/>
            <a:ext cx="244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definition of count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64423" y="4572000"/>
            <a:ext cx="263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we’re trying to 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556000"/>
            <a:ext cx="4609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it’s type signature?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What does it do?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3466" y="3762407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507" y="4369871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0117" y="1841576"/>
            <a:ext cx="46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14740"/>
              </p:ext>
            </p:extLst>
          </p:nvPr>
        </p:nvGraphicFramePr>
        <p:xfrm>
          <a:off x="1051470" y="1810308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1470" y="1810308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8212"/>
              </p:ext>
            </p:extLst>
          </p:nvPr>
        </p:nvGraphicFramePr>
        <p:xfrm>
          <a:off x="2565960" y="3810964"/>
          <a:ext cx="2109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Equation" r:id="rId5" imgW="901700" imgH="203200" progId="Equation.3">
                  <p:embed/>
                </p:oleObj>
              </mc:Choice>
              <mc:Fallback>
                <p:oleObj name="Equation" r:id="rId5" imgW="901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960" y="3810964"/>
                        <a:ext cx="2109787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23331"/>
              </p:ext>
            </p:extLst>
          </p:nvPr>
        </p:nvGraphicFramePr>
        <p:xfrm>
          <a:off x="4416425" y="4554537"/>
          <a:ext cx="16033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Equation" r:id="rId7" imgW="685800" imgH="203200" progId="Equation.3">
                  <p:embed/>
                </p:oleObj>
              </mc:Choice>
              <mc:Fallback>
                <p:oleObj name="Equation" r:id="rId7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6425" y="4554537"/>
                        <a:ext cx="16033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81000" y="3048000"/>
            <a:ext cx="843908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391836"/>
              </p:ext>
            </p:extLst>
          </p:nvPr>
        </p:nvGraphicFramePr>
        <p:xfrm>
          <a:off x="4701738" y="3750639"/>
          <a:ext cx="204946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8" name="Equation" r:id="rId9" imgW="876300" imgH="228600" progId="Equation.3">
                  <p:embed/>
                </p:oleObj>
              </mc:Choice>
              <mc:Fallback>
                <p:oleObj name="Equation" r:id="rId9" imgW="87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01738" y="3750639"/>
                        <a:ext cx="2049462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65163"/>
              </p:ext>
            </p:extLst>
          </p:nvPr>
        </p:nvGraphicFramePr>
        <p:xfrm>
          <a:off x="4407043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" name="Equation" r:id="rId11" imgW="2857500" imgH="546100" progId="Equation.3">
                  <p:embed/>
                </p:oleObj>
              </mc:Choice>
              <mc:Fallback>
                <p:oleObj name="Equation" r:id="rId11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7043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1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Proof by induction!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359" y="1810308"/>
            <a:ext cx="165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assume: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6261"/>
              </p:ext>
            </p:extLst>
          </p:nvPr>
        </p:nvGraphicFramePr>
        <p:xfrm>
          <a:off x="2489200" y="1814513"/>
          <a:ext cx="34163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name="Equation" r:id="rId3" imgW="1460500" imgH="228600" progId="Equation.3">
                  <p:embed/>
                </p:oleObj>
              </mc:Choice>
              <mc:Fallback>
                <p:oleObj name="Equation" r:id="rId3" imgW="146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200" y="1814513"/>
                        <a:ext cx="34163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34907" y="1927102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847" y="2677180"/>
            <a:ext cx="1458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prove: 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3733800"/>
            <a:ext cx="8686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22597"/>
              </p:ext>
            </p:extLst>
          </p:nvPr>
        </p:nvGraphicFramePr>
        <p:xfrm>
          <a:off x="703263" y="3929063"/>
          <a:ext cx="41592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name="Equation" r:id="rId5" imgW="1778000" imgH="203200" progId="Equation.3">
                  <p:embed/>
                </p:oleObj>
              </mc:Choice>
              <mc:Fallback>
                <p:oleObj name="Equation" r:id="rId5" imgW="177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63" y="3929063"/>
                        <a:ext cx="415925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4307" y="3948113"/>
            <a:ext cx="221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definition of count</a:t>
            </a:r>
            <a:r>
              <a:rPr lang="en-US" baseline="-25000" dirty="0"/>
              <a:t>1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3474"/>
              </p:ext>
            </p:extLst>
          </p:nvPr>
        </p:nvGraphicFramePr>
        <p:xfrm>
          <a:off x="2076450" y="4495800"/>
          <a:ext cx="24955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5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6450" y="4495800"/>
                        <a:ext cx="24955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43600" y="45720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19769"/>
              </p:ext>
            </p:extLst>
          </p:nvPr>
        </p:nvGraphicFramePr>
        <p:xfrm>
          <a:off x="2478087" y="267718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6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8087" y="267718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17917"/>
              </p:ext>
            </p:extLst>
          </p:nvPr>
        </p:nvGraphicFramePr>
        <p:xfrm>
          <a:off x="2138363" y="5210175"/>
          <a:ext cx="25257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name="Equation" r:id="rId11" imgW="1079500" imgH="203200" progId="Equation.3">
                  <p:embed/>
                </p:oleObj>
              </mc:Choice>
              <mc:Fallback>
                <p:oleObj name="Equation" r:id="rId11" imgW="1079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8363" y="5210175"/>
                        <a:ext cx="2525712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5555"/>
              </p:ext>
            </p:extLst>
          </p:nvPr>
        </p:nvGraphicFramePr>
        <p:xfrm>
          <a:off x="2209800" y="5943600"/>
          <a:ext cx="18430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name="Equation" r:id="rId13" imgW="787400" imgH="203200" progId="Equation.3">
                  <p:embed/>
                </p:oleObj>
              </mc:Choice>
              <mc:Fallback>
                <p:oleObj name="Equation" r:id="rId1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9800" y="5943600"/>
                        <a:ext cx="1843088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22203" y="6001335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one!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4664075" y="3200400"/>
            <a:ext cx="198438" cy="28009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378434"/>
              </p:ext>
            </p:extLst>
          </p:nvPr>
        </p:nvGraphicFramePr>
        <p:xfrm>
          <a:off x="4407043" y="175399"/>
          <a:ext cx="4660757" cy="8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9" name="Equation" r:id="rId15" imgW="2857500" imgH="546100" progId="Equation.3">
                  <p:embed/>
                </p:oleObj>
              </mc:Choice>
              <mc:Fallback>
                <p:oleObj name="Equation" r:id="rId15" imgW="2857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07043" y="175399"/>
                        <a:ext cx="4660757" cy="89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920936" y="5181600"/>
            <a:ext cx="276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 (multiply through by 2)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99750" y="59436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3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Does it matter?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41429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16" y="4495800"/>
            <a:ext cx="4160334" cy="1676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69900"/>
              </p:ext>
            </p:extLst>
          </p:nvPr>
        </p:nvGraphicFramePr>
        <p:xfrm>
          <a:off x="5029200" y="4908999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5" imgW="1384300" imgH="228600" progId="Equation.3">
                  <p:embed/>
                </p:oleObj>
              </mc:Choice>
              <mc:Fallback>
                <p:oleObj name="Equation" r:id="rId5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4908999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61758"/>
              </p:ext>
            </p:extLst>
          </p:nvPr>
        </p:nvGraphicFramePr>
        <p:xfrm>
          <a:off x="4724400" y="20574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20574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0" y="3653135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245041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3094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76151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40654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8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25578" y="51816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08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05830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56400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12392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84760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2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91114" y="506221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08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00826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3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8388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4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49895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5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39072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517672" y="506221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33188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7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93362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8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54493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89914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160910" y="509347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3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47611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50416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671137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30568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6111778" y="5163234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5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48327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69890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6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55662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4208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0341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55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53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5562600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2036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16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43800" y="5095807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6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55025"/>
              </p:ext>
            </p:extLst>
          </p:nvPr>
        </p:nvGraphicFramePr>
        <p:xfrm>
          <a:off x="5001463" y="2095500"/>
          <a:ext cx="32369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463" y="2095500"/>
                        <a:ext cx="32369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24333"/>
              </p:ext>
            </p:extLst>
          </p:nvPr>
        </p:nvGraphicFramePr>
        <p:xfrm>
          <a:off x="914400" y="1828800"/>
          <a:ext cx="28813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4" name="Equation" r:id="rId5" imgW="1231900" imgH="393700" progId="Equation.3">
                  <p:embed/>
                </p:oleObj>
              </mc:Choice>
              <mc:Fallback>
                <p:oleObj name="Equation" r:id="rId5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2881312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3962400"/>
            <a:ext cx="418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k</a:t>
            </a:r>
            <a:endParaRPr lang="en-US" sz="32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47124"/>
              </p:ext>
            </p:extLst>
          </p:nvPr>
        </p:nvGraphicFramePr>
        <p:xfrm>
          <a:off x="373063" y="4905375"/>
          <a:ext cx="145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5" name="Equation" r:id="rId7" imgW="622300" imgH="215900" progId="Equation.3">
                  <p:embed/>
                </p:oleObj>
              </mc:Choice>
              <mc:Fallback>
                <p:oleObj name="Equation" r:id="rId7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063" y="4905375"/>
                        <a:ext cx="145573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26356"/>
              </p:ext>
            </p:extLst>
          </p:nvPr>
        </p:nvGraphicFramePr>
        <p:xfrm>
          <a:off x="381000" y="5729288"/>
          <a:ext cx="1425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6" name="Equation" r:id="rId9" imgW="609600" imgH="203200" progId="Equation.3">
                  <p:embed/>
                </p:oleObj>
              </mc:Choice>
              <mc:Fallback>
                <p:oleObj name="Equation" r:id="rId9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729288"/>
                        <a:ext cx="14255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1533" y="4724400"/>
            <a:ext cx="815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3962400"/>
            <a:ext cx="0" cy="2243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587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5513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091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962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165" y="3962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7286" y="3962400"/>
            <a:ext cx="8639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3962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69763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777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534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163086" y="48006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6576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15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1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0341" y="48006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55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9462" y="4800600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5050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55376" y="48006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401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569723" y="5486400"/>
            <a:ext cx="411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17932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2813" y="5486400"/>
            <a:ext cx="637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57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3524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867400" y="5562600"/>
            <a:ext cx="86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2036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6600" y="5486400"/>
            <a:ext cx="1913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endParaRPr lang="en-US" sz="3200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1613" y="54864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2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3352800"/>
            <a:ext cx="71836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‘a -&gt; ‘a list -&gt; </a:t>
            </a:r>
            <a:r>
              <a:rPr lang="en-US" sz="3200" dirty="0" err="1" smtClean="0">
                <a:solidFill>
                  <a:srgbClr val="0000FF"/>
                </a:solidFill>
              </a:rPr>
              <a:t>bool</a:t>
            </a:r>
            <a:endParaRPr lang="en-US" sz="3200" dirty="0" smtClean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Determines if the first argument is in the second argument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it’s not that bad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831" y="1981200"/>
            <a:ext cx="8040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calls to member for a list of size 100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352800"/>
            <a:ext cx="476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Roughly how long will that take?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4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it’s not that bad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3124200"/>
            <a:ext cx="8153400" cy="29718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sz="3200" dirty="0"/>
              <a:t>Assume 10</a:t>
            </a:r>
            <a:r>
              <a:rPr lang="en-US" sz="3200" baseline="30000" dirty="0"/>
              <a:t>9</a:t>
            </a:r>
            <a:r>
              <a:rPr lang="en-US" sz="3200" dirty="0"/>
              <a:t> calls per second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~3 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 </a:t>
            </a:r>
            <a:r>
              <a:rPr lang="en-US" sz="3200" dirty="0"/>
              <a:t>seconds per </a:t>
            </a:r>
            <a:r>
              <a:rPr lang="en-US" sz="3200" dirty="0" smtClean="0"/>
              <a:t>year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~3 x 10</a:t>
            </a:r>
            <a:r>
              <a:rPr lang="en-US" sz="3200" baseline="30000" dirty="0" smtClean="0"/>
              <a:t>17</a:t>
            </a:r>
            <a:r>
              <a:rPr lang="en-US" sz="3200" dirty="0" smtClean="0"/>
              <a:t> calls per year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~10</a:t>
            </a:r>
            <a:r>
              <a:rPr lang="en-US" sz="3200" baseline="30000" dirty="0" smtClean="0"/>
              <a:t>13</a:t>
            </a:r>
            <a:r>
              <a:rPr lang="en-US" sz="3200" dirty="0" smtClean="0"/>
              <a:t> years to finish!</a:t>
            </a:r>
            <a:br>
              <a:rPr lang="en-US" sz="3200" dirty="0" smtClean="0"/>
            </a:br>
            <a:r>
              <a:rPr lang="en-US" sz="3200" dirty="0" smtClean="0"/>
              <a:t>Just to be clear: 10,000,000,000,000 years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831" y="1981200"/>
            <a:ext cx="8040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 x 10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calls to member for a list of size 100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69753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my laptop, starts to slow down with lists of length 22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2" y="1752600"/>
            <a:ext cx="4160334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4191000"/>
            <a:ext cx="3989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What’s the problem?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Can we fix it?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8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2" y="1752600"/>
            <a:ext cx="4160334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3" y="3962399"/>
            <a:ext cx="4493917" cy="25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is faster?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3" y="3962399"/>
            <a:ext cx="4493917" cy="2523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41429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88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3657600" y="2743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V="1">
            <a:off x="4114800" y="3505200"/>
            <a:ext cx="228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95400" y="4315361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We can bound the function </a:t>
            </a:r>
            <a:r>
              <a:rPr lang="en-US" sz="2400" i="1" dirty="0">
                <a:cs typeface="+mn-cs"/>
              </a:rPr>
              <a:t>f(n)</a:t>
            </a:r>
            <a:r>
              <a:rPr lang="en-US" sz="2400" dirty="0">
                <a:cs typeface="+mn-cs"/>
              </a:rPr>
              <a:t> above by some constant factor of </a:t>
            </a:r>
            <a:r>
              <a:rPr lang="en-US" sz="2400" i="1" dirty="0">
                <a:cs typeface="+mn-cs"/>
              </a:rPr>
              <a:t>g(n</a:t>
            </a:r>
            <a:r>
              <a:rPr lang="en-US" sz="2400" i="1" dirty="0" smtClean="0">
                <a:cs typeface="+mn-cs"/>
              </a:rPr>
              <a:t>): </a:t>
            </a:r>
            <a:r>
              <a:rPr lang="en-US" sz="2400" dirty="0" smtClean="0">
                <a:solidFill>
                  <a:srgbClr val="0000FF"/>
                </a:solidFill>
                <a:cs typeface="+mn-cs"/>
              </a:rPr>
              <a:t>constant factors don’t matter!</a:t>
            </a:r>
            <a:endParaRPr lang="en-US" sz="2400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6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Big O: Upper bound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i="1" dirty="0" smtClean="0">
                <a:cs typeface="+mn-cs"/>
              </a:rPr>
              <a:t>O(g(n))</a:t>
            </a:r>
            <a:r>
              <a:rPr lang="en-US" dirty="0" smtClean="0">
                <a:cs typeface="+mn-cs"/>
              </a:rPr>
              <a:t> is the set of functions:</a:t>
            </a:r>
            <a:endParaRPr lang="en-US" i="1" dirty="0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1012825" y="237013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37013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3657600" y="2743200"/>
            <a:ext cx="1524000" cy="6858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4114800" y="3505200"/>
            <a:ext cx="2286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5791200" y="2819400"/>
            <a:ext cx="8382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 flipV="1">
            <a:off x="6400800" y="3505200"/>
            <a:ext cx="304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638800" y="4343400"/>
            <a:ext cx="334803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For some increasing </a:t>
            </a:r>
            <a:r>
              <a:rPr lang="en-US" sz="2400" dirty="0" smtClean="0">
                <a:cs typeface="+mn-cs"/>
              </a:rPr>
              <a:t>range: we’re interested in long-term growth</a:t>
            </a:r>
            <a:endParaRPr lang="en-US" sz="2400" dirty="0"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95400" y="4315361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B8A818"/>
                </a:solidFill>
                <a:cs typeface="+mn-cs"/>
              </a:rPr>
              <a:t>We can bound the function </a:t>
            </a:r>
            <a:r>
              <a:rPr lang="en-US" sz="2400" i="1" dirty="0">
                <a:solidFill>
                  <a:srgbClr val="B8A818"/>
                </a:solidFill>
                <a:cs typeface="+mn-cs"/>
              </a:rPr>
              <a:t>f(n)</a:t>
            </a:r>
            <a:r>
              <a:rPr lang="en-US" sz="2400" dirty="0">
                <a:solidFill>
                  <a:srgbClr val="B8A818"/>
                </a:solidFill>
                <a:cs typeface="+mn-cs"/>
              </a:rPr>
              <a:t> above by some constant factor of </a:t>
            </a:r>
            <a:r>
              <a:rPr lang="en-US" sz="2400" i="1" dirty="0">
                <a:solidFill>
                  <a:srgbClr val="B8A818"/>
                </a:solidFill>
                <a:cs typeface="+mn-cs"/>
              </a:rPr>
              <a:t>g(n</a:t>
            </a:r>
            <a:r>
              <a:rPr lang="en-US" sz="2400" i="1" dirty="0" smtClean="0">
                <a:solidFill>
                  <a:srgbClr val="B8A818"/>
                </a:solidFill>
                <a:cs typeface="+mn-cs"/>
              </a:rPr>
              <a:t>): </a:t>
            </a:r>
            <a:r>
              <a:rPr lang="en-US" sz="2400" dirty="0" smtClean="0">
                <a:solidFill>
                  <a:srgbClr val="B8A818"/>
                </a:solidFill>
                <a:cs typeface="+mn-cs"/>
              </a:rPr>
              <a:t>constant factors don’t matter!</a:t>
            </a:r>
            <a:endParaRPr lang="en-US" sz="2400" dirty="0">
              <a:solidFill>
                <a:srgbClr val="B8A818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4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Visually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447800" y="2286000"/>
            <a:ext cx="6096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913" name="Freeform 9"/>
          <p:cNvSpPr>
            <a:spLocks/>
          </p:cNvSpPr>
          <p:nvPr/>
        </p:nvSpPr>
        <p:spPr bwMode="auto">
          <a:xfrm>
            <a:off x="1752600" y="2971800"/>
            <a:ext cx="5486400" cy="2857500"/>
          </a:xfrm>
          <a:custGeom>
            <a:avLst/>
            <a:gdLst>
              <a:gd name="T0" fmla="*/ 0 w 3456"/>
              <a:gd name="T1" fmla="*/ 1488 h 1800"/>
              <a:gd name="T2" fmla="*/ 1248 w 3456"/>
              <a:gd name="T3" fmla="*/ 1296 h 1800"/>
              <a:gd name="T4" fmla="*/ 2016 w 3456"/>
              <a:gd name="T5" fmla="*/ 1584 h 1800"/>
              <a:gd name="T6" fmla="*/ 3456 w 3456"/>
              <a:gd name="T7" fmla="*/ 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6" h="1800">
                <a:moveTo>
                  <a:pt x="0" y="1488"/>
                </a:moveTo>
                <a:cubicBezTo>
                  <a:pt x="456" y="1384"/>
                  <a:pt x="912" y="1280"/>
                  <a:pt x="1248" y="1296"/>
                </a:cubicBezTo>
                <a:cubicBezTo>
                  <a:pt x="1584" y="1312"/>
                  <a:pt x="1648" y="1800"/>
                  <a:pt x="2016" y="1584"/>
                </a:cubicBezTo>
                <a:cubicBezTo>
                  <a:pt x="2384" y="1368"/>
                  <a:pt x="2920" y="684"/>
                  <a:pt x="3456" y="0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4478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f(n)</a:t>
            </a:r>
            <a:endParaRPr lang="en-US" sz="2000" i="1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7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352800"/>
            <a:ext cx="24354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fast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562600"/>
            <a:ext cx="3709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Depends on the input!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42672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a list with k elements in it, how many calls are made to </a:t>
            </a:r>
            <a:r>
              <a:rPr lang="en-US" sz="3200" dirty="0" smtClean="0">
                <a:solidFill>
                  <a:srgbClr val="3366FF"/>
                </a:solidFill>
              </a:rPr>
              <a:t>member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933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Visually: upper bound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447800" y="2286000"/>
            <a:ext cx="6096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>
            <a:off x="1752600" y="2971800"/>
            <a:ext cx="5486400" cy="2857500"/>
          </a:xfrm>
          <a:custGeom>
            <a:avLst/>
            <a:gdLst>
              <a:gd name="T0" fmla="*/ 0 w 3456"/>
              <a:gd name="T1" fmla="*/ 1488 h 1800"/>
              <a:gd name="T2" fmla="*/ 1248 w 3456"/>
              <a:gd name="T3" fmla="*/ 1296 h 1800"/>
              <a:gd name="T4" fmla="*/ 2016 w 3456"/>
              <a:gd name="T5" fmla="*/ 1584 h 1800"/>
              <a:gd name="T6" fmla="*/ 3456 w 3456"/>
              <a:gd name="T7" fmla="*/ 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56" h="1800">
                <a:moveTo>
                  <a:pt x="0" y="1488"/>
                </a:moveTo>
                <a:cubicBezTo>
                  <a:pt x="456" y="1384"/>
                  <a:pt x="912" y="1280"/>
                  <a:pt x="1248" y="1296"/>
                </a:cubicBezTo>
                <a:cubicBezTo>
                  <a:pt x="1584" y="1312"/>
                  <a:pt x="1648" y="1800"/>
                  <a:pt x="2016" y="1584"/>
                </a:cubicBezTo>
                <a:cubicBezTo>
                  <a:pt x="2384" y="1368"/>
                  <a:pt x="2920" y="684"/>
                  <a:pt x="3456" y="0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V="1">
            <a:off x="2819400" y="2590800"/>
            <a:ext cx="2819400" cy="3200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3505200" y="5029200"/>
            <a:ext cx="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76600" y="6248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n</a:t>
            </a:r>
            <a:r>
              <a:rPr lang="en-US" sz="2000" i="1" baseline="-25000">
                <a:cs typeface="+mn-cs"/>
              </a:rPr>
              <a:t>0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4478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cs typeface="+mn-cs"/>
              </a:rPr>
              <a:t>f(n)</a:t>
            </a:r>
            <a:endParaRPr lang="en-US" sz="2000" i="1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member is O(n) – linear</a:t>
            </a:r>
          </a:p>
          <a:p>
            <a:pPr lvl="1"/>
            <a:r>
              <a:rPr lang="en-US" dirty="0" smtClean="0"/>
              <a:t>n+1 is O(n)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uniquify0 is O(n</a:t>
            </a:r>
            <a:r>
              <a:rPr lang="en-US" baseline="30000" dirty="0" smtClean="0"/>
              <a:t>2</a:t>
            </a:r>
            <a:r>
              <a:rPr lang="en-US" dirty="0" smtClean="0"/>
              <a:t>) – quadratic</a:t>
            </a:r>
          </a:p>
          <a:p>
            <a:pPr lvl="1"/>
            <a:r>
              <a:rPr lang="en-US" dirty="0" smtClean="0"/>
              <a:t>n(n+1)/2 = n</a:t>
            </a:r>
            <a:r>
              <a:rPr lang="en-US" baseline="30000" dirty="0" smtClean="0"/>
              <a:t>2</a:t>
            </a:r>
            <a:r>
              <a:rPr lang="en-US" dirty="0" smtClean="0"/>
              <a:t>/2 + n/2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uniquify1 is O(2</a:t>
            </a:r>
            <a:r>
              <a:rPr lang="en-US" baseline="30000" dirty="0" smtClean="0"/>
              <a:t>n</a:t>
            </a:r>
            <a:r>
              <a:rPr lang="en-US" dirty="0" smtClean="0"/>
              <a:t>) – exponential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n+1</a:t>
            </a:r>
            <a:r>
              <a:rPr lang="en-US" dirty="0" smtClean="0"/>
              <a:t>-n-2 is O(2</a:t>
            </a:r>
            <a:r>
              <a:rPr lang="en-US" baseline="30000" dirty="0" smtClean="0"/>
              <a:t>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uniquify2 is O(n</a:t>
            </a:r>
            <a:r>
              <a:rPr lang="en-US" baseline="30000" dirty="0" smtClean="0"/>
              <a:t>2</a:t>
            </a:r>
            <a:r>
              <a:rPr lang="en-US" dirty="0" smtClean="0"/>
              <a:t>) – quadratic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Runtime examples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2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examples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O(1) – constant.  Fixed amount of work, regardless of the input size</a:t>
            </a:r>
          </a:p>
          <a:p>
            <a:pPr lvl="1" eaLnBrk="1" hangingPunct="1">
              <a:defRPr/>
            </a:pPr>
            <a:r>
              <a:rPr lang="en-US" dirty="0" smtClean="0"/>
              <a:t>add two 32 bit numbers</a:t>
            </a:r>
          </a:p>
          <a:p>
            <a:pPr lvl="1" eaLnBrk="1" hangingPunct="1">
              <a:defRPr/>
            </a:pPr>
            <a:r>
              <a:rPr lang="en-US" dirty="0" smtClean="0"/>
              <a:t>determine if a number is even or odd</a:t>
            </a:r>
          </a:p>
          <a:p>
            <a:pPr lvl="1" eaLnBrk="1" hangingPunct="1">
              <a:defRPr/>
            </a:pPr>
            <a:r>
              <a:rPr lang="en-US" dirty="0" smtClean="0"/>
              <a:t>sum the first 20 elements of an array</a:t>
            </a:r>
          </a:p>
          <a:p>
            <a:pPr lvl="1" eaLnBrk="1" hangingPunct="1">
              <a:defRPr/>
            </a:pPr>
            <a:r>
              <a:rPr lang="en-US" dirty="0" smtClean="0"/>
              <a:t>delete an element from a doubly linked list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O(log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logarithmic.  At each iteration, discards some portion of the input (i.e. half)</a:t>
            </a:r>
          </a:p>
          <a:p>
            <a:pPr lvl="1" eaLnBrk="1" hangingPunct="1">
              <a:defRPr/>
            </a:pPr>
            <a:r>
              <a:rPr lang="en-US" dirty="0" smtClean="0"/>
              <a:t>binary search</a:t>
            </a:r>
          </a:p>
          <a:p>
            <a:pPr eaLnBrk="1" hangingPunct="1">
              <a:defRPr/>
            </a:pPr>
            <a:endParaRPr lang="en-US" sz="2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34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examples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linear. Do a constant amount of work on each element of the input</a:t>
            </a:r>
          </a:p>
          <a:p>
            <a:pPr lvl="1" eaLnBrk="1" hangingPunct="1">
              <a:defRPr/>
            </a:pPr>
            <a:r>
              <a:rPr lang="en-US" dirty="0" smtClean="0"/>
              <a:t>find an item in an array (unsorted) or linked list</a:t>
            </a:r>
          </a:p>
          <a:p>
            <a:pPr lvl="1" eaLnBrk="1" hangingPunct="1">
              <a:defRPr/>
            </a:pPr>
            <a:r>
              <a:rPr lang="en-US" dirty="0" smtClean="0"/>
              <a:t>determine the largest element in an array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 log </a:t>
            </a:r>
            <a:r>
              <a:rPr lang="en-US" i="1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log-linear.  Divide and conquer algorithms with a linear amount of work to recombine</a:t>
            </a:r>
          </a:p>
          <a:p>
            <a:pPr lvl="1" eaLnBrk="1" hangingPunct="1">
              <a:defRPr/>
            </a:pPr>
            <a:r>
              <a:rPr lang="en-US" dirty="0" smtClean="0"/>
              <a:t>Sort a list of number with </a:t>
            </a:r>
            <a:r>
              <a:rPr lang="en-US" dirty="0" err="1" smtClean="0"/>
              <a:t>MergeSort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377017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Some examples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n</a:t>
            </a:r>
            <a:r>
              <a:rPr lang="en-US" i="1" baseline="30000" dirty="0" smtClean="0">
                <a:cs typeface="+mn-cs"/>
              </a:rPr>
              <a:t>2</a:t>
            </a:r>
            <a:r>
              <a:rPr lang="en-US" dirty="0" smtClean="0">
                <a:cs typeface="+mn-cs"/>
              </a:rPr>
              <a:t>) – quadratic. Double nested loops that iterate over the data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Insertion sort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</a:t>
            </a:r>
            <a:r>
              <a:rPr lang="en-US" i="1" dirty="0" smtClean="0">
                <a:cs typeface="+mn-cs"/>
              </a:rPr>
              <a:t>2</a:t>
            </a:r>
            <a:r>
              <a:rPr lang="en-US" i="1" baseline="30000" dirty="0" smtClean="0">
                <a:cs typeface="+mn-cs"/>
              </a:rPr>
              <a:t>n</a:t>
            </a:r>
            <a:r>
              <a:rPr lang="en-US" dirty="0" smtClean="0">
                <a:cs typeface="+mn-cs"/>
              </a:rPr>
              <a:t>) – exponential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Enumerate all possible subsets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Traveling salesman using dynamic programming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cs typeface="+mn-cs"/>
              </a:rPr>
              <a:t>O(n!)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Enumerate all permutations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determinant of a matrix with expansion by minors</a:t>
            </a:r>
          </a:p>
        </p:txBody>
      </p:sp>
    </p:spTree>
    <p:extLst>
      <p:ext uri="{BB962C8B-B14F-4D97-AF65-F5344CB8AC3E}">
        <p14:creationId xmlns:p14="http://schemas.microsoft.com/office/powerpoint/2010/main" val="6143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My favorite thing in python!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9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these functions do?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4176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152400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Runtime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638800" cy="381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281" y="5396805"/>
            <a:ext cx="7721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is faster?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is the big-O runtime of each function in terms of n, i.e. how does the runtime grow </a:t>
            </a:r>
            <a:r>
              <a:rPr lang="en-US" sz="2800" dirty="0" err="1" smtClean="0">
                <a:solidFill>
                  <a:srgbClr val="FF0000"/>
                </a:solidFill>
              </a:rPr>
              <a:t>w.r.t</a:t>
            </a:r>
            <a:r>
              <a:rPr lang="en-US" sz="2800" dirty="0" smtClean="0">
                <a:solidFill>
                  <a:srgbClr val="FF0000"/>
                </a:solidFill>
              </a:rPr>
              <a:t>. 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58166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8291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O(n) – linear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Informal justification: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for loop does n iterations and does just a constant amount of work for each iteration.  An increase in n will see a corresponding increase in the number of iterations.</a:t>
            </a:r>
          </a:p>
        </p:txBody>
      </p:sp>
    </p:spTree>
    <p:extLst>
      <p:ext uri="{BB962C8B-B14F-4D97-AF65-F5344CB8AC3E}">
        <p14:creationId xmlns:p14="http://schemas.microsoft.com/office/powerpoint/2010/main" val="89662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1" y="3200400"/>
            <a:ext cx="761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 list with k elements in it, how many calls are made to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 the worst case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82638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Worst case is when the item doesn’t exist in the list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k+1 times: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each element will be examined one time (2</a:t>
            </a:r>
            <a:r>
              <a:rPr lang="en-US" sz="2800" baseline="30000" dirty="0" smtClean="0">
                <a:solidFill>
                  <a:srgbClr val="0000FF"/>
                </a:solidFill>
              </a:rPr>
              <a:t>nd</a:t>
            </a:r>
            <a:r>
              <a:rPr lang="en-US" sz="2800" dirty="0" smtClean="0">
                <a:solidFill>
                  <a:srgbClr val="0000FF"/>
                </a:solidFill>
              </a:rPr>
              <a:t> pattern)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plus one time for the empty list</a:t>
            </a:r>
          </a:p>
        </p:txBody>
      </p:sp>
    </p:spTree>
    <p:extLst>
      <p:ext uri="{BB962C8B-B14F-4D97-AF65-F5344CB8AC3E}">
        <p14:creationId xmlns:p14="http://schemas.microsoft.com/office/powerpoint/2010/main" val="27562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733800"/>
            <a:ext cx="103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Guess?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2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Guess: O(2</a:t>
            </a:r>
            <a:r>
              <a:rPr lang="en-US" sz="2800" baseline="30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 – for each call, makes two recursive calls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3" y="4724400"/>
            <a:ext cx="4160334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5334000"/>
            <a:ext cx="17526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19300" y="5778500"/>
            <a:ext cx="2400300" cy="3937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51084" y="4493567"/>
            <a:ext cx="408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recurrence relation?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5219700" cy="1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Guess: O(2</a:t>
            </a:r>
            <a:r>
              <a:rPr lang="en-US" sz="2800" baseline="30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 – for each call, makes two recursive calls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2895600"/>
            <a:ext cx="1524000" cy="368300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56218"/>
              </p:ext>
            </p:extLst>
          </p:nvPr>
        </p:nvGraphicFramePr>
        <p:xfrm>
          <a:off x="1080778" y="4724400"/>
          <a:ext cx="62674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4" imgW="2679700" imgH="546100" progId="Equation.3">
                  <p:embed/>
                </p:oleObj>
              </mc:Choice>
              <mc:Fallback>
                <p:oleObj name="Equation" r:id="rId4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0778" y="4724400"/>
                        <a:ext cx="6267450" cy="127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6096000"/>
            <a:ext cx="740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Slightly different than the recurrence relation for uniquify1.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18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6600"/>
                </a:solidFill>
              </a:rPr>
              <a:t>I did not cover the following proof in class, but left it in the notes as another example of an inductive proof</a:t>
            </a:r>
            <a:endParaRPr lang="en-US" sz="5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93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87352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5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6834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9614" y="4724400"/>
            <a:ext cx="277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sufficient?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6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673695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256188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9614" y="4724400"/>
            <a:ext cx="462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f(n) ≤ 2</a:t>
            </a:r>
            <a:r>
              <a:rPr lang="en-US" sz="2400" baseline="30000" dirty="0">
                <a:solidFill>
                  <a:srgbClr val="0000FF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1≤ 2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(c = 1, for all n ≥ 0)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543796"/>
              </p:ext>
            </p:extLst>
          </p:nvPr>
        </p:nvGraphicFramePr>
        <p:xfrm>
          <a:off x="1524000" y="1676400"/>
          <a:ext cx="5562600" cy="113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676400"/>
                        <a:ext cx="5562600" cy="113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06816"/>
              </p:ext>
            </p:extLst>
          </p:nvPr>
        </p:nvGraphicFramePr>
        <p:xfrm>
          <a:off x="637738" y="5538788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5" imgW="4394200" imgH="558800" progId="Equation.3">
                  <p:embed/>
                </p:oleObj>
              </mc:Choice>
              <mc:Fallback>
                <p:oleObj name="Equation" r:id="rId5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38" y="5538788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143072"/>
            <a:ext cx="45287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 to prove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Show that f(n) ≤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611" y="4717460"/>
            <a:ext cx="294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prove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0506" y="4673024"/>
            <a:ext cx="16944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Induction!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Base case: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35898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7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124" y="3352800"/>
            <a:ext cx="9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 = 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90054"/>
              </p:ext>
            </p:extLst>
          </p:nvPr>
        </p:nvGraphicFramePr>
        <p:xfrm>
          <a:off x="1600200" y="4052963"/>
          <a:ext cx="1917906" cy="46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Equation" r:id="rId5" imgW="939800" imgH="228600" progId="Equation.3">
                  <p:embed/>
                </p:oleObj>
              </mc:Choice>
              <mc:Fallback>
                <p:oleObj name="Equation" r:id="rId5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4052963"/>
                        <a:ext cx="1917906" cy="467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5071" y="4126468"/>
            <a:ext cx="272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we’re trying to prove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18106" y="533400"/>
            <a:ext cx="3339894" cy="35195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9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Inductive hypothesis: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96086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31853"/>
              </p:ext>
            </p:extLst>
          </p:nvPr>
        </p:nvGraphicFramePr>
        <p:xfrm>
          <a:off x="2667000" y="3436938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436938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600" y="341501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4130823"/>
            <a:ext cx="8153400" cy="59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4. Prove: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62327"/>
              </p:ext>
            </p:extLst>
          </p:nvPr>
        </p:nvGraphicFramePr>
        <p:xfrm>
          <a:off x="2368550" y="4867275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5" name="Equation" r:id="rId7" imgW="1041400" imgH="228600" progId="Equation.3">
                  <p:embed/>
                </p:oleObj>
              </mc:Choice>
              <mc:Fallback>
                <p:oleObj name="Equation" r:id="rId7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8550" y="4867275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448" y="4870102"/>
            <a:ext cx="7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n+1: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6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73770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677358"/>
              </p:ext>
            </p:extLst>
          </p:nvPr>
        </p:nvGraphicFramePr>
        <p:xfrm>
          <a:off x="1350963" y="4046538"/>
          <a:ext cx="22304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4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0963" y="4046538"/>
                        <a:ext cx="22304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34418"/>
              </p:ext>
            </p:extLst>
          </p:nvPr>
        </p:nvGraphicFramePr>
        <p:xfrm>
          <a:off x="3611562" y="4000500"/>
          <a:ext cx="2179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5" name="Equation" r:id="rId7" imgW="1066800" imgH="228600" progId="Equation.3">
                  <p:embed/>
                </p:oleObj>
              </mc:Choice>
              <mc:Fallback>
                <p:oleObj name="Equation" r:id="rId7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1562" y="4000500"/>
                        <a:ext cx="21796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1660"/>
              </p:ext>
            </p:extLst>
          </p:nvPr>
        </p:nvGraphicFramePr>
        <p:xfrm>
          <a:off x="1862931" y="1718160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6" name="Equation" r:id="rId9" imgW="787400" imgH="228600" progId="Equation.3">
                  <p:embed/>
                </p:oleObj>
              </mc:Choice>
              <mc:Fallback>
                <p:oleObj name="Equation" r:id="rId9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2931" y="1718160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1696232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66954"/>
              </p:ext>
            </p:extLst>
          </p:nvPr>
        </p:nvGraphicFramePr>
        <p:xfrm>
          <a:off x="5298894" y="1691172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7" name="Equation" r:id="rId11" imgW="1041400" imgH="228600" progId="Equation.3">
                  <p:embed/>
                </p:oleObj>
              </mc:Choice>
              <mc:Fallback>
                <p:oleObj name="Equation" r:id="rId11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8894" y="1691172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1931" y="3048000"/>
            <a:ext cx="82948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25581" y="1702572"/>
            <a:ext cx="93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Prove: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91054"/>
              </p:ext>
            </p:extLst>
          </p:nvPr>
        </p:nvGraphicFramePr>
        <p:xfrm>
          <a:off x="49212" y="4038600"/>
          <a:ext cx="1246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8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12" y="4038600"/>
                        <a:ext cx="124618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2416" y="3572929"/>
            <a:ext cx="166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f(n)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3186" y="4031457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hypothesis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33800" y="5467290"/>
            <a:ext cx="2472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 we do with 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495800" y="4467225"/>
            <a:ext cx="1447800" cy="1095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8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81200"/>
            <a:ext cx="8469313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241" y="3200400"/>
            <a:ext cx="761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will the run-time grow as the list size increases?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4038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Linearly: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for each element we add to the list, we’ll have to make one more recursive call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doubling the size of the list would roughly double the run-time</a:t>
            </a:r>
          </a:p>
        </p:txBody>
      </p:sp>
    </p:spTree>
    <p:extLst>
      <p:ext uri="{BB962C8B-B14F-4D97-AF65-F5344CB8AC3E}">
        <p14:creationId xmlns:p14="http://schemas.microsoft.com/office/powerpoint/2010/main" val="220119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Prove: </a:t>
            </a:r>
            <a:r>
              <a:rPr lang="en-US" dirty="0"/>
              <a:t>f(n) ≤ 2</a:t>
            </a:r>
            <a:r>
              <a:rPr lang="en-US" baseline="30000" dirty="0"/>
              <a:t>n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Inductive hypothesis: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19971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3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98080"/>
              </p:ext>
            </p:extLst>
          </p:nvPr>
        </p:nvGraphicFramePr>
        <p:xfrm>
          <a:off x="2667000" y="3436938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3436938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600" y="3415010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2648" y="4816623"/>
            <a:ext cx="8153400" cy="5921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4. Prove: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707249"/>
              </p:ext>
            </p:extLst>
          </p:nvPr>
        </p:nvGraphicFramePr>
        <p:xfrm>
          <a:off x="2368550" y="5561160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Equation" r:id="rId7" imgW="1041400" imgH="228600" progId="Equation.3">
                  <p:embed/>
                </p:oleObj>
              </mc:Choice>
              <mc:Fallback>
                <p:oleObj name="Equation" r:id="rId7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8550" y="5561160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448" y="5563987"/>
            <a:ext cx="76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n+1: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36151"/>
              </p:ext>
            </p:extLst>
          </p:nvPr>
        </p:nvGraphicFramePr>
        <p:xfrm>
          <a:off x="2286000" y="4191000"/>
          <a:ext cx="215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6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191000"/>
                        <a:ext cx="2152650" cy="466725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4202668"/>
            <a:ext cx="16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0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induction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65454"/>
              </p:ext>
            </p:extLst>
          </p:nvPr>
        </p:nvGraphicFramePr>
        <p:xfrm>
          <a:off x="5181600" y="243022"/>
          <a:ext cx="3886200" cy="7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3" name="Equation" r:id="rId3" imgW="2679700" imgH="546100" progId="Equation.3">
                  <p:embed/>
                </p:oleObj>
              </mc:Choice>
              <mc:Fallback>
                <p:oleObj name="Equation" r:id="rId3" imgW="2679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243022"/>
                        <a:ext cx="3886200" cy="7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97433"/>
              </p:ext>
            </p:extLst>
          </p:nvPr>
        </p:nvGraphicFramePr>
        <p:xfrm>
          <a:off x="1350963" y="4046538"/>
          <a:ext cx="22304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4" name="Equation" r:id="rId5" imgW="1092200" imgH="203200" progId="Equation.3">
                  <p:embed/>
                </p:oleObj>
              </mc:Choice>
              <mc:Fallback>
                <p:oleObj name="Equation" r:id="rId5" imgW="1092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0963" y="4046538"/>
                        <a:ext cx="2230437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92056"/>
              </p:ext>
            </p:extLst>
          </p:nvPr>
        </p:nvGraphicFramePr>
        <p:xfrm>
          <a:off x="3657600" y="4030662"/>
          <a:ext cx="20748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5" name="Equation" r:id="rId7" imgW="1016000" imgH="190500" progId="Equation.3">
                  <p:embed/>
                </p:oleObj>
              </mc:Choice>
              <mc:Fallback>
                <p:oleObj name="Equation" r:id="rId7" imgW="1016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4030662"/>
                        <a:ext cx="2074863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82449"/>
              </p:ext>
            </p:extLst>
          </p:nvPr>
        </p:nvGraphicFramePr>
        <p:xfrm>
          <a:off x="1862931" y="1718160"/>
          <a:ext cx="16081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6" name="Equation" r:id="rId9" imgW="787400" imgH="228600" progId="Equation.3">
                  <p:embed/>
                </p:oleObj>
              </mc:Choice>
              <mc:Fallback>
                <p:oleObj name="Equation" r:id="rId9" imgW="787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2931" y="1718160"/>
                        <a:ext cx="160813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1696232"/>
            <a:ext cx="113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Assume: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94706"/>
              </p:ext>
            </p:extLst>
          </p:nvPr>
        </p:nvGraphicFramePr>
        <p:xfrm>
          <a:off x="5298894" y="1691172"/>
          <a:ext cx="21272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7" name="Equation" r:id="rId11" imgW="1041400" imgH="228600" progId="Equation.3">
                  <p:embed/>
                </p:oleObj>
              </mc:Choice>
              <mc:Fallback>
                <p:oleObj name="Equation" r:id="rId11" imgW="1041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8894" y="1691172"/>
                        <a:ext cx="21272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91931" y="3048000"/>
            <a:ext cx="82948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25581" y="1702572"/>
            <a:ext cx="93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Prove: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38914"/>
              </p:ext>
            </p:extLst>
          </p:nvPr>
        </p:nvGraphicFramePr>
        <p:xfrm>
          <a:off x="49212" y="4038600"/>
          <a:ext cx="1246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8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12" y="4038600"/>
                        <a:ext cx="1246188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2416" y="3572929"/>
            <a:ext cx="166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f(n)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3186" y="4031457"/>
            <a:ext cx="204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inductive hypotheses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49927"/>
              </p:ext>
            </p:extLst>
          </p:nvPr>
        </p:nvGraphicFramePr>
        <p:xfrm>
          <a:off x="1524000" y="2209800"/>
          <a:ext cx="215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9" name="Equation" r:id="rId15" imgW="1054100" imgH="228600" progId="Equation.3">
                  <p:embed/>
                </p:oleObj>
              </mc:Choice>
              <mc:Fallback>
                <p:oleObj name="Equation" r:id="rId15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0" y="2209800"/>
                        <a:ext cx="21526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243202"/>
              </p:ext>
            </p:extLst>
          </p:nvPr>
        </p:nvGraphicFramePr>
        <p:xfrm>
          <a:off x="3724275" y="4495800"/>
          <a:ext cx="17621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0" name="Equation" r:id="rId17" imgW="863600" imgH="190500" progId="Equation.3">
                  <p:embed/>
                </p:oleObj>
              </mc:Choice>
              <mc:Fallback>
                <p:oleObj name="Equation" r:id="rId17" imgW="863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24275" y="4495800"/>
                        <a:ext cx="176212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12863"/>
              </p:ext>
            </p:extLst>
          </p:nvPr>
        </p:nvGraphicFramePr>
        <p:xfrm>
          <a:off x="3733800" y="4953000"/>
          <a:ext cx="15811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1" name="Equation" r:id="rId19" imgW="774700" imgH="190500" progId="Equation.3">
                  <p:embed/>
                </p:oleObj>
              </mc:Choice>
              <mc:Fallback>
                <p:oleObj name="Equation" r:id="rId19" imgW="774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33800" y="4953000"/>
                        <a:ext cx="158115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19209"/>
              </p:ext>
            </p:extLst>
          </p:nvPr>
        </p:nvGraphicFramePr>
        <p:xfrm>
          <a:off x="3733800" y="5478462"/>
          <a:ext cx="13477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2" name="Equation" r:id="rId21" imgW="660400" imgH="190500" progId="Equation.3">
                  <p:embed/>
                </p:oleObj>
              </mc:Choice>
              <mc:Fallback>
                <p:oleObj name="Equation" r:id="rId21" imgW="660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3800" y="5478462"/>
                        <a:ext cx="134778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86746"/>
              </p:ext>
            </p:extLst>
          </p:nvPr>
        </p:nvGraphicFramePr>
        <p:xfrm>
          <a:off x="3760787" y="6019800"/>
          <a:ext cx="11922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3" name="Equation" r:id="rId23" imgW="584200" imgH="190500" progId="Equation.3">
                  <p:embed/>
                </p:oleObj>
              </mc:Choice>
              <mc:Fallback>
                <p:oleObj name="Equation" r:id="rId23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60787" y="6019800"/>
                        <a:ext cx="119221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618284" y="4516774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5040868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n-1</a:t>
            </a:r>
            <a:r>
              <a:rPr lang="en-US" dirty="0" smtClean="0"/>
              <a:t>&lt; 2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6550137" y="5486400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6019800"/>
            <a:ext cx="76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Done!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60397"/>
              </p:ext>
            </p:extLst>
          </p:nvPr>
        </p:nvGraphicFramePr>
        <p:xfrm>
          <a:off x="5108575" y="6011863"/>
          <a:ext cx="1139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4" name="Equation" r:id="rId25" imgW="558800" imgH="190500" progId="Equation.3">
                  <p:embed/>
                </p:oleObj>
              </mc:Choice>
              <mc:Fallback>
                <p:oleObj name="Equation" r:id="rId25" imgW="558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108575" y="6011863"/>
                        <a:ext cx="1139825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64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26" grpId="0"/>
      <p:bldP spid="31" grpId="0"/>
      <p:bldP spid="33" grpId="0"/>
      <p:bldP spid="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exponential runtime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80235"/>
              </p:ext>
            </p:extLst>
          </p:nvPr>
        </p:nvGraphicFramePr>
        <p:xfrm>
          <a:off x="390475" y="1676400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75" y="1676400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995" y="3048000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proved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614" y="3886200"/>
            <a:ext cx="695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sufficient to prove that f(n</a:t>
            </a:r>
            <a:r>
              <a:rPr lang="en-US" sz="2400" smtClean="0">
                <a:solidFill>
                  <a:srgbClr val="FF0000"/>
                </a:solidFill>
              </a:rPr>
              <a:t>) takes </a:t>
            </a:r>
            <a:r>
              <a:rPr lang="en-US" sz="2400" dirty="0" smtClean="0">
                <a:solidFill>
                  <a:srgbClr val="FF0000"/>
                </a:solidFill>
              </a:rPr>
              <a:t>an exponential amount of time?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344" y="4937463"/>
            <a:ext cx="4185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No.  This is only an upper bound!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86400"/>
            <a:ext cx="716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Most of the time, this is what we’re worried about, talking about bounding the running time of our algorithm, i.e. no worse than.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exponential runtime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23641"/>
              </p:ext>
            </p:extLst>
          </p:nvPr>
        </p:nvGraphicFramePr>
        <p:xfrm>
          <a:off x="390475" y="1676400"/>
          <a:ext cx="79740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Equation" r:id="rId3" imgW="4394200" imgH="558800" progId="Equation.3">
                  <p:embed/>
                </p:oleObj>
              </mc:Choice>
              <mc:Fallback>
                <p:oleObj name="Equation" r:id="rId3" imgW="4394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475" y="1676400"/>
                        <a:ext cx="79740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995" y="3048000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proved that </a:t>
            </a:r>
            <a:r>
              <a:rPr lang="en-US" sz="2400" i="1" dirty="0" smtClean="0"/>
              <a:t>f(n)</a:t>
            </a:r>
            <a:r>
              <a:rPr lang="en-US" sz="2400" dirty="0" smtClean="0"/>
              <a:t> is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614" y="3886200"/>
            <a:ext cx="695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we prove that f(n) is exponential, i.e. always takes exponential time?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872335"/>
            <a:ext cx="2750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f(n) ≥ c2</a:t>
            </a:r>
            <a:r>
              <a:rPr lang="en-US" sz="2400" baseline="30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, for some c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813" y="5638800"/>
            <a:ext cx="521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Using induction, can prove f(n)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≥ ½ 2</a:t>
            </a:r>
            <a:r>
              <a:rPr lang="en-US" sz="2400" baseline="30000" dirty="0" smtClean="0">
                <a:solidFill>
                  <a:srgbClr val="0000FF"/>
                </a:solidFill>
              </a:rPr>
              <a:t>n/2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6600"/>
                </a:solidFill>
              </a:rPr>
              <a:t>This is the end of the proof that I did</a:t>
            </a:r>
            <a:r>
              <a:rPr lang="fr-FR" sz="5400" dirty="0" smtClean="0">
                <a:solidFill>
                  <a:srgbClr val="FF6600"/>
                </a:solidFill>
              </a:rPr>
              <a:t>n’</a:t>
            </a:r>
            <a:r>
              <a:rPr lang="en-US" sz="5400" dirty="0" smtClean="0">
                <a:solidFill>
                  <a:srgbClr val="FF6600"/>
                </a:solidFill>
              </a:rPr>
              <a:t>t cover in class</a:t>
            </a:r>
            <a:endParaRPr lang="en-US" sz="5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81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correctness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638800" cy="3816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74" y="55698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you prove that these two functions give the same result, i.e. that </a:t>
            </a:r>
            <a:r>
              <a:rPr lang="en-US" sz="2400" dirty="0" err="1" smtClean="0">
                <a:solidFill>
                  <a:srgbClr val="FF0000"/>
                </a:solidFill>
              </a:rPr>
              <a:t>fibrec</a:t>
            </a:r>
            <a:r>
              <a:rPr lang="en-US" sz="2400" dirty="0" smtClean="0">
                <a:solidFill>
                  <a:srgbClr val="FF0000"/>
                </a:solidFill>
              </a:rPr>
              <a:t>(n) = </a:t>
            </a:r>
            <a:r>
              <a:rPr lang="en-US" sz="2400" dirty="0" err="1" smtClean="0">
                <a:solidFill>
                  <a:srgbClr val="FF0000"/>
                </a:solidFill>
              </a:rPr>
              <a:t>fibiter</a:t>
            </a:r>
            <a:r>
              <a:rPr lang="en-US" sz="2400" dirty="0" smtClean="0">
                <a:solidFill>
                  <a:srgbClr val="FF0000"/>
                </a:solidFill>
              </a:rPr>
              <a:t>(n)?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05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State and prove the base case(s)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Assume it’s true for all values ≤ k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Show that it holds for k+1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05200"/>
            <a:ext cx="4800600" cy="3248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49815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4343400"/>
            <a:ext cx="8122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8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2464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057400"/>
            <a:ext cx="1371600" cy="5334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4266834"/>
            <a:ext cx="8122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8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6074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541914"/>
            <a:ext cx="9144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688" y="4419600"/>
            <a:ext cx="34747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Loop doesn’t execute at all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prev1 = 1 and is returned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892224"/>
            <a:ext cx="1520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9474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Uniquify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1676400"/>
            <a:ext cx="461107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33400" y="4038600"/>
            <a:ext cx="4695987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489537"/>
            <a:ext cx="278636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Type signature?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do they do?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is faster?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How much faster?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3282" y="3581400"/>
            <a:ext cx="2297518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 = 0 and n = 1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4266834"/>
            <a:ext cx="152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0: 1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541914"/>
            <a:ext cx="914400" cy="5334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688" y="4419600"/>
            <a:ext cx="255711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Loop executes once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prev1 = 1 + 0 =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916" y="5892224"/>
            <a:ext cx="1520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 = 1: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357610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hypotheses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648200" cy="173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4210850" cy="12192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8600" y="3488063"/>
            <a:ext cx="8522882" cy="9333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657600"/>
            <a:ext cx="2297518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Assume: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45720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</a:rPr>
              <a:t>fibrec</a:t>
            </a:r>
            <a:r>
              <a:rPr lang="en-US" sz="2800" dirty="0">
                <a:solidFill>
                  <a:srgbClr val="008000"/>
                </a:solidFill>
              </a:rPr>
              <a:t>(n) = </a:t>
            </a:r>
            <a:r>
              <a:rPr lang="en-US" sz="2800" dirty="0" err="1">
                <a:solidFill>
                  <a:srgbClr val="008000"/>
                </a:solidFill>
              </a:rPr>
              <a:t>fibiter</a:t>
            </a:r>
            <a:r>
              <a:rPr lang="en-US" sz="2800" dirty="0">
                <a:solidFill>
                  <a:srgbClr val="008000"/>
                </a:solidFill>
              </a:rPr>
              <a:t>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4124980"/>
            <a:ext cx="366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n-1)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n-1)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658380"/>
            <a:ext cx="366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n-2)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smtClean="0">
                <a:solidFill>
                  <a:srgbClr val="0000FF"/>
                </a:solidFill>
              </a:rPr>
              <a:t>n-2)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5334000"/>
            <a:ext cx="2297518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Prove: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5877580"/>
            <a:ext cx="3031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fibrec</a:t>
            </a:r>
            <a:r>
              <a:rPr lang="en-US" sz="2800" dirty="0">
                <a:solidFill>
                  <a:srgbClr val="0000FF"/>
                </a:solidFill>
              </a:rPr>
              <a:t>(n) = </a:t>
            </a:r>
            <a:r>
              <a:rPr lang="en-US" sz="2800" dirty="0" err="1">
                <a:solidFill>
                  <a:srgbClr val="0000FF"/>
                </a:solidFill>
              </a:rPr>
              <a:t>fibiter</a:t>
            </a:r>
            <a:r>
              <a:rPr lang="en-US" sz="2800" dirty="0">
                <a:solidFill>
                  <a:srgbClr val="0000FF"/>
                </a:solidFill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82762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173546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798813">
            <a:off x="3117449" y="3233297"/>
            <a:ext cx="838200" cy="7620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209" y="4829037"/>
            <a:ext cx="218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Definition of for loops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657600"/>
            <a:ext cx="4648200" cy="306881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0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1295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1295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976735"/>
            <a:ext cx="261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fibiter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119735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802" y="2590800"/>
            <a:ext cx="2563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inductive hypothesis: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8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2057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prev2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811" y="3126313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prev2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(n-2)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728555"/>
            <a:ext cx="128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assignment</a:t>
            </a:r>
            <a:endParaRPr lang="en-US" sz="2000" dirty="0"/>
          </a:p>
        </p:txBody>
      </p:sp>
      <p:sp>
        <p:nvSpPr>
          <p:cNvPr id="2" name="Left Arrow 1"/>
          <p:cNvSpPr/>
          <p:nvPr/>
        </p:nvSpPr>
        <p:spPr>
          <a:xfrm>
            <a:off x="4408762" y="3200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876800" y="1600200"/>
            <a:ext cx="381000" cy="20574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6811" y="3126313"/>
            <a:ext cx="25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prev1 = </a:t>
            </a:r>
            <a:r>
              <a:rPr lang="en-US" sz="2400" dirty="0" err="1" smtClean="0">
                <a:solidFill>
                  <a:srgbClr val="0000FF"/>
                </a:solidFill>
              </a:rPr>
              <a:t>fibrec</a:t>
            </a:r>
            <a:r>
              <a:rPr lang="en-US" sz="2400" dirty="0" smtClean="0">
                <a:solidFill>
                  <a:srgbClr val="0000FF"/>
                </a:solidFill>
              </a:rPr>
              <a:t>(n-1)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667000"/>
            <a:ext cx="2507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by inductive hypothesis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4408762" y="3200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5930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332562" y="3962400"/>
            <a:ext cx="620438" cy="228600"/>
          </a:xfrm>
          <a:prstGeom prst="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4876800" y="1600200"/>
            <a:ext cx="381000" cy="274320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68863" y="2057400"/>
            <a:ext cx="323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prev1 after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48200" cy="306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27593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3505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Assume: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(n-2)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(n-2)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          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(n-1)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(n-1)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10200" y="152400"/>
            <a:ext cx="3505200" cy="914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Prove: </a:t>
            </a:r>
            <a:r>
              <a:rPr lang="en-US" sz="2000" dirty="0" err="1" smtClean="0">
                <a:solidFill>
                  <a:srgbClr val="008000"/>
                </a:solidFill>
              </a:rPr>
              <a:t>fibiter</a:t>
            </a:r>
            <a:r>
              <a:rPr lang="en-US" sz="2000" dirty="0" smtClean="0">
                <a:solidFill>
                  <a:srgbClr val="008000"/>
                </a:solidFill>
              </a:rPr>
              <a:t>(n) = </a:t>
            </a:r>
            <a:r>
              <a:rPr lang="en-US" sz="2000" dirty="0" err="1" smtClean="0">
                <a:solidFill>
                  <a:srgbClr val="008000"/>
                </a:solidFill>
              </a:rPr>
              <a:t>fibrec</a:t>
            </a:r>
            <a:r>
              <a:rPr lang="en-US" sz="2000" dirty="0" smtClean="0">
                <a:solidFill>
                  <a:srgbClr val="008000"/>
                </a:solidFill>
              </a:rPr>
              <a:t>(n)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907" y="33644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prev2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(n-2)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35930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prev1 =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fibrec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(n-1)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962400"/>
            <a:ext cx="3276600" cy="228600"/>
          </a:xfrm>
          <a:prstGeom prst="rect">
            <a:avLst/>
          </a:prstGeom>
          <a:solidFill>
            <a:srgbClr val="0000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257800"/>
            <a:ext cx="4210850" cy="1219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24907" y="4191000"/>
            <a:ext cx="4647493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200" y="4191000"/>
            <a:ext cx="2438400" cy="1905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42442" y="4508032"/>
            <a:ext cx="880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Done!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3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uniquify</a:t>
            </a:r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962400"/>
            <a:ext cx="6702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calls to </a:t>
            </a:r>
            <a:r>
              <a:rPr lang="en-US" sz="2400" dirty="0" smtClean="0">
                <a:solidFill>
                  <a:srgbClr val="3366FF"/>
                </a:solidFill>
                <a:latin typeface="Arial"/>
                <a:cs typeface="Arial"/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 are made for a list of size k, including calls made in uniquify0 </a:t>
            </a:r>
            <a:r>
              <a:rPr lang="en-US" sz="2800" i="1" dirty="0" smtClean="0">
                <a:solidFill>
                  <a:srgbClr val="FF0000"/>
                </a:solidFill>
              </a:rPr>
              <a:t>as well as </a:t>
            </a:r>
            <a:r>
              <a:rPr lang="en-US" sz="2800" dirty="0" smtClean="0">
                <a:solidFill>
                  <a:srgbClr val="FF0000"/>
                </a:solidFill>
              </a:rPr>
              <a:t>recursive calls made in </a:t>
            </a:r>
            <a:r>
              <a:rPr lang="en-US" sz="2800" dirty="0" smtClean="0">
                <a:solidFill>
                  <a:srgbClr val="3366FF"/>
                </a:solidFill>
              </a:rPr>
              <a:t>member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431" y="5862935"/>
            <a:ext cx="2995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Depends on the values!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13871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8601</TotalTime>
  <Words>2728</Words>
  <Application>Microsoft Macintosh PowerPoint</Application>
  <PresentationFormat>On-screen Show (4:3)</PresentationFormat>
  <Paragraphs>533</Paragraphs>
  <Slides>88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Median</vt:lpstr>
      <vt:lpstr>Equation</vt:lpstr>
      <vt:lpstr>Big-o</vt:lpstr>
      <vt:lpstr>Admin</vt:lpstr>
      <vt:lpstr>member</vt:lpstr>
      <vt:lpstr>member</vt:lpstr>
      <vt:lpstr>member</vt:lpstr>
      <vt:lpstr>member</vt:lpstr>
      <vt:lpstr>member</vt:lpstr>
      <vt:lpstr>Uniquify</vt:lpstr>
      <vt:lpstr>uniquify0</vt:lpstr>
      <vt:lpstr>uniquify0</vt:lpstr>
      <vt:lpstr>uniquify0</vt:lpstr>
      <vt:lpstr>uniquify0</vt:lpstr>
      <vt:lpstr>uniquify0</vt:lpstr>
      <vt:lpstr>Recurrence relation</vt:lpstr>
      <vt:lpstr>Recurrence relation</vt:lpstr>
      <vt:lpstr>Recurrence relation</vt:lpstr>
      <vt:lpstr>Proof by induction</vt:lpstr>
      <vt:lpstr>Proof by induction!</vt:lpstr>
      <vt:lpstr>Proof by induction!</vt:lpstr>
      <vt:lpstr>PowerPoint Presentation</vt:lpstr>
      <vt:lpstr>PowerPoint Presentation</vt:lpstr>
      <vt:lpstr>PowerPoint Presentation</vt:lpstr>
      <vt:lpstr>Proof by induction!</vt:lpstr>
      <vt:lpstr>uniquify1</vt:lpstr>
      <vt:lpstr>uniquify1</vt:lpstr>
      <vt:lpstr>How many calls is that?</vt:lpstr>
      <vt:lpstr>Prove it!</vt:lpstr>
      <vt:lpstr>Proof by induction!</vt:lpstr>
      <vt:lpstr>Proof by induction!</vt:lpstr>
      <vt:lpstr>Proof by induction!</vt:lpstr>
      <vt:lpstr>Proof by induction!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Does it matter?</vt:lpstr>
      <vt:lpstr>Maybe it’s not that bad</vt:lpstr>
      <vt:lpstr>Maybe it’s not that bad</vt:lpstr>
      <vt:lpstr>In practice</vt:lpstr>
      <vt:lpstr>Undo</vt:lpstr>
      <vt:lpstr>Undo</vt:lpstr>
      <vt:lpstr>Which is faster?</vt:lpstr>
      <vt:lpstr>Big O: Upper bound</vt:lpstr>
      <vt:lpstr>Big O: Upper bound</vt:lpstr>
      <vt:lpstr>Big O: Upper bound</vt:lpstr>
      <vt:lpstr>Visually</vt:lpstr>
      <vt:lpstr>Visually: upper bound</vt:lpstr>
      <vt:lpstr>Big-O</vt:lpstr>
      <vt:lpstr>Runtime examples</vt:lpstr>
      <vt:lpstr>Some examples</vt:lpstr>
      <vt:lpstr>Some examples</vt:lpstr>
      <vt:lpstr>Some examples</vt:lpstr>
      <vt:lpstr>An aside</vt:lpstr>
      <vt:lpstr>What do these functions do?</vt:lpstr>
      <vt:lpstr>Runtime</vt:lpstr>
      <vt:lpstr>Runtime</vt:lpstr>
      <vt:lpstr>Runtime</vt:lpstr>
      <vt:lpstr>Runtime</vt:lpstr>
      <vt:lpstr>Runtime</vt:lpstr>
      <vt:lpstr>NOTE</vt:lpstr>
      <vt:lpstr>Proof</vt:lpstr>
      <vt:lpstr>Proof</vt:lpstr>
      <vt:lpstr>Proof</vt:lpstr>
      <vt:lpstr>Proof by induction</vt:lpstr>
      <vt:lpstr>Proof by induction</vt:lpstr>
      <vt:lpstr>Proof by induction</vt:lpstr>
      <vt:lpstr>Proof by induction</vt:lpstr>
      <vt:lpstr>Proof by induction</vt:lpstr>
      <vt:lpstr>Proving exponential runtime</vt:lpstr>
      <vt:lpstr>Proving exponential runtime</vt:lpstr>
      <vt:lpstr>ENDNOTE</vt:lpstr>
      <vt:lpstr>Proving correctness</vt:lpstr>
      <vt:lpstr>Prove it!</vt:lpstr>
      <vt:lpstr>Base cases</vt:lpstr>
      <vt:lpstr>Base cases</vt:lpstr>
      <vt:lpstr>Base cases</vt:lpstr>
      <vt:lpstr>Base cases</vt:lpstr>
      <vt:lpstr>Inductive 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795</cp:revision>
  <cp:lastPrinted>2015-10-23T22:50:10Z</cp:lastPrinted>
  <dcterms:created xsi:type="dcterms:W3CDTF">2011-02-02T19:47:14Z</dcterms:created>
  <dcterms:modified xsi:type="dcterms:W3CDTF">2015-10-23T22:50:11Z</dcterms:modified>
</cp:coreProperties>
</file>