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0"/>
  </p:notesMasterIdLst>
  <p:sldIdLst>
    <p:sldId id="503" r:id="rId2"/>
    <p:sldId id="256" r:id="rId3"/>
    <p:sldId id="438" r:id="rId4"/>
    <p:sldId id="504" r:id="rId5"/>
    <p:sldId id="442" r:id="rId6"/>
    <p:sldId id="439" r:id="rId7"/>
    <p:sldId id="440" r:id="rId8"/>
    <p:sldId id="441" r:id="rId9"/>
    <p:sldId id="444" r:id="rId10"/>
    <p:sldId id="505" r:id="rId11"/>
    <p:sldId id="506" r:id="rId12"/>
    <p:sldId id="507" r:id="rId13"/>
    <p:sldId id="446" r:id="rId14"/>
    <p:sldId id="447" r:id="rId15"/>
    <p:sldId id="451" r:id="rId16"/>
    <p:sldId id="449" r:id="rId17"/>
    <p:sldId id="462" r:id="rId18"/>
    <p:sldId id="452" r:id="rId19"/>
    <p:sldId id="453" r:id="rId20"/>
    <p:sldId id="448" r:id="rId21"/>
    <p:sldId id="455" r:id="rId22"/>
    <p:sldId id="456" r:id="rId23"/>
    <p:sldId id="457" r:id="rId24"/>
    <p:sldId id="458" r:id="rId25"/>
    <p:sldId id="459" r:id="rId26"/>
    <p:sldId id="460" r:id="rId27"/>
    <p:sldId id="465" r:id="rId28"/>
    <p:sldId id="461" r:id="rId29"/>
    <p:sldId id="464" r:id="rId30"/>
    <p:sldId id="450" r:id="rId31"/>
    <p:sldId id="467" r:id="rId32"/>
    <p:sldId id="466" r:id="rId33"/>
    <p:sldId id="468" r:id="rId34"/>
    <p:sldId id="469" r:id="rId35"/>
    <p:sldId id="476" r:id="rId36"/>
    <p:sldId id="478" r:id="rId37"/>
    <p:sldId id="479" r:id="rId38"/>
    <p:sldId id="480" r:id="rId39"/>
    <p:sldId id="481" r:id="rId40"/>
    <p:sldId id="482" r:id="rId41"/>
    <p:sldId id="483" r:id="rId42"/>
    <p:sldId id="484" r:id="rId43"/>
    <p:sldId id="470" r:id="rId44"/>
    <p:sldId id="485" r:id="rId45"/>
    <p:sldId id="487" r:id="rId46"/>
    <p:sldId id="508" r:id="rId47"/>
    <p:sldId id="471" r:id="rId48"/>
    <p:sldId id="488" r:id="rId49"/>
    <p:sldId id="489" r:id="rId50"/>
    <p:sldId id="472" r:id="rId51"/>
    <p:sldId id="490" r:id="rId52"/>
    <p:sldId id="473" r:id="rId53"/>
    <p:sldId id="492" r:id="rId54"/>
    <p:sldId id="493" r:id="rId55"/>
    <p:sldId id="494" r:id="rId56"/>
    <p:sldId id="495" r:id="rId57"/>
    <p:sldId id="496" r:id="rId58"/>
    <p:sldId id="474" r:id="rId59"/>
    <p:sldId id="497" r:id="rId60"/>
    <p:sldId id="498" r:id="rId61"/>
    <p:sldId id="500" r:id="rId62"/>
    <p:sldId id="501" r:id="rId63"/>
    <p:sldId id="502" r:id="rId64"/>
    <p:sldId id="509" r:id="rId65"/>
    <p:sldId id="510" r:id="rId66"/>
    <p:sldId id="512" r:id="rId67"/>
    <p:sldId id="511" r:id="rId68"/>
    <p:sldId id="475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8" autoAdjust="0"/>
    <p:restoredTop sz="94660"/>
  </p:normalViewPr>
  <p:slideViewPr>
    <p:cSldViewPr snapToObjects="1">
      <p:cViewPr varScale="1">
        <p:scale>
          <a:sx n="56" d="100"/>
          <a:sy n="56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nor</a:t>
            </a:r>
            <a:r>
              <a:rPr lang="en-US" baseline="0" dirty="0" smtClean="0"/>
              <a:t> is only true with inputs 0, 0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gate will therefore only be true when in1 and in2 are both 0 and in3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5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0"/>
            <a:ext cx="399372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6972" y="6248400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xkcd.com</a:t>
            </a:r>
            <a:r>
              <a:rPr lang="en-US" dirty="0"/>
              <a:t>/1134/</a:t>
            </a:r>
          </a:p>
        </p:txBody>
      </p:sp>
    </p:spTree>
    <p:extLst>
      <p:ext uri="{BB962C8B-B14F-4D97-AF65-F5344CB8AC3E}">
        <p14:creationId xmlns:p14="http://schemas.microsoft.com/office/powerpoint/2010/main" val="417559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note on CS41B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387003" cy="3276600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 rot="16200000">
            <a:off x="5127201" y="4092998"/>
            <a:ext cx="304800" cy="2482003"/>
          </a:xfrm>
          <a:prstGeom prst="lef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3429002" y="5029199"/>
            <a:ext cx="304800" cy="609601"/>
          </a:xfrm>
          <a:prstGeom prst="lef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2557065" y="4843063"/>
            <a:ext cx="296075" cy="990600"/>
          </a:xfrm>
          <a:prstGeom prst="lef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1262" y="5700659"/>
            <a:ext cx="1538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memory address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5668393"/>
            <a:ext cx="2417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instructions (assembly code)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1" y="5591448"/>
            <a:ext cx="152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binary representation of code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07724" y="6400800"/>
            <a:ext cx="2234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do we get this?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0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assembly instructions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76400"/>
            <a:ext cx="5562600" cy="1530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09690"/>
            <a:ext cx="4114800" cy="307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3505200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1001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01</a:t>
            </a:r>
            <a:r>
              <a:rPr lang="en-US" sz="2400" dirty="0" smtClean="0">
                <a:solidFill>
                  <a:srgbClr val="FF6600"/>
                </a:solidFill>
              </a:rPr>
              <a:t>00</a:t>
            </a:r>
            <a:r>
              <a:rPr lang="en-US" sz="2400" dirty="0" smtClean="0"/>
              <a:t> 0000 0000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61563" y="4141205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1001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0</a:t>
            </a:r>
            <a:r>
              <a:rPr lang="en-US" sz="2400" dirty="0" smtClean="0">
                <a:solidFill>
                  <a:srgbClr val="FF6600"/>
                </a:solidFill>
              </a:rPr>
              <a:t>00</a:t>
            </a:r>
            <a:r>
              <a:rPr lang="en-US" sz="2400" dirty="0" smtClean="0"/>
              <a:t> 0000 0000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67200" y="3886200"/>
            <a:ext cx="685800" cy="228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4279655"/>
            <a:ext cx="694363" cy="13994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61563" y="5334000"/>
            <a:ext cx="87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opcode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91000" y="4572000"/>
            <a:ext cx="694363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4648200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1100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11</a:t>
            </a:r>
            <a:r>
              <a:rPr lang="en-US" sz="2400" dirty="0">
                <a:solidFill>
                  <a:srgbClr val="FF6600"/>
                </a:solidFill>
              </a:rPr>
              <a:t>0</a:t>
            </a:r>
            <a:r>
              <a:rPr lang="en-US" sz="2400" dirty="0" smtClean="0">
                <a:solidFill>
                  <a:srgbClr val="FF6600"/>
                </a:solidFill>
              </a:rPr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00</a:t>
            </a:r>
            <a:r>
              <a:rPr lang="en-US" sz="2400" dirty="0" smtClean="0"/>
              <a:t>00 0000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5345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dest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1016" y="5334000"/>
            <a:ext cx="5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src0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5334000"/>
            <a:ext cx="5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src1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191000" y="3383324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731451"/>
            <a:ext cx="3124200" cy="2235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648" y="3039145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1001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01</a:t>
            </a:r>
            <a:r>
              <a:rPr lang="en-US" sz="2400" dirty="0" smtClean="0">
                <a:solidFill>
                  <a:srgbClr val="FF6600"/>
                </a:solidFill>
              </a:rPr>
              <a:t>00</a:t>
            </a:r>
            <a:r>
              <a:rPr lang="en-US" sz="2400" dirty="0" smtClean="0"/>
              <a:t> 0000 0000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581400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1001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1</a:t>
            </a:r>
            <a:r>
              <a:rPr lang="en-US" sz="2400" dirty="0">
                <a:solidFill>
                  <a:srgbClr val="008000"/>
                </a:solidFill>
              </a:rPr>
              <a:t>0</a:t>
            </a:r>
            <a:r>
              <a:rPr lang="en-US" sz="2400" dirty="0" smtClean="0">
                <a:solidFill>
                  <a:srgbClr val="FF6600"/>
                </a:solidFill>
              </a:rPr>
              <a:t>00</a:t>
            </a:r>
            <a:r>
              <a:rPr lang="en-US" sz="2400" dirty="0" smtClean="0"/>
              <a:t> 0000 0000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110335"/>
            <a:ext cx="315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1100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11</a:t>
            </a:r>
            <a:r>
              <a:rPr lang="en-US" sz="2400" dirty="0">
                <a:solidFill>
                  <a:srgbClr val="FF6600"/>
                </a:solidFill>
              </a:rPr>
              <a:t>0</a:t>
            </a:r>
            <a:r>
              <a:rPr lang="en-US" sz="2400" dirty="0" smtClean="0">
                <a:solidFill>
                  <a:srgbClr val="FF6600"/>
                </a:solidFill>
              </a:rPr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00</a:t>
            </a:r>
            <a:r>
              <a:rPr lang="en-US" sz="2400" dirty="0" smtClean="0"/>
              <a:t>00 0000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339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binary addition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7765" y="24384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971800" y="36576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1400" y="3581400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267587"/>
            <a:ext cx="6750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Do the binary addition, making sure to keep track of the carries.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Assume unsigned numbers for now.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6649" y="31197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146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binary addition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7765" y="24384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36576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3657600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11001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619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636734"/>
            <a:ext cx="6422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Just to be sure, what are these numbers in decimal?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6649" y="31242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468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binary addition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7765" y="24384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36576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3657600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11001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619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19069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9840" y="2543145"/>
            <a:ext cx="467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9840" y="3048000"/>
            <a:ext cx="467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15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4904" y="3714690"/>
            <a:ext cx="467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5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48" y="5486400"/>
            <a:ext cx="803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 saw before, that we can view this problem recursively. How?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6649" y="31197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07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70231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7023100" cy="325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697974"/>
            <a:ext cx="3100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handle a digit at a time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2667000"/>
            <a:ext cx="228600" cy="304800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2667000"/>
            <a:ext cx="228600" cy="304800"/>
          </a:xfrm>
          <a:prstGeom prst="rect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2667000"/>
            <a:ext cx="228600" cy="304800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53200" y="3514635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469635" y="4733835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45835" y="4733835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11001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4035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4054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0635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2035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>
            <a:stCxn id="19" idx="1"/>
          </p:cNvCxnSpPr>
          <p:nvPr/>
        </p:nvCxnSpPr>
        <p:spPr>
          <a:xfrm flipH="1" flipV="1">
            <a:off x="2438400" y="2971800"/>
            <a:ext cx="4695654" cy="49518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743200" y="2819400"/>
            <a:ext cx="4432300" cy="990600"/>
          </a:xfrm>
          <a:prstGeom prst="straightConnector1">
            <a:avLst/>
          </a:prstGeom>
          <a:ln>
            <a:solidFill>
              <a:srgbClr val="B95B2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3"/>
          </p:cNvCxnSpPr>
          <p:nvPr/>
        </p:nvCxnSpPr>
        <p:spPr>
          <a:xfrm flipH="1" flipV="1">
            <a:off x="3581400" y="2819400"/>
            <a:ext cx="3594100" cy="1524000"/>
          </a:xfrm>
          <a:prstGeom prst="straightConnector1">
            <a:avLst/>
          </a:prstGeom>
          <a:ln>
            <a:solidFill>
              <a:srgbClr val="57827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34053" y="3266925"/>
            <a:ext cx="249981" cy="144803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58698" y="41910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29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7023100" cy="325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257800"/>
            <a:ext cx="448091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generate two pieces of information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output bit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carry bit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9700" y="3810000"/>
            <a:ext cx="1104900" cy="304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4312920"/>
            <a:ext cx="228600" cy="304800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400" y="3810000"/>
            <a:ext cx="228600" cy="304800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4267200"/>
            <a:ext cx="609600" cy="304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3200" y="3514635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69635" y="4733835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45835" y="4733835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11001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4035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34054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0635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2035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34053" y="3266925"/>
            <a:ext cx="249981" cy="144803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18" idx="3"/>
          </p:cNvCxnSpPr>
          <p:nvPr/>
        </p:nvCxnSpPr>
        <p:spPr>
          <a:xfrm flipH="1">
            <a:off x="4572000" y="3466980"/>
            <a:ext cx="2376216" cy="41922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62400" y="3600390"/>
            <a:ext cx="2985816" cy="81921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590800" y="3962400"/>
            <a:ext cx="4543254" cy="1066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905000" y="4419600"/>
            <a:ext cx="5281976" cy="73152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58698" y="41910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82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recursive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25256" y="4494351"/>
            <a:ext cx="2049957" cy="1650048"/>
            <a:chOff x="4862174" y="3165177"/>
            <a:chExt cx="2049957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in1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in2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out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800000"/>
                  </a:solidFill>
                </a:rPr>
                <a:t>carry-out</a:t>
              </a:r>
              <a:endParaRPr lang="en-US" sz="1400" dirty="0">
                <a:solidFill>
                  <a:srgbClr val="8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carry-in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352800" y="2066596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</a:t>
            </a:r>
            <a:r>
              <a:rPr lang="en-US" sz="3600" dirty="0" smtClean="0">
                <a:solidFill>
                  <a:srgbClr val="FF6600"/>
                </a:solidFill>
              </a:rPr>
              <a:t>0</a:t>
            </a:r>
            <a:r>
              <a:rPr lang="en-US" sz="3600" dirty="0" smtClean="0"/>
              <a:t>10</a:t>
            </a:r>
          </a:p>
          <a:p>
            <a:r>
              <a:rPr lang="en-US" sz="3600" dirty="0" smtClean="0"/>
              <a:t>01</a:t>
            </a:r>
            <a:r>
              <a:rPr lang="en-US" sz="3600" dirty="0" smtClean="0">
                <a:solidFill>
                  <a:srgbClr val="008000"/>
                </a:solidFill>
              </a:rPr>
              <a:t>1</a:t>
            </a:r>
            <a:r>
              <a:rPr lang="en-US" sz="3600" dirty="0" smtClean="0"/>
              <a:t>11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69235" y="3285796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5435" y="3285796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</a:t>
            </a:r>
            <a:r>
              <a:rPr lang="en-US" sz="3600" dirty="0" smtClean="0">
                <a:solidFill>
                  <a:srgbClr val="558BB8"/>
                </a:solidFill>
              </a:rPr>
              <a:t>0</a:t>
            </a:r>
            <a:r>
              <a:rPr lang="en-US" sz="3600" dirty="0" smtClean="0">
                <a:solidFill>
                  <a:srgbClr val="0000FF"/>
                </a:solidFill>
              </a:rPr>
              <a:t>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3635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33654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0235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1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1635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33653" y="1818886"/>
            <a:ext cx="249981" cy="144803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0" y="27432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206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CS52 – </a:t>
            </a:r>
            <a:r>
              <a:rPr lang="en-US" dirty="0" smtClean="0"/>
              <a:t>Fall </a:t>
            </a:r>
            <a:r>
              <a:rPr lang="en-US" dirty="0" smtClean="0"/>
              <a:t>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with components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4572000" y="3090089"/>
            <a:ext cx="2890189" cy="94851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4273585" y="3090089"/>
            <a:ext cx="1118482" cy="93327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3294407" y="3074849"/>
            <a:ext cx="718352" cy="94851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1145032" y="3090089"/>
            <a:ext cx="2660951" cy="93327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014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2149" y="610766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562198" y="4949706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174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2067" y="610766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428598" y="4999911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58934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434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37607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056407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59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1932" y="618386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77855" y="4944309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58934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434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37607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51807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10000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56407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564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100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677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0807" y="611388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52400" y="491650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58934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434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37607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51807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10000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56407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564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100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00069" y="39624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252600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7516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814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32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58934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434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37607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51807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10000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56407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564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100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00069" y="39624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252600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7516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814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160807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0" y="4712791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5052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3528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766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625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92600" y="1765776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59947" y="4629090"/>
            <a:ext cx="466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goes on inside the component?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6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752600"/>
            <a:ext cx="6096000" cy="21198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4800" y="3048000"/>
            <a:ext cx="1714731" cy="1650048"/>
            <a:chOff x="5197400" y="3165177"/>
            <a:chExt cx="1714731" cy="1650048"/>
          </a:xfrm>
        </p:grpSpPr>
        <p:sp>
          <p:nvSpPr>
            <p:cNvPr id="18" name="Rectangle 17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749700"/>
            <a:ext cx="1820805" cy="21083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52800" y="4267200"/>
            <a:ext cx="476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Current implementation uses addition!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3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2553059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629622"/>
              </p:ext>
            </p:extLst>
          </p:nvPr>
        </p:nvGraphicFramePr>
        <p:xfrm>
          <a:off x="3505200" y="2176802"/>
          <a:ext cx="41148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1066800"/>
                <a:gridCol w="929640"/>
                <a:gridCol w="822960"/>
              </a:tblGrid>
              <a:tr h="5341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carry-in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carry-out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76600" y="5974080"/>
            <a:ext cx="2472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are the outputs?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3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2553059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147753"/>
              </p:ext>
            </p:extLst>
          </p:nvPr>
        </p:nvGraphicFramePr>
        <p:xfrm>
          <a:off x="3505200" y="2176802"/>
          <a:ext cx="41148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1066800"/>
                <a:gridCol w="929640"/>
                <a:gridCol w="822960"/>
              </a:tblGrid>
              <a:tr h="5341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carry-in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carry-out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95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Assignment 4 due Monday at 11:59pm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Assignment </a:t>
            </a:r>
            <a:r>
              <a:rPr lang="en-US" dirty="0" smtClean="0"/>
              <a:t>5 </a:t>
            </a:r>
            <a:r>
              <a:rPr lang="en-US" dirty="0" smtClean="0"/>
              <a:t>posted soon</a:t>
            </a:r>
            <a:endParaRPr lang="en-US" dirty="0" smtClean="0"/>
          </a:p>
          <a:p>
            <a:pPr lvl="1"/>
            <a:r>
              <a:rPr lang="en-US" dirty="0" smtClean="0"/>
              <a:t>due Friday </a:t>
            </a:r>
            <a:r>
              <a:rPr lang="en-US" dirty="0" smtClean="0"/>
              <a:t>Oct. 23rd</a:t>
            </a:r>
            <a:r>
              <a:rPr lang="en-US" dirty="0" smtClean="0"/>
              <a:t>, </a:t>
            </a:r>
            <a:r>
              <a:rPr lang="en-US" dirty="0" smtClean="0"/>
              <a:t>at </a:t>
            </a:r>
            <a:r>
              <a:rPr lang="en-US" dirty="0" smtClean="0"/>
              <a:t>5pm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CS lunch today!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implementation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33" y="1828800"/>
            <a:ext cx="6794500" cy="374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704840"/>
            <a:ext cx="5904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Don’t use addition anymore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Translated the problem into a </a:t>
            </a:r>
            <a:r>
              <a:rPr lang="en-US" sz="2000" dirty="0" err="1" smtClean="0">
                <a:solidFill>
                  <a:srgbClr val="0000FF"/>
                </a:solidFill>
              </a:rPr>
              <a:t>boolean</a:t>
            </a:r>
            <a:r>
              <a:rPr lang="en-US" sz="2000" dirty="0" smtClean="0">
                <a:solidFill>
                  <a:srgbClr val="0000FF"/>
                </a:solidFill>
              </a:rPr>
              <a:t> logic problem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30480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35052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0" y="37719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0" y="40386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3505200"/>
            <a:ext cx="685800" cy="24892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3789680"/>
            <a:ext cx="685800" cy="24892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33700" y="4495800"/>
            <a:ext cx="685800" cy="24892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05300" y="4495800"/>
            <a:ext cx="685800" cy="24892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some </a:t>
            </a:r>
            <a:r>
              <a:rPr lang="en-US" dirty="0" err="1" smtClean="0">
                <a:solidFill>
                  <a:srgbClr val="FF0000"/>
                </a:solidFill>
              </a:rPr>
              <a:t>boolean</a:t>
            </a:r>
            <a:r>
              <a:rPr lang="en-US" dirty="0" smtClean="0">
                <a:solidFill>
                  <a:srgbClr val="FF0000"/>
                </a:solidFill>
              </a:rPr>
              <a:t> operators?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12201"/>
              </p:ext>
            </p:extLst>
          </p:nvPr>
        </p:nvGraphicFramePr>
        <p:xfrm>
          <a:off x="914400" y="2895600"/>
          <a:ext cx="3886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990600"/>
                <a:gridCol w="7620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and B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or B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 A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73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some </a:t>
            </a:r>
            <a:r>
              <a:rPr lang="en-US" dirty="0" err="1" smtClean="0">
                <a:solidFill>
                  <a:srgbClr val="FF0000"/>
                </a:solidFill>
              </a:rPr>
              <a:t>boolean</a:t>
            </a:r>
            <a:r>
              <a:rPr lang="en-US" dirty="0" smtClean="0">
                <a:solidFill>
                  <a:srgbClr val="FF0000"/>
                </a:solidFill>
              </a:rPr>
              <a:t> operators?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2880"/>
              </p:ext>
            </p:extLst>
          </p:nvPr>
        </p:nvGraphicFramePr>
        <p:xfrm>
          <a:off x="914400" y="28956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25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4457700"/>
            <a:ext cx="8153400" cy="2095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Gates have inputs and outputs</a:t>
            </a:r>
          </a:p>
          <a:p>
            <a:pPr lvl="1"/>
            <a:r>
              <a:rPr lang="en-US" dirty="0" smtClean="0"/>
              <a:t>values are 0 or 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Are </a:t>
            </a:r>
            <a:r>
              <a:rPr lang="en-US" b="1" dirty="0" smtClean="0"/>
              <a:t>hardware</a:t>
            </a:r>
            <a:r>
              <a:rPr lang="en-US" dirty="0" smtClean="0"/>
              <a:t> components!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57277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5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Gates as hardware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800"/>
            <a:ext cx="5575300" cy="38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67200" y="38046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324207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0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4958" y="25781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4408" y="387638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36192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27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67200" y="38046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36192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63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4958" y="25781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4408" y="380465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5181600"/>
            <a:ext cx="322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When is this circuit 1?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36192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43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50521"/>
              </p:ext>
            </p:extLst>
          </p:nvPr>
        </p:nvGraphicFramePr>
        <p:xfrm>
          <a:off x="4799637" y="2222500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799597" y="2209800"/>
            <a:ext cx="3048963" cy="333756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1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Average: 23.25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Top quartile: 26</a:t>
            </a:r>
          </a:p>
          <a:p>
            <a:pPr marL="0" indent="0">
              <a:buNone/>
            </a:pPr>
            <a:r>
              <a:rPr lang="en-US" dirty="0" smtClean="0"/>
              <a:t>Top half (median): 24.6</a:t>
            </a:r>
          </a:p>
          <a:p>
            <a:pPr marL="0" indent="0">
              <a:buNone/>
            </a:pPr>
            <a:r>
              <a:rPr lang="en-US" dirty="0" smtClean="0"/>
              <a:t>Bottom quartile: 21.4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2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more interesting circuits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797126"/>
              </p:ext>
            </p:extLst>
          </p:nvPr>
        </p:nvGraphicFramePr>
        <p:xfrm>
          <a:off x="228600" y="2514600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27790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9519" y="6167735"/>
            <a:ext cx="294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Design a circuit for this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3048963" cy="333756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more interesting circuits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423454"/>
              </p:ext>
            </p:extLst>
          </p:nvPr>
        </p:nvGraphicFramePr>
        <p:xfrm>
          <a:off x="228600" y="2514600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3604126"/>
            <a:ext cx="1562100" cy="90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4213726"/>
            <a:ext cx="1562100" cy="9017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34100" y="4061326"/>
            <a:ext cx="304800" cy="4445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14900" y="4823326"/>
            <a:ext cx="15240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637" y="2514600"/>
            <a:ext cx="3048963" cy="333756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addition…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29400" y="2680635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20355"/>
              </p:ext>
            </p:extLst>
          </p:nvPr>
        </p:nvGraphicFramePr>
        <p:xfrm>
          <a:off x="762000" y="2176802"/>
          <a:ext cx="41148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1066800"/>
                <a:gridCol w="929640"/>
                <a:gridCol w="822960"/>
              </a:tblGrid>
              <a:tr h="5341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carry-in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carry-out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41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half-adder: no carry-in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3710"/>
              </p:ext>
            </p:extLst>
          </p:nvPr>
        </p:nvGraphicFramePr>
        <p:xfrm>
          <a:off x="381000" y="2971800"/>
          <a:ext cx="3048000" cy="18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685800"/>
                <a:gridCol w="701040"/>
                <a:gridCol w="822960"/>
              </a:tblGrid>
              <a:tr h="5341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carry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75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half-adder: no carry-in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76366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9519" y="5562600"/>
            <a:ext cx="294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Design a circuit for this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5052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Hint: solve each output bit independently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11585"/>
              </p:ext>
            </p:extLst>
          </p:nvPr>
        </p:nvGraphicFramePr>
        <p:xfrm>
          <a:off x="381000" y="2971800"/>
          <a:ext cx="3048000" cy="18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685800"/>
                <a:gridCol w="701040"/>
                <a:gridCol w="822960"/>
              </a:tblGrid>
              <a:tr h="5341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carry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95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half-adder: no carry-in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474" y="2743200"/>
            <a:ext cx="4076700" cy="276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2558534"/>
            <a:ext cx="211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order bit of A+B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5505478"/>
            <a:ext cx="237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higher order bit of A+B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11585"/>
              </p:ext>
            </p:extLst>
          </p:nvPr>
        </p:nvGraphicFramePr>
        <p:xfrm>
          <a:off x="381000" y="2971800"/>
          <a:ext cx="3048000" cy="18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685800"/>
                <a:gridCol w="701040"/>
                <a:gridCol w="822960"/>
              </a:tblGrid>
              <a:tr h="5341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carry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57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full adder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38" y="1676400"/>
            <a:ext cx="6299200" cy="501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648" y="1676400"/>
            <a:ext cx="3502152" cy="3541931"/>
          </a:xfrm>
          <a:prstGeom prst="rect">
            <a:avLst/>
          </a:prstGeom>
          <a:noFill/>
          <a:ln w="28575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2209801"/>
            <a:ext cx="3502152" cy="2286000"/>
          </a:xfrm>
          <a:prstGeom prst="rect">
            <a:avLst/>
          </a:prstGeom>
          <a:noFill/>
          <a:ln w="28575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2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full adder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38" y="1676400"/>
            <a:ext cx="6299200" cy="501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186603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order bit of A+B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57600" y="2438400"/>
            <a:ext cx="6096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4572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order bit of A+B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7938" y="21152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order bit of A+B+C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6338" y="5562600"/>
            <a:ext cx="183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order bit of A+B+C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4750517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I ever get a carry from both half adders?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92600" y="1765776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59947" y="4629090"/>
            <a:ext cx="466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goes on inside the component?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6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92600" y="1765776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363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516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581400"/>
            <a:ext cx="3657600" cy="29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Diving into your computer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169" y="2438400"/>
            <a:ext cx="5461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 carry adder</a:t>
            </a:r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945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implement an </a:t>
            </a:r>
            <a:r>
              <a:rPr lang="en-US" i="1" dirty="0" smtClean="0"/>
              <a:t>n</a:t>
            </a:r>
            <a:r>
              <a:rPr lang="en-US" dirty="0" smtClean="0"/>
              <a:t>-bit adder, we chain together </a:t>
            </a:r>
            <a:r>
              <a:rPr lang="en-US" i="1" dirty="0" smtClean="0"/>
              <a:t>n </a:t>
            </a:r>
            <a:r>
              <a:rPr lang="en-US" dirty="0" smtClean="0"/>
              <a:t>full- adders, each adder handles one bit position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48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14" name="Rectangle 1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04522" y="3505200"/>
              <a:ext cx="448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25" name="Rectangle 2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4522" y="3505200"/>
              <a:ext cx="3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36" name="Rectangle 3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4522" y="3505200"/>
              <a:ext cx="3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57" name="Straight Connector 56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7772400" y="4909144"/>
            <a:ext cx="739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carry-in</a:t>
            </a:r>
            <a:endParaRPr lang="en-US" sz="14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8153400" y="4481175"/>
            <a:ext cx="0" cy="3956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378143" y="2894766"/>
            <a:ext cx="219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1392215" y="3429000"/>
            <a:ext cx="203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 = 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3810000" y="3272135"/>
            <a:ext cx="413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Adder for adding 4-bit numbers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7924800" y="38100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21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 carry adder</a:t>
            </a:r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945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implement an </a:t>
            </a:r>
            <a:r>
              <a:rPr lang="en-US" i="1" dirty="0" smtClean="0"/>
              <a:t>n</a:t>
            </a:r>
            <a:r>
              <a:rPr lang="en-US" dirty="0" smtClean="0"/>
              <a:t>-bit adder, we chain together </a:t>
            </a:r>
            <a:r>
              <a:rPr lang="en-US" i="1" dirty="0" smtClean="0"/>
              <a:t>n </a:t>
            </a:r>
            <a:r>
              <a:rPr lang="en-US" dirty="0" smtClean="0"/>
              <a:t>full- adders, each adder handles one bit position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48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14" name="Rectangle 1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04522" y="3505200"/>
              <a:ext cx="448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25" name="Rectangle 2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4522" y="3505200"/>
              <a:ext cx="3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36" name="Rectangle 3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4522" y="3505200"/>
              <a:ext cx="3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57" name="Straight Connector 56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7772400" y="4909144"/>
            <a:ext cx="739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carry-in</a:t>
            </a:r>
            <a:endParaRPr lang="en-US" sz="14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8153400" y="4481175"/>
            <a:ext cx="0" cy="3956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378143" y="2894766"/>
            <a:ext cx="219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1392215" y="3429000"/>
            <a:ext cx="203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 = 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3810000" y="3272135"/>
            <a:ext cx="413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Adder for adding 4-bit numbers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8001000" y="403413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39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addition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4384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</a:t>
            </a:r>
          </a:p>
          <a:p>
            <a:r>
              <a:rPr lang="en-US" sz="3600" dirty="0" smtClean="0"/>
              <a:t>1110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52800" y="3657600"/>
            <a:ext cx="117744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33800" y="3635514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267587"/>
            <a:ext cx="6750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Do the binary addition, making sure to keep track of the carries.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Assume </a:t>
            </a:r>
            <a:r>
              <a:rPr lang="en-US" sz="2000" b="1" dirty="0" smtClean="0">
                <a:solidFill>
                  <a:srgbClr val="FF0000"/>
                </a:solidFill>
              </a:rPr>
              <a:t>signed</a:t>
            </a:r>
            <a:r>
              <a:rPr lang="en-US" sz="2000" dirty="0" smtClean="0">
                <a:solidFill>
                  <a:srgbClr val="FF0000"/>
                </a:solidFill>
              </a:rPr>
              <a:t> numbers for now.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9049" y="31197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129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addition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4384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</a:t>
            </a:r>
          </a:p>
          <a:p>
            <a:r>
              <a:rPr lang="en-US" sz="3600" dirty="0" smtClean="0"/>
              <a:t>1110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52800" y="3657600"/>
            <a:ext cx="117744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68425" y="35814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19812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  <a:r>
              <a:rPr lang="en-US" sz="3600" dirty="0" smtClean="0">
                <a:solidFill>
                  <a:srgbClr val="0000FF"/>
                </a:solidFill>
              </a:rPr>
              <a:t>110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3108" y="4953000"/>
            <a:ext cx="4354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that right?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What numbers are these?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069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throw away last carry bit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>
            <a:stCxn id="9" idx="3"/>
            <a:endCxn id="8" idx="1"/>
          </p:cNvCxnSpPr>
          <p:nvPr/>
        </p:nvCxnSpPr>
        <p:spPr>
          <a:xfrm>
            <a:off x="2797790" y="2253734"/>
            <a:ext cx="326410" cy="506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39049" y="31197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66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addition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4384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</a:t>
            </a:r>
          </a:p>
          <a:p>
            <a:r>
              <a:rPr lang="en-US" sz="3600" dirty="0" smtClean="0"/>
              <a:t>1110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52800" y="3657600"/>
            <a:ext cx="117744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68425" y="35814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19812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  <a:r>
              <a:rPr lang="en-US" sz="3600" dirty="0" smtClean="0">
                <a:solidFill>
                  <a:srgbClr val="0000FF"/>
                </a:solidFill>
              </a:rPr>
              <a:t>110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1916" y="25101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1916" y="3048000"/>
            <a:ext cx="45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8116" y="36576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742" y="5405735"/>
            <a:ext cx="7845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Ripple carry adder will work for signed and unsigned numbers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9049" y="31197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973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4384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</a:t>
            </a:r>
          </a:p>
          <a:p>
            <a:r>
              <a:rPr lang="en-US" sz="3600" dirty="0" smtClean="0"/>
              <a:t>1110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52800" y="3657600"/>
            <a:ext cx="117744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4760" y="3048000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5257800"/>
            <a:ext cx="4841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can solve this doing addition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626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</a:t>
            </a:r>
          </a:p>
          <a:p>
            <a:r>
              <a:rPr lang="en-US" sz="3600" dirty="0" smtClean="0"/>
              <a:t>1110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4114800"/>
            <a:ext cx="117744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48360" y="3505200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505200" y="3200400"/>
            <a:ext cx="838200" cy="6096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9200" y="2960616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0010</a:t>
            </a:r>
          </a:p>
          <a:p>
            <a:r>
              <a:rPr lang="en-US" sz="3600" dirty="0" smtClean="0"/>
              <a:t>0010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00" y="4179816"/>
            <a:ext cx="117744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0309" y="3856650"/>
            <a:ext cx="1314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flip bits and add 1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4133671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5052185"/>
            <a:ext cx="169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 addition!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4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 carry adder/</a:t>
            </a:r>
            <a:r>
              <a:rPr lang="en-US" dirty="0" err="1" smtClean="0"/>
              <a:t>subtractor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00200"/>
            <a:ext cx="255051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9045" y="2176046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2938046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3852446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99045" y="5257800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5000"/>
            <a:ext cx="1882428" cy="434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12645" y="2569577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3196054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4076700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5295900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17" name="Right Arrow 16"/>
          <p:cNvSpPr/>
          <p:nvPr/>
        </p:nvSpPr>
        <p:spPr>
          <a:xfrm>
            <a:off x="3581400" y="3352800"/>
            <a:ext cx="1143000" cy="9906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0" y="4519658"/>
            <a:ext cx="2385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D = 0: addition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D = 1: subtraction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6063734"/>
            <a:ext cx="271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does this work?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7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 carry adder/</a:t>
            </a:r>
            <a:r>
              <a:rPr lang="en-US" dirty="0" err="1" smtClean="0"/>
              <a:t>subtractor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D = 0</a:t>
            </a:r>
          </a:p>
          <a:p>
            <a:pPr lvl="1"/>
            <a:r>
              <a:rPr lang="en-US" dirty="0" smtClean="0"/>
              <a:t>Carry in for first adder = 0</a:t>
            </a:r>
          </a:p>
          <a:p>
            <a:pPr lvl="1"/>
            <a:r>
              <a:rPr lang="en-US" dirty="0" smtClean="0"/>
              <a:t>B</a:t>
            </a:r>
            <a:r>
              <a:rPr lang="en-US" baseline="-25000" dirty="0" smtClean="0"/>
              <a:t>i</a:t>
            </a:r>
            <a:r>
              <a:rPr lang="en-US" dirty="0" smtClean="0"/>
              <a:t> XOR 0 = B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D = 1</a:t>
            </a:r>
            <a:endParaRPr lang="en-US" dirty="0"/>
          </a:p>
          <a:p>
            <a:pPr lvl="1"/>
            <a:r>
              <a:rPr lang="en-US" dirty="0" smtClean="0"/>
              <a:t>Carry in for first adder = 1</a:t>
            </a:r>
            <a:br>
              <a:rPr lang="en-US" dirty="0" smtClean="0"/>
            </a:br>
            <a:r>
              <a:rPr lang="en-US" dirty="0" smtClean="0"/>
              <a:t>(+1 to sum)</a:t>
            </a:r>
          </a:p>
          <a:p>
            <a:pPr lvl="1"/>
            <a:r>
              <a:rPr lang="en-US" dirty="0"/>
              <a:t>B</a:t>
            </a:r>
            <a:r>
              <a:rPr lang="en-US" baseline="-25000" dirty="0"/>
              <a:t>i</a:t>
            </a:r>
            <a:r>
              <a:rPr lang="en-US" dirty="0"/>
              <a:t> XOR </a:t>
            </a:r>
            <a:r>
              <a:rPr lang="en-US" dirty="0" smtClean="0"/>
              <a:t>1 </a:t>
            </a:r>
            <a:r>
              <a:rPr lang="en-US" dirty="0"/>
              <a:t>= </a:t>
            </a:r>
            <a:r>
              <a:rPr lang="en-US" dirty="0" smtClean="0"/>
              <a:t>NOT B</a:t>
            </a:r>
            <a:r>
              <a:rPr lang="en-US" baseline="-25000" dirty="0" smtClean="0"/>
              <a:t>i</a:t>
            </a:r>
            <a:br>
              <a:rPr lang="en-US" baseline="-25000" dirty="0" smtClean="0"/>
            </a:br>
            <a:r>
              <a:rPr lang="en-US" dirty="0" smtClean="0"/>
              <a:t>(flip all the bits of B)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00200"/>
            <a:ext cx="255051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1090" y="2176046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532445" y="2938046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532445" y="3852446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521090" y="5257800"/>
            <a:ext cx="39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51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C, N, Z and V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addition to the sum, we often also calculate some other useful information:</a:t>
            </a:r>
          </a:p>
          <a:p>
            <a:pPr lvl="1"/>
            <a:r>
              <a:rPr lang="en-US" dirty="0" smtClean="0"/>
              <a:t>C: carry out bit of the adder</a:t>
            </a:r>
          </a:p>
          <a:p>
            <a:pPr lvl="1"/>
            <a:r>
              <a:rPr lang="en-US" dirty="0" smtClean="0"/>
              <a:t>Z: 1 if the total result is zero, 0 otherwise</a:t>
            </a:r>
          </a:p>
          <a:p>
            <a:pPr lvl="1"/>
            <a:r>
              <a:rPr lang="en-US" dirty="0" smtClean="0"/>
              <a:t>N: sign bit of the result</a:t>
            </a:r>
          </a:p>
          <a:p>
            <a:pPr lvl="1"/>
            <a:r>
              <a:rPr lang="en-US" dirty="0" smtClean="0"/>
              <a:t>V: if there was “signed overflow”: the result cannot be represented with the number of bits we’re using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5597049"/>
            <a:ext cx="686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cases where signed overflow can occur?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3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computer user</a:t>
            </a:r>
            <a:endParaRPr lang="en-US" dirty="0"/>
          </a:p>
        </p:txBody>
      </p:sp>
      <p:pic>
        <p:nvPicPr>
          <p:cNvPr id="5" name="Picture 4" descr="Screen Shot 2015-02-24 at 9.43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581150"/>
            <a:ext cx="80772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V</a:t>
            </a:r>
            <a:r>
              <a:rPr lang="en-US" dirty="0" smtClean="0"/>
              <a:t>: if there was “signed overflow”: the result cannot be represented with the number of bits we’re using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265944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Adding two positive numbers (too big positive)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Subtracting a negative number from a positive number (too big positive)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Adding two negative numbers (too big negative)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Subtracting a positive number from a negative number (too big negative)</a:t>
            </a: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9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overflow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866" y="18288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 smtClean="0"/>
              <a:t>0101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8301" y="304800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25101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029200"/>
            <a:ext cx="46204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Add these (as signed numbers).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Does overflow occur?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9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overflow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866" y="18288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 smtClean="0"/>
              <a:t>0101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8301" y="304800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25101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4767590"/>
            <a:ext cx="394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Yes.  </a:t>
            </a:r>
            <a:r>
              <a:rPr lang="en-US" sz="2800" dirty="0" smtClean="0">
                <a:solidFill>
                  <a:srgbClr val="FF0000"/>
                </a:solidFill>
              </a:rPr>
              <a:t>How do we detect it?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0480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1371600"/>
            <a:ext cx="94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111 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2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overflow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866" y="18288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 smtClean="0"/>
              <a:t>0101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8301" y="304800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25101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" y="4572000"/>
            <a:ext cx="8423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Added </a:t>
            </a:r>
            <a:r>
              <a:rPr lang="en-US" sz="2800" dirty="0" smtClean="0">
                <a:solidFill>
                  <a:srgbClr val="0000FF"/>
                </a:solidFill>
              </a:rPr>
              <a:t>two </a:t>
            </a:r>
            <a:r>
              <a:rPr lang="en-US" sz="2800" dirty="0" smtClean="0">
                <a:solidFill>
                  <a:srgbClr val="0000FF"/>
                </a:solidFill>
              </a:rPr>
              <a:t>positive numbers and got a negative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- In general: if the sign bits are the same (</a:t>
            </a:r>
            <a:r>
              <a:rPr lang="en-US" sz="2800" b="1" dirty="0" smtClean="0">
                <a:solidFill>
                  <a:srgbClr val="0000FF"/>
                </a:solidFill>
              </a:rPr>
              <a:t>of the numbers we end up adding</a:t>
            </a:r>
            <a:r>
              <a:rPr lang="en-US" sz="2800" dirty="0" smtClean="0">
                <a:solidFill>
                  <a:srgbClr val="0000FF"/>
                </a:solidFill>
              </a:rPr>
              <a:t>), but the higher order bit of result is different = overflow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0480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1371600"/>
            <a:ext cx="94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FF"/>
                </a:solidFill>
              </a:rPr>
              <a:t>111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8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overflow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866" y="18288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 smtClean="0"/>
              <a:t>1</a:t>
            </a:r>
            <a:r>
              <a:rPr lang="en-US" sz="3600" dirty="0"/>
              <a:t>0</a:t>
            </a:r>
            <a:r>
              <a:rPr lang="en-US" sz="3600" dirty="0" smtClean="0"/>
              <a:t>01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8301" y="304800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2510135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5029200"/>
            <a:ext cx="5189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Subtract </a:t>
            </a:r>
            <a:r>
              <a:rPr lang="en-US" sz="2800" dirty="0" smtClean="0">
                <a:solidFill>
                  <a:srgbClr val="FF0000"/>
                </a:solidFill>
              </a:rPr>
              <a:t>these (as signed numbers).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Does overflow occur?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8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overflow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866" y="18288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 smtClean="0"/>
              <a:t>1</a:t>
            </a:r>
            <a:r>
              <a:rPr lang="en-US" sz="3600" dirty="0"/>
              <a:t>0</a:t>
            </a:r>
            <a:r>
              <a:rPr lang="en-US" sz="3600" dirty="0" smtClean="0"/>
              <a:t>01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8301" y="304800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2510135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30480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  <a:r>
              <a:rPr lang="en-US" sz="3600" dirty="0" smtClean="0">
                <a:solidFill>
                  <a:srgbClr val="0000FF"/>
                </a:solidFill>
              </a:rPr>
              <a:t>0</a:t>
            </a:r>
            <a:r>
              <a:rPr lang="en-US" sz="3600" dirty="0" smtClean="0">
                <a:solidFill>
                  <a:srgbClr val="0000FF"/>
                </a:solidFill>
              </a:rPr>
              <a:t>10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371600"/>
            <a:ext cx="94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</a:t>
            </a:r>
            <a:r>
              <a:rPr lang="en-US" sz="3600" dirty="0" smtClean="0">
                <a:solidFill>
                  <a:srgbClr val="0000FF"/>
                </a:solidFill>
              </a:rPr>
              <a:t>00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767590"/>
            <a:ext cx="394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Yes.  </a:t>
            </a:r>
            <a:r>
              <a:rPr lang="en-US" sz="2800" dirty="0" smtClean="0">
                <a:solidFill>
                  <a:srgbClr val="FF0000"/>
                </a:solidFill>
              </a:rPr>
              <a:t>How do we detect it?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1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overflow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866" y="18288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 smtClean="0"/>
              <a:t>1</a:t>
            </a:r>
            <a:r>
              <a:rPr lang="en-US" sz="3600" dirty="0"/>
              <a:t>0</a:t>
            </a:r>
            <a:r>
              <a:rPr lang="en-US" sz="3600" dirty="0" smtClean="0"/>
              <a:t>01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8301" y="304800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2510135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30480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  <a:r>
              <a:rPr lang="en-US" sz="3600" dirty="0" smtClean="0">
                <a:solidFill>
                  <a:srgbClr val="0000FF"/>
                </a:solidFill>
              </a:rPr>
              <a:t>0</a:t>
            </a:r>
            <a:r>
              <a:rPr lang="en-US" sz="3600" dirty="0" smtClean="0">
                <a:solidFill>
                  <a:srgbClr val="0000FF"/>
                </a:solidFill>
              </a:rPr>
              <a:t>10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371600"/>
            <a:ext cx="94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</a:t>
            </a:r>
            <a:r>
              <a:rPr lang="en-US" sz="3600" dirty="0" smtClean="0">
                <a:solidFill>
                  <a:srgbClr val="0000FF"/>
                </a:solidFill>
              </a:rPr>
              <a:t>00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4572000"/>
            <a:ext cx="8423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Subtracted a </a:t>
            </a:r>
            <a:r>
              <a:rPr lang="en-US" sz="2800" dirty="0" smtClean="0">
                <a:solidFill>
                  <a:srgbClr val="0000FF"/>
                </a:solidFill>
              </a:rPr>
              <a:t>nega</a:t>
            </a:r>
            <a:r>
              <a:rPr lang="en-US" sz="2800" dirty="0" smtClean="0">
                <a:solidFill>
                  <a:srgbClr val="0000FF"/>
                </a:solidFill>
              </a:rPr>
              <a:t>tive number from a positive, should have been positive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- In </a:t>
            </a:r>
            <a:r>
              <a:rPr lang="en-US" sz="2800" dirty="0" smtClean="0">
                <a:solidFill>
                  <a:srgbClr val="0000FF"/>
                </a:solidFill>
              </a:rPr>
              <a:t>general: if the sign bits are </a:t>
            </a:r>
            <a:r>
              <a:rPr lang="en-US" sz="2800" dirty="0" smtClean="0">
                <a:solidFill>
                  <a:srgbClr val="0000FF"/>
                </a:solidFill>
              </a:rPr>
              <a:t>the different (</a:t>
            </a:r>
            <a:r>
              <a:rPr lang="en-US" sz="2800" b="1" dirty="0" smtClean="0">
                <a:solidFill>
                  <a:srgbClr val="0000FF"/>
                </a:solidFill>
              </a:rPr>
              <a:t>of the numbers we end up </a:t>
            </a:r>
            <a:r>
              <a:rPr lang="en-US" sz="2800" b="1" dirty="0" smtClean="0">
                <a:solidFill>
                  <a:srgbClr val="0000FF"/>
                </a:solidFill>
              </a:rPr>
              <a:t>subtracting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>
                <a:solidFill>
                  <a:srgbClr val="0000FF"/>
                </a:solidFill>
              </a:rPr>
              <a:t>, but the higher order bit of result is different = overflow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2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overflow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1866" y="1828800"/>
            <a:ext cx="120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0011</a:t>
            </a:r>
          </a:p>
          <a:p>
            <a:r>
              <a:rPr lang="en-US" sz="3600" dirty="0"/>
              <a:t>1</a:t>
            </a:r>
            <a:r>
              <a:rPr lang="en-US" sz="3600" dirty="0" smtClean="0"/>
              <a:t>101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48301" y="3048000"/>
            <a:ext cx="128714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2510135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3048000"/>
            <a:ext cx="120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0</a:t>
            </a:r>
            <a:r>
              <a:rPr lang="en-US" sz="3600" dirty="0" smtClean="0">
                <a:solidFill>
                  <a:srgbClr val="0000FF"/>
                </a:solidFill>
              </a:rPr>
              <a:t>110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371600"/>
            <a:ext cx="94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100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4572000"/>
            <a:ext cx="8423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Subtracted a </a:t>
            </a:r>
            <a:r>
              <a:rPr lang="en-US" sz="2800" dirty="0" smtClean="0">
                <a:solidFill>
                  <a:srgbClr val="0000FF"/>
                </a:solidFill>
              </a:rPr>
              <a:t>nega</a:t>
            </a:r>
            <a:r>
              <a:rPr lang="en-US" sz="2800" dirty="0" smtClean="0">
                <a:solidFill>
                  <a:srgbClr val="0000FF"/>
                </a:solidFill>
              </a:rPr>
              <a:t>tive number from a positive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- In </a:t>
            </a:r>
            <a:r>
              <a:rPr lang="en-US" sz="2800" dirty="0" smtClean="0">
                <a:solidFill>
                  <a:srgbClr val="0000FF"/>
                </a:solidFill>
              </a:rPr>
              <a:t>general: if the sign bits are </a:t>
            </a:r>
            <a:r>
              <a:rPr lang="en-US" sz="2800" dirty="0" smtClean="0">
                <a:solidFill>
                  <a:srgbClr val="0000FF"/>
                </a:solidFill>
              </a:rPr>
              <a:t>the same (</a:t>
            </a:r>
            <a:r>
              <a:rPr lang="en-US" sz="2800" b="1" dirty="0" smtClean="0">
                <a:solidFill>
                  <a:srgbClr val="0000FF"/>
                </a:solidFill>
              </a:rPr>
              <a:t>of the numbers we end up </a:t>
            </a:r>
            <a:r>
              <a:rPr lang="en-US" sz="2800" b="1" dirty="0" smtClean="0">
                <a:solidFill>
                  <a:srgbClr val="0000FF"/>
                </a:solidFill>
              </a:rPr>
              <a:t>adding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r>
              <a:rPr lang="en-US" sz="2800" dirty="0" smtClean="0">
                <a:solidFill>
                  <a:srgbClr val="0000FF"/>
                </a:solidFill>
              </a:rPr>
              <a:t>, but the higher order bit of result is different = overflow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5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intro 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232" y="1981200"/>
            <a:ext cx="4359368" cy="4343400"/>
          </a:xfrm>
          <a:prstGeom prst="rect">
            <a:avLst/>
          </a:prstGeom>
        </p:spPr>
      </p:pic>
      <p:pic>
        <p:nvPicPr>
          <p:cNvPr id="5" name="Picture 4" descr="frogg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66241"/>
            <a:ext cx="3226906" cy="162351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57600" y="3183768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7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5 weeks of cs52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" y="2209800"/>
            <a:ext cx="3976967" cy="3962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10000" y="3679068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953000" y="2950574"/>
            <a:ext cx="4178300" cy="2510248"/>
            <a:chOff x="4953000" y="2950574"/>
            <a:chExt cx="4178300" cy="2510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3064874"/>
              <a:ext cx="4178300" cy="23959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953000" y="2950574"/>
              <a:ext cx="228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1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191000" y="3383324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731451"/>
            <a:ext cx="3124200" cy="22357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205" y="2722981"/>
            <a:ext cx="4178300" cy="2510248"/>
            <a:chOff x="4953000" y="2950574"/>
            <a:chExt cx="4178300" cy="25102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3064874"/>
              <a:ext cx="4178300" cy="239594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953000" y="2950574"/>
              <a:ext cx="228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795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7245</TotalTime>
  <Words>2306</Words>
  <Application>Microsoft Macintosh PowerPoint</Application>
  <PresentationFormat>On-screen Show (4:3)</PresentationFormat>
  <Paragraphs>1215</Paragraphs>
  <Slides>68</Slides>
  <Notes>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Median</vt:lpstr>
      <vt:lpstr>PowerPoint Presentation</vt:lpstr>
      <vt:lpstr>Digital circuits</vt:lpstr>
      <vt:lpstr>Admin</vt:lpstr>
      <vt:lpstr>Midterm</vt:lpstr>
      <vt:lpstr>Diving into your computer</vt:lpstr>
      <vt:lpstr>Normal computer user</vt:lpstr>
      <vt:lpstr>After intro CS</vt:lpstr>
      <vt:lpstr>After 5 weeks of cs52</vt:lpstr>
      <vt:lpstr>What now?</vt:lpstr>
      <vt:lpstr>One last note on CS41B</vt:lpstr>
      <vt:lpstr>Encoding assembly instructions</vt:lpstr>
      <vt:lpstr>What now?</vt:lpstr>
      <vt:lpstr>Review: binary addition</vt:lpstr>
      <vt:lpstr>Review: binary addition</vt:lpstr>
      <vt:lpstr>Review: binary addition</vt:lpstr>
      <vt:lpstr>PowerPoint Presentation</vt:lpstr>
      <vt:lpstr>PowerPoint Presentation</vt:lpstr>
      <vt:lpstr>PowerPoint Presentation</vt:lpstr>
      <vt:lpstr>A recursive component</vt:lpstr>
      <vt:lpstr>Adding with components</vt:lpstr>
      <vt:lpstr>Adding with components</vt:lpstr>
      <vt:lpstr>Adding with components</vt:lpstr>
      <vt:lpstr>Adding with components</vt:lpstr>
      <vt:lpstr>Adding with components</vt:lpstr>
      <vt:lpstr>Adding with components</vt:lpstr>
      <vt:lpstr>Implementing the component</vt:lpstr>
      <vt:lpstr>Implementing the component</vt:lpstr>
      <vt:lpstr>Implementing the component</vt:lpstr>
      <vt:lpstr>Implementing the component</vt:lpstr>
      <vt:lpstr>Another implementation</vt:lpstr>
      <vt:lpstr>What are some boolean operators?</vt:lpstr>
      <vt:lpstr>What are some boolean operators?</vt:lpstr>
      <vt:lpstr>Gates</vt:lpstr>
      <vt:lpstr>Gates as hardware</vt:lpstr>
      <vt:lpstr>Utilizing gates</vt:lpstr>
      <vt:lpstr>Utilizing gates</vt:lpstr>
      <vt:lpstr>Utilizing gates</vt:lpstr>
      <vt:lpstr>Utilizing gates</vt:lpstr>
      <vt:lpstr>Utilizing gates</vt:lpstr>
      <vt:lpstr>Designing more interesting circuits</vt:lpstr>
      <vt:lpstr>Designing more interesting circuits</vt:lpstr>
      <vt:lpstr>Back to addition…</vt:lpstr>
      <vt:lpstr>A half-adder: no carry-in</vt:lpstr>
      <vt:lpstr>A half-adder: no carry-in</vt:lpstr>
      <vt:lpstr>A half-adder: no carry-in</vt:lpstr>
      <vt:lpstr>Implementing a full adder</vt:lpstr>
      <vt:lpstr>Implementing a full adder</vt:lpstr>
      <vt:lpstr>Implementing the component</vt:lpstr>
      <vt:lpstr>Implementing the component</vt:lpstr>
      <vt:lpstr>Ripple carry adder</vt:lpstr>
      <vt:lpstr>Ripple carry adder</vt:lpstr>
      <vt:lpstr>Signed addition</vt:lpstr>
      <vt:lpstr>Signed addition</vt:lpstr>
      <vt:lpstr>Signed addition</vt:lpstr>
      <vt:lpstr>Subtraction</vt:lpstr>
      <vt:lpstr>Subtraction</vt:lpstr>
      <vt:lpstr>Ripple carry adder/subtractor</vt:lpstr>
      <vt:lpstr>Ripple carry adder/subtractor</vt:lpstr>
      <vt:lpstr>C, N, Z and V bits</vt:lpstr>
      <vt:lpstr>V bit</vt:lpstr>
      <vt:lpstr>Detecting overflow</vt:lpstr>
      <vt:lpstr>Detecting overflow</vt:lpstr>
      <vt:lpstr>Detecting overflow</vt:lpstr>
      <vt:lpstr>Detecting overflow</vt:lpstr>
      <vt:lpstr>Detecting overflow</vt:lpstr>
      <vt:lpstr>Detecting overflow</vt:lpstr>
      <vt:lpstr>Detecting overflow</vt:lpstr>
      <vt:lpstr>Python basics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569</cp:revision>
  <dcterms:created xsi:type="dcterms:W3CDTF">2011-02-02T19:47:14Z</dcterms:created>
  <dcterms:modified xsi:type="dcterms:W3CDTF">2015-10-08T20:56:49Z</dcterms:modified>
</cp:coreProperties>
</file>