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5" r:id="rId4"/>
    <p:sldId id="286" r:id="rId5"/>
    <p:sldId id="264" r:id="rId6"/>
    <p:sldId id="258" r:id="rId7"/>
    <p:sldId id="262" r:id="rId8"/>
    <p:sldId id="284" r:id="rId9"/>
    <p:sldId id="278" r:id="rId10"/>
    <p:sldId id="297" r:id="rId11"/>
    <p:sldId id="277" r:id="rId12"/>
    <p:sldId id="279" r:id="rId13"/>
    <p:sldId id="301" r:id="rId14"/>
    <p:sldId id="305" r:id="rId15"/>
    <p:sldId id="304" r:id="rId16"/>
    <p:sldId id="298" r:id="rId17"/>
    <p:sldId id="300" r:id="rId18"/>
    <p:sldId id="299" r:id="rId19"/>
    <p:sldId id="280" r:id="rId20"/>
    <p:sldId id="281" r:id="rId21"/>
    <p:sldId id="303" r:id="rId22"/>
    <p:sldId id="268" r:id="rId23"/>
    <p:sldId id="274" r:id="rId24"/>
    <p:sldId id="270" r:id="rId25"/>
    <p:sldId id="273" r:id="rId26"/>
    <p:sldId id="272" r:id="rId27"/>
    <p:sldId id="275" r:id="rId28"/>
    <p:sldId id="261" r:id="rId29"/>
    <p:sldId id="289" r:id="rId30"/>
    <p:sldId id="290" r:id="rId31"/>
    <p:sldId id="292" r:id="rId32"/>
    <p:sldId id="293" r:id="rId33"/>
    <p:sldId id="295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F7BE5A-4677-440B-8141-D6CC8F5A5E5E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BE5A-4677-440B-8141-D6CC8F5A5E5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BE5A-4677-440B-8141-D6CC8F5A5E5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F7BE5A-4677-440B-8141-D6CC8F5A5E5E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F7BE5A-4677-440B-8141-D6CC8F5A5E5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BE5A-4677-440B-8141-D6CC8F5A5E5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BE5A-4677-440B-8141-D6CC8F5A5E5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F7BE5A-4677-440B-8141-D6CC8F5A5E5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BE5A-4677-440B-8141-D6CC8F5A5E5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F7BE5A-4677-440B-8141-D6CC8F5A5E5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F7BE5A-4677-440B-8141-D6CC8F5A5E5E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F7BE5A-4677-440B-8141-D6CC8F5A5E5E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40C357-5808-4F42-867E-2FBF184305A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activenarratives.org/" TargetMode="External"/><Relationship Id="rId2" Type="http://schemas.openxmlformats.org/officeDocument/2006/relationships/hyperlink" Target="http://interactivestoriesonline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Say Anything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Selma P. and </a:t>
            </a:r>
            <a:r>
              <a:rPr lang="en-US" dirty="0" err="1" smtClean="0"/>
              <a:t>Parth</a:t>
            </a:r>
            <a:r>
              <a:rPr lang="en-US" dirty="0" smtClean="0"/>
              <a:t> P.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they do it?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(db)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Considered Manual (</a:t>
            </a:r>
            <a:r>
              <a:rPr lang="en-US" dirty="0" err="1" smtClean="0"/>
              <a:t>StoryCorps</a:t>
            </a:r>
            <a:r>
              <a:rPr lang="en-US" dirty="0" smtClean="0"/>
              <a:t>/ Fed. Writers)</a:t>
            </a:r>
          </a:p>
          <a:p>
            <a:pPr lvl="1"/>
            <a:r>
              <a:rPr lang="en-US" dirty="0" smtClean="0"/>
              <a:t>Well </a:t>
            </a:r>
            <a:r>
              <a:rPr lang="en-US" dirty="0" err="1" smtClean="0"/>
              <a:t>curated</a:t>
            </a:r>
            <a:endParaRPr lang="en-US" dirty="0" smtClean="0"/>
          </a:p>
          <a:p>
            <a:pPr lvl="1"/>
            <a:r>
              <a:rPr lang="en-US" dirty="0" smtClean="0"/>
              <a:t>biased</a:t>
            </a:r>
          </a:p>
          <a:p>
            <a:r>
              <a:rPr lang="en-US" dirty="0" smtClean="0"/>
              <a:t>Favored blog posts (3.4 million)</a:t>
            </a:r>
          </a:p>
          <a:p>
            <a:pPr lvl="1"/>
            <a:r>
              <a:rPr lang="en-US" dirty="0" smtClean="0"/>
              <a:t>1.06 billion words</a:t>
            </a:r>
          </a:p>
          <a:p>
            <a:r>
              <a:rPr lang="en-US" dirty="0" smtClean="0"/>
              <a:t>Extraction</a:t>
            </a:r>
          </a:p>
          <a:p>
            <a:pPr lvl="1"/>
            <a:r>
              <a:rPr lang="en-US" dirty="0" smtClean="0"/>
              <a:t>Only 17% textual material on weblogs is </a:t>
            </a:r>
            <a:r>
              <a:rPr lang="en-US" dirty="0" err="1" smtClean="0"/>
              <a:t>narrational</a:t>
            </a:r>
            <a:endParaRPr lang="en-US" dirty="0" smtClean="0"/>
          </a:p>
          <a:p>
            <a:pPr lvl="1"/>
            <a:r>
              <a:rPr lang="en-US" dirty="0" smtClean="0"/>
              <a:t>3.7 million story segments</a:t>
            </a:r>
          </a:p>
          <a:p>
            <a:pPr lvl="1"/>
            <a:r>
              <a:rPr lang="en-US" dirty="0" smtClean="0"/>
              <a:t>66.5 million sentences</a:t>
            </a:r>
          </a:p>
          <a:p>
            <a:r>
              <a:rPr lang="en-US" dirty="0" smtClean="0"/>
              <a:t>Favored </a:t>
            </a:r>
            <a:r>
              <a:rPr lang="en-US" dirty="0" smtClean="0"/>
              <a:t>Recall  over Precision</a:t>
            </a:r>
          </a:p>
          <a:p>
            <a:pPr lvl="1"/>
            <a:r>
              <a:rPr lang="en-US" dirty="0" smtClean="0"/>
              <a:t>FN </a:t>
            </a:r>
            <a:r>
              <a:rPr lang="en-US" dirty="0" smtClean="0"/>
              <a:t>preferred over </a:t>
            </a:r>
            <a:r>
              <a:rPr lang="en-US" dirty="0" smtClean="0"/>
              <a:t>FP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7467600" cy="4949952"/>
          </a:xfrm>
        </p:spPr>
        <p:txBody>
          <a:bodyPr/>
          <a:lstStyle/>
          <a:p>
            <a:r>
              <a:rPr lang="en-US" dirty="0" smtClean="0"/>
              <a:t>Spinn3r.com – 44 million weblog.</a:t>
            </a:r>
          </a:p>
          <a:p>
            <a:r>
              <a:rPr lang="en-US" dirty="0" smtClean="0"/>
              <a:t>Sampled / hand annotated 5,270 blogs.</a:t>
            </a:r>
          </a:p>
          <a:p>
            <a:pPr lvl="2"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Annotated validations set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30625" t="52222" r="32500" b="41111"/>
          <a:stretch>
            <a:fillRect/>
          </a:stretch>
        </p:blipFill>
        <p:spPr bwMode="auto">
          <a:xfrm>
            <a:off x="762000" y="2819400"/>
            <a:ext cx="7188200" cy="731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Randomized training/ testing</a:t>
            </a:r>
          </a:p>
          <a:p>
            <a:r>
              <a:rPr lang="en-US" dirty="0" smtClean="0"/>
              <a:t>Supervised </a:t>
            </a:r>
            <a:r>
              <a:rPr lang="en-US" dirty="0" smtClean="0"/>
              <a:t>machine learning </a:t>
            </a:r>
          </a:p>
          <a:p>
            <a:pPr lvl="1"/>
            <a:r>
              <a:rPr lang="en-US" dirty="0" smtClean="0"/>
              <a:t>Binary classification problem</a:t>
            </a:r>
          </a:p>
          <a:p>
            <a:pPr lvl="1"/>
            <a:r>
              <a:rPr lang="en-US" dirty="0" smtClean="0"/>
              <a:t>Confidence Weighted Linear Classifier [</a:t>
            </a:r>
            <a:r>
              <a:rPr lang="en-US" dirty="0" err="1" smtClean="0"/>
              <a:t>Dredze</a:t>
            </a:r>
            <a:r>
              <a:rPr lang="en-US" dirty="0" smtClean="0"/>
              <a:t> 2008]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1905000"/>
            <a:ext cx="9906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Rando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1524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1905000"/>
            <a:ext cx="9906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8600" y="205740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0" y="1905000"/>
            <a:ext cx="533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008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2133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raining/ testing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43800" y="2133600"/>
            <a:ext cx="990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F(x)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8288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52600" y="205740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Corpus(db)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Crawled blogs and applied algorithm: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(2012): Post- Processing </a:t>
            </a:r>
          </a:p>
          <a:p>
            <a:pPr lvl="1"/>
            <a:r>
              <a:rPr lang="en-US" dirty="0" smtClean="0"/>
              <a:t>Parse trees</a:t>
            </a:r>
          </a:p>
          <a:p>
            <a:pPr lvl="1"/>
            <a:r>
              <a:rPr lang="en-US" dirty="0" smtClean="0"/>
              <a:t>Verb tenses </a:t>
            </a:r>
          </a:p>
          <a:p>
            <a:pPr lvl="1"/>
            <a:r>
              <a:rPr lang="en-US" dirty="0" smtClean="0"/>
              <a:t>First personal pronouns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Corpus(db) Creation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1905000"/>
            <a:ext cx="9906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Rando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1524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Set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4191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crawl blogs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1905000"/>
            <a:ext cx="9906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8600" y="205740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0" y="1905000"/>
            <a:ext cx="533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008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2133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raining/ testing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43800" y="2133600"/>
            <a:ext cx="990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F(x)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28600" y="3200400"/>
            <a:ext cx="83820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://news.softpedia.com/images/news2/How-to-Run-Internet-Explorer-on-Mac-OS-X-391323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1285876" cy="1285876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18288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52600" y="205740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43200" y="3581400"/>
            <a:ext cx="9906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 data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67200" y="3657600"/>
            <a:ext cx="990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F(x)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886200" y="42672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n 29"/>
          <p:cNvSpPr/>
          <p:nvPr/>
        </p:nvSpPr>
        <p:spPr>
          <a:xfrm>
            <a:off x="5943600" y="3733800"/>
            <a:ext cx="7620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Story data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Querying Corpus (           )</a:t>
            </a:r>
          </a:p>
          <a:p>
            <a:endParaRPr lang="en-US" dirty="0" smtClean="0"/>
          </a:p>
          <a:p>
            <a:r>
              <a:rPr lang="en-US" dirty="0" smtClean="0"/>
              <a:t>Optimized: Return a list of stories that contain any matching words with user input</a:t>
            </a:r>
          </a:p>
          <a:p>
            <a:r>
              <a:rPr lang="en-US" dirty="0" smtClean="0"/>
              <a:t>Use TF-IDF !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3505200" y="1371600"/>
            <a:ext cx="7620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Story data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71800" y="1905000"/>
            <a:ext cx="9906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Rando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1524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Set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4191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crawl blogs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0" y="1905000"/>
            <a:ext cx="9906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8600" y="205740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34000" y="1905000"/>
            <a:ext cx="533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4008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4600" y="2133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raining/ testing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43800" y="2133600"/>
            <a:ext cx="990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F(x)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28600" y="3200400"/>
            <a:ext cx="83820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://news.softpedia.com/images/news2/How-to-Run-Internet-Explorer-on-Mac-OS-X-391323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1285876" cy="1285876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1828800" y="2438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52600" y="2057400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43200" y="3581400"/>
            <a:ext cx="9906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Blog data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67200" y="3657600"/>
            <a:ext cx="9906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F(x)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886200" y="4267200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n 29"/>
          <p:cNvSpPr/>
          <p:nvPr/>
        </p:nvSpPr>
        <p:spPr>
          <a:xfrm>
            <a:off x="5943600" y="3733800"/>
            <a:ext cx="7620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Story data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228600" y="4800600"/>
            <a:ext cx="83820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4800" y="52578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“User Input”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057400" y="54864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57400" y="510540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3124200" y="5105400"/>
            <a:ext cx="762000" cy="838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Story data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038600" y="54864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114800" y="5105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Match Algorithm (</a:t>
            </a:r>
            <a:r>
              <a:rPr lang="en-US" dirty="0" err="1" smtClean="0"/>
              <a:t>tf</a:t>
            </a:r>
            <a:r>
              <a:rPr lang="en-US" dirty="0" smtClean="0"/>
              <a:t> – id)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324600" y="5181600"/>
            <a:ext cx="1447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“Computer Output”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 frequency – inverse document frequency (</a:t>
            </a:r>
            <a:r>
              <a:rPr lang="en-US" dirty="0" err="1" smtClean="0"/>
              <a:t>tf-idf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TF-IDF is a numerical statistic that reflects how important a word is to a document in a corpus</a:t>
            </a:r>
          </a:p>
          <a:p>
            <a:r>
              <a:rPr lang="en-US" dirty="0" smtClean="0"/>
              <a:t>The term frequency measures how often a word appears in a document</a:t>
            </a:r>
          </a:p>
          <a:p>
            <a:r>
              <a:rPr lang="en-US" dirty="0" smtClean="0"/>
              <a:t>The inverse document frequency is a measure of how common a word is within the corpus as a whole. It tells us how much information a word provides.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Data-driven system that allows for </a:t>
            </a:r>
            <a:r>
              <a:rPr lang="en-US" i="1" dirty="0" smtClean="0"/>
              <a:t>interactive storytelling</a:t>
            </a:r>
          </a:p>
          <a:p>
            <a:r>
              <a:rPr lang="en-US" dirty="0" smtClean="0"/>
              <a:t>Human author takes turns with computer author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 frequency – inverse document Frequency (</a:t>
            </a:r>
            <a:r>
              <a:rPr lang="en-US" dirty="0" err="1" smtClean="0"/>
              <a:t>tf-idf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2006" t="45458" r="34848" b="36022"/>
          <a:stretch>
            <a:fillRect/>
          </a:stretch>
        </p:blipFill>
        <p:spPr bwMode="auto">
          <a:xfrm>
            <a:off x="1828800" y="2438400"/>
            <a:ext cx="606136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credit: Li(2011)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31875" t="31111" r="33125" b="47778"/>
          <a:stretch>
            <a:fillRect/>
          </a:stretch>
        </p:blipFill>
        <p:spPr bwMode="auto">
          <a:xfrm>
            <a:off x="1524000" y="1524000"/>
            <a:ext cx="5614737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 l="31250" t="40000" r="32500" b="30000"/>
          <a:stretch>
            <a:fillRect/>
          </a:stretch>
        </p:blipFill>
        <p:spPr bwMode="auto">
          <a:xfrm>
            <a:off x="1524000" y="3581400"/>
            <a:ext cx="5650090" cy="263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Metrics?</a:t>
            </a:r>
          </a:p>
          <a:p>
            <a:pPr lvl="1"/>
            <a:r>
              <a:rPr lang="en-US" dirty="0" smtClean="0"/>
              <a:t>Entertainment </a:t>
            </a:r>
          </a:p>
          <a:p>
            <a:pPr lvl="1"/>
            <a:r>
              <a:rPr lang="en-US" dirty="0" smtClean="0"/>
              <a:t>Coherence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Metrics?</a:t>
            </a:r>
          </a:p>
          <a:p>
            <a:pPr lvl="1"/>
            <a:r>
              <a:rPr lang="en-US" dirty="0" smtClean="0"/>
              <a:t>Entertainment </a:t>
            </a:r>
          </a:p>
          <a:p>
            <a:pPr lvl="1"/>
            <a:r>
              <a:rPr lang="en-US" dirty="0" smtClean="0"/>
              <a:t>Coherence</a:t>
            </a:r>
          </a:p>
          <a:p>
            <a:pPr lvl="1"/>
            <a:r>
              <a:rPr lang="en-US" dirty="0" smtClean="0"/>
              <a:t>Believability / Usability</a:t>
            </a:r>
          </a:p>
          <a:p>
            <a:r>
              <a:rPr lang="en-US" dirty="0" smtClean="0"/>
              <a:t>Compare how well with next sentence user would have written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8564" t="42033" r="13245" b="43783"/>
          <a:stretch>
            <a:fillRect/>
          </a:stretch>
        </p:blipFill>
        <p:spPr bwMode="auto">
          <a:xfrm>
            <a:off x="1143000" y="4114800"/>
            <a:ext cx="6705600" cy="189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Fail to use all preceding sentences.</a:t>
            </a:r>
          </a:p>
          <a:p>
            <a:r>
              <a:rPr lang="en-US" dirty="0" smtClean="0"/>
              <a:t>Only returns highest ranked search.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Fail to use all preceding sentences.</a:t>
            </a:r>
          </a:p>
          <a:p>
            <a:r>
              <a:rPr lang="en-US" dirty="0" smtClean="0"/>
              <a:t>Only returns highest ranked search.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Fail to use all preceding sentences.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Only returns highest ranked search.</a:t>
            </a:r>
          </a:p>
          <a:p>
            <a:pPr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947" t="26938" r="6436" b="17503"/>
          <a:stretch>
            <a:fillRect/>
          </a:stretch>
        </p:blipFill>
        <p:spPr bwMode="auto">
          <a:xfrm>
            <a:off x="1981200" y="2819400"/>
            <a:ext cx="5181600" cy="37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narrative plot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21111" r="31875" b="60000"/>
          <a:stretch>
            <a:fillRect/>
          </a:stretch>
        </p:blipFill>
        <p:spPr bwMode="auto">
          <a:xfrm>
            <a:off x="533400" y="3124200"/>
            <a:ext cx="774550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Foundational</a:t>
            </a:r>
          </a:p>
          <a:p>
            <a:r>
              <a:rPr lang="en-US" dirty="0" smtClean="0"/>
              <a:t>Last article was 2012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 l="28750" t="32222" r="29375" b="23333"/>
          <a:stretch>
            <a:fillRect/>
          </a:stretch>
        </p:blipFill>
        <p:spPr bwMode="auto">
          <a:xfrm>
            <a:off x="1905000" y="2819400"/>
            <a:ext cx="510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Thanks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H: You’ll never believe what happened last night.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C: Leigh laughed at my joke but I couldn’t help but think ‘</a:t>
            </a:r>
            <a:r>
              <a:rPr lang="en-US" sz="2800" dirty="0" err="1" smtClean="0">
                <a:solidFill>
                  <a:srgbClr val="0070C0"/>
                </a:solidFill>
              </a:rPr>
              <a:t>liz</a:t>
            </a:r>
            <a:r>
              <a:rPr lang="en-US" sz="2800" dirty="0" smtClean="0">
                <a:solidFill>
                  <a:srgbClr val="0070C0"/>
                </a:solidFill>
              </a:rPr>
              <a:t> would have laughed harder.’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H: The joke wasn’t very funny in a ‘ha </a:t>
            </a:r>
            <a:r>
              <a:rPr lang="en-US" sz="2800" dirty="0" err="1" smtClean="0">
                <a:solidFill>
                  <a:schemeClr val="bg1"/>
                </a:solidFill>
              </a:rPr>
              <a:t>ha</a:t>
            </a:r>
            <a:r>
              <a:rPr lang="en-US" sz="2800" dirty="0" smtClean="0">
                <a:solidFill>
                  <a:schemeClr val="bg1"/>
                </a:solidFill>
              </a:rPr>
              <a:t>’ kind of way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C: “It wasn’t anything like that, I thought he was going to give me a good night kiss but he ended up licking my cheek,” she declared.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H: It made me sneeze and snort out loud.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C: And now my nose hurts form the snorting.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Discussion Q’s</a:t>
            </a:r>
            <a:endParaRPr lang="en-US" sz="6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Improvements?</a:t>
            </a:r>
            <a:endParaRPr lang="en-US" sz="6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7467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Quality Assessment</a:t>
            </a:r>
            <a:endParaRPr lang="en-US" sz="6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7467600" cy="17526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Modify Corpus</a:t>
            </a:r>
            <a:endParaRPr lang="en-US" sz="6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7467600" cy="17526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Paper Content?</a:t>
            </a:r>
            <a:endParaRPr lang="en-US" sz="6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H: You’ll never believe what happened last night.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C: Leigh laughed at my joke but I couldn’t help but think ‘</a:t>
            </a:r>
            <a:r>
              <a:rPr lang="en-US" sz="2800" dirty="0" err="1" smtClean="0">
                <a:solidFill>
                  <a:srgbClr val="0070C0"/>
                </a:solidFill>
              </a:rPr>
              <a:t>liz</a:t>
            </a:r>
            <a:r>
              <a:rPr lang="en-US" sz="2800" dirty="0" smtClean="0">
                <a:solidFill>
                  <a:srgbClr val="0070C0"/>
                </a:solidFill>
              </a:rPr>
              <a:t> would have laughed harder.’</a:t>
            </a:r>
          </a:p>
          <a:p>
            <a:pPr>
              <a:buNone/>
            </a:pPr>
            <a:r>
              <a:rPr lang="en-US" sz="2800" dirty="0" smtClean="0"/>
              <a:t>H: The joke wasn’t very funny in a ‘ha </a:t>
            </a:r>
            <a:r>
              <a:rPr lang="en-US" sz="2800" dirty="0" err="1" smtClean="0"/>
              <a:t>ha</a:t>
            </a:r>
            <a:r>
              <a:rPr lang="en-US" sz="2800" dirty="0" smtClean="0"/>
              <a:t>’ kind of way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C: “It wasn’t anything like that, I thought he was going to give me a good night kiss but he ended up licking my cheek,” she declared</a:t>
            </a:r>
            <a:r>
              <a:rPr lang="en-US" sz="2800" dirty="0" smtClean="0"/>
              <a:t>. 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H: It made me sneeze and snort out loud.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C: And now my nose hurts form the snorting.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H: You’ll never believe what happened last night.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C: Leigh laughed at my joke but I couldn’t help but think ‘</a:t>
            </a:r>
            <a:r>
              <a:rPr lang="en-US" sz="2800" dirty="0" err="1" smtClean="0">
                <a:solidFill>
                  <a:srgbClr val="0070C0"/>
                </a:solidFill>
              </a:rPr>
              <a:t>liz</a:t>
            </a:r>
            <a:r>
              <a:rPr lang="en-US" sz="2800" dirty="0" smtClean="0">
                <a:solidFill>
                  <a:srgbClr val="0070C0"/>
                </a:solidFill>
              </a:rPr>
              <a:t> would have laughed harder.’</a:t>
            </a:r>
          </a:p>
          <a:p>
            <a:pPr>
              <a:buNone/>
            </a:pPr>
            <a:r>
              <a:rPr lang="en-US" sz="2800" dirty="0" smtClean="0"/>
              <a:t>H: The joke wasn’t very funny in a ‘ha </a:t>
            </a:r>
            <a:r>
              <a:rPr lang="en-US" sz="2800" dirty="0" err="1" smtClean="0"/>
              <a:t>ha</a:t>
            </a:r>
            <a:r>
              <a:rPr lang="en-US" sz="2800" dirty="0" smtClean="0"/>
              <a:t>’ kind of way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C: “It wasn’t anything like that, I thought he was going to give me a good night kiss but he ended up licking my cheek,” she declared</a:t>
            </a:r>
            <a:r>
              <a:rPr lang="en-US" sz="2800" dirty="0" smtClean="0"/>
              <a:t>. </a:t>
            </a:r>
          </a:p>
          <a:p>
            <a:pPr>
              <a:buNone/>
            </a:pPr>
            <a:r>
              <a:rPr lang="en-US" sz="2800" dirty="0" smtClean="0"/>
              <a:t>H: It made me sneeze and snort out loud.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C: And now my nose hurts form the snorting.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Intriguing </a:t>
            </a:r>
          </a:p>
          <a:p>
            <a:pPr lvl="1"/>
            <a:r>
              <a:rPr lang="en-US" dirty="0" smtClean="0"/>
              <a:t>Blends structure with creativity</a:t>
            </a:r>
          </a:p>
          <a:p>
            <a:r>
              <a:rPr lang="en-US" dirty="0" smtClean="0"/>
              <a:t>Void</a:t>
            </a:r>
          </a:p>
          <a:p>
            <a:pPr lvl="1"/>
            <a:r>
              <a:rPr lang="en-US" dirty="0" smtClean="0"/>
              <a:t>Game of sorts</a:t>
            </a:r>
          </a:p>
          <a:p>
            <a:pPr lvl="1"/>
            <a:r>
              <a:rPr lang="en-US" dirty="0" smtClean="0"/>
              <a:t>Fits in the space between language games and more graphically oriented video games</a:t>
            </a:r>
          </a:p>
          <a:p>
            <a:r>
              <a:rPr lang="en-US" dirty="0" smtClean="0"/>
              <a:t>Foundational – work in progress</a:t>
            </a:r>
          </a:p>
          <a:p>
            <a:r>
              <a:rPr lang="en-US" dirty="0" smtClean="0"/>
              <a:t>Research</a:t>
            </a:r>
            <a:endParaRPr lang="en-U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Models </a:t>
            </a:r>
            <a:br>
              <a:rPr lang="en-US" dirty="0" smtClean="0"/>
            </a:br>
            <a:r>
              <a:rPr lang="en-US" sz="1600" dirty="0" smtClean="0"/>
              <a:t>(</a:t>
            </a:r>
            <a:r>
              <a:rPr lang="en-US" sz="1600" dirty="0" err="1" smtClean="0"/>
              <a:t>Majewski</a:t>
            </a:r>
            <a:r>
              <a:rPr lang="en-US" sz="1600" dirty="0" smtClean="0"/>
              <a:t> 2003)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Five ways: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String of pearls</a:t>
            </a:r>
          </a:p>
          <a:p>
            <a:pPr lvl="1"/>
            <a:r>
              <a:rPr lang="en-US" dirty="0" smtClean="0"/>
              <a:t>Branching</a:t>
            </a:r>
          </a:p>
          <a:p>
            <a:pPr lvl="1"/>
            <a:r>
              <a:rPr lang="en-US" dirty="0" smtClean="0"/>
              <a:t>Amusement park </a:t>
            </a:r>
          </a:p>
          <a:p>
            <a:pPr lvl="1"/>
            <a:r>
              <a:rPr lang="en-US" dirty="0" smtClean="0"/>
              <a:t>Building blocks </a:t>
            </a:r>
            <a:endParaRPr lang="en-US" dirty="0"/>
          </a:p>
        </p:txBody>
      </p:sp>
      <p:sp>
        <p:nvSpPr>
          <p:cNvPr id="4" name="Up-Down Arrow 3"/>
          <p:cNvSpPr/>
          <p:nvPr/>
        </p:nvSpPr>
        <p:spPr>
          <a:xfrm>
            <a:off x="4191000" y="1524000"/>
            <a:ext cx="838200" cy="3581400"/>
          </a:xfrm>
          <a:prstGeom prst="upDownArrow">
            <a:avLst/>
          </a:prstGeom>
          <a:gradFill>
            <a:gsLst>
              <a:gs pos="0">
                <a:schemeClr val="tx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been done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Façade</a:t>
            </a:r>
          </a:p>
          <a:p>
            <a:r>
              <a:rPr lang="en-US" dirty="0" smtClean="0">
                <a:hlinkClick r:id="rId2"/>
              </a:rPr>
              <a:t>http://interactivestoriesonline.com/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http://www.interactivenarratives.org/</a:t>
            </a:r>
            <a:endParaRPr lang="en-US" dirty="0" smtClean="0"/>
          </a:p>
          <a:p>
            <a:r>
              <a:rPr lang="en-US" dirty="0" smtClean="0"/>
              <a:t>Top – Down Approach</a:t>
            </a:r>
          </a:p>
          <a:p>
            <a:pPr lvl="1"/>
            <a:r>
              <a:rPr lang="en-US" dirty="0" smtClean="0"/>
              <a:t>Strict domains</a:t>
            </a:r>
          </a:p>
          <a:p>
            <a:pPr lvl="1"/>
            <a:r>
              <a:rPr lang="en-US" dirty="0" smtClean="0"/>
              <a:t>Technical/ non-inclusive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1. User enters sentence</a:t>
            </a:r>
          </a:p>
          <a:p>
            <a:r>
              <a:rPr lang="en-US" dirty="0" smtClean="0"/>
              <a:t>2. User’s sentence is used to search corpus using </a:t>
            </a:r>
            <a:r>
              <a:rPr lang="en-US" i="1" dirty="0" smtClean="0"/>
              <a:t>term frequency - inverse document frequency </a:t>
            </a:r>
            <a:r>
              <a:rPr lang="en-US" dirty="0" smtClean="0"/>
              <a:t>(</a:t>
            </a:r>
            <a:r>
              <a:rPr lang="en-US" dirty="0" err="1" smtClean="0"/>
              <a:t>tf-idf</a:t>
            </a:r>
            <a:r>
              <a:rPr lang="en-US" dirty="0" smtClean="0"/>
              <a:t>) algorithm</a:t>
            </a:r>
          </a:p>
          <a:p>
            <a:r>
              <a:rPr lang="en-US" dirty="0" smtClean="0"/>
              <a:t>3. Highest scored match is retrieved. Sentence </a:t>
            </a:r>
            <a:r>
              <a:rPr lang="en-US" i="1" dirty="0" smtClean="0"/>
              <a:t>after</a:t>
            </a:r>
            <a:r>
              <a:rPr lang="en-US" dirty="0" smtClean="0"/>
              <a:t> best match is outputted by computer</a:t>
            </a:r>
          </a:p>
          <a:p>
            <a:r>
              <a:rPr lang="en-US" dirty="0" smtClean="0"/>
              <a:t>4. Repeat </a:t>
            </a:r>
            <a:endParaRPr lang="en-US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l="31250" t="58889" r="32500" b="34444"/>
          <a:stretch>
            <a:fillRect/>
          </a:stretch>
        </p:blipFill>
        <p:spPr bwMode="auto">
          <a:xfrm>
            <a:off x="914400" y="4648200"/>
            <a:ext cx="736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728</TotalTime>
  <Words>841</Words>
  <Application>Microsoft Office PowerPoint</Application>
  <PresentationFormat>On-screen Show (4:3)</PresentationFormat>
  <Paragraphs>169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Say Anything  </vt:lpstr>
      <vt:lpstr>Say What? </vt:lpstr>
      <vt:lpstr>Example</vt:lpstr>
      <vt:lpstr>Example</vt:lpstr>
      <vt:lpstr>Example</vt:lpstr>
      <vt:lpstr>Why do this?</vt:lpstr>
      <vt:lpstr>Narrative Models  (Majewski 2003)</vt:lpstr>
      <vt:lpstr>What’s been done before?</vt:lpstr>
      <vt:lpstr>How it works</vt:lpstr>
      <vt:lpstr>How did they do it?</vt:lpstr>
      <vt:lpstr>Getting Data (db)</vt:lpstr>
      <vt:lpstr>Getting Data</vt:lpstr>
      <vt:lpstr>Getting Data</vt:lpstr>
      <vt:lpstr>Getting Data</vt:lpstr>
      <vt:lpstr>Corpus(db) Creation</vt:lpstr>
      <vt:lpstr>Corpus(db) Creation</vt:lpstr>
      <vt:lpstr>Application </vt:lpstr>
      <vt:lpstr>Application</vt:lpstr>
      <vt:lpstr>Term frequency – inverse document frequency (tf-idf)</vt:lpstr>
      <vt:lpstr>Term frequency – inverse document Frequency (tf-idf)</vt:lpstr>
      <vt:lpstr>Results</vt:lpstr>
      <vt:lpstr>Areas to Improve</vt:lpstr>
      <vt:lpstr>Areas to Improve</vt:lpstr>
      <vt:lpstr>Areas to Improve</vt:lpstr>
      <vt:lpstr>Areas to Improve</vt:lpstr>
      <vt:lpstr>Areas to Improve</vt:lpstr>
      <vt:lpstr>Future work</vt:lpstr>
      <vt:lpstr>Work in Progress</vt:lpstr>
      <vt:lpstr>Thanks</vt:lpstr>
      <vt:lpstr>Discussion Q’s</vt:lpstr>
      <vt:lpstr>Improvements?</vt:lpstr>
      <vt:lpstr>Quality Assessment</vt:lpstr>
      <vt:lpstr>Modify Corpus</vt:lpstr>
      <vt:lpstr>Paper Content?</vt:lpstr>
    </vt:vector>
  </TitlesOfParts>
  <Company>Pomona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Anything  </dc:title>
  <dc:creator>Parth Patel</dc:creator>
  <cp:lastModifiedBy>Parth Patel</cp:lastModifiedBy>
  <cp:revision>5</cp:revision>
  <dcterms:created xsi:type="dcterms:W3CDTF">2014-09-12T05:45:36Z</dcterms:created>
  <dcterms:modified xsi:type="dcterms:W3CDTF">2014-09-12T17:54:19Z</dcterms:modified>
</cp:coreProperties>
</file>