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3"/>
  </p:notesMasterIdLst>
  <p:sldIdLst>
    <p:sldId id="256" r:id="rId2"/>
    <p:sldId id="356" r:id="rId3"/>
    <p:sldId id="358" r:id="rId4"/>
    <p:sldId id="500" r:id="rId5"/>
    <p:sldId id="495" r:id="rId6"/>
    <p:sldId id="496" r:id="rId7"/>
    <p:sldId id="497" r:id="rId8"/>
    <p:sldId id="498" r:id="rId9"/>
    <p:sldId id="499" r:id="rId10"/>
    <p:sldId id="501" r:id="rId11"/>
    <p:sldId id="606" r:id="rId12"/>
    <p:sldId id="502" r:id="rId13"/>
    <p:sldId id="607" r:id="rId14"/>
    <p:sldId id="503" r:id="rId15"/>
    <p:sldId id="608" r:id="rId16"/>
    <p:sldId id="504" r:id="rId17"/>
    <p:sldId id="505" r:id="rId18"/>
    <p:sldId id="506" r:id="rId19"/>
    <p:sldId id="507" r:id="rId20"/>
    <p:sldId id="508" r:id="rId21"/>
    <p:sldId id="509" r:id="rId22"/>
    <p:sldId id="510" r:id="rId23"/>
    <p:sldId id="511" r:id="rId24"/>
    <p:sldId id="512" r:id="rId25"/>
    <p:sldId id="513" r:id="rId26"/>
    <p:sldId id="514" r:id="rId27"/>
    <p:sldId id="515" r:id="rId28"/>
    <p:sldId id="516" r:id="rId29"/>
    <p:sldId id="517" r:id="rId30"/>
    <p:sldId id="518" r:id="rId31"/>
    <p:sldId id="519" r:id="rId32"/>
    <p:sldId id="520" r:id="rId33"/>
    <p:sldId id="521" r:id="rId34"/>
    <p:sldId id="522" r:id="rId35"/>
    <p:sldId id="523" r:id="rId36"/>
    <p:sldId id="524" r:id="rId37"/>
    <p:sldId id="525" r:id="rId38"/>
    <p:sldId id="526" r:id="rId39"/>
    <p:sldId id="527" r:id="rId40"/>
    <p:sldId id="611" r:id="rId41"/>
    <p:sldId id="612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5" autoAdjust="0"/>
    <p:restoredTop sz="94660"/>
  </p:normalViewPr>
  <p:slideViewPr>
    <p:cSldViewPr snapToObjects="1">
      <p:cViewPr varScale="1">
        <p:scale>
          <a:sx n="56" d="100"/>
          <a:sy n="56" d="100"/>
        </p:scale>
        <p:origin x="-9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9/25/14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5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83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C40C1-33C4-C744-B78D-43897C3C4B5F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C40C1-33C4-C744-B78D-43897C3C4B5F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43FF2A6B-D89F-0842-AC11-32466BB10EB5}" type="slidenum">
              <a:rPr lang="en-US" sz="1200">
                <a:latin typeface="Times New Roman" charset="0"/>
              </a:rPr>
              <a:pPr algn="r"/>
              <a:t>39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87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| is shorthand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72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3C062D-A8F4-2A41-8078-5513E9FE8E83}" type="slidenum">
              <a:rPr lang="en-US"/>
              <a:pPr/>
              <a:t>25</a:t>
            </a:fld>
            <a:endParaRPr lang="en-US"/>
          </a:p>
        </p:txBody>
      </p:sp>
      <p:sp>
        <p:nvSpPr>
          <p:cNvPr id="521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507" y="4344134"/>
            <a:ext cx="5028988" cy="41139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AA8BF7-14A6-7D4C-9849-FF9F59174B91}" type="slidenum">
              <a:rPr lang="en-US"/>
              <a:pPr/>
              <a:t>26</a:t>
            </a:fld>
            <a:endParaRPr lang="en-US"/>
          </a:p>
        </p:txBody>
      </p:sp>
      <p:sp>
        <p:nvSpPr>
          <p:cNvPr id="523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507" y="4344134"/>
            <a:ext cx="5028988" cy="41139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AA8BF7-14A6-7D4C-9849-FF9F59174B91}" type="slidenum">
              <a:rPr lang="en-US"/>
              <a:pPr/>
              <a:t>27</a:t>
            </a:fld>
            <a:endParaRPr lang="en-US"/>
          </a:p>
        </p:txBody>
      </p:sp>
      <p:sp>
        <p:nvSpPr>
          <p:cNvPr id="523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507" y="4344134"/>
            <a:ext cx="5028988" cy="41139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AA8BF7-14A6-7D4C-9849-FF9F59174B91}" type="slidenum">
              <a:rPr lang="en-US"/>
              <a:pPr/>
              <a:t>28</a:t>
            </a:fld>
            <a:endParaRPr lang="en-US"/>
          </a:p>
        </p:txBody>
      </p:sp>
      <p:sp>
        <p:nvSpPr>
          <p:cNvPr id="523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507" y="4344134"/>
            <a:ext cx="5028988" cy="41139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05344971-9A47-DA4C-8547-DD269BE38CA0}" type="slidenum">
              <a:rPr lang="en-US" b="1">
                <a:solidFill>
                  <a:srgbClr val="000000"/>
                </a:solidFill>
                <a:latin typeface="Times New Roman" charset="0"/>
              </a:rPr>
              <a:pPr/>
              <a:t>30</a:t>
            </a:fld>
            <a:endParaRPr lang="en-US" b="1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C40C1-33C4-C744-B78D-43897C3C4B5F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9/25/14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9/25/14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9/25/14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9/25/14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9/25/14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9/25/14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9/25/14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9/25/14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9/25/14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9/25/14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9/25/14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9/25/14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en.wikipedia.org/wiki/Phonology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8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Grammars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David Kauchak</a:t>
            </a:r>
          </a:p>
          <a:p>
            <a:r>
              <a:rPr lang="en-US" dirty="0" smtClean="0"/>
              <a:t>CS159 – Fall 2014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34200" y="6211669"/>
            <a:ext cx="2514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some slides adapted from Ray Mooney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Derivations in a CFG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895600"/>
            <a:ext cx="3962400" cy="3733800"/>
          </a:xfrm>
        </p:spPr>
        <p:txBody>
          <a:bodyPr>
            <a:normAutofit fontScale="92500" lnSpcReduction="20000"/>
          </a:bodyPr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000000"/>
                </a:solidFill>
              </a:rPr>
              <a:t>S </a:t>
            </a:r>
            <a:r>
              <a:rPr lang="en-US" sz="2400" dirty="0">
                <a:solidFill>
                  <a:srgbClr val="000000"/>
                </a:solidFill>
                <a:sym typeface="Symbol" charset="2"/>
              </a:rPr>
              <a:t> NP VP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sym typeface="Symbol" charset="2"/>
              </a:rPr>
              <a:t>VP   V NP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sym typeface="Symbol" charset="2"/>
              </a:rPr>
              <a:t>NP  </a:t>
            </a:r>
            <a:r>
              <a:rPr lang="en-US" sz="2400" dirty="0" err="1">
                <a:sym typeface="Symbol" charset="2"/>
              </a:rPr>
              <a:t>DetP</a:t>
            </a:r>
            <a:r>
              <a:rPr lang="en-US" sz="2400" dirty="0">
                <a:sym typeface="Symbol" charset="2"/>
              </a:rPr>
              <a:t> N | </a:t>
            </a:r>
            <a:r>
              <a:rPr lang="en-US" sz="2400" dirty="0" err="1">
                <a:sym typeface="Symbol" charset="2"/>
              </a:rPr>
              <a:t>AdjP</a:t>
            </a:r>
            <a:r>
              <a:rPr lang="en-US" sz="2400" dirty="0">
                <a:sym typeface="Symbol" charset="2"/>
              </a:rPr>
              <a:t> NP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 err="1">
                <a:sym typeface="Symbol" charset="2"/>
              </a:rPr>
              <a:t>AdjP</a:t>
            </a:r>
            <a:r>
              <a:rPr lang="en-US" sz="2400" dirty="0">
                <a:sym typeface="Symbol" charset="2"/>
              </a:rPr>
              <a:t>   </a:t>
            </a:r>
            <a:r>
              <a:rPr lang="en-US" sz="2400" dirty="0" err="1">
                <a:sym typeface="Symbol" charset="2"/>
              </a:rPr>
              <a:t>Adj</a:t>
            </a:r>
            <a:r>
              <a:rPr lang="en-US" sz="2400" dirty="0">
                <a:sym typeface="Symbol" charset="2"/>
              </a:rPr>
              <a:t> | </a:t>
            </a:r>
            <a:r>
              <a:rPr lang="en-US" sz="2400" dirty="0" err="1">
                <a:sym typeface="Symbol" charset="2"/>
              </a:rPr>
              <a:t>Adv</a:t>
            </a:r>
            <a:r>
              <a:rPr lang="en-US" sz="2400" dirty="0">
                <a:sym typeface="Symbol" charset="2"/>
              </a:rPr>
              <a:t> </a:t>
            </a:r>
            <a:r>
              <a:rPr lang="en-US" sz="2400" dirty="0" err="1">
                <a:sym typeface="Symbol" charset="2"/>
              </a:rPr>
              <a:t>AdjP</a:t>
            </a:r>
            <a:endParaRPr lang="en-US" sz="2400" dirty="0">
              <a:sym typeface="Symbol" charset="2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sym typeface="Symbol" charset="2"/>
              </a:rPr>
              <a:t>N   boy | girl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sym typeface="Symbol" charset="2"/>
              </a:rPr>
              <a:t>V   sees | likes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 err="1">
                <a:sym typeface="Symbol" charset="2"/>
              </a:rPr>
              <a:t>Adj</a:t>
            </a:r>
            <a:r>
              <a:rPr lang="en-US" sz="2400" dirty="0">
                <a:sym typeface="Symbol" charset="2"/>
              </a:rPr>
              <a:t>   big | small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 err="1">
                <a:sym typeface="Symbol" charset="2"/>
              </a:rPr>
              <a:t>Adv</a:t>
            </a:r>
            <a:r>
              <a:rPr lang="en-US" sz="2400" dirty="0">
                <a:sym typeface="Symbol" charset="2"/>
              </a:rPr>
              <a:t>   very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 err="1">
                <a:sym typeface="Symbol" charset="2"/>
              </a:rPr>
              <a:t>DetP</a:t>
            </a:r>
            <a:r>
              <a:rPr lang="en-US" sz="2400" dirty="0">
                <a:sym typeface="Symbol" charset="2"/>
              </a:rPr>
              <a:t>   a | the</a:t>
            </a:r>
            <a:br>
              <a:rPr lang="en-US" sz="2400" dirty="0">
                <a:sym typeface="Symbol" charset="2"/>
              </a:rPr>
            </a:br>
            <a:r>
              <a:rPr lang="en-US" sz="2800" dirty="0">
                <a:sym typeface="Symbol" charset="2"/>
              </a:rPr>
              <a:t/>
            </a:r>
            <a:br>
              <a:rPr lang="en-US" sz="2800" dirty="0">
                <a:sym typeface="Symbol" charset="2"/>
              </a:rPr>
            </a:br>
            <a:endParaRPr lang="en-US" sz="2800" dirty="0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5791200" y="3505200"/>
            <a:ext cx="3556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89395" y="4887398"/>
            <a:ext cx="2714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can we do?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217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Derivations in a CFG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895600"/>
            <a:ext cx="3962400" cy="3733800"/>
          </a:xfrm>
        </p:spPr>
        <p:txBody>
          <a:bodyPr>
            <a:normAutofit fontScale="92500" lnSpcReduction="20000"/>
          </a:bodyPr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8000"/>
                </a:solidFill>
              </a:rPr>
              <a:t>S </a:t>
            </a:r>
            <a:r>
              <a:rPr lang="en-US" sz="2400" b="1" dirty="0">
                <a:solidFill>
                  <a:srgbClr val="008000"/>
                </a:solidFill>
                <a:sym typeface="Symbol" charset="2"/>
              </a:rPr>
              <a:t> NP VP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sym typeface="Symbol" charset="2"/>
              </a:rPr>
              <a:t>VP   V NP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sym typeface="Symbol" charset="2"/>
              </a:rPr>
              <a:t>NP  </a:t>
            </a:r>
            <a:r>
              <a:rPr lang="en-US" sz="2400" dirty="0" err="1">
                <a:sym typeface="Symbol" charset="2"/>
              </a:rPr>
              <a:t>DetP</a:t>
            </a:r>
            <a:r>
              <a:rPr lang="en-US" sz="2400" dirty="0">
                <a:sym typeface="Symbol" charset="2"/>
              </a:rPr>
              <a:t> N | </a:t>
            </a:r>
            <a:r>
              <a:rPr lang="en-US" sz="2400" dirty="0" err="1">
                <a:sym typeface="Symbol" charset="2"/>
              </a:rPr>
              <a:t>AdjP</a:t>
            </a:r>
            <a:r>
              <a:rPr lang="en-US" sz="2400" dirty="0">
                <a:sym typeface="Symbol" charset="2"/>
              </a:rPr>
              <a:t> NP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 err="1">
                <a:sym typeface="Symbol" charset="2"/>
              </a:rPr>
              <a:t>AdjP</a:t>
            </a:r>
            <a:r>
              <a:rPr lang="en-US" sz="2400" dirty="0">
                <a:sym typeface="Symbol" charset="2"/>
              </a:rPr>
              <a:t>   </a:t>
            </a:r>
            <a:r>
              <a:rPr lang="en-US" sz="2400" dirty="0" err="1">
                <a:sym typeface="Symbol" charset="2"/>
              </a:rPr>
              <a:t>Adj</a:t>
            </a:r>
            <a:r>
              <a:rPr lang="en-US" sz="2400" dirty="0">
                <a:sym typeface="Symbol" charset="2"/>
              </a:rPr>
              <a:t> | </a:t>
            </a:r>
            <a:r>
              <a:rPr lang="en-US" sz="2400" dirty="0" err="1">
                <a:sym typeface="Symbol" charset="2"/>
              </a:rPr>
              <a:t>Adv</a:t>
            </a:r>
            <a:r>
              <a:rPr lang="en-US" sz="2400" dirty="0">
                <a:sym typeface="Symbol" charset="2"/>
              </a:rPr>
              <a:t> </a:t>
            </a:r>
            <a:r>
              <a:rPr lang="en-US" sz="2400" dirty="0" err="1">
                <a:sym typeface="Symbol" charset="2"/>
              </a:rPr>
              <a:t>AdjP</a:t>
            </a:r>
            <a:endParaRPr lang="en-US" sz="2400" dirty="0">
              <a:sym typeface="Symbol" charset="2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sym typeface="Symbol" charset="2"/>
              </a:rPr>
              <a:t>N   boy | girl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sym typeface="Symbol" charset="2"/>
              </a:rPr>
              <a:t>V   sees | likes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 err="1">
                <a:sym typeface="Symbol" charset="2"/>
              </a:rPr>
              <a:t>Adj</a:t>
            </a:r>
            <a:r>
              <a:rPr lang="en-US" sz="2400" dirty="0">
                <a:sym typeface="Symbol" charset="2"/>
              </a:rPr>
              <a:t>   big | small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 err="1">
                <a:sym typeface="Symbol" charset="2"/>
              </a:rPr>
              <a:t>Adv</a:t>
            </a:r>
            <a:r>
              <a:rPr lang="en-US" sz="2400" dirty="0">
                <a:sym typeface="Symbol" charset="2"/>
              </a:rPr>
              <a:t>   very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 err="1">
                <a:sym typeface="Symbol" charset="2"/>
              </a:rPr>
              <a:t>DetP</a:t>
            </a:r>
            <a:r>
              <a:rPr lang="en-US" sz="2400" dirty="0">
                <a:sym typeface="Symbol" charset="2"/>
              </a:rPr>
              <a:t>   a | the</a:t>
            </a:r>
            <a:br>
              <a:rPr lang="en-US" sz="2400" dirty="0">
                <a:sym typeface="Symbol" charset="2"/>
              </a:rPr>
            </a:br>
            <a:r>
              <a:rPr lang="en-US" sz="2800" dirty="0">
                <a:sym typeface="Symbol" charset="2"/>
              </a:rPr>
              <a:t/>
            </a:r>
            <a:br>
              <a:rPr lang="en-US" sz="2800" dirty="0">
                <a:sym typeface="Symbol" charset="2"/>
              </a:rPr>
            </a:br>
            <a:endParaRPr lang="en-US" sz="2800" dirty="0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5791200" y="35052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752995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Derivations in a CFG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895600"/>
            <a:ext cx="3962400" cy="3733800"/>
          </a:xfrm>
        </p:spPr>
        <p:txBody>
          <a:bodyPr>
            <a:normAutofit fontScale="92500" lnSpcReduction="20000"/>
          </a:bodyPr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S </a:t>
            </a:r>
            <a:r>
              <a:rPr lang="en-US" sz="2400" dirty="0">
                <a:sym typeface="Symbol" charset="2"/>
              </a:rPr>
              <a:t> NP VP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sym typeface="Symbol" charset="2"/>
              </a:rPr>
              <a:t>VP   V NP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sym typeface="Symbol" charset="2"/>
              </a:rPr>
              <a:t>NP  </a:t>
            </a:r>
            <a:r>
              <a:rPr lang="en-US" sz="2400" dirty="0" err="1">
                <a:sym typeface="Symbol" charset="2"/>
              </a:rPr>
              <a:t>DetP</a:t>
            </a:r>
            <a:r>
              <a:rPr lang="en-US" sz="2400" dirty="0">
                <a:sym typeface="Symbol" charset="2"/>
              </a:rPr>
              <a:t> N</a:t>
            </a:r>
            <a:r>
              <a:rPr lang="en-US" sz="2400" dirty="0">
                <a:solidFill>
                  <a:srgbClr val="008000"/>
                </a:solidFill>
                <a:sym typeface="Symbol" charset="2"/>
              </a:rPr>
              <a:t> </a:t>
            </a:r>
            <a:r>
              <a:rPr lang="en-US" sz="2400" dirty="0">
                <a:sym typeface="Symbol" charset="2"/>
              </a:rPr>
              <a:t>| </a:t>
            </a:r>
            <a:r>
              <a:rPr lang="en-US" sz="2400" dirty="0" err="1">
                <a:sym typeface="Symbol" charset="2"/>
              </a:rPr>
              <a:t>AdjP</a:t>
            </a:r>
            <a:r>
              <a:rPr lang="en-US" sz="2400" dirty="0">
                <a:sym typeface="Symbol" charset="2"/>
              </a:rPr>
              <a:t> NP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 err="1">
                <a:sym typeface="Symbol" charset="2"/>
              </a:rPr>
              <a:t>AdjP</a:t>
            </a:r>
            <a:r>
              <a:rPr lang="en-US" sz="2400" dirty="0">
                <a:sym typeface="Symbol" charset="2"/>
              </a:rPr>
              <a:t>   </a:t>
            </a:r>
            <a:r>
              <a:rPr lang="en-US" sz="2400" dirty="0" err="1">
                <a:sym typeface="Symbol" charset="2"/>
              </a:rPr>
              <a:t>Adj</a:t>
            </a:r>
            <a:r>
              <a:rPr lang="en-US" sz="2400" dirty="0">
                <a:sym typeface="Symbol" charset="2"/>
              </a:rPr>
              <a:t> | </a:t>
            </a:r>
            <a:r>
              <a:rPr lang="en-US" sz="2400" dirty="0" err="1">
                <a:sym typeface="Symbol" charset="2"/>
              </a:rPr>
              <a:t>Adv</a:t>
            </a:r>
            <a:r>
              <a:rPr lang="en-US" sz="2400" dirty="0">
                <a:sym typeface="Symbol" charset="2"/>
              </a:rPr>
              <a:t> </a:t>
            </a:r>
            <a:r>
              <a:rPr lang="en-US" sz="2400" dirty="0" err="1">
                <a:sym typeface="Symbol" charset="2"/>
              </a:rPr>
              <a:t>AdjP</a:t>
            </a:r>
            <a:endParaRPr lang="en-US" sz="2400" dirty="0">
              <a:sym typeface="Symbol" charset="2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sym typeface="Symbol" charset="2"/>
              </a:rPr>
              <a:t>N   boy | girl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sym typeface="Symbol" charset="2"/>
              </a:rPr>
              <a:t>V   sees | likes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 err="1">
                <a:sym typeface="Symbol" charset="2"/>
              </a:rPr>
              <a:t>Adj</a:t>
            </a:r>
            <a:r>
              <a:rPr lang="en-US" sz="2400" dirty="0">
                <a:sym typeface="Symbol" charset="2"/>
              </a:rPr>
              <a:t>   big | small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 err="1">
                <a:sym typeface="Symbol" charset="2"/>
              </a:rPr>
              <a:t>Adv</a:t>
            </a:r>
            <a:r>
              <a:rPr lang="en-US" sz="2400" dirty="0">
                <a:sym typeface="Symbol" charset="2"/>
              </a:rPr>
              <a:t>   very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 err="1">
                <a:sym typeface="Symbol" charset="2"/>
              </a:rPr>
              <a:t>DetP</a:t>
            </a:r>
            <a:r>
              <a:rPr lang="en-US" sz="2400" dirty="0">
                <a:sym typeface="Symbol" charset="2"/>
              </a:rPr>
              <a:t>   a | the</a:t>
            </a:r>
            <a:br>
              <a:rPr lang="en-US" sz="2400" dirty="0">
                <a:sym typeface="Symbol" charset="2"/>
              </a:rPr>
            </a:br>
            <a:r>
              <a:rPr lang="en-US" sz="2800" dirty="0">
                <a:sym typeface="Symbol" charset="2"/>
              </a:rPr>
              <a:t/>
            </a:r>
            <a:br>
              <a:rPr lang="en-US" sz="2800" dirty="0">
                <a:sym typeface="Symbol" charset="2"/>
              </a:rPr>
            </a:br>
            <a:endParaRPr lang="en-US" sz="2800" dirty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111750" y="3519487"/>
            <a:ext cx="1136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NP VP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9395" y="4887398"/>
            <a:ext cx="2714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can we do?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708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Derivations in a CFG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895600"/>
            <a:ext cx="3962400" cy="3733800"/>
          </a:xfrm>
        </p:spPr>
        <p:txBody>
          <a:bodyPr>
            <a:normAutofit fontScale="92500" lnSpcReduction="20000"/>
          </a:bodyPr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S </a:t>
            </a:r>
            <a:r>
              <a:rPr lang="en-US" sz="2400" dirty="0">
                <a:sym typeface="Symbol" charset="2"/>
              </a:rPr>
              <a:t> NP VP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00FF"/>
                </a:solidFill>
                <a:sym typeface="Symbol" charset="2"/>
              </a:rPr>
              <a:t>VP   V NP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00FF"/>
                </a:solidFill>
                <a:sym typeface="Symbol" charset="2"/>
              </a:rPr>
              <a:t>NP  </a:t>
            </a:r>
            <a:r>
              <a:rPr lang="en-US" sz="2400" b="1" dirty="0" err="1">
                <a:solidFill>
                  <a:srgbClr val="0000FF"/>
                </a:solidFill>
                <a:sym typeface="Symbol" charset="2"/>
              </a:rPr>
              <a:t>DetP</a:t>
            </a:r>
            <a:r>
              <a:rPr lang="en-US" sz="2400" b="1" dirty="0">
                <a:solidFill>
                  <a:srgbClr val="0000FF"/>
                </a:solidFill>
                <a:sym typeface="Symbol" charset="2"/>
              </a:rPr>
              <a:t> N | </a:t>
            </a:r>
            <a:r>
              <a:rPr lang="en-US" sz="2400" b="1" dirty="0" err="1">
                <a:solidFill>
                  <a:srgbClr val="0000FF"/>
                </a:solidFill>
                <a:sym typeface="Symbol" charset="2"/>
              </a:rPr>
              <a:t>AdjP</a:t>
            </a:r>
            <a:r>
              <a:rPr lang="en-US" sz="2400" b="1" dirty="0">
                <a:solidFill>
                  <a:srgbClr val="0000FF"/>
                </a:solidFill>
                <a:sym typeface="Symbol" charset="2"/>
              </a:rPr>
              <a:t> NP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 err="1">
                <a:sym typeface="Symbol" charset="2"/>
              </a:rPr>
              <a:t>AdjP</a:t>
            </a:r>
            <a:r>
              <a:rPr lang="en-US" sz="2400" dirty="0">
                <a:sym typeface="Symbol" charset="2"/>
              </a:rPr>
              <a:t>   </a:t>
            </a:r>
            <a:r>
              <a:rPr lang="en-US" sz="2400" dirty="0" err="1">
                <a:sym typeface="Symbol" charset="2"/>
              </a:rPr>
              <a:t>Adj</a:t>
            </a:r>
            <a:r>
              <a:rPr lang="en-US" sz="2400" dirty="0">
                <a:sym typeface="Symbol" charset="2"/>
              </a:rPr>
              <a:t> | </a:t>
            </a:r>
            <a:r>
              <a:rPr lang="en-US" sz="2400" dirty="0" err="1">
                <a:sym typeface="Symbol" charset="2"/>
              </a:rPr>
              <a:t>Adv</a:t>
            </a:r>
            <a:r>
              <a:rPr lang="en-US" sz="2400" dirty="0">
                <a:sym typeface="Symbol" charset="2"/>
              </a:rPr>
              <a:t> </a:t>
            </a:r>
            <a:r>
              <a:rPr lang="en-US" sz="2400" dirty="0" err="1">
                <a:sym typeface="Symbol" charset="2"/>
              </a:rPr>
              <a:t>AdjP</a:t>
            </a:r>
            <a:endParaRPr lang="en-US" sz="2400" dirty="0">
              <a:sym typeface="Symbol" charset="2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sym typeface="Symbol" charset="2"/>
              </a:rPr>
              <a:t>N   boy | girl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sym typeface="Symbol" charset="2"/>
              </a:rPr>
              <a:t>V   sees | likes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 err="1">
                <a:sym typeface="Symbol" charset="2"/>
              </a:rPr>
              <a:t>Adj</a:t>
            </a:r>
            <a:r>
              <a:rPr lang="en-US" sz="2400" dirty="0">
                <a:sym typeface="Symbol" charset="2"/>
              </a:rPr>
              <a:t>   big | small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 err="1">
                <a:sym typeface="Symbol" charset="2"/>
              </a:rPr>
              <a:t>Adv</a:t>
            </a:r>
            <a:r>
              <a:rPr lang="en-US" sz="2400" dirty="0">
                <a:sym typeface="Symbol" charset="2"/>
              </a:rPr>
              <a:t>   very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 err="1">
                <a:sym typeface="Symbol" charset="2"/>
              </a:rPr>
              <a:t>DetP</a:t>
            </a:r>
            <a:r>
              <a:rPr lang="en-US" sz="2400" dirty="0">
                <a:sym typeface="Symbol" charset="2"/>
              </a:rPr>
              <a:t>   a | the</a:t>
            </a:r>
            <a:br>
              <a:rPr lang="en-US" sz="2400" dirty="0">
                <a:sym typeface="Symbol" charset="2"/>
              </a:rPr>
            </a:br>
            <a:r>
              <a:rPr lang="en-US" sz="2800" dirty="0">
                <a:sym typeface="Symbol" charset="2"/>
              </a:rPr>
              <a:t/>
            </a:r>
            <a:br>
              <a:rPr lang="en-US" sz="2800" dirty="0">
                <a:sym typeface="Symbol" charset="2"/>
              </a:rPr>
            </a:br>
            <a:endParaRPr lang="en-US" sz="2800" dirty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111750" y="3519487"/>
            <a:ext cx="1136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NP VP</a:t>
            </a:r>
          </a:p>
        </p:txBody>
      </p:sp>
    </p:spTree>
    <p:extLst>
      <p:ext uri="{BB962C8B-B14F-4D97-AF65-F5344CB8AC3E}">
        <p14:creationId xmlns:p14="http://schemas.microsoft.com/office/powerpoint/2010/main" val="90428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Derivations in a CFG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895600"/>
            <a:ext cx="3962400" cy="3733800"/>
          </a:xfrm>
        </p:spPr>
        <p:txBody>
          <a:bodyPr>
            <a:normAutofit fontScale="92500" lnSpcReduction="20000"/>
          </a:bodyPr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S </a:t>
            </a:r>
            <a:r>
              <a:rPr lang="en-US" sz="2400" dirty="0">
                <a:sym typeface="Symbol" charset="2"/>
              </a:rPr>
              <a:t> NP VP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sym typeface="Symbol" charset="2"/>
              </a:rPr>
              <a:t>VP   V NP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8000"/>
                </a:solidFill>
                <a:sym typeface="Symbol" charset="2"/>
              </a:rPr>
              <a:t>NP  </a:t>
            </a:r>
            <a:r>
              <a:rPr lang="en-US" sz="2400" b="1" dirty="0" err="1">
                <a:solidFill>
                  <a:srgbClr val="008000"/>
                </a:solidFill>
                <a:sym typeface="Symbol" charset="2"/>
              </a:rPr>
              <a:t>DetP</a:t>
            </a:r>
            <a:r>
              <a:rPr lang="en-US" sz="2400" b="1" dirty="0">
                <a:solidFill>
                  <a:srgbClr val="008000"/>
                </a:solidFill>
                <a:sym typeface="Symbol" charset="2"/>
              </a:rPr>
              <a:t> N </a:t>
            </a:r>
            <a:r>
              <a:rPr lang="en-US" sz="2400" dirty="0">
                <a:sym typeface="Symbol" charset="2"/>
              </a:rPr>
              <a:t>| </a:t>
            </a:r>
            <a:r>
              <a:rPr lang="en-US" sz="2400" dirty="0" err="1">
                <a:sym typeface="Symbol" charset="2"/>
              </a:rPr>
              <a:t>AdjP</a:t>
            </a:r>
            <a:r>
              <a:rPr lang="en-US" sz="2400" dirty="0">
                <a:sym typeface="Symbol" charset="2"/>
              </a:rPr>
              <a:t> NP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 err="1">
                <a:sym typeface="Symbol" charset="2"/>
              </a:rPr>
              <a:t>AdjP</a:t>
            </a:r>
            <a:r>
              <a:rPr lang="en-US" sz="2400" dirty="0">
                <a:sym typeface="Symbol" charset="2"/>
              </a:rPr>
              <a:t>   </a:t>
            </a:r>
            <a:r>
              <a:rPr lang="en-US" sz="2400" dirty="0" err="1">
                <a:sym typeface="Symbol" charset="2"/>
              </a:rPr>
              <a:t>Adj</a:t>
            </a:r>
            <a:r>
              <a:rPr lang="en-US" sz="2400" dirty="0">
                <a:sym typeface="Symbol" charset="2"/>
              </a:rPr>
              <a:t> | </a:t>
            </a:r>
            <a:r>
              <a:rPr lang="en-US" sz="2400" dirty="0" err="1">
                <a:sym typeface="Symbol" charset="2"/>
              </a:rPr>
              <a:t>Adv</a:t>
            </a:r>
            <a:r>
              <a:rPr lang="en-US" sz="2400" dirty="0">
                <a:sym typeface="Symbol" charset="2"/>
              </a:rPr>
              <a:t> </a:t>
            </a:r>
            <a:r>
              <a:rPr lang="en-US" sz="2400" dirty="0" err="1">
                <a:sym typeface="Symbol" charset="2"/>
              </a:rPr>
              <a:t>AdjP</a:t>
            </a:r>
            <a:endParaRPr lang="en-US" sz="2400" dirty="0">
              <a:sym typeface="Symbol" charset="2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sym typeface="Symbol" charset="2"/>
              </a:rPr>
              <a:t>N   boy | girl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sym typeface="Symbol" charset="2"/>
              </a:rPr>
              <a:t>V   sees | likes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 err="1">
                <a:sym typeface="Symbol" charset="2"/>
              </a:rPr>
              <a:t>Adj</a:t>
            </a:r>
            <a:r>
              <a:rPr lang="en-US" sz="2400" dirty="0">
                <a:sym typeface="Symbol" charset="2"/>
              </a:rPr>
              <a:t>   big | small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 err="1">
                <a:sym typeface="Symbol" charset="2"/>
              </a:rPr>
              <a:t>Adv</a:t>
            </a:r>
            <a:r>
              <a:rPr lang="en-US" sz="2400" dirty="0">
                <a:sym typeface="Symbol" charset="2"/>
              </a:rPr>
              <a:t>   very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 err="1">
                <a:solidFill>
                  <a:srgbClr val="000000"/>
                </a:solidFill>
                <a:sym typeface="Symbol" charset="2"/>
              </a:rPr>
              <a:t>DetP</a:t>
            </a:r>
            <a:r>
              <a:rPr lang="en-US" sz="2400" dirty="0">
                <a:solidFill>
                  <a:srgbClr val="000000"/>
                </a:solidFill>
                <a:sym typeface="Symbol" charset="2"/>
              </a:rPr>
              <a:t>   a | the</a:t>
            </a:r>
            <a:br>
              <a:rPr lang="en-US" sz="2400" dirty="0">
                <a:solidFill>
                  <a:srgbClr val="000000"/>
                </a:solidFill>
                <a:sym typeface="Symbol" charset="2"/>
              </a:rPr>
            </a:br>
            <a:r>
              <a:rPr lang="en-US" sz="2800" dirty="0">
                <a:sym typeface="Symbol" charset="2"/>
              </a:rPr>
              <a:t/>
            </a:r>
            <a:br>
              <a:rPr lang="en-US" sz="2800" dirty="0">
                <a:sym typeface="Symbol" charset="2"/>
              </a:rPr>
            </a:br>
            <a:endParaRPr lang="en-US" sz="2800" dirty="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800600" y="3581400"/>
            <a:ext cx="1795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err="1"/>
              <a:t>DetP</a:t>
            </a:r>
            <a:r>
              <a:rPr lang="en-US" sz="2800" dirty="0"/>
              <a:t> N VP</a:t>
            </a:r>
          </a:p>
        </p:txBody>
      </p:sp>
    </p:spTree>
    <p:extLst>
      <p:ext uri="{BB962C8B-B14F-4D97-AF65-F5344CB8AC3E}">
        <p14:creationId xmlns:p14="http://schemas.microsoft.com/office/powerpoint/2010/main" val="110199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Derivations in a CFG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895600"/>
            <a:ext cx="3962400" cy="3733800"/>
          </a:xfrm>
        </p:spPr>
        <p:txBody>
          <a:bodyPr>
            <a:normAutofit fontScale="92500" lnSpcReduction="20000"/>
          </a:bodyPr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S </a:t>
            </a:r>
            <a:r>
              <a:rPr lang="en-US" sz="2400" dirty="0">
                <a:sym typeface="Symbol" charset="2"/>
              </a:rPr>
              <a:t> NP VP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sym typeface="Symbol" charset="2"/>
              </a:rPr>
              <a:t>VP   V NP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sym typeface="Symbol" charset="2"/>
              </a:rPr>
              <a:t>NP  </a:t>
            </a:r>
            <a:r>
              <a:rPr lang="en-US" sz="2400" dirty="0" err="1">
                <a:sym typeface="Symbol" charset="2"/>
              </a:rPr>
              <a:t>DetP</a:t>
            </a:r>
            <a:r>
              <a:rPr lang="en-US" sz="2400" dirty="0">
                <a:sym typeface="Symbol" charset="2"/>
              </a:rPr>
              <a:t> N | </a:t>
            </a:r>
            <a:r>
              <a:rPr lang="en-US" sz="2400" dirty="0" err="1">
                <a:sym typeface="Symbol" charset="2"/>
              </a:rPr>
              <a:t>AdjP</a:t>
            </a:r>
            <a:r>
              <a:rPr lang="en-US" sz="2400" dirty="0">
                <a:sym typeface="Symbol" charset="2"/>
              </a:rPr>
              <a:t> NP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 err="1">
                <a:sym typeface="Symbol" charset="2"/>
              </a:rPr>
              <a:t>AdjP</a:t>
            </a:r>
            <a:r>
              <a:rPr lang="en-US" sz="2400" dirty="0">
                <a:sym typeface="Symbol" charset="2"/>
              </a:rPr>
              <a:t>   </a:t>
            </a:r>
            <a:r>
              <a:rPr lang="en-US" sz="2400" dirty="0" err="1">
                <a:sym typeface="Symbol" charset="2"/>
              </a:rPr>
              <a:t>Adj</a:t>
            </a:r>
            <a:r>
              <a:rPr lang="en-US" sz="2400" dirty="0">
                <a:sym typeface="Symbol" charset="2"/>
              </a:rPr>
              <a:t> | </a:t>
            </a:r>
            <a:r>
              <a:rPr lang="en-US" sz="2400" dirty="0" err="1">
                <a:sym typeface="Symbol" charset="2"/>
              </a:rPr>
              <a:t>Adv</a:t>
            </a:r>
            <a:r>
              <a:rPr lang="en-US" sz="2400" dirty="0">
                <a:sym typeface="Symbol" charset="2"/>
              </a:rPr>
              <a:t> </a:t>
            </a:r>
            <a:r>
              <a:rPr lang="en-US" sz="2400" dirty="0" err="1">
                <a:sym typeface="Symbol" charset="2"/>
              </a:rPr>
              <a:t>AdjP</a:t>
            </a:r>
            <a:endParaRPr lang="en-US" sz="2400" dirty="0">
              <a:sym typeface="Symbol" charset="2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8000"/>
                </a:solidFill>
                <a:sym typeface="Symbol" charset="2"/>
              </a:rPr>
              <a:t>N   boy</a:t>
            </a:r>
            <a:r>
              <a:rPr lang="en-US" sz="2400" dirty="0">
                <a:solidFill>
                  <a:srgbClr val="008000"/>
                </a:solidFill>
                <a:sym typeface="Symbol" charset="2"/>
              </a:rPr>
              <a:t> </a:t>
            </a:r>
            <a:r>
              <a:rPr lang="en-US" sz="2400" dirty="0">
                <a:sym typeface="Symbol" charset="2"/>
              </a:rPr>
              <a:t>| girl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sym typeface="Symbol" charset="2"/>
              </a:rPr>
              <a:t>V   sees | likes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 err="1">
                <a:sym typeface="Symbol" charset="2"/>
              </a:rPr>
              <a:t>Adj</a:t>
            </a:r>
            <a:r>
              <a:rPr lang="en-US" sz="2400" dirty="0">
                <a:sym typeface="Symbol" charset="2"/>
              </a:rPr>
              <a:t>   big | small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 err="1">
                <a:sym typeface="Symbol" charset="2"/>
              </a:rPr>
              <a:t>Adv</a:t>
            </a:r>
            <a:r>
              <a:rPr lang="en-US" sz="2400" dirty="0">
                <a:sym typeface="Symbol" charset="2"/>
              </a:rPr>
              <a:t>   very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b="1" dirty="0" err="1">
                <a:solidFill>
                  <a:srgbClr val="008000"/>
                </a:solidFill>
                <a:sym typeface="Symbol" charset="2"/>
              </a:rPr>
              <a:t>DetP</a:t>
            </a:r>
            <a:r>
              <a:rPr lang="en-US" sz="2400" b="1" dirty="0">
                <a:solidFill>
                  <a:srgbClr val="008000"/>
                </a:solidFill>
                <a:sym typeface="Symbol" charset="2"/>
              </a:rPr>
              <a:t>   </a:t>
            </a:r>
            <a:r>
              <a:rPr lang="en-US" sz="2400" dirty="0">
                <a:sym typeface="Symbol" charset="2"/>
              </a:rPr>
              <a:t>a | </a:t>
            </a:r>
            <a:r>
              <a:rPr lang="en-US" sz="2400" b="1" dirty="0">
                <a:solidFill>
                  <a:srgbClr val="008000"/>
                </a:solidFill>
                <a:sym typeface="Symbol" charset="2"/>
              </a:rPr>
              <a:t>the</a:t>
            </a:r>
            <a:r>
              <a:rPr lang="en-US" sz="2400" dirty="0">
                <a:solidFill>
                  <a:srgbClr val="008000"/>
                </a:solidFill>
                <a:sym typeface="Symbol" charset="2"/>
              </a:rPr>
              <a:t/>
            </a:r>
            <a:br>
              <a:rPr lang="en-US" sz="2400" dirty="0">
                <a:solidFill>
                  <a:srgbClr val="008000"/>
                </a:solidFill>
                <a:sym typeface="Symbol" charset="2"/>
              </a:rPr>
            </a:br>
            <a:r>
              <a:rPr lang="en-US" sz="2800" dirty="0">
                <a:sym typeface="Symbol" charset="2"/>
              </a:rPr>
              <a:t/>
            </a:r>
            <a:br>
              <a:rPr lang="en-US" sz="2800" dirty="0">
                <a:sym typeface="Symbol" charset="2"/>
              </a:rPr>
            </a:br>
            <a:endParaRPr lang="en-US" sz="2800" dirty="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800600" y="3581400"/>
            <a:ext cx="1795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err="1"/>
              <a:t>DetP</a:t>
            </a:r>
            <a:r>
              <a:rPr lang="en-US" sz="2800" dirty="0"/>
              <a:t> N VP</a:t>
            </a:r>
          </a:p>
        </p:txBody>
      </p:sp>
    </p:spTree>
    <p:extLst>
      <p:ext uri="{BB962C8B-B14F-4D97-AF65-F5344CB8AC3E}">
        <p14:creationId xmlns:p14="http://schemas.microsoft.com/office/powerpoint/2010/main" val="1906230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Derivations in a CFG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895600"/>
            <a:ext cx="3962400" cy="3733800"/>
          </a:xfrm>
        </p:spPr>
        <p:txBody>
          <a:bodyPr>
            <a:normAutofit fontScale="92500" lnSpcReduction="20000"/>
          </a:bodyPr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S </a:t>
            </a:r>
            <a:r>
              <a:rPr lang="en-US" sz="2400" dirty="0" err="1">
                <a:sym typeface="Symbol" charset="2"/>
              </a:rPr>
              <a:t></a:t>
            </a:r>
            <a:r>
              <a:rPr lang="en-US" sz="2400" dirty="0">
                <a:sym typeface="Symbol" charset="2"/>
              </a:rPr>
              <a:t> NP VP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8000"/>
                </a:solidFill>
                <a:sym typeface="Symbol" charset="2"/>
              </a:rPr>
              <a:t>VP </a:t>
            </a:r>
            <a:r>
              <a:rPr lang="en-US" sz="2400" b="1" dirty="0" err="1">
                <a:solidFill>
                  <a:srgbClr val="008000"/>
                </a:solidFill>
                <a:sym typeface="Symbol" charset="2"/>
              </a:rPr>
              <a:t></a:t>
            </a:r>
            <a:r>
              <a:rPr lang="en-US" sz="2400" b="1" dirty="0">
                <a:solidFill>
                  <a:srgbClr val="008000"/>
                </a:solidFill>
                <a:sym typeface="Symbol" charset="2"/>
              </a:rPr>
              <a:t>  V NP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sym typeface="Symbol" charset="2"/>
              </a:rPr>
              <a:t>NP </a:t>
            </a:r>
            <a:r>
              <a:rPr lang="en-US" sz="2400" dirty="0" err="1">
                <a:sym typeface="Symbol" charset="2"/>
              </a:rPr>
              <a:t></a:t>
            </a:r>
            <a:r>
              <a:rPr lang="en-US" sz="2400" dirty="0">
                <a:sym typeface="Symbol" charset="2"/>
              </a:rPr>
              <a:t> </a:t>
            </a:r>
            <a:r>
              <a:rPr lang="en-US" sz="2400" dirty="0" err="1">
                <a:sym typeface="Symbol" charset="2"/>
              </a:rPr>
              <a:t>DetP</a:t>
            </a:r>
            <a:r>
              <a:rPr lang="en-US" sz="2400" dirty="0">
                <a:sym typeface="Symbol" charset="2"/>
              </a:rPr>
              <a:t> N | </a:t>
            </a:r>
            <a:r>
              <a:rPr lang="en-US" sz="2400" dirty="0" err="1">
                <a:sym typeface="Symbol" charset="2"/>
              </a:rPr>
              <a:t>AdjP</a:t>
            </a:r>
            <a:r>
              <a:rPr lang="en-US" sz="2400" dirty="0">
                <a:sym typeface="Symbol" charset="2"/>
              </a:rPr>
              <a:t> NP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 err="1">
                <a:sym typeface="Symbol" charset="2"/>
              </a:rPr>
              <a:t>AdjP</a:t>
            </a:r>
            <a:r>
              <a:rPr lang="en-US" sz="2400" dirty="0">
                <a:sym typeface="Symbol" charset="2"/>
              </a:rPr>
              <a:t> </a:t>
            </a:r>
            <a:r>
              <a:rPr lang="en-US" sz="2400" dirty="0" err="1">
                <a:sym typeface="Symbol" charset="2"/>
              </a:rPr>
              <a:t></a:t>
            </a:r>
            <a:r>
              <a:rPr lang="en-US" sz="2400" dirty="0">
                <a:sym typeface="Symbol" charset="2"/>
              </a:rPr>
              <a:t>  </a:t>
            </a:r>
            <a:r>
              <a:rPr lang="en-US" sz="2400" dirty="0" err="1">
                <a:sym typeface="Symbol" charset="2"/>
              </a:rPr>
              <a:t>Adj</a:t>
            </a:r>
            <a:r>
              <a:rPr lang="en-US" sz="2400" dirty="0">
                <a:sym typeface="Symbol" charset="2"/>
              </a:rPr>
              <a:t> | Adv </a:t>
            </a:r>
            <a:r>
              <a:rPr lang="en-US" sz="2400" dirty="0" err="1">
                <a:sym typeface="Symbol" charset="2"/>
              </a:rPr>
              <a:t>AdjP</a:t>
            </a:r>
            <a:endParaRPr lang="en-US" sz="2400" dirty="0">
              <a:sym typeface="Symbol" charset="2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sym typeface="Symbol" charset="2"/>
              </a:rPr>
              <a:t>N </a:t>
            </a:r>
            <a:r>
              <a:rPr lang="en-US" sz="2400" dirty="0" err="1">
                <a:sym typeface="Symbol" charset="2"/>
              </a:rPr>
              <a:t></a:t>
            </a:r>
            <a:r>
              <a:rPr lang="en-US" sz="2400" dirty="0">
                <a:sym typeface="Symbol" charset="2"/>
              </a:rPr>
              <a:t>  boy | girl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8000"/>
                </a:solidFill>
                <a:sym typeface="Symbol" charset="2"/>
              </a:rPr>
              <a:t>V </a:t>
            </a:r>
            <a:r>
              <a:rPr lang="en-US" sz="2400" b="1" dirty="0" err="1">
                <a:solidFill>
                  <a:srgbClr val="008000"/>
                </a:solidFill>
                <a:sym typeface="Symbol" charset="2"/>
              </a:rPr>
              <a:t></a:t>
            </a:r>
            <a:r>
              <a:rPr lang="en-US" sz="2400" dirty="0">
                <a:sym typeface="Symbol" charset="2"/>
              </a:rPr>
              <a:t>  sees | </a:t>
            </a:r>
            <a:r>
              <a:rPr lang="en-US" sz="2400" b="1" dirty="0">
                <a:solidFill>
                  <a:srgbClr val="008000"/>
                </a:solidFill>
                <a:sym typeface="Symbol" charset="2"/>
              </a:rPr>
              <a:t>likes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 err="1">
                <a:sym typeface="Symbol" charset="2"/>
              </a:rPr>
              <a:t>Adj</a:t>
            </a:r>
            <a:r>
              <a:rPr lang="en-US" sz="2400" dirty="0">
                <a:sym typeface="Symbol" charset="2"/>
              </a:rPr>
              <a:t> </a:t>
            </a:r>
            <a:r>
              <a:rPr lang="en-US" sz="2400" dirty="0" err="1">
                <a:sym typeface="Symbol" charset="2"/>
              </a:rPr>
              <a:t></a:t>
            </a:r>
            <a:r>
              <a:rPr lang="en-US" sz="2400" dirty="0">
                <a:sym typeface="Symbol" charset="2"/>
              </a:rPr>
              <a:t>  big | small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sym typeface="Symbol" charset="2"/>
              </a:rPr>
              <a:t>Adv </a:t>
            </a:r>
            <a:r>
              <a:rPr lang="en-US" sz="2400" dirty="0" err="1">
                <a:sym typeface="Symbol" charset="2"/>
              </a:rPr>
              <a:t></a:t>
            </a:r>
            <a:r>
              <a:rPr lang="en-US" sz="2400" dirty="0">
                <a:sym typeface="Symbol" charset="2"/>
              </a:rPr>
              <a:t>  very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 err="1">
                <a:sym typeface="Symbol" charset="2"/>
              </a:rPr>
              <a:t>DetP</a:t>
            </a:r>
            <a:r>
              <a:rPr lang="en-US" sz="2400" dirty="0">
                <a:sym typeface="Symbol" charset="2"/>
              </a:rPr>
              <a:t> </a:t>
            </a:r>
            <a:r>
              <a:rPr lang="en-US" sz="2400" dirty="0" err="1">
                <a:sym typeface="Symbol" charset="2"/>
              </a:rPr>
              <a:t></a:t>
            </a:r>
            <a:r>
              <a:rPr lang="en-US" sz="2400" dirty="0">
                <a:sym typeface="Symbol" charset="2"/>
              </a:rPr>
              <a:t>  a | the</a:t>
            </a:r>
            <a:br>
              <a:rPr lang="en-US" sz="2400" dirty="0">
                <a:sym typeface="Symbol" charset="2"/>
              </a:rPr>
            </a:br>
            <a:r>
              <a:rPr lang="en-US" sz="2800" dirty="0">
                <a:sym typeface="Symbol" charset="2"/>
              </a:rPr>
              <a:t/>
            </a:r>
            <a:br>
              <a:rPr lang="en-US" sz="2800" dirty="0">
                <a:sym typeface="Symbol" charset="2"/>
              </a:rPr>
            </a:br>
            <a:endParaRPr lang="en-US" sz="2800" dirty="0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4495800" y="3581400"/>
            <a:ext cx="18875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the boy VP</a:t>
            </a:r>
          </a:p>
        </p:txBody>
      </p:sp>
    </p:spTree>
    <p:extLst>
      <p:ext uri="{BB962C8B-B14F-4D97-AF65-F5344CB8AC3E}">
        <p14:creationId xmlns:p14="http://schemas.microsoft.com/office/powerpoint/2010/main" val="1080785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Derivations in a CFG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895600"/>
            <a:ext cx="3962400" cy="3733800"/>
          </a:xfrm>
        </p:spPr>
        <p:txBody>
          <a:bodyPr>
            <a:normAutofit fontScale="92500" lnSpcReduction="20000"/>
          </a:bodyPr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S </a:t>
            </a:r>
            <a:r>
              <a:rPr lang="en-US" sz="2400" dirty="0">
                <a:sym typeface="Symbol" charset="2"/>
              </a:rPr>
              <a:t> NP VP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sym typeface="Symbol" charset="2"/>
              </a:rPr>
              <a:t>VP   V NP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8000"/>
                </a:solidFill>
                <a:sym typeface="Symbol" charset="2"/>
              </a:rPr>
              <a:t>NP  </a:t>
            </a:r>
            <a:r>
              <a:rPr lang="en-US" sz="2400" b="1" dirty="0" err="1">
                <a:solidFill>
                  <a:srgbClr val="008000"/>
                </a:solidFill>
                <a:sym typeface="Symbol" charset="2"/>
              </a:rPr>
              <a:t>DetP</a:t>
            </a:r>
            <a:r>
              <a:rPr lang="en-US" sz="2400" b="1" dirty="0">
                <a:solidFill>
                  <a:srgbClr val="008000"/>
                </a:solidFill>
                <a:sym typeface="Symbol" charset="2"/>
              </a:rPr>
              <a:t> N</a:t>
            </a:r>
            <a:r>
              <a:rPr lang="en-US" sz="2400" dirty="0">
                <a:solidFill>
                  <a:srgbClr val="008000"/>
                </a:solidFill>
                <a:sym typeface="Symbol" charset="2"/>
              </a:rPr>
              <a:t> </a:t>
            </a:r>
            <a:r>
              <a:rPr lang="en-US" sz="2400" dirty="0">
                <a:sym typeface="Symbol" charset="2"/>
              </a:rPr>
              <a:t>| </a:t>
            </a:r>
            <a:r>
              <a:rPr lang="en-US" sz="2400" dirty="0" err="1">
                <a:sym typeface="Symbol" charset="2"/>
              </a:rPr>
              <a:t>AdjP</a:t>
            </a:r>
            <a:r>
              <a:rPr lang="en-US" sz="2400" dirty="0">
                <a:sym typeface="Symbol" charset="2"/>
              </a:rPr>
              <a:t> NP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 err="1">
                <a:sym typeface="Symbol" charset="2"/>
              </a:rPr>
              <a:t>AdjP</a:t>
            </a:r>
            <a:r>
              <a:rPr lang="en-US" sz="2400" dirty="0">
                <a:sym typeface="Symbol" charset="2"/>
              </a:rPr>
              <a:t>   </a:t>
            </a:r>
            <a:r>
              <a:rPr lang="en-US" sz="2400" dirty="0" err="1">
                <a:sym typeface="Symbol" charset="2"/>
              </a:rPr>
              <a:t>Adj</a:t>
            </a:r>
            <a:r>
              <a:rPr lang="en-US" sz="2400" dirty="0">
                <a:sym typeface="Symbol" charset="2"/>
              </a:rPr>
              <a:t> | </a:t>
            </a:r>
            <a:r>
              <a:rPr lang="en-US" sz="2400" dirty="0" err="1">
                <a:sym typeface="Symbol" charset="2"/>
              </a:rPr>
              <a:t>Adv</a:t>
            </a:r>
            <a:r>
              <a:rPr lang="en-US" sz="2400" dirty="0">
                <a:sym typeface="Symbol" charset="2"/>
              </a:rPr>
              <a:t> </a:t>
            </a:r>
            <a:r>
              <a:rPr lang="en-US" sz="2400" dirty="0" err="1">
                <a:sym typeface="Symbol" charset="2"/>
              </a:rPr>
              <a:t>AdjP</a:t>
            </a:r>
            <a:endParaRPr lang="en-US" sz="2400" dirty="0">
              <a:sym typeface="Symbol" charset="2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8000"/>
                </a:solidFill>
                <a:sym typeface="Symbol" charset="2"/>
              </a:rPr>
              <a:t>N </a:t>
            </a:r>
            <a:r>
              <a:rPr lang="en-US" sz="2400" dirty="0">
                <a:sym typeface="Symbol" charset="2"/>
              </a:rPr>
              <a:t>  boy | </a:t>
            </a:r>
            <a:r>
              <a:rPr lang="en-US" sz="2400" b="1" dirty="0">
                <a:solidFill>
                  <a:srgbClr val="008000"/>
                </a:solidFill>
                <a:sym typeface="Symbol" charset="2"/>
              </a:rPr>
              <a:t>girl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sym typeface="Symbol" charset="2"/>
              </a:rPr>
              <a:t>V   sees | likes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 err="1">
                <a:sym typeface="Symbol" charset="2"/>
              </a:rPr>
              <a:t>Adj</a:t>
            </a:r>
            <a:r>
              <a:rPr lang="en-US" sz="2400" dirty="0">
                <a:sym typeface="Symbol" charset="2"/>
              </a:rPr>
              <a:t>   big | small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 err="1">
                <a:sym typeface="Symbol" charset="2"/>
              </a:rPr>
              <a:t>Adv</a:t>
            </a:r>
            <a:r>
              <a:rPr lang="en-US" sz="2400" dirty="0">
                <a:sym typeface="Symbol" charset="2"/>
              </a:rPr>
              <a:t>   very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b="1" dirty="0" err="1">
                <a:solidFill>
                  <a:srgbClr val="008000"/>
                </a:solidFill>
                <a:sym typeface="Symbol" charset="2"/>
              </a:rPr>
              <a:t>DetP</a:t>
            </a:r>
            <a:r>
              <a:rPr lang="en-US" sz="2400" b="1" dirty="0">
                <a:solidFill>
                  <a:srgbClr val="008000"/>
                </a:solidFill>
                <a:sym typeface="Symbol" charset="2"/>
              </a:rPr>
              <a:t>   a</a:t>
            </a:r>
            <a:r>
              <a:rPr lang="en-US" sz="2400" dirty="0">
                <a:solidFill>
                  <a:srgbClr val="008000"/>
                </a:solidFill>
                <a:sym typeface="Symbol" charset="2"/>
              </a:rPr>
              <a:t> </a:t>
            </a:r>
            <a:r>
              <a:rPr lang="en-US" sz="2400" dirty="0">
                <a:sym typeface="Symbol" charset="2"/>
              </a:rPr>
              <a:t>| the</a:t>
            </a:r>
            <a:br>
              <a:rPr lang="en-US" sz="2400" dirty="0">
                <a:sym typeface="Symbol" charset="2"/>
              </a:rPr>
            </a:br>
            <a:r>
              <a:rPr lang="en-US" sz="2800" dirty="0">
                <a:sym typeface="Symbol" charset="2"/>
              </a:rPr>
              <a:t/>
            </a:r>
            <a:br>
              <a:rPr lang="en-US" sz="2800" dirty="0">
                <a:sym typeface="Symbol" charset="2"/>
              </a:rPr>
            </a:br>
            <a:endParaRPr lang="en-US" sz="2800" dirty="0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4191000" y="3581400"/>
            <a:ext cx="2709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the boy likes NP</a:t>
            </a:r>
          </a:p>
        </p:txBody>
      </p:sp>
    </p:spTree>
    <p:extLst>
      <p:ext uri="{BB962C8B-B14F-4D97-AF65-F5344CB8AC3E}">
        <p14:creationId xmlns:p14="http://schemas.microsoft.com/office/powerpoint/2010/main" val="3682048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Derivations in a CFG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895600"/>
            <a:ext cx="3962400" cy="3733800"/>
          </a:xfrm>
        </p:spPr>
        <p:txBody>
          <a:bodyPr>
            <a:normAutofit fontScale="92500" lnSpcReduction="20000"/>
          </a:bodyPr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/>
              <a:t>S </a:t>
            </a:r>
            <a:r>
              <a:rPr lang="en-US" sz="2400">
                <a:sym typeface="Symbol" charset="2"/>
              </a:rPr>
              <a:t> NP VP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>
                <a:sym typeface="Symbol" charset="2"/>
              </a:rPr>
              <a:t>VP   V NP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>
                <a:sym typeface="Symbol" charset="2"/>
              </a:rPr>
              <a:t>NP  DetP N | AdjP NP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>
                <a:sym typeface="Symbol" charset="2"/>
              </a:rPr>
              <a:t>AdjP   Adj | Adv AdjP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>
                <a:sym typeface="Symbol" charset="2"/>
              </a:rPr>
              <a:t>N   boy | girl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>
                <a:sym typeface="Symbol" charset="2"/>
              </a:rPr>
              <a:t>V   sees | likes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>
                <a:sym typeface="Symbol" charset="2"/>
              </a:rPr>
              <a:t>Adj   big | small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>
                <a:sym typeface="Symbol" charset="2"/>
              </a:rPr>
              <a:t>Adv   very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>
                <a:sym typeface="Symbol" charset="2"/>
              </a:rPr>
              <a:t>DetP   a | the</a:t>
            </a:r>
            <a:br>
              <a:rPr lang="en-US" sz="2400">
                <a:sym typeface="Symbol" charset="2"/>
              </a:rPr>
            </a:br>
            <a:r>
              <a:rPr lang="en-US" sz="2800">
                <a:sym typeface="Symbol" charset="2"/>
              </a:rPr>
              <a:t/>
            </a:r>
            <a:br>
              <a:rPr lang="en-US" sz="2800">
                <a:sym typeface="Symbol" charset="2"/>
              </a:rPr>
            </a:br>
            <a:endParaRPr lang="en-US" sz="2800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4191000" y="3657600"/>
            <a:ext cx="3062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the boy likes a girl</a:t>
            </a:r>
          </a:p>
        </p:txBody>
      </p:sp>
    </p:spTree>
    <p:extLst>
      <p:ext uri="{BB962C8B-B14F-4D97-AF65-F5344CB8AC3E}">
        <p14:creationId xmlns:p14="http://schemas.microsoft.com/office/powerpoint/2010/main" val="3042257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Derivations in a CFG;</a:t>
            </a:r>
            <a:br>
              <a:rPr lang="en-US"/>
            </a:br>
            <a:r>
              <a:rPr lang="en-US"/>
              <a:t>Order of Derivation Irrelevant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895600"/>
            <a:ext cx="3962400" cy="3733800"/>
          </a:xfrm>
        </p:spPr>
        <p:txBody>
          <a:bodyPr>
            <a:normAutofit fontScale="92500" lnSpcReduction="20000"/>
          </a:bodyPr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S </a:t>
            </a:r>
            <a:r>
              <a:rPr lang="en-US" sz="2400" dirty="0">
                <a:sym typeface="Symbol" charset="2"/>
              </a:rPr>
              <a:t> NP VP</a:t>
            </a:r>
          </a:p>
          <a:p>
            <a:pPr marL="533400" indent="-53340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FF"/>
                </a:solidFill>
                <a:sym typeface="Symbol" charset="2"/>
              </a:rPr>
              <a:t>VP   V NP</a:t>
            </a:r>
          </a:p>
          <a:p>
            <a:pPr marL="533400" indent="-53340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FF"/>
                </a:solidFill>
                <a:sym typeface="Symbol" charset="2"/>
              </a:rPr>
              <a:t>NP  </a:t>
            </a:r>
            <a:r>
              <a:rPr lang="en-US" sz="2400" b="1" dirty="0" err="1">
                <a:solidFill>
                  <a:srgbClr val="0000FF"/>
                </a:solidFill>
                <a:sym typeface="Symbol" charset="2"/>
              </a:rPr>
              <a:t>DetP</a:t>
            </a:r>
            <a:r>
              <a:rPr lang="en-US" sz="2400" b="1" dirty="0">
                <a:solidFill>
                  <a:srgbClr val="0000FF"/>
                </a:solidFill>
                <a:sym typeface="Symbol" charset="2"/>
              </a:rPr>
              <a:t> N </a:t>
            </a:r>
            <a:r>
              <a:rPr lang="en-US" sz="2400" dirty="0">
                <a:solidFill>
                  <a:srgbClr val="000000"/>
                </a:solidFill>
                <a:sym typeface="Symbol" charset="2"/>
              </a:rPr>
              <a:t>| </a:t>
            </a:r>
            <a:r>
              <a:rPr lang="en-US" sz="2400" dirty="0" err="1">
                <a:solidFill>
                  <a:srgbClr val="000000"/>
                </a:solidFill>
                <a:sym typeface="Symbol" charset="2"/>
              </a:rPr>
              <a:t>AdjP</a:t>
            </a:r>
            <a:r>
              <a:rPr lang="en-US" sz="2400" dirty="0">
                <a:solidFill>
                  <a:srgbClr val="000000"/>
                </a:solidFill>
                <a:sym typeface="Symbol" charset="2"/>
              </a:rPr>
              <a:t> NP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 err="1" smtClean="0">
                <a:sym typeface="Symbol" charset="2"/>
              </a:rPr>
              <a:t>AdjP</a:t>
            </a:r>
            <a:r>
              <a:rPr lang="en-US" sz="2400" dirty="0" smtClean="0">
                <a:sym typeface="Symbol" charset="2"/>
              </a:rPr>
              <a:t> </a:t>
            </a:r>
            <a:r>
              <a:rPr lang="en-US" sz="2400" dirty="0">
                <a:sym typeface="Symbol" charset="2"/>
              </a:rPr>
              <a:t>  </a:t>
            </a:r>
            <a:r>
              <a:rPr lang="en-US" sz="2400" dirty="0" err="1">
                <a:sym typeface="Symbol" charset="2"/>
              </a:rPr>
              <a:t>Adj</a:t>
            </a:r>
            <a:r>
              <a:rPr lang="en-US" sz="2400" dirty="0">
                <a:sym typeface="Symbol" charset="2"/>
              </a:rPr>
              <a:t> | </a:t>
            </a:r>
            <a:r>
              <a:rPr lang="en-US" sz="2400" dirty="0" err="1">
                <a:sym typeface="Symbol" charset="2"/>
              </a:rPr>
              <a:t>Adv</a:t>
            </a:r>
            <a:r>
              <a:rPr lang="en-US" sz="2400" dirty="0">
                <a:sym typeface="Symbol" charset="2"/>
              </a:rPr>
              <a:t> </a:t>
            </a:r>
            <a:r>
              <a:rPr lang="en-US" sz="2400" dirty="0" err="1">
                <a:sym typeface="Symbol" charset="2"/>
              </a:rPr>
              <a:t>AdjP</a:t>
            </a:r>
            <a:endParaRPr lang="en-US" sz="2400" dirty="0">
              <a:sym typeface="Symbol" charset="2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sym typeface="Symbol" charset="2"/>
              </a:rPr>
              <a:t>N   boy | girl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sym typeface="Symbol" charset="2"/>
              </a:rPr>
              <a:t>V   sees | likes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 err="1">
                <a:sym typeface="Symbol" charset="2"/>
              </a:rPr>
              <a:t>Adj</a:t>
            </a:r>
            <a:r>
              <a:rPr lang="en-US" sz="2400" dirty="0">
                <a:sym typeface="Symbol" charset="2"/>
              </a:rPr>
              <a:t>   big | small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 err="1">
                <a:sym typeface="Symbol" charset="2"/>
              </a:rPr>
              <a:t>Adv</a:t>
            </a:r>
            <a:r>
              <a:rPr lang="en-US" sz="2400" dirty="0">
                <a:sym typeface="Symbol" charset="2"/>
              </a:rPr>
              <a:t>   very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 err="1">
                <a:sym typeface="Symbol" charset="2"/>
              </a:rPr>
              <a:t>DetP</a:t>
            </a:r>
            <a:r>
              <a:rPr lang="en-US" sz="2400" dirty="0">
                <a:sym typeface="Symbol" charset="2"/>
              </a:rPr>
              <a:t>   a | the</a:t>
            </a:r>
            <a:br>
              <a:rPr lang="en-US" sz="2400" dirty="0">
                <a:sym typeface="Symbol" charset="2"/>
              </a:rPr>
            </a:br>
            <a:r>
              <a:rPr lang="en-US" sz="2800" dirty="0">
                <a:sym typeface="Symbol" charset="2"/>
              </a:rPr>
              <a:t/>
            </a:r>
            <a:br>
              <a:rPr lang="en-US" sz="2800" dirty="0">
                <a:sym typeface="Symbol" charset="2"/>
              </a:rPr>
            </a:br>
            <a:endParaRPr lang="en-US" sz="2800" dirty="0"/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5290898" y="2891492"/>
            <a:ext cx="10991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NP VP</a:t>
            </a:r>
            <a:endParaRPr lang="en-US" sz="2800" dirty="0"/>
          </a:p>
        </p:txBody>
      </p:sp>
      <p:cxnSp>
        <p:nvCxnSpPr>
          <p:cNvPr id="24" name="Straight Arrow Connector 23"/>
          <p:cNvCxnSpPr/>
          <p:nvPr/>
        </p:nvCxnSpPr>
        <p:spPr>
          <a:xfrm rot="10800000" flipV="1">
            <a:off x="4724400" y="3414712"/>
            <a:ext cx="1066800" cy="92868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H="1">
            <a:off x="5926931" y="3445668"/>
            <a:ext cx="914400" cy="88106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3733800" y="4495800"/>
            <a:ext cx="16919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/>
              <a:t>DetP</a:t>
            </a:r>
            <a:r>
              <a:rPr lang="en-US" sz="2800" dirty="0" smtClean="0"/>
              <a:t> N VP</a:t>
            </a:r>
            <a:endParaRPr lang="en-US" sz="2800" dirty="0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6324600" y="4495800"/>
            <a:ext cx="14377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NP V NP</a:t>
            </a:r>
            <a:endParaRPr lang="en-US" sz="2800" dirty="0"/>
          </a:p>
        </p:txBody>
      </p:sp>
      <p:sp>
        <p:nvSpPr>
          <p:cNvPr id="29" name="Down Arrow 28"/>
          <p:cNvSpPr/>
          <p:nvPr/>
        </p:nvSpPr>
        <p:spPr>
          <a:xfrm>
            <a:off x="5334000" y="5247620"/>
            <a:ext cx="1056077" cy="6197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4412455" y="6110287"/>
            <a:ext cx="3062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the boy likes a girl</a:t>
            </a:r>
          </a:p>
        </p:txBody>
      </p:sp>
    </p:spTree>
    <p:extLst>
      <p:ext uri="{BB962C8B-B14F-4D97-AF65-F5344CB8AC3E}">
        <p14:creationId xmlns:p14="http://schemas.microsoft.com/office/powerpoint/2010/main" val="456102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Assignment </a:t>
            </a:r>
            <a:r>
              <a:rPr lang="en-US" dirty="0"/>
              <a:t>3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Quiz #1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was the lab </a:t>
            </a:r>
            <a:r>
              <a:rPr lang="en-US" smtClean="0"/>
              <a:t>last Thursday?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Derivations of CFGs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524000"/>
            <a:ext cx="8475535" cy="17526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/>
              <a:t>String rewriting system: we derive a string</a:t>
            </a:r>
            <a:r>
              <a:rPr lang="en-US" dirty="0" smtClean="0"/>
              <a:t> 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Derivation history shows constituent tree: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0513" y="4660106"/>
            <a:ext cx="3062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the boy likes a girl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5181600" y="4247357"/>
            <a:ext cx="457200" cy="34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4724400" y="4247357"/>
            <a:ext cx="457200" cy="34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81600" y="5296694"/>
            <a:ext cx="833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boy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4724400" y="5068094"/>
            <a:ext cx="0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267200" y="5296694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the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096000" y="5296694"/>
            <a:ext cx="969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likes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>
            <a:off x="5105400" y="3496469"/>
            <a:ext cx="1117600" cy="382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6223000" y="3496469"/>
            <a:ext cx="990600" cy="407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267200" y="4534694"/>
            <a:ext cx="820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DetP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930775" y="3879057"/>
            <a:ext cx="55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NP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7924800" y="5090319"/>
            <a:ext cx="457200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H="1">
            <a:off x="7467600" y="5090319"/>
            <a:ext cx="457200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8001000" y="6134894"/>
            <a:ext cx="742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girl</a:t>
            </a: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7467600" y="5890419"/>
            <a:ext cx="0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7269163" y="6147594"/>
            <a:ext cx="396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a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7620000" y="4722019"/>
            <a:ext cx="55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NP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7056438" y="5482432"/>
            <a:ext cx="820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DetP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5994400" y="3086894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6908800" y="3904457"/>
            <a:ext cx="534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VP</a:t>
            </a: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H="1">
            <a:off x="6527800" y="4255294"/>
            <a:ext cx="609600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7213600" y="4255294"/>
            <a:ext cx="609600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5638800" y="5068094"/>
            <a:ext cx="0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5410200" y="4610894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</a:t>
            </a:r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8305800" y="5906294"/>
            <a:ext cx="0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8153400" y="5449094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6324600" y="4687094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V</a:t>
            </a:r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6477000" y="5068094"/>
            <a:ext cx="0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26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Parsing is the field of NLP interested in automatically determining the syntactic structure of a sentence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parsing can be thought of as determining what sentences are “valid” English sentences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As a by product, we often can get the structure</a:t>
            </a:r>
          </a:p>
        </p:txBody>
      </p:sp>
    </p:spTree>
    <p:extLst>
      <p:ext uri="{BB962C8B-B14F-4D97-AF65-F5344CB8AC3E}">
        <p14:creationId xmlns:p14="http://schemas.microsoft.com/office/powerpoint/2010/main" val="2877081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Given a CFG and a sentence, determine the possible parse </a:t>
            </a:r>
            <a:r>
              <a:rPr lang="en-US" dirty="0" err="1" smtClean="0"/>
              <a:t>tree(s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200400"/>
            <a:ext cx="20923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 -&gt; NP  VP</a:t>
            </a:r>
          </a:p>
          <a:p>
            <a:r>
              <a:rPr lang="en-US" dirty="0" smtClean="0"/>
              <a:t>NP -&gt; N</a:t>
            </a:r>
          </a:p>
          <a:p>
            <a:r>
              <a:rPr lang="en-US" dirty="0" smtClean="0"/>
              <a:t>NP -&gt; PRP</a:t>
            </a:r>
          </a:p>
          <a:p>
            <a:r>
              <a:rPr lang="en-US" dirty="0" smtClean="0"/>
              <a:t>NP -&gt; N PP</a:t>
            </a:r>
          </a:p>
          <a:p>
            <a:r>
              <a:rPr lang="en-US" dirty="0" smtClean="0"/>
              <a:t>VP -&gt; V NP</a:t>
            </a:r>
          </a:p>
          <a:p>
            <a:r>
              <a:rPr lang="en-US" dirty="0" smtClean="0"/>
              <a:t>VP -&gt; V NP PP</a:t>
            </a:r>
          </a:p>
          <a:p>
            <a:r>
              <a:rPr lang="en-US" dirty="0" smtClean="0"/>
              <a:t>PP -&gt; IN N</a:t>
            </a:r>
          </a:p>
          <a:p>
            <a:r>
              <a:rPr lang="en-US" dirty="0" smtClean="0"/>
              <a:t>PRP -&gt; I</a:t>
            </a:r>
          </a:p>
          <a:p>
            <a:r>
              <a:rPr lang="en-US" dirty="0" smtClean="0"/>
              <a:t>V -&gt; eat</a:t>
            </a:r>
          </a:p>
          <a:p>
            <a:r>
              <a:rPr lang="en-US" dirty="0" smtClean="0"/>
              <a:t>N -&gt; sushi</a:t>
            </a:r>
          </a:p>
          <a:p>
            <a:r>
              <a:rPr lang="en-US" dirty="0" smtClean="0"/>
              <a:t>N -&gt; tuna</a:t>
            </a:r>
          </a:p>
          <a:p>
            <a:r>
              <a:rPr lang="en-US" dirty="0" smtClean="0"/>
              <a:t>IN -&gt; with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2969567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eat sushi with tuna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2778126" y="3810000"/>
            <a:ext cx="5943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parse trees are possible for this sentence?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How did you do it?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What if the grammar is much larger?</a:t>
            </a:r>
          </a:p>
        </p:txBody>
      </p:sp>
    </p:spTree>
    <p:extLst>
      <p:ext uri="{BB962C8B-B14F-4D97-AF65-F5344CB8AC3E}">
        <p14:creationId xmlns:p14="http://schemas.microsoft.com/office/powerpoint/2010/main" val="653155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0874" y="5634335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eat sushi with tuna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612774" y="5443835"/>
            <a:ext cx="3810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98474" y="4796135"/>
            <a:ext cx="8382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PRP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4674" y="4045803"/>
            <a:ext cx="9906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NP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613568" y="4604841"/>
            <a:ext cx="3810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993774" y="5432167"/>
            <a:ext cx="3810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31874" y="4796135"/>
            <a:ext cx="9906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527174" y="5432167"/>
            <a:ext cx="3810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65274" y="4796135"/>
            <a:ext cx="3810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2289174" y="5432167"/>
            <a:ext cx="3810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27274" y="4796135"/>
            <a:ext cx="5334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13074" y="4796135"/>
            <a:ext cx="5334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2975768" y="5443041"/>
            <a:ext cx="3810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32074" y="4045803"/>
            <a:ext cx="6858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PP</a:t>
            </a:r>
            <a:endParaRPr lang="en-US" dirty="0"/>
          </a:p>
        </p:txBody>
      </p:sp>
      <p:cxnSp>
        <p:nvCxnSpPr>
          <p:cNvPr id="18" name="Straight Connector 17"/>
          <p:cNvCxnSpPr>
            <a:stCxn id="14" idx="0"/>
          </p:cNvCxnSpPr>
          <p:nvPr/>
        </p:nvCxnSpPr>
        <p:spPr>
          <a:xfrm rot="5400000" flipH="1" flipV="1">
            <a:off x="2536824" y="4472285"/>
            <a:ext cx="381000" cy="2667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V="1">
            <a:off x="2847458" y="4478119"/>
            <a:ext cx="369332" cy="2667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46274" y="3436203"/>
            <a:ext cx="6096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NP</a:t>
            </a:r>
            <a:endParaRPr lang="en-US" dirty="0"/>
          </a:p>
        </p:txBody>
      </p:sp>
      <p:cxnSp>
        <p:nvCxnSpPr>
          <p:cNvPr id="21" name="Straight Connector 20"/>
          <p:cNvCxnSpPr>
            <a:stCxn id="12" idx="0"/>
          </p:cNvCxnSpPr>
          <p:nvPr/>
        </p:nvCxnSpPr>
        <p:spPr>
          <a:xfrm rot="5400000" flipH="1" flipV="1">
            <a:off x="1393824" y="4167485"/>
            <a:ext cx="990600" cy="2667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20" idx="2"/>
          </p:cNvCxnSpPr>
          <p:nvPr/>
        </p:nvCxnSpPr>
        <p:spPr>
          <a:xfrm rot="10800000">
            <a:off x="2251074" y="3805535"/>
            <a:ext cx="533400" cy="2402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412874" y="2826603"/>
            <a:ext cx="6096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VP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5400000" flipH="1" flipV="1">
            <a:off x="575071" y="3805932"/>
            <a:ext cx="1600200" cy="38020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23" idx="2"/>
          </p:cNvCxnSpPr>
          <p:nvPr/>
        </p:nvCxnSpPr>
        <p:spPr>
          <a:xfrm rot="10800000">
            <a:off x="1717674" y="3195935"/>
            <a:ext cx="304800" cy="2402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55674" y="2140803"/>
            <a:ext cx="6096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rot="5400000" flipH="1" flipV="1">
            <a:off x="149343" y="3163272"/>
            <a:ext cx="1535668" cy="22939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>
            <a:off x="1185068" y="2510135"/>
            <a:ext cx="380206" cy="3164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962400" y="5634335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eat sushi with tuna</a:t>
            </a:r>
            <a:endParaRPr lang="en-US" sz="2400" dirty="0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3924300" y="5443835"/>
            <a:ext cx="3810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810000" y="4796135"/>
            <a:ext cx="8382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PRP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886200" y="4045803"/>
            <a:ext cx="9906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NP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3925094" y="4604841"/>
            <a:ext cx="3810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4305300" y="5432167"/>
            <a:ext cx="3810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343400" y="4796135"/>
            <a:ext cx="9906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4838700" y="5432167"/>
            <a:ext cx="3810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876800" y="4796135"/>
            <a:ext cx="3810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 rot="5400000">
            <a:off x="5600700" y="5432167"/>
            <a:ext cx="3810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638800" y="4796135"/>
            <a:ext cx="5334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324600" y="4796135"/>
            <a:ext cx="5334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 rot="5400000">
            <a:off x="6287294" y="5443041"/>
            <a:ext cx="3810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943600" y="4045803"/>
            <a:ext cx="6858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PP</a:t>
            </a:r>
            <a:endParaRPr lang="en-US" dirty="0"/>
          </a:p>
        </p:txBody>
      </p:sp>
      <p:cxnSp>
        <p:nvCxnSpPr>
          <p:cNvPr id="43" name="Straight Connector 42"/>
          <p:cNvCxnSpPr>
            <a:stCxn id="39" idx="0"/>
          </p:cNvCxnSpPr>
          <p:nvPr/>
        </p:nvCxnSpPr>
        <p:spPr>
          <a:xfrm rot="5400000" flipH="1" flipV="1">
            <a:off x="5848350" y="4472285"/>
            <a:ext cx="381000" cy="2667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 flipV="1">
            <a:off x="6158984" y="4478119"/>
            <a:ext cx="369332" cy="2667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876800" y="3962400"/>
            <a:ext cx="6096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NP</a:t>
            </a:r>
            <a:endParaRPr lang="en-US" dirty="0"/>
          </a:p>
        </p:txBody>
      </p:sp>
      <p:cxnSp>
        <p:nvCxnSpPr>
          <p:cNvPr id="46" name="Straight Connector 45"/>
          <p:cNvCxnSpPr>
            <a:stCxn id="37" idx="0"/>
          </p:cNvCxnSpPr>
          <p:nvPr/>
        </p:nvCxnSpPr>
        <p:spPr>
          <a:xfrm rot="5400000" flipH="1" flipV="1">
            <a:off x="4876800" y="4605635"/>
            <a:ext cx="3810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724400" y="2826603"/>
            <a:ext cx="6096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VP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rot="5400000" flipH="1" flipV="1">
            <a:off x="3886597" y="3805932"/>
            <a:ext cx="1600200" cy="38020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48" idx="2"/>
          </p:cNvCxnSpPr>
          <p:nvPr/>
        </p:nvCxnSpPr>
        <p:spPr>
          <a:xfrm rot="5400000" flipH="1" flipV="1">
            <a:off x="4645571" y="3578771"/>
            <a:ext cx="766465" cy="79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267200" y="2140803"/>
            <a:ext cx="6096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cxnSp>
        <p:nvCxnSpPr>
          <p:cNvPr id="52" name="Straight Connector 51"/>
          <p:cNvCxnSpPr/>
          <p:nvPr/>
        </p:nvCxnSpPr>
        <p:spPr>
          <a:xfrm rot="5400000" flipH="1" flipV="1">
            <a:off x="3460869" y="3163272"/>
            <a:ext cx="1535668" cy="22939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>
            <a:off x="4496594" y="2510135"/>
            <a:ext cx="380206" cy="3164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0800000">
            <a:off x="5181602" y="3200401"/>
            <a:ext cx="990601" cy="84540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858000" y="1953716"/>
            <a:ext cx="20923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 -&gt; NP  VP</a:t>
            </a:r>
          </a:p>
          <a:p>
            <a:r>
              <a:rPr lang="en-US" sz="1400" dirty="0" smtClean="0"/>
              <a:t>NP -&gt; PRP</a:t>
            </a:r>
          </a:p>
          <a:p>
            <a:r>
              <a:rPr lang="en-US" sz="1400" dirty="0" smtClean="0"/>
              <a:t>NP -&gt; N PP</a:t>
            </a:r>
          </a:p>
          <a:p>
            <a:r>
              <a:rPr lang="en-US" sz="1400" dirty="0" smtClean="0"/>
              <a:t>NP -&gt; N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VP -&gt; V NP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VP -&gt; V NP PP</a:t>
            </a:r>
          </a:p>
          <a:p>
            <a:r>
              <a:rPr lang="en-US" sz="1400" dirty="0" smtClean="0"/>
              <a:t>PP -&gt; IN N</a:t>
            </a:r>
          </a:p>
          <a:p>
            <a:r>
              <a:rPr lang="en-US" sz="1400" dirty="0" smtClean="0"/>
              <a:t>PRP -&gt; I</a:t>
            </a:r>
          </a:p>
          <a:p>
            <a:r>
              <a:rPr lang="en-US" sz="1400" dirty="0" smtClean="0"/>
              <a:t>V -&gt; eat</a:t>
            </a:r>
          </a:p>
          <a:p>
            <a:r>
              <a:rPr lang="en-US" sz="1400" dirty="0" smtClean="0"/>
              <a:t>N -&gt; sushi</a:t>
            </a:r>
          </a:p>
          <a:p>
            <a:r>
              <a:rPr lang="en-US" sz="1400" dirty="0" smtClean="0"/>
              <a:t>N -&gt; tuna</a:t>
            </a:r>
          </a:p>
          <a:p>
            <a:r>
              <a:rPr lang="en-US" sz="1400" dirty="0" smtClean="0"/>
              <a:t>IN -&gt; with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1447800" y="6243935"/>
            <a:ext cx="6130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the difference between these parses?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71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Parsing ambiguity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0874" y="5634335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eat sushi with tuna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612774" y="5443835"/>
            <a:ext cx="3810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98474" y="4796135"/>
            <a:ext cx="8382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PRP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4674" y="4045803"/>
            <a:ext cx="9906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NP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613568" y="4604841"/>
            <a:ext cx="3810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993774" y="5432167"/>
            <a:ext cx="3810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31874" y="4796135"/>
            <a:ext cx="9906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527174" y="5432167"/>
            <a:ext cx="3810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65274" y="4796135"/>
            <a:ext cx="3810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2289174" y="5432167"/>
            <a:ext cx="3810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27274" y="4796135"/>
            <a:ext cx="5334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13074" y="4796135"/>
            <a:ext cx="5334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2975768" y="5443041"/>
            <a:ext cx="3810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32074" y="4045803"/>
            <a:ext cx="6858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PP</a:t>
            </a:r>
            <a:endParaRPr lang="en-US" dirty="0"/>
          </a:p>
        </p:txBody>
      </p:sp>
      <p:cxnSp>
        <p:nvCxnSpPr>
          <p:cNvPr id="18" name="Straight Connector 17"/>
          <p:cNvCxnSpPr>
            <a:stCxn id="14" idx="0"/>
          </p:cNvCxnSpPr>
          <p:nvPr/>
        </p:nvCxnSpPr>
        <p:spPr>
          <a:xfrm rot="5400000" flipH="1" flipV="1">
            <a:off x="2536824" y="4472285"/>
            <a:ext cx="381000" cy="2667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V="1">
            <a:off x="2847458" y="4478119"/>
            <a:ext cx="369332" cy="2667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46274" y="3436203"/>
            <a:ext cx="6096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NP</a:t>
            </a:r>
            <a:endParaRPr lang="en-US" dirty="0"/>
          </a:p>
        </p:txBody>
      </p:sp>
      <p:cxnSp>
        <p:nvCxnSpPr>
          <p:cNvPr id="21" name="Straight Connector 20"/>
          <p:cNvCxnSpPr>
            <a:stCxn id="12" idx="0"/>
          </p:cNvCxnSpPr>
          <p:nvPr/>
        </p:nvCxnSpPr>
        <p:spPr>
          <a:xfrm rot="5400000" flipH="1" flipV="1">
            <a:off x="1393824" y="4167485"/>
            <a:ext cx="990600" cy="2667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20" idx="2"/>
          </p:cNvCxnSpPr>
          <p:nvPr/>
        </p:nvCxnSpPr>
        <p:spPr>
          <a:xfrm rot="10800000">
            <a:off x="2251074" y="3805535"/>
            <a:ext cx="533400" cy="2402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412874" y="2826603"/>
            <a:ext cx="6096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VP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5400000" flipH="1" flipV="1">
            <a:off x="575071" y="3805932"/>
            <a:ext cx="1600200" cy="38020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23" idx="2"/>
          </p:cNvCxnSpPr>
          <p:nvPr/>
        </p:nvCxnSpPr>
        <p:spPr>
          <a:xfrm rot="10800000">
            <a:off x="1717674" y="3195935"/>
            <a:ext cx="304800" cy="2402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55674" y="2140803"/>
            <a:ext cx="6096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rot="5400000" flipH="1" flipV="1">
            <a:off x="149343" y="3163272"/>
            <a:ext cx="1535668" cy="22939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>
            <a:off x="1185068" y="2510135"/>
            <a:ext cx="380206" cy="3164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962400" y="5634335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eat sushi with tuna</a:t>
            </a:r>
            <a:endParaRPr lang="en-US" sz="2400" dirty="0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3924300" y="5443835"/>
            <a:ext cx="3810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810000" y="4796135"/>
            <a:ext cx="8382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PRP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886200" y="4045803"/>
            <a:ext cx="9906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NP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3925094" y="4604841"/>
            <a:ext cx="3810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4305300" y="5432167"/>
            <a:ext cx="3810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343400" y="4796135"/>
            <a:ext cx="9906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4838700" y="5432167"/>
            <a:ext cx="3810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876800" y="4796135"/>
            <a:ext cx="3810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 rot="5400000">
            <a:off x="5600700" y="5432167"/>
            <a:ext cx="3810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638800" y="4796135"/>
            <a:ext cx="5334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324600" y="479613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 rot="5400000">
            <a:off x="6287294" y="5443041"/>
            <a:ext cx="3810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943600" y="4045803"/>
            <a:ext cx="6858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PP</a:t>
            </a:r>
            <a:endParaRPr lang="en-US" dirty="0"/>
          </a:p>
        </p:txBody>
      </p:sp>
      <p:cxnSp>
        <p:nvCxnSpPr>
          <p:cNvPr id="43" name="Straight Connector 42"/>
          <p:cNvCxnSpPr>
            <a:stCxn id="39" idx="0"/>
          </p:cNvCxnSpPr>
          <p:nvPr/>
        </p:nvCxnSpPr>
        <p:spPr>
          <a:xfrm rot="5400000" flipH="1" flipV="1">
            <a:off x="5848350" y="4472285"/>
            <a:ext cx="381000" cy="2667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 flipV="1">
            <a:off x="6158984" y="4478119"/>
            <a:ext cx="369332" cy="2667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876800" y="3962400"/>
            <a:ext cx="6096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NP</a:t>
            </a:r>
            <a:endParaRPr lang="en-US" dirty="0"/>
          </a:p>
        </p:txBody>
      </p:sp>
      <p:cxnSp>
        <p:nvCxnSpPr>
          <p:cNvPr id="46" name="Straight Connector 45"/>
          <p:cNvCxnSpPr>
            <a:stCxn id="37" idx="0"/>
          </p:cNvCxnSpPr>
          <p:nvPr/>
        </p:nvCxnSpPr>
        <p:spPr>
          <a:xfrm rot="5400000" flipH="1" flipV="1">
            <a:off x="4876800" y="4605635"/>
            <a:ext cx="3810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724400" y="2826603"/>
            <a:ext cx="6096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VP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rot="5400000" flipH="1" flipV="1">
            <a:off x="3886597" y="3805932"/>
            <a:ext cx="1600200" cy="38020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48" idx="2"/>
          </p:cNvCxnSpPr>
          <p:nvPr/>
        </p:nvCxnSpPr>
        <p:spPr>
          <a:xfrm rot="5400000" flipH="1" flipV="1">
            <a:off x="4645571" y="3578771"/>
            <a:ext cx="766465" cy="79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267200" y="2140803"/>
            <a:ext cx="6096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cxnSp>
        <p:nvCxnSpPr>
          <p:cNvPr id="52" name="Straight Connector 51"/>
          <p:cNvCxnSpPr/>
          <p:nvPr/>
        </p:nvCxnSpPr>
        <p:spPr>
          <a:xfrm rot="5400000" flipH="1" flipV="1">
            <a:off x="3460869" y="3163272"/>
            <a:ext cx="1535668" cy="22939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>
            <a:off x="4496594" y="2510135"/>
            <a:ext cx="380206" cy="3164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0800000">
            <a:off x="5181602" y="3200401"/>
            <a:ext cx="990601" cy="84540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858000" y="1953716"/>
            <a:ext cx="20923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 -&gt; NP  VP</a:t>
            </a:r>
          </a:p>
          <a:p>
            <a:r>
              <a:rPr lang="en-US" sz="1400" dirty="0" smtClean="0"/>
              <a:t>NP -&gt; PRP</a:t>
            </a:r>
          </a:p>
          <a:p>
            <a:r>
              <a:rPr lang="en-US" sz="1400" dirty="0" smtClean="0"/>
              <a:t>NP -&gt; N PP</a:t>
            </a:r>
          </a:p>
          <a:p>
            <a:r>
              <a:rPr lang="en-US" sz="1400" dirty="0" smtClean="0"/>
              <a:t>NP -&gt; N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VP -&gt; V NP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VP -&gt; V NP PP</a:t>
            </a:r>
          </a:p>
          <a:p>
            <a:r>
              <a:rPr lang="en-US" sz="1400" dirty="0" smtClean="0"/>
              <a:t>PP -&gt; IN N</a:t>
            </a:r>
          </a:p>
          <a:p>
            <a:r>
              <a:rPr lang="en-US" sz="1400" dirty="0" smtClean="0"/>
              <a:t>PRP -&gt; I</a:t>
            </a:r>
          </a:p>
          <a:p>
            <a:r>
              <a:rPr lang="en-US" sz="1400" dirty="0" smtClean="0"/>
              <a:t>V -&gt; eat</a:t>
            </a:r>
          </a:p>
          <a:p>
            <a:r>
              <a:rPr lang="en-US" sz="1400" dirty="0" smtClean="0"/>
              <a:t>N -&gt; sushi</a:t>
            </a:r>
          </a:p>
          <a:p>
            <a:r>
              <a:rPr lang="en-US" sz="1400" dirty="0" smtClean="0"/>
              <a:t>N -&gt; tuna</a:t>
            </a:r>
          </a:p>
          <a:p>
            <a:r>
              <a:rPr lang="en-US" sz="1400" dirty="0" smtClean="0"/>
              <a:t>IN -&gt; with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1450974" y="6182380"/>
            <a:ext cx="7159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can we decide between these?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387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  <a:cs typeface="굴림" charset="-127"/>
              </a:rPr>
              <a:t>A Simple </a:t>
            </a:r>
            <a:r>
              <a:rPr lang="en-US" altLang="ko-KR" dirty="0" smtClean="0">
                <a:ea typeface="굴림" charset="-127"/>
                <a:cs typeface="굴림" charset="-127"/>
              </a:rPr>
              <a:t>PCFG</a:t>
            </a:r>
            <a:endParaRPr lang="en-US" altLang="ko-KR" dirty="0">
              <a:ea typeface="굴림" charset="-127"/>
              <a:cs typeface="굴림" charset="-127"/>
            </a:endParaRPr>
          </a:p>
        </p:txBody>
      </p:sp>
      <p:graphicFrame>
        <p:nvGraphicFramePr>
          <p:cNvPr id="520217" name="Group 25"/>
          <p:cNvGraphicFramePr>
            <a:graphicFrameLocks noGrp="1"/>
          </p:cNvGraphicFramePr>
          <p:nvPr/>
        </p:nvGraphicFramePr>
        <p:xfrm>
          <a:off x="1052513" y="2986088"/>
          <a:ext cx="7704137" cy="2627313"/>
        </p:xfrm>
        <a:graphic>
          <a:graphicData uri="http://schemas.openxmlformats.org/drawingml/2006/table">
            <a:tbl>
              <a:tblPr/>
              <a:tblGrid>
                <a:gridCol w="3852862"/>
                <a:gridCol w="3851275"/>
              </a:tblGrid>
              <a:tr h="2627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</a:rPr>
                        <a:t>S      </a:t>
                      </a: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  <a:sym typeface="Symbol" charset="2"/>
                        </a:rPr>
                        <a:t></a:t>
                      </a: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</a:rPr>
                        <a:t>    NP  VP       1.0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</a:rPr>
                        <a:t>VP    </a:t>
                      </a: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  <a:sym typeface="Symbol" charset="2"/>
                        </a:rPr>
                        <a:t></a:t>
                      </a: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</a:rPr>
                        <a:t>    V  NP         0.7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</a:rPr>
                        <a:t>VP    </a:t>
                      </a: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  <a:sym typeface="Symbol" charset="2"/>
                        </a:rPr>
                        <a:t>   </a:t>
                      </a: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</a:rPr>
                        <a:t> VP  PP        0.3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</a:rPr>
                        <a:t>PP    </a:t>
                      </a: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  <a:sym typeface="Symbol" charset="2"/>
                        </a:rPr>
                        <a:t>   </a:t>
                      </a: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</a:rPr>
                        <a:t>P  NP          1.0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</a:rPr>
                        <a:t>P      </a:t>
                      </a: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  <a:sym typeface="Symbol" charset="2"/>
                        </a:rPr>
                        <a:t> </a:t>
                      </a: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</a:rPr>
                        <a:t>  </a:t>
                      </a:r>
                      <a:r>
                        <a:rPr kumimoji="0" lang="en-US" altLang="ko-K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</a:rPr>
                        <a:t>with</a:t>
                      </a: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</a:rPr>
                        <a:t>           1.0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</a:rPr>
                        <a:t>V      </a:t>
                      </a: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  <a:sym typeface="Symbol" charset="2"/>
                        </a:rPr>
                        <a:t> </a:t>
                      </a: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</a:rPr>
                        <a:t> </a:t>
                      </a:r>
                      <a:r>
                        <a:rPr kumimoji="0" lang="en-US" altLang="ko-K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</a:rPr>
                        <a:t>saw</a:t>
                      </a: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</a:rPr>
                        <a:t>            1.0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</a:rPr>
                        <a:t> </a:t>
                      </a: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</a:rPr>
                        <a:t>NP  </a:t>
                      </a:r>
                      <a:r>
                        <a:rPr kumimoji="0" lang="en-US" altLang="ko-K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  <a:sym typeface="Symbol" charset="2"/>
                        </a:rPr>
                        <a:t></a:t>
                      </a: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</a:rPr>
                        <a:t>    NP PP </a:t>
                      </a:r>
                      <a:r>
                        <a:rPr kumimoji="0" lang="en-US" altLang="ko-K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</a:rPr>
                        <a:t>            </a:t>
                      </a: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</a:rPr>
                        <a:t>0.4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</a:rPr>
                        <a:t> NP   </a:t>
                      </a:r>
                      <a:r>
                        <a:rPr kumimoji="0" lang="en-US" altLang="ko-K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  <a:sym typeface="Symbol" charset="2"/>
                        </a:rPr>
                        <a:t></a:t>
                      </a: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</a:rPr>
                        <a:t>   </a:t>
                      </a:r>
                      <a:r>
                        <a:rPr kumimoji="0" lang="en-US" altLang="ko-K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</a:rPr>
                        <a:t>astronomers  </a:t>
                      </a: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</a:rPr>
                        <a:t>0.1</a:t>
                      </a:r>
                      <a:r>
                        <a:rPr kumimoji="0" lang="en-US" altLang="ko-K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</a:rPr>
                        <a:t>         </a:t>
                      </a:r>
                      <a:endParaRPr kumimoji="0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charset="0"/>
                        <a:ea typeface="굴림" charset="-127"/>
                        <a:cs typeface="굴림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</a:rPr>
                        <a:t> NP   </a:t>
                      </a:r>
                      <a:r>
                        <a:rPr kumimoji="0" lang="en-US" altLang="ko-K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  <a:sym typeface="Symbol" charset="2"/>
                        </a:rPr>
                        <a:t></a:t>
                      </a: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</a:rPr>
                        <a:t>   </a:t>
                      </a:r>
                      <a:r>
                        <a:rPr kumimoji="0" lang="en-US" altLang="ko-K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</a:rPr>
                        <a:t>ears               </a:t>
                      </a: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</a:rPr>
                        <a:t>0.18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</a:rPr>
                        <a:t> NP   </a:t>
                      </a:r>
                      <a:r>
                        <a:rPr kumimoji="0" lang="en-US" altLang="ko-K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  <a:sym typeface="Symbol" charset="2"/>
                        </a:rPr>
                        <a:t></a:t>
                      </a: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</a:rPr>
                        <a:t>   </a:t>
                      </a:r>
                      <a:r>
                        <a:rPr kumimoji="0" lang="en-US" altLang="ko-K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</a:rPr>
                        <a:t>saw                </a:t>
                      </a: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</a:rPr>
                        <a:t>0.04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</a:rPr>
                        <a:t> NP   </a:t>
                      </a:r>
                      <a:r>
                        <a:rPr kumimoji="0" lang="en-US" altLang="ko-K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  <a:sym typeface="Symbol" charset="2"/>
                        </a:rPr>
                        <a:t></a:t>
                      </a: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</a:rPr>
                        <a:t>   </a:t>
                      </a:r>
                      <a:r>
                        <a:rPr kumimoji="0" lang="en-US" altLang="ko-K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</a:rPr>
                        <a:t>stars              </a:t>
                      </a: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</a:rPr>
                        <a:t>0.18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</a:rPr>
                        <a:t> NP   </a:t>
                      </a:r>
                      <a:r>
                        <a:rPr kumimoji="0" lang="en-US" altLang="ko-K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  <a:sym typeface="Symbol" charset="2"/>
                        </a:rPr>
                        <a:t></a:t>
                      </a: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</a:rPr>
                        <a:t>   </a:t>
                      </a:r>
                      <a:r>
                        <a:rPr kumimoji="0" lang="en-US" altLang="ko-K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</a:rPr>
                        <a:t>telescope        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굴림" charset="-127"/>
                          <a:cs typeface="굴림" charset="-127"/>
                        </a:rPr>
                        <a:t>0.1</a:t>
                      </a:r>
                      <a:endParaRPr kumimoji="0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charset="0"/>
                        <a:ea typeface="굴림" charset="-127"/>
                        <a:cs typeface="굴림" charset="-127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16002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Probabilities!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2513" y="3429000"/>
            <a:ext cx="3214687" cy="685800"/>
          </a:xfrm>
          <a:prstGeom prst="rect">
            <a:avLst/>
          </a:prstGeom>
          <a:solidFill>
            <a:srgbClr val="FF0000">
              <a:alpha val="31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97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42" name="Picture 2"/>
          <p:cNvPicPr>
            <a:picLocks noChangeAspect="1" noChangeArrowheads="1"/>
          </p:cNvPicPr>
          <p:nvPr/>
        </p:nvPicPr>
        <p:blipFill>
          <a:blip r:embed="rId3"/>
          <a:srcRect l="16927" t="17708" r="28611" b="21875"/>
          <a:stretch>
            <a:fillRect/>
          </a:stretch>
        </p:blipFill>
        <p:spPr bwMode="auto">
          <a:xfrm>
            <a:off x="228600" y="228600"/>
            <a:ext cx="447215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81000" y="4584918"/>
            <a:ext cx="861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Just like </a:t>
            </a:r>
            <a:r>
              <a:rPr lang="en-US" sz="2800" i="1" dirty="0" err="1" smtClean="0"/>
              <a:t>n</a:t>
            </a:r>
            <a:r>
              <a:rPr lang="en-US" sz="2800" dirty="0" smtClean="0"/>
              <a:t>-gram language modeling, </a:t>
            </a:r>
            <a:r>
              <a:rPr lang="en-US" sz="2800" dirty="0" err="1" smtClean="0"/>
              <a:t>PCFGs</a:t>
            </a:r>
            <a:r>
              <a:rPr lang="en-US" sz="2800" dirty="0" smtClean="0"/>
              <a:t> break the sentence generation process into smaller steps/probabilities</a:t>
            </a:r>
          </a:p>
          <a:p>
            <a:endParaRPr lang="en-US" sz="2800" dirty="0" smtClean="0"/>
          </a:p>
          <a:p>
            <a:r>
              <a:rPr lang="en-US" sz="2800" dirty="0" smtClean="0"/>
              <a:t>The probability of a parse is the product of the PCFG rules</a:t>
            </a:r>
            <a:endParaRPr lang="en-US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17617" t="23008" r="30129" b="27083"/>
          <a:stretch>
            <a:fillRect/>
          </a:stretch>
        </p:blipFill>
        <p:spPr bwMode="auto">
          <a:xfrm>
            <a:off x="4724400" y="76200"/>
            <a:ext cx="440379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7213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42" name="Picture 2"/>
          <p:cNvPicPr>
            <a:picLocks noChangeAspect="1" noChangeArrowheads="1"/>
          </p:cNvPicPr>
          <p:nvPr/>
        </p:nvPicPr>
        <p:blipFill>
          <a:blip r:embed="rId3"/>
          <a:srcRect l="16927" t="17708" r="28611" b="21875"/>
          <a:stretch>
            <a:fillRect/>
          </a:stretch>
        </p:blipFill>
        <p:spPr bwMode="auto">
          <a:xfrm>
            <a:off x="228600" y="228600"/>
            <a:ext cx="447215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81000" y="4584918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are the different interpretations here?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Which do you think is more likely?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17617" t="23008" r="30129" b="27083"/>
          <a:stretch>
            <a:fillRect/>
          </a:stretch>
        </p:blipFill>
        <p:spPr bwMode="auto">
          <a:xfrm>
            <a:off x="4724400" y="76200"/>
            <a:ext cx="440379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97515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42" name="Picture 2"/>
          <p:cNvPicPr>
            <a:picLocks noChangeAspect="1" noChangeArrowheads="1"/>
          </p:cNvPicPr>
          <p:nvPr/>
        </p:nvPicPr>
        <p:blipFill>
          <a:blip r:embed="rId3"/>
          <a:srcRect l="16927" t="17708" r="28611" b="21875"/>
          <a:stretch>
            <a:fillRect/>
          </a:stretch>
        </p:blipFill>
        <p:spPr bwMode="auto">
          <a:xfrm>
            <a:off x="228600" y="228600"/>
            <a:ext cx="447215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17617" t="23008" r="30129" b="27083"/>
          <a:stretch>
            <a:fillRect/>
          </a:stretch>
        </p:blipFill>
        <p:spPr bwMode="auto">
          <a:xfrm>
            <a:off x="4724400" y="76200"/>
            <a:ext cx="440379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8600" y="4267200"/>
            <a:ext cx="4724400" cy="92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2000" dirty="0" smtClean="0">
                <a:solidFill>
                  <a:srgbClr val="0000FF"/>
                </a:solidFill>
                <a:ea typeface="굴림" charset="-127"/>
                <a:cs typeface="굴림" charset="-127"/>
              </a:rPr>
              <a:t>= 1.0 * 0.1 * 0.7 * 1.0 * 0.4 * 0.18 </a:t>
            </a:r>
          </a:p>
          <a:p>
            <a:pPr>
              <a:lnSpc>
                <a:spcPct val="90000"/>
              </a:lnSpc>
              <a:buFont typeface="Times" charset="0"/>
              <a:buNone/>
            </a:pPr>
            <a:r>
              <a:rPr lang="en-US" altLang="ko-KR" sz="2000" dirty="0" smtClean="0">
                <a:solidFill>
                  <a:srgbClr val="0000FF"/>
                </a:solidFill>
                <a:ea typeface="굴림" charset="-127"/>
                <a:cs typeface="굴림" charset="-127"/>
              </a:rPr>
              <a:t>         * 1.0 * 1.0 * 0.18</a:t>
            </a:r>
          </a:p>
          <a:p>
            <a:pPr>
              <a:lnSpc>
                <a:spcPct val="90000"/>
              </a:lnSpc>
              <a:buFont typeface="Times" charset="0"/>
              <a:buNone/>
            </a:pPr>
            <a:r>
              <a:rPr lang="en-US" altLang="ko-KR" sz="2000" dirty="0" smtClean="0">
                <a:solidFill>
                  <a:srgbClr val="0000FF"/>
                </a:solidFill>
                <a:ea typeface="굴림" charset="-127"/>
                <a:cs typeface="굴림" charset="-127"/>
              </a:rPr>
              <a:t>=  0.0009072</a:t>
            </a:r>
            <a:endParaRPr lang="en-US" altLang="ko-KR" sz="2000" dirty="0">
              <a:solidFill>
                <a:srgbClr val="0000FF"/>
              </a:solidFill>
              <a:ea typeface="굴림" charset="-127"/>
              <a:cs typeface="굴림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4267200"/>
            <a:ext cx="4572000" cy="9284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2000" dirty="0" smtClean="0">
                <a:solidFill>
                  <a:srgbClr val="0000FF"/>
                </a:solidFill>
                <a:ea typeface="굴림" charset="-127"/>
                <a:cs typeface="굴림" charset="-127"/>
              </a:rPr>
              <a:t>= 1.0 * 0.1 * 0.3 * 0.7 * 1.0 * 0.18</a:t>
            </a:r>
          </a:p>
          <a:p>
            <a:pPr>
              <a:lnSpc>
                <a:spcPct val="90000"/>
              </a:lnSpc>
              <a:buFont typeface="Times" charset="0"/>
              <a:buNone/>
            </a:pPr>
            <a:r>
              <a:rPr lang="en-US" altLang="ko-KR" sz="2000" dirty="0" smtClean="0">
                <a:solidFill>
                  <a:srgbClr val="0000FF"/>
                </a:solidFill>
                <a:ea typeface="굴림" charset="-127"/>
                <a:cs typeface="굴림" charset="-127"/>
              </a:rPr>
              <a:t>         * 1.0 * 1.0 * 0.18</a:t>
            </a:r>
          </a:p>
          <a:p>
            <a:pPr>
              <a:lnSpc>
                <a:spcPct val="90000"/>
              </a:lnSpc>
              <a:buFont typeface="Times" charset="0"/>
              <a:buNone/>
            </a:pPr>
            <a:r>
              <a:rPr lang="en-US" altLang="ko-KR" sz="2000" dirty="0" smtClean="0">
                <a:solidFill>
                  <a:srgbClr val="0000FF"/>
                </a:solidFill>
                <a:ea typeface="굴림" charset="-127"/>
                <a:cs typeface="굴림" charset="-127"/>
              </a:rPr>
              <a:t>= 0.0006804 </a:t>
            </a:r>
          </a:p>
        </p:txBody>
      </p:sp>
      <p:sp>
        <p:nvSpPr>
          <p:cNvPr id="8" name="Rectangle 7"/>
          <p:cNvSpPr/>
          <p:nvPr/>
        </p:nvSpPr>
        <p:spPr>
          <a:xfrm>
            <a:off x="1676400" y="4267200"/>
            <a:ext cx="457200" cy="381000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0" y="4267200"/>
            <a:ext cx="457200" cy="381000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15200" y="685800"/>
            <a:ext cx="685800" cy="381000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8400" y="838200"/>
            <a:ext cx="685800" cy="381000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50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Parsing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 smtClean="0"/>
              <a:t>Pick a model</a:t>
            </a:r>
          </a:p>
          <a:p>
            <a:pPr lvl="1"/>
            <a:r>
              <a:rPr lang="en-US" sz="2800" dirty="0" smtClean="0"/>
              <a:t>e.g. CFG, PCFG, …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Train (or learn) a model</a:t>
            </a:r>
          </a:p>
          <a:p>
            <a:pPr lvl="1"/>
            <a:r>
              <a:rPr lang="en-US" sz="2800" dirty="0" smtClean="0"/>
              <a:t>What CFG/PCFG rules should I use?</a:t>
            </a:r>
          </a:p>
          <a:p>
            <a:pPr lvl="1"/>
            <a:r>
              <a:rPr lang="en-US" sz="2800" dirty="0" smtClean="0"/>
              <a:t>Parameters (e.g. PCFG probabilities)?</a:t>
            </a:r>
          </a:p>
          <a:p>
            <a:pPr lvl="1"/>
            <a:r>
              <a:rPr lang="en-US" sz="2800" dirty="0" smtClean="0"/>
              <a:t>What kind of data do we have?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Parsing</a:t>
            </a:r>
          </a:p>
          <a:p>
            <a:pPr lvl="1"/>
            <a:r>
              <a:rPr lang="en-US" sz="2800" dirty="0" smtClean="0"/>
              <a:t>Determine the parse tree(s) given a sentence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31341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Simplified View of Linguistics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676400"/>
            <a:ext cx="20764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127284" y="2397125"/>
            <a:ext cx="1492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dirty="0"/>
              <a:t>/</a:t>
            </a:r>
            <a:r>
              <a:rPr lang="en-US" dirty="0" err="1"/>
              <a:t>waddyasai</a:t>
            </a:r>
            <a:r>
              <a:rPr lang="en-US" dirty="0"/>
              <a:t>/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76763" y="2190045"/>
            <a:ext cx="13017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 dirty="0" smtClean="0"/>
              <a:t>Phonetics</a:t>
            </a:r>
            <a:endParaRPr lang="en-US" sz="2000" b="1" dirty="0"/>
          </a:p>
        </p:txBody>
      </p:sp>
      <p:sp>
        <p:nvSpPr>
          <p:cNvPr id="40" name="Right Arrow 39"/>
          <p:cNvSpPr/>
          <p:nvPr/>
        </p:nvSpPr>
        <p:spPr>
          <a:xfrm>
            <a:off x="4800600" y="2513211"/>
            <a:ext cx="673100" cy="306189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47046" y="3505200"/>
            <a:ext cx="655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Nikolai </a:t>
            </a:r>
            <a:r>
              <a:rPr lang="en-US" sz="1600" dirty="0" err="1"/>
              <a:t>Trubetzkoy</a:t>
            </a:r>
            <a:r>
              <a:rPr lang="en-US" sz="1600" dirty="0"/>
              <a:t> in </a:t>
            </a:r>
            <a:r>
              <a:rPr lang="en-US" sz="1600" dirty="0" err="1"/>
              <a:t>Grundzüge</a:t>
            </a:r>
            <a:r>
              <a:rPr lang="en-US" sz="1600" dirty="0"/>
              <a:t> der </a:t>
            </a:r>
            <a:r>
              <a:rPr lang="en-US" sz="1600" dirty="0" err="1"/>
              <a:t>Phonologie</a:t>
            </a:r>
            <a:r>
              <a:rPr lang="en-US" sz="1600" dirty="0"/>
              <a:t> (1939) defines </a:t>
            </a:r>
            <a:r>
              <a:rPr lang="en-US" sz="1600" dirty="0">
                <a:solidFill>
                  <a:srgbClr val="FF6600"/>
                </a:solidFill>
              </a:rPr>
              <a:t>phonology</a:t>
            </a:r>
            <a:r>
              <a:rPr lang="en-US" sz="1600" dirty="0"/>
              <a:t> as "the study of sound pertaining to the system of language," as opposed to </a:t>
            </a:r>
            <a:r>
              <a:rPr lang="en-US" sz="1600" dirty="0">
                <a:solidFill>
                  <a:srgbClr val="FF6600"/>
                </a:solidFill>
              </a:rPr>
              <a:t>phonetics</a:t>
            </a:r>
            <a:r>
              <a:rPr lang="en-US" sz="1600" dirty="0"/>
              <a:t>, which is "the study of sound pertaining to the act of speech."</a:t>
            </a:r>
          </a:p>
        </p:txBody>
      </p:sp>
      <p:sp>
        <p:nvSpPr>
          <p:cNvPr id="3" name="Rectangle 2"/>
          <p:cNvSpPr/>
          <p:nvPr/>
        </p:nvSpPr>
        <p:spPr>
          <a:xfrm>
            <a:off x="2590800" y="4343400"/>
            <a:ext cx="3075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4"/>
              </a:rPr>
              <a:t>http://en.wikipedia.org/wiki/</a:t>
            </a:r>
            <a:r>
              <a:rPr lang="en-US" sz="1400" dirty="0" smtClean="0">
                <a:hlinkClick r:id="rId4"/>
              </a:rPr>
              <a:t>Phonology</a:t>
            </a:r>
            <a:endParaRPr lang="en-US" sz="1400" dirty="0" smtClean="0"/>
          </a:p>
          <a:p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144955" y="5051491"/>
            <a:ext cx="6932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Phonetics</a:t>
            </a:r>
            <a:r>
              <a:rPr lang="en-US" dirty="0" smtClean="0"/>
              <a:t>: “The study of the pronunciation of words”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Phonology</a:t>
            </a:r>
            <a:r>
              <a:rPr lang="en-US" dirty="0" smtClean="0"/>
              <a:t>: “The areas of linguistics that describes the systematic way that sounds are differently realized in different environments”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80485" y="5974821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--The book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PCFG:</a:t>
            </a:r>
            <a:r>
              <a:rPr lang="en-US" dirty="0" smtClean="0"/>
              <a:t> Training</a:t>
            </a:r>
            <a:endParaRPr lang="en-US" dirty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173" y="1644651"/>
            <a:ext cx="8270875" cy="117475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If we have example parsed sentences, how can we learn a set of </a:t>
            </a:r>
            <a:r>
              <a:rPr lang="en-US" sz="2800" dirty="0" err="1" smtClean="0">
                <a:solidFill>
                  <a:srgbClr val="FF0000"/>
                </a:solidFill>
              </a:rPr>
              <a:t>PCFGs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1260475" y="5711825"/>
            <a:ext cx="269875" cy="925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</a:pPr>
            <a:r>
              <a:rPr lang="en-US" sz="2800" b="1">
                <a:solidFill>
                  <a:srgbClr val="000000"/>
                </a:solidFill>
                <a:latin typeface="Times New Roman" charset="0"/>
              </a:rPr>
              <a:t>.</a:t>
            </a:r>
          </a:p>
          <a:p>
            <a:pPr>
              <a:lnSpc>
                <a:spcPct val="65000"/>
              </a:lnSpc>
            </a:pPr>
            <a:r>
              <a:rPr lang="en-US" sz="2800" b="1">
                <a:solidFill>
                  <a:srgbClr val="000000"/>
                </a:solidFill>
                <a:latin typeface="Times New Roman" charset="0"/>
              </a:rPr>
              <a:t>.</a:t>
            </a:r>
          </a:p>
          <a:p>
            <a:pPr>
              <a:lnSpc>
                <a:spcPct val="65000"/>
              </a:lnSpc>
            </a:pPr>
            <a:r>
              <a:rPr lang="en-US" sz="2800" b="1">
                <a:solidFill>
                  <a:srgbClr val="000000"/>
                </a:solidFill>
                <a:latin typeface="Times New Roman" charset="0"/>
              </a:rPr>
              <a:t>.</a:t>
            </a:r>
          </a:p>
        </p:txBody>
      </p:sp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554038" y="3495675"/>
            <a:ext cx="2255837" cy="3219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  <a:spAutoFit/>
          </a:bodyPr>
          <a:lstStyle/>
          <a:p>
            <a:endParaRPr lang="en-US" sz="20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1991" name="Text Box 6"/>
          <p:cNvSpPr txBox="1">
            <a:spLocks noChangeArrowheads="1"/>
          </p:cNvSpPr>
          <p:nvPr/>
        </p:nvSpPr>
        <p:spPr bwMode="auto">
          <a:xfrm>
            <a:off x="1090613" y="3106738"/>
            <a:ext cx="124618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 charset="0"/>
              </a:rPr>
              <a:t>Tree Bank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819400" y="4494213"/>
            <a:ext cx="2878138" cy="1303337"/>
            <a:chOff x="1697" y="1859"/>
            <a:chExt cx="1813" cy="821"/>
          </a:xfrm>
        </p:grpSpPr>
        <p:sp>
          <p:nvSpPr>
            <p:cNvPr id="42038" name="Rectangle 8"/>
            <p:cNvSpPr>
              <a:spLocks noChangeArrowheads="1"/>
            </p:cNvSpPr>
            <p:nvPr/>
          </p:nvSpPr>
          <p:spPr bwMode="auto">
            <a:xfrm>
              <a:off x="2296" y="1859"/>
              <a:ext cx="1214" cy="821"/>
            </a:xfrm>
            <a:prstGeom prst="rect">
              <a:avLst/>
            </a:prstGeom>
            <a:solidFill>
              <a:srgbClr val="66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prstTxWarp prst="textNoShape">
                <a:avLst/>
              </a:prstTxWarp>
              <a:spAutoFit/>
            </a:bodyPr>
            <a:lstStyle/>
            <a:p>
              <a:endParaRPr lang="en-US" sz="2000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2039" name="Text Box 9"/>
            <p:cNvSpPr txBox="1">
              <a:spLocks noChangeArrowheads="1"/>
            </p:cNvSpPr>
            <p:nvPr/>
          </p:nvSpPr>
          <p:spPr bwMode="auto">
            <a:xfrm>
              <a:off x="2414" y="1867"/>
              <a:ext cx="967" cy="7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Times New Roman" charset="0"/>
                </a:rPr>
                <a:t>Supervised</a:t>
              </a:r>
            </a:p>
            <a:p>
              <a:r>
                <a:rPr lang="en-US" sz="2400">
                  <a:solidFill>
                    <a:srgbClr val="000000"/>
                  </a:solidFill>
                  <a:latin typeface="Times New Roman" charset="0"/>
                </a:rPr>
                <a:t>PCFG</a:t>
              </a:r>
            </a:p>
            <a:p>
              <a:r>
                <a:rPr lang="en-US" sz="2400">
                  <a:solidFill>
                    <a:srgbClr val="000000"/>
                  </a:solidFill>
                  <a:latin typeface="Times New Roman" charset="0"/>
                </a:rPr>
                <a:t>Training</a:t>
              </a:r>
            </a:p>
          </p:txBody>
        </p:sp>
        <p:sp>
          <p:nvSpPr>
            <p:cNvPr id="42040" name="AutoShape 10"/>
            <p:cNvSpPr>
              <a:spLocks noChangeArrowheads="1"/>
            </p:cNvSpPr>
            <p:nvPr/>
          </p:nvSpPr>
          <p:spPr bwMode="auto">
            <a:xfrm>
              <a:off x="1697" y="2204"/>
              <a:ext cx="607" cy="138"/>
            </a:xfrm>
            <a:prstGeom prst="rightArrow">
              <a:avLst>
                <a:gd name="adj1" fmla="val 50000"/>
                <a:gd name="adj2" fmla="val 109964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prstTxWarp prst="textNoShape">
                <a:avLst/>
              </a:prstTxWarp>
              <a:spAutoFit/>
            </a:bodyPr>
            <a:lstStyle/>
            <a:p>
              <a:endParaRPr lang="en-US" sz="2000" b="1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715000" y="3886200"/>
            <a:ext cx="2640013" cy="2625725"/>
            <a:chOff x="3521" y="1476"/>
            <a:chExt cx="1663" cy="1654"/>
          </a:xfrm>
        </p:grpSpPr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4109" y="1476"/>
              <a:ext cx="1075" cy="1654"/>
              <a:chOff x="922" y="2666"/>
              <a:chExt cx="1075" cy="1654"/>
            </a:xfrm>
          </p:grpSpPr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922" y="2666"/>
                <a:ext cx="1075" cy="1405"/>
                <a:chOff x="929" y="2743"/>
                <a:chExt cx="1075" cy="1405"/>
              </a:xfrm>
            </p:grpSpPr>
            <p:grpSp>
              <p:nvGrpSpPr>
                <p:cNvPr id="6" name="Group 14"/>
                <p:cNvGrpSpPr>
                  <a:grpSpLocks/>
                </p:cNvGrpSpPr>
                <p:nvPr/>
              </p:nvGrpSpPr>
              <p:grpSpPr bwMode="auto">
                <a:xfrm>
                  <a:off x="935" y="2743"/>
                  <a:ext cx="1029" cy="1405"/>
                  <a:chOff x="712" y="2636"/>
                  <a:chExt cx="1029" cy="1405"/>
                </a:xfrm>
              </p:grpSpPr>
              <p:sp>
                <p:nvSpPr>
                  <p:cNvPr id="42036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2" y="2636"/>
                    <a:ext cx="805" cy="139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S →</a:t>
                    </a:r>
                    <a:r>
                      <a:rPr lang="en-US" sz="1000">
                        <a:solidFill>
                          <a:srgbClr val="000000"/>
                        </a:solidFill>
                        <a:latin typeface="Times New Roman" charset="0"/>
                      </a:rPr>
                      <a:t> </a:t>
                    </a:r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NP VP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S → VP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NP → Det A N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NP → NP PP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NP → PropN</a:t>
                    </a:r>
                  </a:p>
                  <a:p>
                    <a:r>
                      <a:rPr lang="pt-BR" sz="1400">
                        <a:solidFill>
                          <a:srgbClr val="000000"/>
                        </a:solidFill>
                        <a:latin typeface="Times New Roman" charset="0"/>
                      </a:rPr>
                      <a:t>A → ε</a:t>
                    </a:r>
                  </a:p>
                  <a:p>
                    <a:r>
                      <a:rPr lang="pt-BR" sz="1400">
                        <a:solidFill>
                          <a:srgbClr val="000000"/>
                        </a:solidFill>
                        <a:latin typeface="Times New Roman" charset="0"/>
                      </a:rPr>
                      <a:t>A → Adj A</a:t>
                    </a:r>
                    <a:endParaRPr lang="en-US" sz="1400">
                      <a:solidFill>
                        <a:srgbClr val="000000"/>
                      </a:solidFill>
                      <a:latin typeface="Times New Roman" charset="0"/>
                    </a:endParaRP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PP → Prep NP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VP → V NP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VP → VP PP</a:t>
                    </a:r>
                  </a:p>
                </p:txBody>
              </p:sp>
              <p:sp>
                <p:nvSpPr>
                  <p:cNvPr id="42037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7" y="2643"/>
                    <a:ext cx="254" cy="139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0.9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0.1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0.5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0.3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0.2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0.6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0.4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1.0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0.7</a:t>
                    </a:r>
                  </a:p>
                  <a:p>
                    <a:r>
                      <a:rPr lang="en-US" sz="1400">
                        <a:solidFill>
                          <a:srgbClr val="000000"/>
                        </a:solidFill>
                        <a:latin typeface="Times New Roman" charset="0"/>
                      </a:rPr>
                      <a:t>0.3</a:t>
                    </a:r>
                    <a:endParaRPr lang="en-US" sz="1200">
                      <a:solidFill>
                        <a:srgbClr val="000000"/>
                      </a:solidFill>
                      <a:latin typeface="Times New Roman" charset="0"/>
                    </a:endParaRPr>
                  </a:p>
                </p:txBody>
              </p:sp>
            </p:grpSp>
            <p:sp>
              <p:nvSpPr>
                <p:cNvPr id="42035" name="Rectangle 17"/>
                <p:cNvSpPr>
                  <a:spLocks noChangeArrowheads="1"/>
                </p:cNvSpPr>
                <p:nvPr/>
              </p:nvSpPr>
              <p:spPr bwMode="auto">
                <a:xfrm>
                  <a:off x="929" y="2757"/>
                  <a:ext cx="1075" cy="139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 sz="2000" b="1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</p:grpSp>
          <p:sp>
            <p:nvSpPr>
              <p:cNvPr id="42033" name="Text Box 18"/>
              <p:cNvSpPr txBox="1">
                <a:spLocks noChangeArrowheads="1"/>
              </p:cNvSpPr>
              <p:nvPr/>
            </p:nvSpPr>
            <p:spPr bwMode="auto">
              <a:xfrm>
                <a:off x="1171" y="4070"/>
                <a:ext cx="60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latin typeface="Times New Roman" charset="0"/>
                  </a:rPr>
                  <a:t>English</a:t>
                </a:r>
              </a:p>
            </p:txBody>
          </p:sp>
        </p:grpSp>
        <p:sp>
          <p:nvSpPr>
            <p:cNvPr id="42031" name="AutoShape 19"/>
            <p:cNvSpPr>
              <a:spLocks noChangeArrowheads="1"/>
            </p:cNvSpPr>
            <p:nvPr/>
          </p:nvSpPr>
          <p:spPr bwMode="auto">
            <a:xfrm>
              <a:off x="3521" y="2193"/>
              <a:ext cx="607" cy="138"/>
            </a:xfrm>
            <a:prstGeom prst="rightArrow">
              <a:avLst>
                <a:gd name="adj1" fmla="val 50000"/>
                <a:gd name="adj2" fmla="val 109964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prstTxWarp prst="textNoShape">
                <a:avLst/>
              </a:prstTxWarp>
              <a:spAutoFit/>
            </a:bodyPr>
            <a:lstStyle/>
            <a:p>
              <a:endParaRPr lang="en-US" sz="2000" b="1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647700" y="3527425"/>
            <a:ext cx="1493838" cy="1039813"/>
            <a:chOff x="2179" y="2993"/>
            <a:chExt cx="941" cy="655"/>
          </a:xfrm>
        </p:grpSpPr>
        <p:sp>
          <p:nvSpPr>
            <p:cNvPr id="42013" name="Text Box 21"/>
            <p:cNvSpPr txBox="1">
              <a:spLocks noChangeArrowheads="1"/>
            </p:cNvSpPr>
            <p:nvPr/>
          </p:nvSpPr>
          <p:spPr bwMode="auto">
            <a:xfrm>
              <a:off x="2361" y="2993"/>
              <a:ext cx="150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Times New Roman" charset="0"/>
                </a:rPr>
                <a:t>S</a:t>
              </a:r>
            </a:p>
          </p:txBody>
        </p:sp>
        <p:sp>
          <p:nvSpPr>
            <p:cNvPr id="42014" name="Text Box 22"/>
            <p:cNvSpPr txBox="1">
              <a:spLocks noChangeArrowheads="1"/>
            </p:cNvSpPr>
            <p:nvPr/>
          </p:nvSpPr>
          <p:spPr bwMode="auto">
            <a:xfrm>
              <a:off x="2241" y="3149"/>
              <a:ext cx="454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Times New Roman" charset="0"/>
                </a:rPr>
                <a:t>NP           VP</a:t>
              </a:r>
            </a:p>
          </p:txBody>
        </p:sp>
        <p:sp>
          <p:nvSpPr>
            <p:cNvPr id="42015" name="Text Box 23"/>
            <p:cNvSpPr txBox="1">
              <a:spLocks noChangeArrowheads="1"/>
            </p:cNvSpPr>
            <p:nvPr/>
          </p:nvSpPr>
          <p:spPr bwMode="auto">
            <a:xfrm>
              <a:off x="2179" y="3305"/>
              <a:ext cx="787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Times New Roman" charset="0"/>
                </a:rPr>
                <a:t>John       V     NP          PP</a:t>
              </a:r>
            </a:p>
          </p:txBody>
        </p:sp>
        <p:sp>
          <p:nvSpPr>
            <p:cNvPr id="42016" name="Text Box 24"/>
            <p:cNvSpPr txBox="1">
              <a:spLocks noChangeArrowheads="1"/>
            </p:cNvSpPr>
            <p:nvPr/>
          </p:nvSpPr>
          <p:spPr bwMode="auto">
            <a:xfrm>
              <a:off x="2386" y="3513"/>
              <a:ext cx="734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Times New Roman" charset="0"/>
                </a:rPr>
                <a:t>put    the dog  in the pen</a:t>
              </a:r>
            </a:p>
          </p:txBody>
        </p:sp>
        <p:sp>
          <p:nvSpPr>
            <p:cNvPr id="42017" name="Line 25"/>
            <p:cNvSpPr>
              <a:spLocks noChangeShapeType="1"/>
            </p:cNvSpPr>
            <p:nvPr/>
          </p:nvSpPr>
          <p:spPr bwMode="auto">
            <a:xfrm flipH="1">
              <a:off x="2326" y="3083"/>
              <a:ext cx="109" cy="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2018" name="Line 26"/>
            <p:cNvSpPr>
              <a:spLocks noChangeShapeType="1"/>
            </p:cNvSpPr>
            <p:nvPr/>
          </p:nvSpPr>
          <p:spPr bwMode="auto">
            <a:xfrm>
              <a:off x="2435" y="3083"/>
              <a:ext cx="158" cy="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2019" name="Line 27"/>
            <p:cNvSpPr>
              <a:spLocks noChangeShapeType="1"/>
            </p:cNvSpPr>
            <p:nvPr/>
          </p:nvSpPr>
          <p:spPr bwMode="auto">
            <a:xfrm flipH="1">
              <a:off x="2277" y="3258"/>
              <a:ext cx="24" cy="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2020" name="Line 28"/>
            <p:cNvSpPr>
              <a:spLocks noChangeShapeType="1"/>
            </p:cNvSpPr>
            <p:nvPr/>
          </p:nvSpPr>
          <p:spPr bwMode="auto">
            <a:xfrm flipH="1">
              <a:off x="2485" y="3244"/>
              <a:ext cx="104" cy="1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2021" name="Line 29"/>
            <p:cNvSpPr>
              <a:spLocks noChangeShapeType="1"/>
            </p:cNvSpPr>
            <p:nvPr/>
          </p:nvSpPr>
          <p:spPr bwMode="auto">
            <a:xfrm>
              <a:off x="2584" y="3239"/>
              <a:ext cx="30" cy="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2022" name="Line 30"/>
            <p:cNvSpPr>
              <a:spLocks noChangeShapeType="1"/>
            </p:cNvSpPr>
            <p:nvPr/>
          </p:nvSpPr>
          <p:spPr bwMode="auto">
            <a:xfrm>
              <a:off x="2589" y="3248"/>
              <a:ext cx="295" cy="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2023" name="Line 31"/>
            <p:cNvSpPr>
              <a:spLocks noChangeShapeType="1"/>
            </p:cNvSpPr>
            <p:nvPr/>
          </p:nvSpPr>
          <p:spPr bwMode="auto">
            <a:xfrm flipH="1">
              <a:off x="2472" y="3409"/>
              <a:ext cx="8" cy="1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2024" name="Line 32"/>
            <p:cNvSpPr>
              <a:spLocks noChangeShapeType="1"/>
            </p:cNvSpPr>
            <p:nvPr/>
          </p:nvSpPr>
          <p:spPr bwMode="auto">
            <a:xfrm flipH="1">
              <a:off x="2572" y="3414"/>
              <a:ext cx="58" cy="1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2025" name="Line 33"/>
            <p:cNvSpPr>
              <a:spLocks noChangeShapeType="1"/>
            </p:cNvSpPr>
            <p:nvPr/>
          </p:nvSpPr>
          <p:spPr bwMode="auto">
            <a:xfrm>
              <a:off x="2572" y="3542"/>
              <a:ext cx="1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2026" name="Line 34"/>
            <p:cNvSpPr>
              <a:spLocks noChangeShapeType="1"/>
            </p:cNvSpPr>
            <p:nvPr/>
          </p:nvSpPr>
          <p:spPr bwMode="auto">
            <a:xfrm>
              <a:off x="2630" y="3414"/>
              <a:ext cx="138" cy="1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2027" name="Line 35"/>
            <p:cNvSpPr>
              <a:spLocks noChangeShapeType="1"/>
            </p:cNvSpPr>
            <p:nvPr/>
          </p:nvSpPr>
          <p:spPr bwMode="auto">
            <a:xfrm flipH="1">
              <a:off x="2826" y="3409"/>
              <a:ext cx="70" cy="1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2028" name="Line 36"/>
            <p:cNvSpPr>
              <a:spLocks noChangeShapeType="1"/>
            </p:cNvSpPr>
            <p:nvPr/>
          </p:nvSpPr>
          <p:spPr bwMode="auto">
            <a:xfrm flipV="1">
              <a:off x="2817" y="3537"/>
              <a:ext cx="271" cy="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2029" name="Line 37"/>
            <p:cNvSpPr>
              <a:spLocks noChangeShapeType="1"/>
            </p:cNvSpPr>
            <p:nvPr/>
          </p:nvSpPr>
          <p:spPr bwMode="auto">
            <a:xfrm>
              <a:off x="2896" y="3400"/>
              <a:ext cx="192" cy="1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622300" y="4603750"/>
            <a:ext cx="1493838" cy="1039813"/>
            <a:chOff x="2179" y="2993"/>
            <a:chExt cx="941" cy="655"/>
          </a:xfrm>
        </p:grpSpPr>
        <p:sp>
          <p:nvSpPr>
            <p:cNvPr id="41996" name="Text Box 39"/>
            <p:cNvSpPr txBox="1">
              <a:spLocks noChangeArrowheads="1"/>
            </p:cNvSpPr>
            <p:nvPr/>
          </p:nvSpPr>
          <p:spPr bwMode="auto">
            <a:xfrm>
              <a:off x="2361" y="2993"/>
              <a:ext cx="150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Times New Roman" charset="0"/>
                </a:rPr>
                <a:t>S</a:t>
              </a:r>
            </a:p>
          </p:txBody>
        </p:sp>
        <p:sp>
          <p:nvSpPr>
            <p:cNvPr id="41997" name="Text Box 40"/>
            <p:cNvSpPr txBox="1">
              <a:spLocks noChangeArrowheads="1"/>
            </p:cNvSpPr>
            <p:nvPr/>
          </p:nvSpPr>
          <p:spPr bwMode="auto">
            <a:xfrm>
              <a:off x="2241" y="3149"/>
              <a:ext cx="454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Times New Roman" charset="0"/>
                </a:rPr>
                <a:t>NP           VP</a:t>
              </a:r>
            </a:p>
          </p:txBody>
        </p:sp>
        <p:sp>
          <p:nvSpPr>
            <p:cNvPr id="41998" name="Text Box 41"/>
            <p:cNvSpPr txBox="1">
              <a:spLocks noChangeArrowheads="1"/>
            </p:cNvSpPr>
            <p:nvPr/>
          </p:nvSpPr>
          <p:spPr bwMode="auto">
            <a:xfrm>
              <a:off x="2179" y="3305"/>
              <a:ext cx="787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Times New Roman" charset="0"/>
                </a:rPr>
                <a:t>John       V     NP          PP</a:t>
              </a:r>
            </a:p>
          </p:txBody>
        </p:sp>
        <p:sp>
          <p:nvSpPr>
            <p:cNvPr id="41999" name="Text Box 42"/>
            <p:cNvSpPr txBox="1">
              <a:spLocks noChangeArrowheads="1"/>
            </p:cNvSpPr>
            <p:nvPr/>
          </p:nvSpPr>
          <p:spPr bwMode="auto">
            <a:xfrm>
              <a:off x="2386" y="3513"/>
              <a:ext cx="734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Times New Roman" charset="0"/>
                </a:rPr>
                <a:t>put    the dog  in the pen</a:t>
              </a:r>
            </a:p>
          </p:txBody>
        </p:sp>
        <p:sp>
          <p:nvSpPr>
            <p:cNvPr id="42000" name="Line 43"/>
            <p:cNvSpPr>
              <a:spLocks noChangeShapeType="1"/>
            </p:cNvSpPr>
            <p:nvPr/>
          </p:nvSpPr>
          <p:spPr bwMode="auto">
            <a:xfrm flipH="1">
              <a:off x="2326" y="3083"/>
              <a:ext cx="109" cy="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2001" name="Line 44"/>
            <p:cNvSpPr>
              <a:spLocks noChangeShapeType="1"/>
            </p:cNvSpPr>
            <p:nvPr/>
          </p:nvSpPr>
          <p:spPr bwMode="auto">
            <a:xfrm>
              <a:off x="2435" y="3083"/>
              <a:ext cx="158" cy="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2002" name="Line 45"/>
            <p:cNvSpPr>
              <a:spLocks noChangeShapeType="1"/>
            </p:cNvSpPr>
            <p:nvPr/>
          </p:nvSpPr>
          <p:spPr bwMode="auto">
            <a:xfrm flipH="1">
              <a:off x="2277" y="3258"/>
              <a:ext cx="24" cy="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2003" name="Line 46"/>
            <p:cNvSpPr>
              <a:spLocks noChangeShapeType="1"/>
            </p:cNvSpPr>
            <p:nvPr/>
          </p:nvSpPr>
          <p:spPr bwMode="auto">
            <a:xfrm flipH="1">
              <a:off x="2485" y="3244"/>
              <a:ext cx="104" cy="1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2004" name="Line 47"/>
            <p:cNvSpPr>
              <a:spLocks noChangeShapeType="1"/>
            </p:cNvSpPr>
            <p:nvPr/>
          </p:nvSpPr>
          <p:spPr bwMode="auto">
            <a:xfrm>
              <a:off x="2584" y="3239"/>
              <a:ext cx="30" cy="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2005" name="Line 48"/>
            <p:cNvSpPr>
              <a:spLocks noChangeShapeType="1"/>
            </p:cNvSpPr>
            <p:nvPr/>
          </p:nvSpPr>
          <p:spPr bwMode="auto">
            <a:xfrm>
              <a:off x="2589" y="3248"/>
              <a:ext cx="295" cy="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2006" name="Line 49"/>
            <p:cNvSpPr>
              <a:spLocks noChangeShapeType="1"/>
            </p:cNvSpPr>
            <p:nvPr/>
          </p:nvSpPr>
          <p:spPr bwMode="auto">
            <a:xfrm flipH="1">
              <a:off x="2472" y="3409"/>
              <a:ext cx="8" cy="1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2007" name="Line 50"/>
            <p:cNvSpPr>
              <a:spLocks noChangeShapeType="1"/>
            </p:cNvSpPr>
            <p:nvPr/>
          </p:nvSpPr>
          <p:spPr bwMode="auto">
            <a:xfrm flipH="1">
              <a:off x="2572" y="3414"/>
              <a:ext cx="58" cy="1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2008" name="Line 51"/>
            <p:cNvSpPr>
              <a:spLocks noChangeShapeType="1"/>
            </p:cNvSpPr>
            <p:nvPr/>
          </p:nvSpPr>
          <p:spPr bwMode="auto">
            <a:xfrm>
              <a:off x="2572" y="3542"/>
              <a:ext cx="1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2009" name="Line 52"/>
            <p:cNvSpPr>
              <a:spLocks noChangeShapeType="1"/>
            </p:cNvSpPr>
            <p:nvPr/>
          </p:nvSpPr>
          <p:spPr bwMode="auto">
            <a:xfrm>
              <a:off x="2630" y="3414"/>
              <a:ext cx="138" cy="1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2010" name="Line 53"/>
            <p:cNvSpPr>
              <a:spLocks noChangeShapeType="1"/>
            </p:cNvSpPr>
            <p:nvPr/>
          </p:nvSpPr>
          <p:spPr bwMode="auto">
            <a:xfrm flipH="1">
              <a:off x="2826" y="3409"/>
              <a:ext cx="70" cy="1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2011" name="Line 54"/>
            <p:cNvSpPr>
              <a:spLocks noChangeShapeType="1"/>
            </p:cNvSpPr>
            <p:nvPr/>
          </p:nvSpPr>
          <p:spPr bwMode="auto">
            <a:xfrm flipV="1">
              <a:off x="2817" y="3537"/>
              <a:ext cx="271" cy="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2012" name="Line 55"/>
            <p:cNvSpPr>
              <a:spLocks noChangeShapeType="1"/>
            </p:cNvSpPr>
            <p:nvPr/>
          </p:nvSpPr>
          <p:spPr bwMode="auto">
            <a:xfrm>
              <a:off x="2896" y="3400"/>
              <a:ext cx="192" cy="1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2598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the rules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612774" y="5443835"/>
            <a:ext cx="381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8474" y="479613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4674" y="4045803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NP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613568" y="4604841"/>
            <a:ext cx="381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993774" y="5432167"/>
            <a:ext cx="381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31874" y="4796135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1527174" y="5432167"/>
            <a:ext cx="381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65274" y="479613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2289174" y="5432167"/>
            <a:ext cx="381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27274" y="479613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2975768" y="5443041"/>
            <a:ext cx="381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32074" y="404580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PP</a:t>
            </a:r>
            <a:endParaRPr lang="en-US" dirty="0"/>
          </a:p>
        </p:txBody>
      </p:sp>
      <p:cxnSp>
        <p:nvCxnSpPr>
          <p:cNvPr id="19" name="Straight Connector 18"/>
          <p:cNvCxnSpPr>
            <a:stCxn id="16" idx="0"/>
          </p:cNvCxnSpPr>
          <p:nvPr/>
        </p:nvCxnSpPr>
        <p:spPr>
          <a:xfrm rot="5400000" flipH="1" flipV="1">
            <a:off x="2536824" y="4472285"/>
            <a:ext cx="381000" cy="266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V="1">
            <a:off x="2847458" y="4478119"/>
            <a:ext cx="369332" cy="266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46274" y="343620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NP</a:t>
            </a:r>
            <a:endParaRPr lang="en-US" dirty="0"/>
          </a:p>
        </p:txBody>
      </p:sp>
      <p:cxnSp>
        <p:nvCxnSpPr>
          <p:cNvPr id="22" name="Straight Connector 21"/>
          <p:cNvCxnSpPr>
            <a:stCxn id="14" idx="0"/>
          </p:cNvCxnSpPr>
          <p:nvPr/>
        </p:nvCxnSpPr>
        <p:spPr>
          <a:xfrm rot="5400000" flipH="1" flipV="1">
            <a:off x="1393824" y="4167485"/>
            <a:ext cx="990600" cy="266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21" idx="2"/>
          </p:cNvCxnSpPr>
          <p:nvPr/>
        </p:nvCxnSpPr>
        <p:spPr>
          <a:xfrm rot="10800000">
            <a:off x="2251074" y="3805535"/>
            <a:ext cx="533400" cy="240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412874" y="282660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VP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rot="5400000" flipH="1" flipV="1">
            <a:off x="575071" y="3805932"/>
            <a:ext cx="1600200" cy="3802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24" idx="2"/>
          </p:cNvCxnSpPr>
          <p:nvPr/>
        </p:nvCxnSpPr>
        <p:spPr>
          <a:xfrm rot="10800000">
            <a:off x="1717674" y="3195935"/>
            <a:ext cx="304800" cy="240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55674" y="214080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 rot="5400000" flipH="1" flipV="1">
            <a:off x="149343" y="3163272"/>
            <a:ext cx="1535668" cy="229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>
            <a:off x="1185068" y="2510135"/>
            <a:ext cx="380206" cy="3164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50874" y="5634335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eat sushi with tuna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2971800" y="4800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32" name="Right Arrow 31"/>
          <p:cNvSpPr/>
          <p:nvPr/>
        </p:nvSpPr>
        <p:spPr>
          <a:xfrm>
            <a:off x="3962400" y="3436203"/>
            <a:ext cx="609600" cy="9906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286000" y="6183868"/>
            <a:ext cx="476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CFG rules occur in this tree?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34000" y="2392501"/>
            <a:ext cx="2667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 	</a:t>
            </a:r>
            <a:r>
              <a:rPr lang="en-US" altLang="ko-KR" sz="2000" dirty="0" smtClean="0">
                <a:solidFill>
                  <a:srgbClr val="0000FF"/>
                </a:solidFill>
                <a:latin typeface="Lucida Sans" charset="0"/>
                <a:ea typeface="굴림" charset="-127"/>
                <a:cs typeface="굴림" charset="-127"/>
                <a:sym typeface="Symbol" charset="2"/>
              </a:rPr>
              <a:t></a:t>
            </a:r>
            <a:r>
              <a:rPr lang="en-US" sz="2000" dirty="0" smtClean="0">
                <a:solidFill>
                  <a:srgbClr val="0000FF"/>
                </a:solidFill>
              </a:rPr>
              <a:t> 	NP VP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NP 	</a:t>
            </a:r>
            <a:r>
              <a:rPr lang="en-US" altLang="ko-KR" sz="2000" dirty="0" smtClean="0">
                <a:solidFill>
                  <a:srgbClr val="0000FF"/>
                </a:solidFill>
                <a:latin typeface="Lucida Sans" charset="0"/>
                <a:ea typeface="굴림" charset="-127"/>
                <a:cs typeface="굴림" charset="-127"/>
                <a:sym typeface="Symbol" charset="2"/>
              </a:rPr>
              <a:t></a:t>
            </a:r>
            <a:r>
              <a:rPr lang="en-US" sz="2000" dirty="0" smtClean="0">
                <a:solidFill>
                  <a:srgbClr val="0000FF"/>
                </a:solidFill>
              </a:rPr>
              <a:t> 	PRP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PRP 	</a:t>
            </a:r>
            <a:r>
              <a:rPr lang="en-US" altLang="ko-KR" sz="2000" dirty="0" smtClean="0">
                <a:solidFill>
                  <a:srgbClr val="0000FF"/>
                </a:solidFill>
                <a:latin typeface="Lucida Sans" charset="0"/>
                <a:ea typeface="굴림" charset="-127"/>
                <a:cs typeface="굴림" charset="-127"/>
                <a:sym typeface="Symbol" charset="2"/>
              </a:rPr>
              <a:t></a:t>
            </a:r>
            <a:r>
              <a:rPr lang="en-US" sz="2000" dirty="0" smtClean="0">
                <a:solidFill>
                  <a:srgbClr val="0000FF"/>
                </a:solidFill>
              </a:rPr>
              <a:t> 	I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VP 	</a:t>
            </a:r>
            <a:r>
              <a:rPr lang="en-US" altLang="ko-KR" sz="2000" dirty="0" smtClean="0">
                <a:solidFill>
                  <a:srgbClr val="0000FF"/>
                </a:solidFill>
                <a:latin typeface="Lucida Sans" charset="0"/>
                <a:ea typeface="굴림" charset="-127"/>
                <a:cs typeface="굴림" charset="-127"/>
                <a:sym typeface="Symbol" charset="2"/>
              </a:rPr>
              <a:t></a:t>
            </a:r>
            <a:r>
              <a:rPr lang="en-US" sz="2000" dirty="0" smtClean="0">
                <a:solidFill>
                  <a:srgbClr val="0000FF"/>
                </a:solidFill>
              </a:rPr>
              <a:t> 	V NP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V 	</a:t>
            </a:r>
            <a:r>
              <a:rPr lang="en-US" altLang="ko-KR" sz="2000" dirty="0">
                <a:solidFill>
                  <a:srgbClr val="0000FF"/>
                </a:solidFill>
                <a:latin typeface="Lucida Sans" charset="0"/>
                <a:ea typeface="굴림" charset="-127"/>
                <a:cs typeface="굴림" charset="-127"/>
                <a:sym typeface="Symbol" charset="2"/>
              </a:rPr>
              <a:t></a:t>
            </a:r>
            <a:r>
              <a:rPr lang="en-US" sz="2000" dirty="0" smtClean="0">
                <a:solidFill>
                  <a:srgbClr val="0000FF"/>
                </a:solidFill>
              </a:rPr>
              <a:t> 	eat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NP 	</a:t>
            </a:r>
            <a:r>
              <a:rPr lang="en-US" altLang="ko-KR" sz="2000" dirty="0" smtClean="0">
                <a:solidFill>
                  <a:srgbClr val="0000FF"/>
                </a:solidFill>
                <a:latin typeface="Lucida Sans" charset="0"/>
                <a:ea typeface="굴림" charset="-127"/>
                <a:cs typeface="굴림" charset="-127"/>
                <a:sym typeface="Symbol" charset="2"/>
              </a:rPr>
              <a:t>	</a:t>
            </a:r>
            <a:r>
              <a:rPr lang="en-US" sz="2000" dirty="0" smtClean="0">
                <a:solidFill>
                  <a:srgbClr val="0000FF"/>
                </a:solidFill>
              </a:rPr>
              <a:t>N PP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N 	</a:t>
            </a:r>
            <a:r>
              <a:rPr lang="en-US" altLang="ko-KR" sz="2000" dirty="0">
                <a:solidFill>
                  <a:srgbClr val="0000FF"/>
                </a:solidFill>
                <a:latin typeface="Lucida Sans" charset="0"/>
                <a:ea typeface="굴림" charset="-127"/>
                <a:cs typeface="굴림" charset="-127"/>
                <a:sym typeface="Symbol" charset="2"/>
              </a:rPr>
              <a:t></a:t>
            </a:r>
            <a:r>
              <a:rPr lang="en-US" sz="2000" dirty="0" smtClean="0">
                <a:solidFill>
                  <a:srgbClr val="0000FF"/>
                </a:solidFill>
              </a:rPr>
              <a:t> 	sushi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PP 	</a:t>
            </a:r>
            <a:r>
              <a:rPr lang="en-US" altLang="ko-KR" sz="2000" dirty="0">
                <a:solidFill>
                  <a:srgbClr val="0000FF"/>
                </a:solidFill>
                <a:latin typeface="Lucida Sans" charset="0"/>
                <a:ea typeface="굴림" charset="-127"/>
                <a:cs typeface="굴림" charset="-127"/>
                <a:sym typeface="Symbol" charset="2"/>
              </a:rPr>
              <a:t></a:t>
            </a:r>
            <a:r>
              <a:rPr lang="en-US" sz="2000" dirty="0" smtClean="0">
                <a:solidFill>
                  <a:srgbClr val="0000FF"/>
                </a:solidFill>
              </a:rPr>
              <a:t> 	IN N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IN 	</a:t>
            </a:r>
            <a:r>
              <a:rPr lang="en-US" altLang="ko-KR" sz="2000" dirty="0">
                <a:solidFill>
                  <a:srgbClr val="0000FF"/>
                </a:solidFill>
                <a:latin typeface="Lucida Sans" charset="0"/>
                <a:ea typeface="굴림" charset="-127"/>
                <a:cs typeface="굴림" charset="-127"/>
                <a:sym typeface="Symbol" charset="2"/>
              </a:rPr>
              <a:t></a:t>
            </a:r>
            <a:r>
              <a:rPr lang="en-US" sz="2000" dirty="0" smtClean="0">
                <a:solidFill>
                  <a:srgbClr val="0000FF"/>
                </a:solidFill>
              </a:rPr>
              <a:t> 	with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N 	</a:t>
            </a:r>
            <a:r>
              <a:rPr lang="en-US" altLang="ko-KR" sz="2000" dirty="0">
                <a:solidFill>
                  <a:srgbClr val="0000FF"/>
                </a:solidFill>
                <a:latin typeface="Lucida Sans" charset="0"/>
                <a:ea typeface="굴림" charset="-127"/>
                <a:cs typeface="굴림" charset="-127"/>
                <a:sym typeface="Symbol" charset="2"/>
              </a:rPr>
              <a:t></a:t>
            </a:r>
            <a:r>
              <a:rPr lang="en-US" sz="2000" dirty="0" smtClean="0">
                <a:solidFill>
                  <a:srgbClr val="0000FF"/>
                </a:solidFill>
              </a:rPr>
              <a:t> 	tuna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596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</a:t>
            </a:r>
            <a:r>
              <a:rPr lang="en-US" dirty="0" smtClean="0"/>
              <a:t> PCFG </a:t>
            </a:r>
            <a:r>
              <a:rPr lang="en-US" dirty="0"/>
              <a:t>Probabilities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can extract the rules from the trees</a:t>
            </a:r>
          </a:p>
        </p:txBody>
      </p:sp>
      <p:sp>
        <p:nvSpPr>
          <p:cNvPr id="2" name="Rectangle 1"/>
          <p:cNvSpPr/>
          <p:nvPr/>
        </p:nvSpPr>
        <p:spPr>
          <a:xfrm>
            <a:off x="5029200" y="2430336"/>
            <a:ext cx="31790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en-US" altLang="ko-KR" dirty="0">
                <a:solidFill>
                  <a:srgbClr val="0000FF"/>
                </a:solidFill>
                <a:latin typeface="Lucida Sans" charset="0"/>
                <a:ea typeface="굴림" charset="-127"/>
                <a:cs typeface="굴림" charset="-127"/>
              </a:rPr>
              <a:t>S      </a:t>
            </a:r>
            <a:r>
              <a:rPr lang="en-US" altLang="ko-KR" dirty="0">
                <a:solidFill>
                  <a:srgbClr val="0000FF"/>
                </a:solidFill>
                <a:latin typeface="Lucida Sans" charset="0"/>
                <a:ea typeface="굴림" charset="-127"/>
                <a:cs typeface="굴림" charset="-127"/>
                <a:sym typeface="Symbol" charset="2"/>
              </a:rPr>
              <a:t></a:t>
            </a:r>
            <a:r>
              <a:rPr lang="en-US" altLang="ko-KR" dirty="0">
                <a:solidFill>
                  <a:srgbClr val="0000FF"/>
                </a:solidFill>
                <a:latin typeface="Lucida Sans" charset="0"/>
                <a:ea typeface="굴림" charset="-127"/>
                <a:cs typeface="굴림" charset="-127"/>
              </a:rPr>
              <a:t>    NP  VP       1.0     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en-US" altLang="ko-KR" dirty="0">
                <a:solidFill>
                  <a:srgbClr val="0000FF"/>
                </a:solidFill>
                <a:latin typeface="Lucida Sans" charset="0"/>
                <a:ea typeface="굴림" charset="-127"/>
                <a:cs typeface="굴림" charset="-127"/>
              </a:rPr>
              <a:t>VP    </a:t>
            </a:r>
            <a:r>
              <a:rPr lang="en-US" altLang="ko-KR" dirty="0">
                <a:solidFill>
                  <a:srgbClr val="0000FF"/>
                </a:solidFill>
                <a:latin typeface="Lucida Sans" charset="0"/>
                <a:ea typeface="굴림" charset="-127"/>
                <a:cs typeface="굴림" charset="-127"/>
                <a:sym typeface="Symbol" charset="2"/>
              </a:rPr>
              <a:t></a:t>
            </a:r>
            <a:r>
              <a:rPr lang="en-US" altLang="ko-KR" dirty="0">
                <a:solidFill>
                  <a:srgbClr val="0000FF"/>
                </a:solidFill>
                <a:latin typeface="Lucida Sans" charset="0"/>
                <a:ea typeface="굴림" charset="-127"/>
                <a:cs typeface="굴림" charset="-127"/>
              </a:rPr>
              <a:t>    V  NP         0.7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en-US" altLang="ko-KR" dirty="0">
                <a:solidFill>
                  <a:srgbClr val="0000FF"/>
                </a:solidFill>
                <a:latin typeface="Lucida Sans" charset="0"/>
                <a:ea typeface="굴림" charset="-127"/>
                <a:cs typeface="굴림" charset="-127"/>
              </a:rPr>
              <a:t>VP    </a:t>
            </a:r>
            <a:r>
              <a:rPr lang="en-US" altLang="ko-KR" dirty="0">
                <a:solidFill>
                  <a:srgbClr val="0000FF"/>
                </a:solidFill>
                <a:latin typeface="Lucida Sans" charset="0"/>
                <a:ea typeface="굴림" charset="-127"/>
                <a:cs typeface="굴림" charset="-127"/>
                <a:sym typeface="Symbol" charset="2"/>
              </a:rPr>
              <a:t>   </a:t>
            </a:r>
            <a:r>
              <a:rPr lang="en-US" altLang="ko-KR" dirty="0">
                <a:solidFill>
                  <a:srgbClr val="0000FF"/>
                </a:solidFill>
                <a:latin typeface="Lucida Sans" charset="0"/>
                <a:ea typeface="굴림" charset="-127"/>
                <a:cs typeface="굴림" charset="-127"/>
              </a:rPr>
              <a:t> VP  PP        0.3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en-US" altLang="ko-KR" dirty="0">
                <a:solidFill>
                  <a:srgbClr val="0000FF"/>
                </a:solidFill>
                <a:latin typeface="Lucida Sans" charset="0"/>
                <a:ea typeface="굴림" charset="-127"/>
                <a:cs typeface="굴림" charset="-127"/>
              </a:rPr>
              <a:t>PP    </a:t>
            </a:r>
            <a:r>
              <a:rPr lang="en-US" altLang="ko-KR" dirty="0">
                <a:solidFill>
                  <a:srgbClr val="0000FF"/>
                </a:solidFill>
                <a:latin typeface="Lucida Sans" charset="0"/>
                <a:ea typeface="굴림" charset="-127"/>
                <a:cs typeface="굴림" charset="-127"/>
                <a:sym typeface="Symbol" charset="2"/>
              </a:rPr>
              <a:t>   </a:t>
            </a:r>
            <a:r>
              <a:rPr lang="en-US" altLang="ko-KR" dirty="0">
                <a:solidFill>
                  <a:srgbClr val="0000FF"/>
                </a:solidFill>
                <a:latin typeface="Lucida Sans" charset="0"/>
                <a:ea typeface="굴림" charset="-127"/>
                <a:cs typeface="굴림" charset="-127"/>
              </a:rPr>
              <a:t>P  NP          1.0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en-US" altLang="ko-KR" dirty="0">
                <a:solidFill>
                  <a:srgbClr val="0000FF"/>
                </a:solidFill>
                <a:latin typeface="Lucida Sans" charset="0"/>
                <a:ea typeface="굴림" charset="-127"/>
                <a:cs typeface="굴림" charset="-127"/>
              </a:rPr>
              <a:t>P      </a:t>
            </a:r>
            <a:r>
              <a:rPr lang="en-US" altLang="ko-KR" dirty="0">
                <a:solidFill>
                  <a:srgbClr val="0000FF"/>
                </a:solidFill>
                <a:latin typeface="Lucida Sans" charset="0"/>
                <a:ea typeface="굴림" charset="-127"/>
                <a:cs typeface="굴림" charset="-127"/>
                <a:sym typeface="Symbol" charset="2"/>
              </a:rPr>
              <a:t> </a:t>
            </a:r>
            <a:r>
              <a:rPr lang="en-US" altLang="ko-KR" dirty="0">
                <a:solidFill>
                  <a:srgbClr val="0000FF"/>
                </a:solidFill>
                <a:latin typeface="Lucida Sans" charset="0"/>
                <a:ea typeface="굴림" charset="-127"/>
                <a:cs typeface="굴림" charset="-127"/>
              </a:rPr>
              <a:t>  </a:t>
            </a:r>
            <a:r>
              <a:rPr lang="en-US" altLang="ko-KR" i="1" dirty="0">
                <a:solidFill>
                  <a:srgbClr val="0000FF"/>
                </a:solidFill>
                <a:latin typeface="Lucida Sans" charset="0"/>
                <a:ea typeface="굴림" charset="-127"/>
                <a:cs typeface="굴림" charset="-127"/>
              </a:rPr>
              <a:t>with</a:t>
            </a:r>
            <a:r>
              <a:rPr lang="en-US" altLang="ko-KR" dirty="0">
                <a:solidFill>
                  <a:srgbClr val="0000FF"/>
                </a:solidFill>
                <a:latin typeface="Lucida Sans" charset="0"/>
                <a:ea typeface="굴림" charset="-127"/>
                <a:cs typeface="굴림" charset="-127"/>
              </a:rPr>
              <a:t>           1.0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en-US" altLang="ko-KR" dirty="0">
                <a:solidFill>
                  <a:srgbClr val="0000FF"/>
                </a:solidFill>
                <a:latin typeface="Lucida Sans" charset="0"/>
                <a:ea typeface="굴림" charset="-127"/>
                <a:cs typeface="굴림" charset="-127"/>
              </a:rPr>
              <a:t>V      </a:t>
            </a:r>
            <a:r>
              <a:rPr lang="en-US" altLang="ko-KR" dirty="0">
                <a:solidFill>
                  <a:srgbClr val="0000FF"/>
                </a:solidFill>
                <a:latin typeface="Lucida Sans" charset="0"/>
                <a:ea typeface="굴림" charset="-127"/>
                <a:cs typeface="굴림" charset="-127"/>
                <a:sym typeface="Symbol" charset="2"/>
              </a:rPr>
              <a:t> </a:t>
            </a:r>
            <a:r>
              <a:rPr lang="en-US" altLang="ko-KR" dirty="0">
                <a:solidFill>
                  <a:srgbClr val="0000FF"/>
                </a:solidFill>
                <a:latin typeface="Lucida Sans" charset="0"/>
                <a:ea typeface="굴림" charset="-127"/>
                <a:cs typeface="굴림" charset="-127"/>
              </a:rPr>
              <a:t> </a:t>
            </a:r>
            <a:r>
              <a:rPr lang="en-US" altLang="ko-KR" i="1" dirty="0">
                <a:solidFill>
                  <a:srgbClr val="0000FF"/>
                </a:solidFill>
                <a:latin typeface="Lucida Sans" charset="0"/>
                <a:ea typeface="굴림" charset="-127"/>
                <a:cs typeface="굴림" charset="-127"/>
              </a:rPr>
              <a:t>saw</a:t>
            </a:r>
            <a:r>
              <a:rPr lang="en-US" altLang="ko-KR" dirty="0">
                <a:solidFill>
                  <a:srgbClr val="0000FF"/>
                </a:solidFill>
                <a:latin typeface="Lucida Sans" charset="0"/>
                <a:ea typeface="굴림" charset="-127"/>
                <a:cs typeface="굴림" charset="-127"/>
              </a:rPr>
              <a:t>            1.0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1815" y="54102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do we go from the extracted CFG rules to PCFG rules?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2286000"/>
            <a:ext cx="213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	</a:t>
            </a:r>
            <a:r>
              <a:rPr lang="en-US" altLang="ko-KR" sz="2000" dirty="0">
                <a:solidFill>
                  <a:srgbClr val="0000FF"/>
                </a:solidFill>
                <a:latin typeface="Lucida Sans" charset="0"/>
                <a:ea typeface="굴림" charset="-127"/>
                <a:cs typeface="굴림" charset="-127"/>
                <a:sym typeface="Symbol" charset="2"/>
              </a:rPr>
              <a:t></a:t>
            </a:r>
            <a:r>
              <a:rPr lang="en-US" sz="2000" dirty="0" smtClean="0">
                <a:solidFill>
                  <a:srgbClr val="0000FF"/>
                </a:solidFill>
              </a:rPr>
              <a:t> 	NP VP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NP	</a:t>
            </a:r>
            <a:r>
              <a:rPr lang="en-US" altLang="ko-KR" sz="2000" dirty="0" smtClean="0">
                <a:solidFill>
                  <a:srgbClr val="0000FF"/>
                </a:solidFill>
                <a:latin typeface="Lucida Sans" charset="0"/>
                <a:ea typeface="굴림" charset="-127"/>
                <a:cs typeface="굴림" charset="-127"/>
                <a:sym typeface="Symbol" charset="2"/>
              </a:rPr>
              <a:t></a:t>
            </a:r>
            <a:r>
              <a:rPr lang="en-US" altLang="ko-KR" sz="2000" dirty="0">
                <a:solidFill>
                  <a:srgbClr val="0000FF"/>
                </a:solidFill>
                <a:sym typeface="Symbol" charset="2"/>
              </a:rPr>
              <a:t>	</a:t>
            </a:r>
            <a:r>
              <a:rPr lang="en-US" sz="2000" dirty="0" smtClean="0">
                <a:solidFill>
                  <a:srgbClr val="0000FF"/>
                </a:solidFill>
              </a:rPr>
              <a:t>PRP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PRP	</a:t>
            </a:r>
            <a:r>
              <a:rPr lang="en-US" altLang="ko-KR" sz="2000" dirty="0" smtClean="0">
                <a:solidFill>
                  <a:srgbClr val="0000FF"/>
                </a:solidFill>
                <a:latin typeface="Lucida Sans" charset="0"/>
                <a:ea typeface="굴림" charset="-127"/>
                <a:cs typeface="굴림" charset="-127"/>
                <a:sym typeface="Symbol" charset="2"/>
              </a:rPr>
              <a:t></a:t>
            </a:r>
            <a:r>
              <a:rPr lang="en-US" altLang="ko-KR" sz="2000" dirty="0">
                <a:solidFill>
                  <a:srgbClr val="0000FF"/>
                </a:solidFill>
                <a:sym typeface="Symbol" charset="2"/>
              </a:rPr>
              <a:t>	</a:t>
            </a:r>
            <a:r>
              <a:rPr lang="en-US" sz="2000" dirty="0" smtClean="0">
                <a:solidFill>
                  <a:srgbClr val="0000FF"/>
                </a:solidFill>
              </a:rPr>
              <a:t>I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VP	</a:t>
            </a:r>
            <a:r>
              <a:rPr lang="en-US" altLang="ko-KR" sz="2000" dirty="0" smtClean="0">
                <a:solidFill>
                  <a:srgbClr val="0000FF"/>
                </a:solidFill>
                <a:latin typeface="Lucida Sans" charset="0"/>
                <a:ea typeface="굴림" charset="-127"/>
                <a:cs typeface="굴림" charset="-127"/>
                <a:sym typeface="Symbol" charset="2"/>
              </a:rPr>
              <a:t>	</a:t>
            </a:r>
            <a:r>
              <a:rPr lang="en-US" sz="2000" dirty="0" smtClean="0">
                <a:solidFill>
                  <a:srgbClr val="0000FF"/>
                </a:solidFill>
              </a:rPr>
              <a:t>V NP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V	</a:t>
            </a:r>
            <a:r>
              <a:rPr lang="en-US" altLang="ko-KR" sz="2000" dirty="0" smtClean="0">
                <a:solidFill>
                  <a:srgbClr val="0000FF"/>
                </a:solidFill>
                <a:latin typeface="Lucida Sans" charset="0"/>
                <a:ea typeface="굴림" charset="-127"/>
                <a:cs typeface="굴림" charset="-127"/>
                <a:sym typeface="Symbol" charset="2"/>
              </a:rPr>
              <a:t>	</a:t>
            </a:r>
            <a:r>
              <a:rPr lang="en-US" sz="2000" dirty="0" smtClean="0">
                <a:solidFill>
                  <a:srgbClr val="0000FF"/>
                </a:solidFill>
              </a:rPr>
              <a:t>eat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NP	</a:t>
            </a:r>
            <a:r>
              <a:rPr lang="en-US" altLang="ko-KR" sz="2000" dirty="0" smtClean="0">
                <a:solidFill>
                  <a:srgbClr val="0000FF"/>
                </a:solidFill>
                <a:latin typeface="Lucida Sans" charset="0"/>
                <a:ea typeface="굴림" charset="-127"/>
                <a:cs typeface="굴림" charset="-127"/>
                <a:sym typeface="Symbol" charset="2"/>
              </a:rPr>
              <a:t>	</a:t>
            </a:r>
            <a:r>
              <a:rPr lang="en-US" sz="2000" dirty="0" smtClean="0">
                <a:solidFill>
                  <a:srgbClr val="0000FF"/>
                </a:solidFill>
              </a:rPr>
              <a:t>N PP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N	</a:t>
            </a:r>
            <a:r>
              <a:rPr lang="en-US" altLang="ko-KR" sz="2000" dirty="0" smtClean="0">
                <a:solidFill>
                  <a:srgbClr val="0000FF"/>
                </a:solidFill>
                <a:latin typeface="Lucida Sans" charset="0"/>
                <a:ea typeface="굴림" charset="-127"/>
                <a:cs typeface="굴림" charset="-127"/>
                <a:sym typeface="Symbol" charset="2"/>
              </a:rPr>
              <a:t>	</a:t>
            </a:r>
            <a:r>
              <a:rPr lang="en-US" sz="2000" dirty="0" smtClean="0">
                <a:solidFill>
                  <a:srgbClr val="0000FF"/>
                </a:solidFill>
              </a:rPr>
              <a:t>sushi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…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276600" y="2743200"/>
            <a:ext cx="1219200" cy="12954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3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</a:t>
            </a:r>
            <a:r>
              <a:rPr lang="en-US" dirty="0" smtClean="0"/>
              <a:t> PCFG </a:t>
            </a:r>
            <a:r>
              <a:rPr lang="en-US" dirty="0"/>
              <a:t>Probabilities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1295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E</a:t>
            </a:r>
            <a:r>
              <a:rPr lang="en-US" dirty="0" smtClean="0"/>
              <a:t>xtract the rules from the trees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Calculate the probabilities using MLE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379239"/>
              </p:ext>
            </p:extLst>
          </p:nvPr>
        </p:nvGraphicFramePr>
        <p:xfrm>
          <a:off x="1066800" y="4495800"/>
          <a:ext cx="59944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Equation" r:id="rId4" imgW="2997200" imgH="584200" progId="Equation.3">
                  <p:embed/>
                </p:oleObj>
              </mc:Choice>
              <mc:Fallback>
                <p:oleObj name="Equation" r:id="rId4" imgW="29972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495800"/>
                        <a:ext cx="5994400" cy="116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685064"/>
              </p:ext>
            </p:extLst>
          </p:nvPr>
        </p:nvGraphicFramePr>
        <p:xfrm>
          <a:off x="1784350" y="3200400"/>
          <a:ext cx="1111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Equation" r:id="rId6" imgW="444500" imgH="203200" progId="Equation.3">
                  <p:embed/>
                </p:oleObj>
              </mc:Choice>
              <mc:Fallback>
                <p:oleObj name="Equation" r:id="rId6" imgW="444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84350" y="3200400"/>
                        <a:ext cx="111125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082820"/>
              </p:ext>
            </p:extLst>
          </p:nvPr>
        </p:nvGraphicFramePr>
        <p:xfrm>
          <a:off x="4077397" y="3200400"/>
          <a:ext cx="20637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Equation" r:id="rId8" imgW="825500" imgH="203200" progId="Equation.3">
                  <p:embed/>
                </p:oleObj>
              </mc:Choice>
              <mc:Fallback>
                <p:oleObj name="Equation" r:id="rId8" imgW="825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77397" y="3200400"/>
                        <a:ext cx="206375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ight Arrow 2"/>
          <p:cNvSpPr/>
          <p:nvPr/>
        </p:nvSpPr>
        <p:spPr>
          <a:xfrm>
            <a:off x="3200400" y="3200400"/>
            <a:ext cx="762000" cy="5080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45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PCFG Probabilities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339876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	</a:t>
            </a:r>
            <a:r>
              <a:rPr lang="en-US" altLang="ko-KR" sz="2400" dirty="0" smtClean="0">
                <a:latin typeface="Lucida Sans" charset="0"/>
                <a:ea typeface="굴림" charset="-127"/>
                <a:cs typeface="굴림" charset="-127"/>
                <a:sym typeface="Symbol" charset="2"/>
              </a:rPr>
              <a:t></a:t>
            </a:r>
            <a:r>
              <a:rPr lang="en-US" altLang="ko-KR" sz="2400" dirty="0" smtClean="0">
                <a:solidFill>
                  <a:srgbClr val="0000FF"/>
                </a:solidFill>
                <a:latin typeface="Lucida Sans" charset="0"/>
                <a:ea typeface="굴림" charset="-127"/>
                <a:cs typeface="굴림" charset="-127"/>
                <a:sym typeface="Symbol" charset="2"/>
              </a:rPr>
              <a:t>	</a:t>
            </a:r>
            <a:r>
              <a:rPr lang="en-US" sz="2400" dirty="0" smtClean="0"/>
              <a:t>NP VP		10</a:t>
            </a:r>
          </a:p>
          <a:p>
            <a:r>
              <a:rPr lang="en-US" sz="2400" dirty="0" smtClean="0"/>
              <a:t>S	</a:t>
            </a:r>
            <a:r>
              <a:rPr lang="en-US" altLang="ko-KR" sz="2400" dirty="0" smtClean="0">
                <a:latin typeface="Lucida Sans" charset="0"/>
                <a:ea typeface="굴림" charset="-127"/>
                <a:cs typeface="굴림" charset="-127"/>
                <a:sym typeface="Symbol" charset="2"/>
              </a:rPr>
              <a:t>	</a:t>
            </a:r>
            <a:r>
              <a:rPr lang="en-US" sz="2400" dirty="0" smtClean="0"/>
              <a:t> V NP		3</a:t>
            </a:r>
          </a:p>
          <a:p>
            <a:r>
              <a:rPr lang="en-US" sz="2400" dirty="0" smtClean="0"/>
              <a:t>S	</a:t>
            </a:r>
            <a:r>
              <a:rPr lang="en-US" altLang="ko-KR" sz="2400" dirty="0" smtClean="0">
                <a:latin typeface="Lucida Sans" charset="0"/>
                <a:ea typeface="굴림" charset="-127"/>
                <a:cs typeface="굴림" charset="-127"/>
                <a:sym typeface="Symbol" charset="2"/>
              </a:rPr>
              <a:t>	</a:t>
            </a:r>
            <a:r>
              <a:rPr lang="en-US" sz="2400" dirty="0" smtClean="0"/>
              <a:t>VP PP		2</a:t>
            </a:r>
          </a:p>
          <a:p>
            <a:r>
              <a:rPr lang="en-US" sz="2400" dirty="0" smtClean="0"/>
              <a:t>NP	</a:t>
            </a:r>
            <a:r>
              <a:rPr lang="en-US" altLang="ko-KR" sz="2400" dirty="0" smtClean="0">
                <a:latin typeface="Lucida Sans" charset="0"/>
                <a:ea typeface="굴림" charset="-127"/>
                <a:cs typeface="굴림" charset="-127"/>
                <a:sym typeface="Symbol" charset="2"/>
              </a:rPr>
              <a:t>	</a:t>
            </a:r>
            <a:r>
              <a:rPr lang="en-US" sz="2400" dirty="0" smtClean="0"/>
              <a:t>N			7</a:t>
            </a:r>
          </a:p>
          <a:p>
            <a:r>
              <a:rPr lang="en-US" sz="2400" dirty="0" smtClean="0"/>
              <a:t>NP	</a:t>
            </a:r>
            <a:r>
              <a:rPr lang="en-US" altLang="ko-KR" sz="2400" dirty="0" smtClean="0">
                <a:latin typeface="Lucida Sans" charset="0"/>
                <a:ea typeface="굴림" charset="-127"/>
                <a:cs typeface="굴림" charset="-127"/>
                <a:sym typeface="Symbol" charset="2"/>
              </a:rPr>
              <a:t>	</a:t>
            </a:r>
            <a:r>
              <a:rPr lang="en-US" sz="2400" dirty="0" smtClean="0"/>
              <a:t>N PP		3</a:t>
            </a:r>
          </a:p>
          <a:p>
            <a:r>
              <a:rPr lang="en-US" sz="2400" dirty="0" smtClean="0"/>
              <a:t>NP	</a:t>
            </a:r>
            <a:r>
              <a:rPr lang="en-US" altLang="ko-KR" sz="2400" dirty="0" smtClean="0">
                <a:latin typeface="Lucida Sans" charset="0"/>
                <a:ea typeface="굴림" charset="-127"/>
                <a:cs typeface="굴림" charset="-127"/>
                <a:sym typeface="Symbol" charset="2"/>
              </a:rPr>
              <a:t>	</a:t>
            </a:r>
            <a:r>
              <a:rPr lang="en-US" sz="2400" dirty="0" smtClean="0"/>
              <a:t>DT N		6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68952" y="3254276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P( S </a:t>
            </a:r>
            <a:r>
              <a:rPr lang="en-US" altLang="ko-KR" sz="2800" dirty="0" smtClean="0">
                <a:solidFill>
                  <a:srgbClr val="FF0000"/>
                </a:solidFill>
                <a:latin typeface="Lucida Sans" charset="0"/>
                <a:ea typeface="굴림" charset="-127"/>
                <a:cs typeface="굴림" charset="-127"/>
                <a:sym typeface="Symbol" charset="2"/>
              </a:rPr>
              <a:t> </a:t>
            </a:r>
            <a:r>
              <a:rPr lang="en-US" sz="2800" dirty="0" smtClean="0">
                <a:solidFill>
                  <a:srgbClr val="FF0000"/>
                </a:solidFill>
              </a:rPr>
              <a:t>V </a:t>
            </a:r>
            <a:r>
              <a:rPr lang="en-US" sz="2800" dirty="0" smtClean="0">
                <a:solidFill>
                  <a:srgbClr val="FF0000"/>
                </a:solidFill>
              </a:rPr>
              <a:t>NP) = 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1937266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Occurrences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41193" y="5105400"/>
            <a:ext cx="8235502" cy="999530"/>
            <a:chOff x="241193" y="5105400"/>
            <a:chExt cx="8235502" cy="999530"/>
          </a:xfrm>
        </p:grpSpPr>
        <p:sp>
          <p:nvSpPr>
            <p:cNvPr id="9" name="TextBox 8"/>
            <p:cNvSpPr txBox="1"/>
            <p:nvPr/>
          </p:nvSpPr>
          <p:spPr>
            <a:xfrm>
              <a:off x="241193" y="5424845"/>
              <a:ext cx="63215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P( S </a:t>
              </a:r>
              <a:r>
                <a:rPr lang="en-US" altLang="ko-KR" sz="2400" dirty="0">
                  <a:solidFill>
                    <a:srgbClr val="0000FF"/>
                  </a:solidFill>
                  <a:latin typeface="Lucida Sans" charset="0"/>
                  <a:ea typeface="굴림" charset="-127"/>
                  <a:cs typeface="굴림" charset="-127"/>
                  <a:sym typeface="Symbol" charset="2"/>
                </a:rPr>
                <a:t></a:t>
              </a:r>
              <a:r>
                <a:rPr lang="en-US" sz="2400" dirty="0" smtClean="0">
                  <a:solidFill>
                    <a:srgbClr val="0000FF"/>
                  </a:solidFill>
                </a:rPr>
                <a:t> V NP) = P( S </a:t>
              </a:r>
              <a:r>
                <a:rPr lang="en-US" altLang="ko-KR" sz="2400" dirty="0">
                  <a:solidFill>
                    <a:srgbClr val="0000FF"/>
                  </a:solidFill>
                  <a:latin typeface="Lucida Sans" charset="0"/>
                  <a:ea typeface="굴림" charset="-127"/>
                  <a:cs typeface="굴림" charset="-127"/>
                  <a:sym typeface="Symbol" charset="2"/>
                </a:rPr>
                <a:t></a:t>
              </a:r>
              <a:r>
                <a:rPr lang="en-US" sz="2400" dirty="0" smtClean="0">
                  <a:solidFill>
                    <a:srgbClr val="0000FF"/>
                  </a:solidFill>
                </a:rPr>
                <a:t> V NP | S) </a:t>
              </a:r>
              <a:r>
                <a:rPr lang="en-US" sz="2400" dirty="0">
                  <a:solidFill>
                    <a:srgbClr val="0000FF"/>
                  </a:solidFill>
                </a:rPr>
                <a:t>=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44841" y="5105400"/>
              <a:ext cx="2968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count(S </a:t>
              </a:r>
              <a:r>
                <a:rPr lang="en-US" altLang="ko-KR" sz="2400" dirty="0">
                  <a:solidFill>
                    <a:srgbClr val="0000FF"/>
                  </a:solidFill>
                  <a:latin typeface="Lucida Sans" charset="0"/>
                  <a:ea typeface="굴림" charset="-127"/>
                  <a:cs typeface="굴림" charset="-127"/>
                  <a:sym typeface="Symbol" charset="2"/>
                </a:rPr>
                <a:t></a:t>
              </a:r>
              <a:r>
                <a:rPr lang="en-US" sz="2400" dirty="0" smtClean="0">
                  <a:solidFill>
                    <a:srgbClr val="0000FF"/>
                  </a:solidFill>
                </a:rPr>
                <a:t> V NP)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02041" y="5643265"/>
              <a:ext cx="2968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00FF"/>
                  </a:solidFill>
                </a:rPr>
                <a:t>count(S</a:t>
              </a:r>
              <a:r>
                <a:rPr lang="en-US" sz="2400" dirty="0" smtClean="0">
                  <a:solidFill>
                    <a:srgbClr val="0000FF"/>
                  </a:solidFill>
                </a:rPr>
                <a:t>)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041793" y="5643265"/>
              <a:ext cx="213055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7850835" y="5643265"/>
              <a:ext cx="625860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927035" y="5177135"/>
              <a:ext cx="5311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3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50835" y="5638800"/>
              <a:ext cx="531165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15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306249" y="5410200"/>
              <a:ext cx="3899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=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07626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Grammar Equivalence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657600"/>
            <a:ext cx="7467600" cy="5334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FF0000"/>
                </a:solidFill>
                <a:sym typeface="Symbol" charset="2"/>
              </a:rPr>
              <a:t>What does it mean for two grammars to be equal</a:t>
            </a:r>
            <a:r>
              <a:rPr lang="en-US" sz="2800" dirty="0" smtClean="0">
                <a:solidFill>
                  <a:srgbClr val="FF0000"/>
                </a:solidFill>
                <a:sym typeface="Symbol" charset="2"/>
              </a:rPr>
              <a:t>?</a:t>
            </a:r>
            <a:endParaRPr lang="en-US" sz="2800" dirty="0">
              <a:solidFill>
                <a:srgbClr val="FF0000"/>
              </a:solidFill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92886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Grammar Equivalence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077200" cy="4724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FF6600"/>
                </a:solidFill>
              </a:rPr>
              <a:t>Weak equivalence</a:t>
            </a:r>
            <a:r>
              <a:rPr lang="en-US" sz="2800" dirty="0" smtClean="0"/>
              <a:t>: grammars generate </a:t>
            </a:r>
            <a:r>
              <a:rPr lang="en-US" sz="2800" dirty="0"/>
              <a:t>same set of </a:t>
            </a:r>
            <a:r>
              <a:rPr lang="en-US" sz="2800" dirty="0" smtClean="0"/>
              <a:t>strings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ym typeface="Symbol" charset="2"/>
              </a:rPr>
              <a:t>Grammar 1: </a:t>
            </a:r>
            <a:r>
              <a:rPr lang="en-US" sz="2400" dirty="0">
                <a:solidFill>
                  <a:srgbClr val="0000FF"/>
                </a:solidFill>
                <a:sym typeface="Symbol" charset="2"/>
              </a:rPr>
              <a:t>NP  </a:t>
            </a:r>
            <a:r>
              <a:rPr lang="en-US" sz="2400" dirty="0" err="1">
                <a:solidFill>
                  <a:srgbClr val="0000FF"/>
                </a:solidFill>
                <a:sym typeface="Symbol" charset="2"/>
              </a:rPr>
              <a:t>DetP</a:t>
            </a:r>
            <a:r>
              <a:rPr lang="en-US" sz="2400" dirty="0">
                <a:solidFill>
                  <a:srgbClr val="0000FF"/>
                </a:solidFill>
                <a:sym typeface="Symbol" charset="2"/>
              </a:rPr>
              <a:t> N </a:t>
            </a:r>
            <a:r>
              <a:rPr lang="en-US" sz="2400" dirty="0" smtClean="0">
                <a:solidFill>
                  <a:srgbClr val="0000FF"/>
                </a:solidFill>
                <a:sym typeface="Symbol" charset="2"/>
              </a:rPr>
              <a:t> </a:t>
            </a:r>
            <a:r>
              <a:rPr lang="en-US" sz="2400" dirty="0" smtClean="0">
                <a:sym typeface="Symbol" charset="2"/>
              </a:rPr>
              <a:t>and  </a:t>
            </a:r>
            <a:r>
              <a:rPr lang="en-US" sz="2400" dirty="0" err="1" smtClean="0">
                <a:solidFill>
                  <a:srgbClr val="0000FF"/>
                </a:solidFill>
                <a:sym typeface="Symbol" charset="2"/>
              </a:rPr>
              <a:t>DetP</a:t>
            </a:r>
            <a:r>
              <a:rPr lang="en-US" sz="2400" dirty="0" smtClean="0">
                <a:solidFill>
                  <a:srgbClr val="0000FF"/>
                </a:solidFill>
                <a:sym typeface="Symbol" charset="2"/>
              </a:rPr>
              <a:t> </a:t>
            </a:r>
            <a:r>
              <a:rPr lang="en-US" sz="2400" dirty="0">
                <a:solidFill>
                  <a:srgbClr val="0000FF"/>
                </a:solidFill>
                <a:sym typeface="Symbol" charset="2"/>
              </a:rPr>
              <a:t>  a | the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ym typeface="Symbol" charset="2"/>
              </a:rPr>
              <a:t>Grammar 2: </a:t>
            </a:r>
            <a:r>
              <a:rPr lang="en-US" sz="2400" dirty="0">
                <a:solidFill>
                  <a:srgbClr val="0000FF"/>
                </a:solidFill>
                <a:sym typeface="Symbol" charset="2"/>
              </a:rPr>
              <a:t>NP  a N </a:t>
            </a:r>
            <a:r>
              <a:rPr lang="en-US" sz="2400" dirty="0" smtClean="0">
                <a:solidFill>
                  <a:srgbClr val="0000FF"/>
                </a:solidFill>
                <a:sym typeface="Symbol" charset="2"/>
              </a:rPr>
              <a:t>| the </a:t>
            </a:r>
            <a:r>
              <a:rPr lang="en-US" sz="2400" dirty="0">
                <a:solidFill>
                  <a:srgbClr val="0000FF"/>
                </a:solidFill>
                <a:sym typeface="Symbol" charset="2"/>
              </a:rPr>
              <a:t>N</a:t>
            </a:r>
            <a:endParaRPr lang="en-US" sz="24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FF6600"/>
                </a:solidFill>
              </a:rPr>
              <a:t>Strong equivalence</a:t>
            </a:r>
            <a:r>
              <a:rPr lang="en-US" sz="2800" dirty="0" smtClean="0"/>
              <a:t>: grammars have </a:t>
            </a:r>
            <a:r>
              <a:rPr lang="en-US" sz="2800" dirty="0"/>
              <a:t>same set of derivation </a:t>
            </a:r>
            <a:r>
              <a:rPr lang="en-US" sz="2800" dirty="0" smtClean="0"/>
              <a:t>trees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With </a:t>
            </a:r>
            <a:r>
              <a:rPr lang="en-US" sz="2400" dirty="0" err="1"/>
              <a:t>CFGs</a:t>
            </a:r>
            <a:r>
              <a:rPr lang="en-US" sz="2400" dirty="0"/>
              <a:t>, possible only with useless </a:t>
            </a:r>
            <a:r>
              <a:rPr lang="en-US" sz="2400" dirty="0" smtClean="0"/>
              <a:t>rules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ym typeface="Symbol" charset="2"/>
              </a:rPr>
              <a:t>Grammar 2: </a:t>
            </a:r>
            <a:r>
              <a:rPr lang="en-US" sz="2400" dirty="0">
                <a:solidFill>
                  <a:srgbClr val="0000FF"/>
                </a:solidFill>
                <a:sym typeface="Symbol" charset="2"/>
              </a:rPr>
              <a:t>NP  a N </a:t>
            </a:r>
            <a:r>
              <a:rPr lang="en-US" sz="2400" dirty="0" smtClean="0">
                <a:solidFill>
                  <a:srgbClr val="0000FF"/>
                </a:solidFill>
                <a:sym typeface="Symbol" charset="2"/>
              </a:rPr>
              <a:t>| the </a:t>
            </a:r>
            <a:r>
              <a:rPr lang="en-US" sz="2400" dirty="0">
                <a:solidFill>
                  <a:srgbClr val="0000FF"/>
                </a:solidFill>
                <a:sym typeface="Symbol" charset="2"/>
              </a:rPr>
              <a:t>N</a:t>
            </a:r>
            <a:endParaRPr lang="en-US" sz="2400" dirty="0">
              <a:solidFill>
                <a:srgbClr val="0000FF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Grammar 3: </a:t>
            </a:r>
            <a:r>
              <a:rPr lang="en-US" sz="2400" dirty="0">
                <a:solidFill>
                  <a:srgbClr val="0000FF"/>
                </a:solidFill>
                <a:sym typeface="Symbol" charset="2"/>
              </a:rPr>
              <a:t>NP  a N </a:t>
            </a:r>
            <a:r>
              <a:rPr lang="en-US" sz="2400" dirty="0" smtClean="0">
                <a:solidFill>
                  <a:srgbClr val="0000FF"/>
                </a:solidFill>
                <a:sym typeface="Symbol" charset="2"/>
              </a:rPr>
              <a:t>| the </a:t>
            </a:r>
            <a:r>
              <a:rPr lang="en-US" sz="2400" dirty="0">
                <a:solidFill>
                  <a:srgbClr val="0000FF"/>
                </a:solidFill>
                <a:sym typeface="Symbol" charset="2"/>
              </a:rPr>
              <a:t>N</a:t>
            </a:r>
            <a:r>
              <a:rPr lang="en-US" sz="2400" dirty="0">
                <a:sym typeface="Symbol" charset="2"/>
              </a:rPr>
              <a:t>, </a:t>
            </a:r>
            <a:r>
              <a:rPr lang="en-US" sz="2400" dirty="0" err="1">
                <a:solidFill>
                  <a:srgbClr val="0000FF"/>
                </a:solidFill>
              </a:rPr>
              <a:t>DetP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  <a:sym typeface="Symbol" charset="2"/>
              </a:rPr>
              <a:t> </a:t>
            </a:r>
            <a:r>
              <a:rPr lang="en-US" sz="2400" dirty="0" smtClean="0">
                <a:solidFill>
                  <a:srgbClr val="0000FF"/>
                </a:solidFill>
                <a:sym typeface="Symbol" charset="2"/>
              </a:rPr>
              <a:t>many</a:t>
            </a:r>
            <a:endParaRPr lang="en-US" sz="2400" dirty="0">
              <a:solidFill>
                <a:srgbClr val="0000FF"/>
              </a:solidFill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56239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 Normal </a:t>
            </a:r>
            <a:r>
              <a:rPr lang="en-US" dirty="0" smtClean="0"/>
              <a:t>Forms</a:t>
            </a:r>
            <a:endParaRPr lang="en-US" dirty="0">
              <a:sym typeface="Symbol" charset="2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4648200"/>
          </a:xfrm>
        </p:spPr>
        <p:txBody>
          <a:bodyPr>
            <a:normAutofit fontScale="92500"/>
          </a:bodyPr>
          <a:lstStyle/>
          <a:p>
            <a:pPr marL="0" indent="0" eaLnBrk="1" hangingPunct="1">
              <a:buNone/>
            </a:pPr>
            <a:r>
              <a:rPr lang="en-US" dirty="0" smtClean="0">
                <a:sym typeface="Symbol" charset="2"/>
              </a:rPr>
              <a:t>There are weakly equivalent </a:t>
            </a:r>
            <a:r>
              <a:rPr lang="en-US" dirty="0" smtClean="0">
                <a:solidFill>
                  <a:srgbClr val="FF6600"/>
                </a:solidFill>
                <a:sym typeface="Symbol" charset="2"/>
              </a:rPr>
              <a:t>normal forms </a:t>
            </a:r>
            <a:r>
              <a:rPr lang="en-US" dirty="0" smtClean="0">
                <a:sym typeface="Symbol" charset="2"/>
              </a:rPr>
              <a:t>(Chomsky Normal Form, </a:t>
            </a:r>
            <a:r>
              <a:rPr lang="en-US" dirty="0" err="1" smtClean="0">
                <a:sym typeface="Symbol" charset="2"/>
              </a:rPr>
              <a:t>Greibach</a:t>
            </a:r>
            <a:r>
              <a:rPr lang="en-US" dirty="0" smtClean="0">
                <a:sym typeface="Symbol" charset="2"/>
              </a:rPr>
              <a:t> Normal Form)</a:t>
            </a:r>
          </a:p>
          <a:p>
            <a:pPr eaLnBrk="1" hangingPunct="1"/>
            <a:endParaRPr lang="en-US" sz="3200" dirty="0" smtClean="0">
              <a:sym typeface="Symbol" charset="2"/>
            </a:endParaRPr>
          </a:p>
          <a:p>
            <a:pPr marL="0" indent="0" eaLnBrk="1" hangingPunct="1">
              <a:buNone/>
            </a:pPr>
            <a:r>
              <a:rPr lang="en-US" sz="3200" dirty="0" smtClean="0"/>
              <a:t>A CFG is in Chomsky Normal Form (CNF) if all productions are of one of two forms: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A </a:t>
            </a:r>
            <a:r>
              <a:rPr lang="en-US" dirty="0" err="1" smtClean="0">
                <a:solidFill>
                  <a:srgbClr val="0000FF"/>
                </a:solidFill>
                <a:sym typeface="Symbol" charset="2"/>
              </a:rPr>
              <a:t></a:t>
            </a:r>
            <a:r>
              <a:rPr lang="en-US" dirty="0" smtClean="0">
                <a:solidFill>
                  <a:srgbClr val="0000FF"/>
                </a:solidFill>
                <a:sym typeface="Symbol" charset="2"/>
              </a:rPr>
              <a:t> BC</a:t>
            </a:r>
            <a:r>
              <a:rPr lang="en-US" dirty="0" smtClean="0">
                <a:sym typeface="Symbol" charset="2"/>
              </a:rPr>
              <a:t> with </a:t>
            </a:r>
            <a:r>
              <a:rPr lang="en-US" dirty="0" smtClean="0">
                <a:solidFill>
                  <a:srgbClr val="0000FF"/>
                </a:solidFill>
                <a:sym typeface="Symbol" charset="2"/>
              </a:rPr>
              <a:t>A</a:t>
            </a:r>
            <a:r>
              <a:rPr lang="en-US" dirty="0" smtClean="0">
                <a:sym typeface="Symbol" charset="2"/>
              </a:rPr>
              <a:t>, </a:t>
            </a:r>
            <a:r>
              <a:rPr lang="en-US" dirty="0" smtClean="0">
                <a:solidFill>
                  <a:srgbClr val="0000FF"/>
                </a:solidFill>
                <a:sym typeface="Symbol" charset="2"/>
              </a:rPr>
              <a:t>B</a:t>
            </a:r>
            <a:r>
              <a:rPr lang="en-US" dirty="0" smtClean="0">
                <a:sym typeface="Symbol" charset="2"/>
              </a:rPr>
              <a:t>, </a:t>
            </a:r>
            <a:r>
              <a:rPr lang="en-US" dirty="0" smtClean="0">
                <a:solidFill>
                  <a:srgbClr val="0000FF"/>
                </a:solidFill>
                <a:sym typeface="Symbol" charset="2"/>
              </a:rPr>
              <a:t>C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 err="1" smtClean="0">
                <a:sym typeface="Symbol" charset="2"/>
              </a:rPr>
              <a:t>nonterminals</a:t>
            </a:r>
            <a:endParaRPr lang="en-US" dirty="0" smtClean="0">
              <a:sym typeface="Symbol" charset="2"/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A </a:t>
            </a:r>
            <a:r>
              <a:rPr lang="en-US" dirty="0" err="1" smtClean="0">
                <a:solidFill>
                  <a:srgbClr val="0000FF"/>
                </a:solidFill>
                <a:sym typeface="Symbol" charset="2"/>
              </a:rPr>
              <a:t></a:t>
            </a:r>
            <a:r>
              <a:rPr lang="en-US" dirty="0" smtClean="0">
                <a:solidFill>
                  <a:srgbClr val="0000FF"/>
                </a:solidFill>
                <a:sym typeface="Symbol" charset="2"/>
              </a:rPr>
              <a:t> </a:t>
            </a:r>
            <a:r>
              <a:rPr lang="en-US" i="1" dirty="0" smtClean="0">
                <a:solidFill>
                  <a:srgbClr val="0000FF"/>
                </a:solidFill>
                <a:sym typeface="Symbol" charset="2"/>
              </a:rPr>
              <a:t>a</a:t>
            </a:r>
            <a:r>
              <a:rPr lang="en-US" dirty="0" smtClean="0">
                <a:sym typeface="Symbol" charset="2"/>
              </a:rPr>
              <a:t>, with </a:t>
            </a:r>
            <a:r>
              <a:rPr lang="en-US" dirty="0" smtClean="0">
                <a:solidFill>
                  <a:srgbClr val="0000FF"/>
                </a:solidFill>
                <a:sym typeface="Symbol" charset="2"/>
              </a:rPr>
              <a:t>A</a:t>
            </a:r>
            <a:r>
              <a:rPr lang="en-US" dirty="0" smtClean="0">
                <a:sym typeface="Symbol" charset="2"/>
              </a:rPr>
              <a:t> a </a:t>
            </a:r>
            <a:r>
              <a:rPr lang="en-US" dirty="0" err="1" smtClean="0">
                <a:sym typeface="Symbol" charset="2"/>
              </a:rPr>
              <a:t>nonterminal</a:t>
            </a:r>
            <a:r>
              <a:rPr lang="en-US" dirty="0" smtClean="0">
                <a:sym typeface="Symbol" charset="2"/>
              </a:rPr>
              <a:t> and </a:t>
            </a:r>
            <a:r>
              <a:rPr lang="en-US" i="1" dirty="0" smtClean="0">
                <a:solidFill>
                  <a:srgbClr val="0000FF"/>
                </a:solidFill>
                <a:sym typeface="Symbol" charset="2"/>
              </a:rPr>
              <a:t>a</a:t>
            </a:r>
            <a:r>
              <a:rPr lang="en-US" dirty="0" smtClean="0">
                <a:sym typeface="Symbol" charset="2"/>
              </a:rPr>
              <a:t> a terminal</a:t>
            </a:r>
          </a:p>
          <a:p>
            <a:endParaRPr lang="en-US" sz="3500" dirty="0" smtClean="0">
              <a:sym typeface="Symbol" charset="2"/>
            </a:endParaRPr>
          </a:p>
          <a:p>
            <a:pPr marL="0" indent="0">
              <a:buNone/>
            </a:pPr>
            <a:r>
              <a:rPr lang="en-US" sz="3500" i="1" dirty="0" smtClean="0">
                <a:solidFill>
                  <a:srgbClr val="008000"/>
                </a:solidFill>
                <a:sym typeface="Symbol" charset="2"/>
              </a:rPr>
              <a:t>Every CFG has a weakly equivalent CFG in CNF</a:t>
            </a:r>
          </a:p>
          <a:p>
            <a:pPr eaLnBrk="1" hangingPunct="1"/>
            <a:endParaRPr lang="en-US" dirty="0" smtClean="0">
              <a:sym typeface="Symbol" charset="2"/>
            </a:endParaRPr>
          </a:p>
          <a:p>
            <a:pPr eaLnBrk="1" hangingPunct="1"/>
            <a:endParaRPr lang="en-US" dirty="0"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85491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CNF Grammar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2209800"/>
            <a:ext cx="20923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 -&gt; VP</a:t>
            </a:r>
          </a:p>
          <a:p>
            <a:r>
              <a:rPr lang="en-US" dirty="0" smtClean="0"/>
              <a:t>VP -&gt; VB NP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VP -&gt; VB NP PP</a:t>
            </a:r>
          </a:p>
          <a:p>
            <a:r>
              <a:rPr lang="en-US" dirty="0" smtClean="0"/>
              <a:t>NP -&gt; DT NN </a:t>
            </a:r>
          </a:p>
          <a:p>
            <a:r>
              <a:rPr lang="en-US" dirty="0" smtClean="0"/>
              <a:t>NP -&gt; NN</a:t>
            </a:r>
          </a:p>
          <a:p>
            <a:r>
              <a:rPr lang="en-US" dirty="0" smtClean="0"/>
              <a:t>NP -&gt; NP PP</a:t>
            </a:r>
          </a:p>
          <a:p>
            <a:r>
              <a:rPr lang="en-US" dirty="0" smtClean="0"/>
              <a:t>PP -&gt; IN NP</a:t>
            </a:r>
          </a:p>
          <a:p>
            <a:r>
              <a:rPr lang="en-US" dirty="0" smtClean="0"/>
              <a:t>DT -&gt; the</a:t>
            </a:r>
          </a:p>
          <a:p>
            <a:r>
              <a:rPr lang="en-US" dirty="0" smtClean="0"/>
              <a:t>IN -&gt; with</a:t>
            </a:r>
          </a:p>
          <a:p>
            <a:r>
              <a:rPr lang="en-US" dirty="0" smtClean="0"/>
              <a:t>VB -&gt; film</a:t>
            </a:r>
          </a:p>
          <a:p>
            <a:r>
              <a:rPr lang="en-US" dirty="0" smtClean="0"/>
              <a:t>VB -&gt; trust</a:t>
            </a:r>
          </a:p>
          <a:p>
            <a:r>
              <a:rPr lang="en-US" dirty="0" smtClean="0"/>
              <a:t>NN -&gt; man</a:t>
            </a:r>
          </a:p>
          <a:p>
            <a:r>
              <a:rPr lang="en-US" dirty="0" smtClean="0"/>
              <a:t>NN -&gt; film</a:t>
            </a:r>
          </a:p>
          <a:p>
            <a:r>
              <a:rPr lang="en-US" dirty="0" smtClean="0"/>
              <a:t>NN -&gt; trust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80074" y="2057400"/>
            <a:ext cx="20923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 -&gt; VP</a:t>
            </a:r>
          </a:p>
          <a:p>
            <a:r>
              <a:rPr lang="en-US" dirty="0" smtClean="0"/>
              <a:t>VP -&gt; VB NP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VP -&gt; VP2 PP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VP2 -&gt; VB NP</a:t>
            </a:r>
          </a:p>
          <a:p>
            <a:r>
              <a:rPr lang="en-US" dirty="0" smtClean="0"/>
              <a:t>NP -&gt; DT NN </a:t>
            </a:r>
          </a:p>
          <a:p>
            <a:r>
              <a:rPr lang="en-US" dirty="0" smtClean="0"/>
              <a:t>NP -&gt; NN</a:t>
            </a:r>
          </a:p>
          <a:p>
            <a:r>
              <a:rPr lang="en-US" dirty="0" smtClean="0"/>
              <a:t>NP -&gt; NP PP</a:t>
            </a:r>
          </a:p>
          <a:p>
            <a:r>
              <a:rPr lang="en-US" dirty="0" smtClean="0"/>
              <a:t>PP -&gt; IN NP</a:t>
            </a:r>
          </a:p>
          <a:p>
            <a:r>
              <a:rPr lang="en-US" dirty="0" smtClean="0"/>
              <a:t>DT -&gt; the</a:t>
            </a:r>
          </a:p>
          <a:p>
            <a:r>
              <a:rPr lang="en-US" dirty="0" smtClean="0"/>
              <a:t>IN -&gt; with</a:t>
            </a:r>
          </a:p>
          <a:p>
            <a:r>
              <a:rPr lang="en-US" dirty="0" smtClean="0"/>
              <a:t>VB -&gt; film</a:t>
            </a:r>
          </a:p>
          <a:p>
            <a:r>
              <a:rPr lang="en-US" dirty="0" smtClean="0"/>
              <a:t>VB -&gt; trust</a:t>
            </a:r>
          </a:p>
          <a:p>
            <a:r>
              <a:rPr lang="en-US" dirty="0" smtClean="0"/>
              <a:t>NN -&gt; man</a:t>
            </a:r>
          </a:p>
          <a:p>
            <a:r>
              <a:rPr lang="en-US" dirty="0" smtClean="0"/>
              <a:t>NN -&gt; film</a:t>
            </a:r>
          </a:p>
          <a:p>
            <a:r>
              <a:rPr lang="en-US" dirty="0" smtClean="0"/>
              <a:t>NN -&gt; trust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079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/>
              <a:t> Probabilistic Grammar Conversion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609600" y="1546225"/>
            <a:ext cx="3621088" cy="5292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Times New Roman" charset="0"/>
              </a:rPr>
              <a:t>S </a:t>
            </a: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→ NP VP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 → Aux NP VP</a:t>
            </a:r>
          </a:p>
          <a:p>
            <a:pPr>
              <a:lnSpc>
                <a:spcPct val="90000"/>
              </a:lnSpc>
            </a:pP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S → VP</a:t>
            </a:r>
          </a:p>
          <a:p>
            <a:pPr>
              <a:lnSpc>
                <a:spcPct val="90000"/>
              </a:lnSpc>
            </a:pP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NP → Pronoun</a:t>
            </a:r>
          </a:p>
          <a:p>
            <a:pPr>
              <a:lnSpc>
                <a:spcPct val="90000"/>
              </a:lnSpc>
            </a:pP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NP → Proper-Noun</a:t>
            </a:r>
          </a:p>
          <a:p>
            <a:pPr>
              <a:lnSpc>
                <a:spcPct val="90000"/>
              </a:lnSpc>
            </a:pP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NP → </a:t>
            </a:r>
            <a:r>
              <a:rPr lang="en-US" b="1" dirty="0" err="1">
                <a:latin typeface="Times New Roman" charset="0"/>
                <a:ea typeface="Times New Roman" charset="0"/>
                <a:cs typeface="Times New Roman" charset="0"/>
              </a:rPr>
              <a:t>Det</a:t>
            </a: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 Nominal</a:t>
            </a:r>
          </a:p>
          <a:p>
            <a:pPr>
              <a:lnSpc>
                <a:spcPct val="90000"/>
              </a:lnSpc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Nominal → Noun </a:t>
            </a:r>
          </a:p>
          <a:p>
            <a:pPr>
              <a:lnSpc>
                <a:spcPct val="90000"/>
              </a:lnSpc>
            </a:pP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Nominal → Nominal Noun</a:t>
            </a:r>
          </a:p>
          <a:p>
            <a:pPr>
              <a:lnSpc>
                <a:spcPct val="90000"/>
              </a:lnSpc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Nominal → Nominal PP</a:t>
            </a:r>
          </a:p>
          <a:p>
            <a:pPr>
              <a:lnSpc>
                <a:spcPct val="90000"/>
              </a:lnSpc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VP → Verb</a:t>
            </a:r>
          </a:p>
          <a:p>
            <a:pPr>
              <a:lnSpc>
                <a:spcPct val="90000"/>
              </a:lnSpc>
            </a:pP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VP → Verb NP</a:t>
            </a:r>
          </a:p>
          <a:p>
            <a:pPr>
              <a:lnSpc>
                <a:spcPct val="90000"/>
              </a:lnSpc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VP → VP PP</a:t>
            </a:r>
          </a:p>
          <a:p>
            <a:pPr>
              <a:lnSpc>
                <a:spcPct val="90000"/>
              </a:lnSpc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PP → Prep NP</a:t>
            </a:r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685800" y="762000"/>
            <a:ext cx="26749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2"/>
                </a:solidFill>
                <a:latin typeface="Times New Roman" charset="0"/>
              </a:rPr>
              <a:t>Original Grammar</a:t>
            </a:r>
          </a:p>
        </p:txBody>
      </p:sp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4648200" y="762000"/>
            <a:ext cx="32972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2"/>
                </a:solidFill>
                <a:latin typeface="Times New Roman" charset="0"/>
              </a:rPr>
              <a:t>Chomsky Normal Form</a:t>
            </a:r>
          </a:p>
        </p:txBody>
      </p:sp>
      <p:sp>
        <p:nvSpPr>
          <p:cNvPr id="26631" name="Text Box 4"/>
          <p:cNvSpPr txBox="1">
            <a:spLocks noChangeArrowheads="1"/>
          </p:cNvSpPr>
          <p:nvPr/>
        </p:nvSpPr>
        <p:spPr bwMode="auto">
          <a:xfrm>
            <a:off x="3352800" y="1546225"/>
            <a:ext cx="533400" cy="5292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>
                <a:ea typeface="Times New Roman" charset="0"/>
                <a:cs typeface="Times New Roman" charset="0"/>
              </a:rPr>
              <a:t>0.8</a:t>
            </a:r>
          </a:p>
          <a:p>
            <a:pPr>
              <a:lnSpc>
                <a:spcPct val="90000"/>
              </a:lnSpc>
            </a:pPr>
            <a:r>
              <a:rPr lang="en-US"/>
              <a:t>0.1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0.1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0.2</a:t>
            </a:r>
          </a:p>
          <a:p>
            <a:pPr>
              <a:lnSpc>
                <a:spcPct val="90000"/>
              </a:lnSpc>
            </a:pPr>
            <a:r>
              <a:rPr lang="en-US"/>
              <a:t> 0.2</a:t>
            </a:r>
          </a:p>
          <a:p>
            <a:pPr>
              <a:lnSpc>
                <a:spcPct val="90000"/>
              </a:lnSpc>
            </a:pPr>
            <a:r>
              <a:rPr lang="en-US"/>
              <a:t> 0.6</a:t>
            </a:r>
          </a:p>
          <a:p>
            <a:pPr>
              <a:lnSpc>
                <a:spcPct val="90000"/>
              </a:lnSpc>
            </a:pPr>
            <a:r>
              <a:rPr lang="en-US"/>
              <a:t>0.3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0.2</a:t>
            </a:r>
          </a:p>
          <a:p>
            <a:pPr>
              <a:lnSpc>
                <a:spcPct val="90000"/>
              </a:lnSpc>
            </a:pPr>
            <a:r>
              <a:rPr lang="en-US"/>
              <a:t>0.5</a:t>
            </a:r>
          </a:p>
          <a:p>
            <a:pPr>
              <a:lnSpc>
                <a:spcPct val="90000"/>
              </a:lnSpc>
            </a:pPr>
            <a:r>
              <a:rPr lang="en-US"/>
              <a:t>0.2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0.5</a:t>
            </a:r>
          </a:p>
          <a:p>
            <a:pPr>
              <a:lnSpc>
                <a:spcPct val="90000"/>
              </a:lnSpc>
            </a:pPr>
            <a:r>
              <a:rPr lang="en-US"/>
              <a:t>0.3</a:t>
            </a:r>
          </a:p>
          <a:p>
            <a:pPr>
              <a:lnSpc>
                <a:spcPct val="90000"/>
              </a:lnSpc>
            </a:pPr>
            <a:r>
              <a:rPr lang="en-US"/>
              <a:t>1.0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91000" y="1524000"/>
            <a:ext cx="4724400" cy="5314950"/>
            <a:chOff x="4191000" y="1524000"/>
            <a:chExt cx="4724400" cy="5314950"/>
          </a:xfrm>
        </p:grpSpPr>
        <p:sp>
          <p:nvSpPr>
            <p:cNvPr id="26630" name="Text Box 4"/>
            <p:cNvSpPr txBox="1">
              <a:spLocks noChangeArrowheads="1"/>
            </p:cNvSpPr>
            <p:nvPr/>
          </p:nvSpPr>
          <p:spPr bwMode="auto">
            <a:xfrm>
              <a:off x="4191000" y="1524000"/>
              <a:ext cx="3998913" cy="52927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b="1" dirty="0">
                  <a:latin typeface="Times New Roman" charset="0"/>
                </a:rPr>
                <a:t>S </a:t>
              </a:r>
              <a:r>
                <a:rPr lang="en-US" b="1" dirty="0">
                  <a:latin typeface="Times New Roman" charset="0"/>
                  <a:ea typeface="Times New Roman" charset="0"/>
                  <a:cs typeface="Times New Roman" charset="0"/>
                </a:rPr>
                <a:t>→ NP VP</a:t>
              </a:r>
            </a:p>
            <a:p>
              <a:pPr>
                <a:lnSpc>
                  <a:spcPct val="90000"/>
                </a:lnSpc>
              </a:pPr>
              <a:r>
                <a:rPr lang="en-US" b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 → X1 VP</a:t>
              </a:r>
            </a:p>
            <a:p>
              <a:pPr>
                <a:lnSpc>
                  <a:spcPct val="90000"/>
                </a:lnSpc>
              </a:pPr>
              <a:r>
                <a:rPr lang="en-US" b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X1 → Aux NP</a:t>
              </a:r>
            </a:p>
            <a:p>
              <a:pPr>
                <a:lnSpc>
                  <a:spcPct val="90000"/>
                </a:lnSpc>
              </a:pPr>
              <a:r>
                <a:rPr lang="en-US" b="1" dirty="0">
                  <a:latin typeface="Times New Roman" charset="0"/>
                  <a:ea typeface="Times New Roman" charset="0"/>
                  <a:cs typeface="Times New Roman" charset="0"/>
                </a:rPr>
                <a:t>S → book | include | prefer</a:t>
              </a:r>
            </a:p>
            <a:p>
              <a:pPr>
                <a:lnSpc>
                  <a:spcPct val="90000"/>
                </a:lnSpc>
              </a:pPr>
              <a:r>
                <a:rPr lang="en-US" dirty="0"/>
                <a:t>          </a:t>
              </a:r>
              <a:r>
                <a:rPr lang="en-US" b="1" dirty="0">
                  <a:latin typeface="Times New Roman" charset="0"/>
                </a:rPr>
                <a:t>0.01     0.004    0.006</a:t>
              </a:r>
              <a:endParaRPr lang="en-US" b="1" dirty="0"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>
                <a:lnSpc>
                  <a:spcPct val="90000"/>
                </a:lnSpc>
              </a:pPr>
              <a:r>
                <a:rPr lang="en-US" b="1" dirty="0">
                  <a:latin typeface="Times New Roman" charset="0"/>
                  <a:ea typeface="Times New Roman" charset="0"/>
                  <a:cs typeface="Times New Roman" charset="0"/>
                </a:rPr>
                <a:t>S → Verb NP</a:t>
              </a:r>
            </a:p>
            <a:p>
              <a:pPr>
                <a:lnSpc>
                  <a:spcPct val="90000"/>
                </a:lnSpc>
              </a:pPr>
              <a:r>
                <a:rPr lang="en-US" b="1" dirty="0">
                  <a:latin typeface="Times New Roman" charset="0"/>
                  <a:ea typeface="Times New Roman" charset="0"/>
                  <a:cs typeface="Times New Roman" charset="0"/>
                </a:rPr>
                <a:t>S → VP PP</a:t>
              </a:r>
            </a:p>
            <a:p>
              <a:pPr>
                <a:lnSpc>
                  <a:spcPct val="90000"/>
                </a:lnSpc>
              </a:pPr>
              <a:r>
                <a:rPr lang="en-US" b="1" dirty="0">
                  <a:latin typeface="Times New Roman" charset="0"/>
                  <a:ea typeface="Times New Roman" charset="0"/>
                  <a:cs typeface="Times New Roman" charset="0"/>
                </a:rPr>
                <a:t>NP →  I   |  he  |  she |  me</a:t>
              </a:r>
            </a:p>
            <a:p>
              <a:pPr>
                <a:lnSpc>
                  <a:spcPct val="90000"/>
                </a:lnSpc>
              </a:pPr>
              <a:r>
                <a:rPr lang="en-US" b="1" dirty="0">
                  <a:latin typeface="Times New Roman" charset="0"/>
                  <a:ea typeface="Times New Roman" charset="0"/>
                  <a:cs typeface="Times New Roman" charset="0"/>
                </a:rPr>
                <a:t>          0.1   0.02  0.02    0.06</a:t>
              </a:r>
            </a:p>
            <a:p>
              <a:pPr>
                <a:lnSpc>
                  <a:spcPct val="90000"/>
                </a:lnSpc>
              </a:pPr>
              <a:r>
                <a:rPr lang="en-US" b="1" dirty="0">
                  <a:latin typeface="Times New Roman" charset="0"/>
                  <a:ea typeface="Times New Roman" charset="0"/>
                  <a:cs typeface="Times New Roman" charset="0"/>
                </a:rPr>
                <a:t>NP → Houston | NWA</a:t>
              </a:r>
            </a:p>
            <a:p>
              <a:pPr>
                <a:lnSpc>
                  <a:spcPct val="90000"/>
                </a:lnSpc>
              </a:pPr>
              <a:r>
                <a:rPr lang="en-US" b="1" dirty="0">
                  <a:latin typeface="Times New Roman" charset="0"/>
                  <a:ea typeface="Times New Roman" charset="0"/>
                  <a:cs typeface="Times New Roman" charset="0"/>
                </a:rPr>
                <a:t>             0.16           .04</a:t>
              </a:r>
            </a:p>
            <a:p>
              <a:pPr>
                <a:lnSpc>
                  <a:spcPct val="90000"/>
                </a:lnSpc>
              </a:pPr>
              <a:r>
                <a:rPr lang="en-US" b="1" dirty="0">
                  <a:latin typeface="Times New Roman" charset="0"/>
                  <a:ea typeface="Times New Roman" charset="0"/>
                  <a:cs typeface="Times New Roman" charset="0"/>
                </a:rPr>
                <a:t>NP → </a:t>
              </a:r>
              <a:r>
                <a:rPr lang="en-US" b="1" dirty="0" err="1">
                  <a:latin typeface="Times New Roman" charset="0"/>
                  <a:ea typeface="Times New Roman" charset="0"/>
                  <a:cs typeface="Times New Roman" charset="0"/>
                </a:rPr>
                <a:t>Det</a:t>
              </a:r>
              <a:r>
                <a:rPr lang="en-US" b="1" dirty="0">
                  <a:latin typeface="Times New Roman" charset="0"/>
                  <a:ea typeface="Times New Roman" charset="0"/>
                  <a:cs typeface="Times New Roman" charset="0"/>
                </a:rPr>
                <a:t> Nominal</a:t>
              </a:r>
            </a:p>
            <a:p>
              <a:pPr>
                <a:lnSpc>
                  <a:spcPct val="90000"/>
                </a:lnSpc>
              </a:pPr>
              <a:r>
                <a:rPr lang="en-US" b="1" dirty="0">
                  <a:latin typeface="Times New Roman" charset="0"/>
                  <a:ea typeface="Times New Roman" charset="0"/>
                  <a:cs typeface="Times New Roman" charset="0"/>
                </a:rPr>
                <a:t>Nominal → book | flight | meal | money</a:t>
              </a:r>
            </a:p>
            <a:p>
              <a:pPr>
                <a:lnSpc>
                  <a:spcPct val="90000"/>
                </a:lnSpc>
              </a:pPr>
              <a:r>
                <a:rPr lang="en-US" b="1" dirty="0">
                  <a:latin typeface="Times New Roman" charset="0"/>
                  <a:ea typeface="Times New Roman" charset="0"/>
                  <a:cs typeface="Times New Roman" charset="0"/>
                </a:rPr>
                <a:t>                      0.03    0.15   0.06     0.06</a:t>
              </a:r>
            </a:p>
            <a:p>
              <a:pPr>
                <a:lnSpc>
                  <a:spcPct val="90000"/>
                </a:lnSpc>
              </a:pPr>
              <a:r>
                <a:rPr lang="en-US" b="1" dirty="0">
                  <a:latin typeface="Times New Roman" charset="0"/>
                  <a:ea typeface="Times New Roman" charset="0"/>
                  <a:cs typeface="Times New Roman" charset="0"/>
                </a:rPr>
                <a:t>Nominal → Nominal Noun</a:t>
              </a:r>
            </a:p>
            <a:p>
              <a:pPr>
                <a:lnSpc>
                  <a:spcPct val="90000"/>
                </a:lnSpc>
              </a:pPr>
              <a:r>
                <a:rPr lang="en-US" b="1" dirty="0">
                  <a:latin typeface="Times New Roman" charset="0"/>
                  <a:ea typeface="Times New Roman" charset="0"/>
                  <a:cs typeface="Times New Roman" charset="0"/>
                </a:rPr>
                <a:t>Nominal → Nominal PP</a:t>
              </a:r>
            </a:p>
            <a:p>
              <a:pPr>
                <a:lnSpc>
                  <a:spcPct val="90000"/>
                </a:lnSpc>
              </a:pPr>
              <a:r>
                <a:rPr lang="en-US" b="1" dirty="0">
                  <a:latin typeface="Times New Roman" charset="0"/>
                  <a:ea typeface="Times New Roman" charset="0"/>
                  <a:cs typeface="Times New Roman" charset="0"/>
                </a:rPr>
                <a:t>VP → book | include | prefer</a:t>
              </a:r>
            </a:p>
            <a:p>
              <a:pPr>
                <a:lnSpc>
                  <a:spcPct val="90000"/>
                </a:lnSpc>
              </a:pPr>
              <a:r>
                <a:rPr lang="en-US" b="1" dirty="0">
                  <a:latin typeface="Times New Roman" charset="0"/>
                  <a:ea typeface="Times New Roman" charset="0"/>
                  <a:cs typeface="Times New Roman" charset="0"/>
                </a:rPr>
                <a:t>             0.1      0.04        0.06</a:t>
              </a:r>
            </a:p>
            <a:p>
              <a:pPr>
                <a:lnSpc>
                  <a:spcPct val="90000"/>
                </a:lnSpc>
              </a:pPr>
              <a:r>
                <a:rPr lang="en-US" b="1" dirty="0">
                  <a:latin typeface="Times New Roman" charset="0"/>
                  <a:ea typeface="Times New Roman" charset="0"/>
                  <a:cs typeface="Times New Roman" charset="0"/>
                </a:rPr>
                <a:t>VP → Verb NP</a:t>
              </a:r>
            </a:p>
            <a:p>
              <a:pPr>
                <a:lnSpc>
                  <a:spcPct val="90000"/>
                </a:lnSpc>
              </a:pPr>
              <a:r>
                <a:rPr lang="en-US" b="1" dirty="0">
                  <a:latin typeface="Times New Roman" charset="0"/>
                  <a:ea typeface="Times New Roman" charset="0"/>
                  <a:cs typeface="Times New Roman" charset="0"/>
                </a:rPr>
                <a:t>VP → VP PP</a:t>
              </a:r>
            </a:p>
            <a:p>
              <a:pPr>
                <a:lnSpc>
                  <a:spcPct val="90000"/>
                </a:lnSpc>
              </a:pPr>
              <a:r>
                <a:rPr lang="en-US" b="1" dirty="0">
                  <a:latin typeface="Times New Roman" charset="0"/>
                  <a:ea typeface="Times New Roman" charset="0"/>
                  <a:cs typeface="Times New Roman" charset="0"/>
                </a:rPr>
                <a:t>PP → Prep NP</a:t>
              </a:r>
            </a:p>
          </p:txBody>
        </p:sp>
        <p:sp>
          <p:nvSpPr>
            <p:cNvPr id="26632" name="Text Box 4"/>
            <p:cNvSpPr txBox="1">
              <a:spLocks noChangeArrowheads="1"/>
            </p:cNvSpPr>
            <p:nvPr/>
          </p:nvSpPr>
          <p:spPr bwMode="auto">
            <a:xfrm>
              <a:off x="8077200" y="1546225"/>
              <a:ext cx="838200" cy="52927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ea typeface="Times New Roman" charset="0"/>
                  <a:cs typeface="Times New Roman" charset="0"/>
                </a:rPr>
                <a:t>0.8</a:t>
              </a:r>
            </a:p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FF0000"/>
                  </a:solidFill>
                </a:rPr>
                <a:t>0.1</a:t>
              </a:r>
            </a:p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FF0000"/>
                  </a:solidFill>
                </a:rPr>
                <a:t>1.0</a:t>
              </a:r>
            </a:p>
            <a:p>
              <a:pPr>
                <a:lnSpc>
                  <a:spcPct val="90000"/>
                </a:lnSpc>
              </a:pPr>
              <a:endParaRPr lang="en-US" dirty="0"/>
            </a:p>
            <a:p>
              <a:pPr>
                <a:lnSpc>
                  <a:spcPct val="90000"/>
                </a:lnSpc>
              </a:pPr>
              <a:endParaRPr lang="en-US" dirty="0"/>
            </a:p>
            <a:p>
              <a:pPr>
                <a:lnSpc>
                  <a:spcPct val="90000"/>
                </a:lnSpc>
              </a:pPr>
              <a:r>
                <a:rPr lang="en-US" dirty="0"/>
                <a:t>0.05</a:t>
              </a:r>
            </a:p>
            <a:p>
              <a:pPr>
                <a:lnSpc>
                  <a:spcPct val="90000"/>
                </a:lnSpc>
              </a:pPr>
              <a:r>
                <a:rPr lang="en-US" dirty="0"/>
                <a:t>0.03</a:t>
              </a:r>
            </a:p>
            <a:p>
              <a:pPr>
                <a:lnSpc>
                  <a:spcPct val="90000"/>
                </a:lnSpc>
              </a:pPr>
              <a:endParaRPr lang="en-US" dirty="0"/>
            </a:p>
            <a:p>
              <a:pPr>
                <a:lnSpc>
                  <a:spcPct val="90000"/>
                </a:lnSpc>
              </a:pPr>
              <a:endParaRPr lang="en-US" dirty="0"/>
            </a:p>
            <a:p>
              <a:pPr>
                <a:lnSpc>
                  <a:spcPct val="90000"/>
                </a:lnSpc>
              </a:pPr>
              <a:endParaRPr lang="en-US" dirty="0"/>
            </a:p>
            <a:p>
              <a:pPr>
                <a:lnSpc>
                  <a:spcPct val="90000"/>
                </a:lnSpc>
              </a:pPr>
              <a:endParaRPr lang="en-US" dirty="0"/>
            </a:p>
            <a:p>
              <a:pPr>
                <a:lnSpc>
                  <a:spcPct val="90000"/>
                </a:lnSpc>
              </a:pPr>
              <a:r>
                <a:rPr lang="en-US" dirty="0"/>
                <a:t>0.6</a:t>
              </a:r>
            </a:p>
            <a:p>
              <a:pPr>
                <a:lnSpc>
                  <a:spcPct val="90000"/>
                </a:lnSpc>
              </a:pPr>
              <a:endParaRPr lang="en-US" dirty="0"/>
            </a:p>
            <a:p>
              <a:pPr>
                <a:lnSpc>
                  <a:spcPct val="90000"/>
                </a:lnSpc>
              </a:pPr>
              <a:endParaRPr lang="en-US" dirty="0"/>
            </a:p>
            <a:p>
              <a:pPr>
                <a:lnSpc>
                  <a:spcPct val="90000"/>
                </a:lnSpc>
              </a:pPr>
              <a:r>
                <a:rPr lang="en-US" dirty="0"/>
                <a:t>0.2</a:t>
              </a:r>
            </a:p>
            <a:p>
              <a:pPr>
                <a:lnSpc>
                  <a:spcPct val="90000"/>
                </a:lnSpc>
              </a:pPr>
              <a:r>
                <a:rPr lang="en-US" dirty="0"/>
                <a:t>0.5</a:t>
              </a:r>
            </a:p>
            <a:p>
              <a:pPr>
                <a:lnSpc>
                  <a:spcPct val="90000"/>
                </a:lnSpc>
              </a:pPr>
              <a:endParaRPr lang="en-US" dirty="0"/>
            </a:p>
            <a:p>
              <a:pPr>
                <a:lnSpc>
                  <a:spcPct val="90000"/>
                </a:lnSpc>
              </a:pPr>
              <a:endParaRPr lang="en-US" dirty="0"/>
            </a:p>
            <a:p>
              <a:pPr>
                <a:lnSpc>
                  <a:spcPct val="90000"/>
                </a:lnSpc>
              </a:pPr>
              <a:r>
                <a:rPr lang="en-US" dirty="0"/>
                <a:t>0.5</a:t>
              </a:r>
            </a:p>
            <a:p>
              <a:pPr>
                <a:lnSpc>
                  <a:spcPct val="90000"/>
                </a:lnSpc>
              </a:pPr>
              <a:r>
                <a:rPr lang="en-US" dirty="0"/>
                <a:t>0.3</a:t>
              </a:r>
            </a:p>
            <a:p>
              <a:pPr>
                <a:lnSpc>
                  <a:spcPct val="90000"/>
                </a:lnSpc>
              </a:pPr>
              <a:r>
                <a:rPr lang="en-US" dirty="0"/>
                <a:t>1.0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934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to be confused with…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2355"/>
          <a:stretch/>
        </p:blipFill>
        <p:spPr>
          <a:xfrm>
            <a:off x="2895600" y="1600200"/>
            <a:ext cx="3305060" cy="4017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7852" y="6001926"/>
            <a:ext cx="1341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phrenology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5849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676400"/>
            <a:ext cx="5918200" cy="42164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09800" y="1905000"/>
            <a:ext cx="1066800" cy="762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134601"/>
            <a:ext cx="964870" cy="10845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59436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the capitol of this state?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8552" y="5939135"/>
            <a:ext cx="4194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Helena (Montana)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622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Grammar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6397752" cy="48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Can we determine if a sentence is grammatical?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Given a sentence, can we determine the syntactic structure?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Can we determine how likely a sentence is to be grammatical? to be an English sentence?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Can we generate candidate, grammatical sentences</a:t>
            </a:r>
            <a:r>
              <a:rPr lang="en-US" sz="2800" dirty="0" smtClean="0">
                <a:solidFill>
                  <a:srgbClr val="0000FF"/>
                </a:solidFill>
              </a:rPr>
              <a:t>?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6019800" y="1752600"/>
            <a:ext cx="606552" cy="3505200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46784" y="3102114"/>
            <a:ext cx="1226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Next time: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parsing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716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free grammar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71800" y="2971800"/>
            <a:ext cx="1831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S </a:t>
            </a:r>
            <a:r>
              <a:rPr lang="en-US" sz="2800" dirty="0" err="1" smtClean="0">
                <a:sym typeface="Symbol" charset="2"/>
              </a:rPr>
              <a:t></a:t>
            </a:r>
            <a:r>
              <a:rPr lang="en-US" sz="2800" dirty="0" smtClean="0">
                <a:sym typeface="Symbol" charset="2"/>
              </a:rPr>
              <a:t> NP VP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3846493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0"/>
                </a:solidFill>
              </a:rPr>
              <a:t>left hand side</a:t>
            </a:r>
          </a:p>
          <a:p>
            <a:r>
              <a:rPr lang="en-US" sz="2800" dirty="0" smtClean="0">
                <a:solidFill>
                  <a:srgbClr val="000090"/>
                </a:solidFill>
              </a:rPr>
              <a:t>(single symbol)</a:t>
            </a: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3846493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0"/>
                </a:solidFill>
              </a:rPr>
              <a:t>right hand side</a:t>
            </a:r>
          </a:p>
          <a:p>
            <a:r>
              <a:rPr lang="en-US" sz="2800" dirty="0" smtClean="0">
                <a:solidFill>
                  <a:srgbClr val="000090"/>
                </a:solidFill>
              </a:rPr>
              <a:t>(one or more symbols)</a:t>
            </a:r>
            <a:endParaRPr lang="en-US" sz="2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08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Formally…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dirty="0"/>
              <a:t>G = </a:t>
            </a:r>
            <a:r>
              <a:rPr lang="en-US" dirty="0" smtClean="0"/>
              <a:t>(NT, T, P, S</a:t>
            </a:r>
            <a:r>
              <a:rPr lang="en-US" dirty="0"/>
              <a:t>)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NT: </a:t>
            </a:r>
            <a:r>
              <a:rPr lang="en-US" dirty="0"/>
              <a:t>finite set of nonterminal symbols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 smtClean="0"/>
              <a:t>T</a:t>
            </a:r>
            <a:r>
              <a:rPr lang="en-US" dirty="0"/>
              <a:t>: finite set of terminal symbols, </a:t>
            </a:r>
            <a:r>
              <a:rPr lang="en-US" dirty="0" smtClean="0"/>
              <a:t>NT </a:t>
            </a:r>
            <a:r>
              <a:rPr lang="en-US" dirty="0"/>
              <a:t>and T are disjoint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P</a:t>
            </a:r>
            <a:r>
              <a:rPr lang="en-US" dirty="0"/>
              <a:t>: finite set of productions of the form</a:t>
            </a:r>
          </a:p>
          <a:p>
            <a:pPr lvl="1" eaLnBrk="1" hangingPunct="1">
              <a:buFontTx/>
              <a:buNone/>
            </a:pPr>
            <a:r>
              <a:rPr lang="en-US" dirty="0"/>
              <a:t>A </a:t>
            </a:r>
            <a:r>
              <a:rPr lang="en-US" dirty="0">
                <a:sym typeface="Symbol" charset="2"/>
              </a:rPr>
              <a:t> ,  </a:t>
            </a:r>
            <a:r>
              <a:rPr lang="en-US" dirty="0"/>
              <a:t>A</a:t>
            </a:r>
            <a:r>
              <a:rPr lang="en-US" dirty="0">
                <a:sym typeface="Symbol" charset="2"/>
              </a:rPr>
              <a:t>  </a:t>
            </a:r>
            <a:r>
              <a:rPr lang="en-US" dirty="0" smtClean="0">
                <a:sym typeface="Symbol" charset="2"/>
              </a:rPr>
              <a:t>NT </a:t>
            </a:r>
            <a:r>
              <a:rPr lang="en-US" dirty="0">
                <a:sym typeface="Symbol" charset="2"/>
              </a:rPr>
              <a:t>and   (T </a:t>
            </a:r>
            <a:r>
              <a:rPr lang="en-US" dirty="0" smtClean="0">
                <a:sym typeface="Symbol" charset="2"/>
              </a:rPr>
              <a:t> NT)</a:t>
            </a:r>
            <a:r>
              <a:rPr lang="en-US" dirty="0">
                <a:sym typeface="Symbol" charset="2"/>
              </a:rPr>
              <a:t>*</a:t>
            </a:r>
          </a:p>
          <a:p>
            <a:pPr marL="0" indent="0" eaLnBrk="1" hangingPunct="1">
              <a:buNone/>
            </a:pPr>
            <a:endParaRPr lang="en-US" dirty="0" smtClean="0">
              <a:sym typeface="Symbol" charset="2"/>
            </a:endParaRPr>
          </a:p>
          <a:p>
            <a:pPr marL="0" indent="0" eaLnBrk="1" hangingPunct="1">
              <a:buNone/>
            </a:pPr>
            <a:r>
              <a:rPr lang="en-US" dirty="0" smtClean="0">
                <a:sym typeface="Symbol" charset="2"/>
              </a:rPr>
              <a:t>S </a:t>
            </a:r>
            <a:r>
              <a:rPr lang="en-US" dirty="0">
                <a:sym typeface="Symbol" charset="2"/>
              </a:rPr>
              <a:t></a:t>
            </a:r>
            <a:r>
              <a:rPr lang="en-US" dirty="0" smtClean="0">
                <a:sym typeface="Symbol" charset="2"/>
              </a:rPr>
              <a:t> NT: </a:t>
            </a:r>
            <a:r>
              <a:rPr lang="en-US" dirty="0">
                <a:sym typeface="Symbol" charset="2"/>
              </a:rPr>
              <a:t>start symbol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840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CFG: Example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7772400" cy="4648200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/>
              <a:t>Many possible </a:t>
            </a:r>
            <a:r>
              <a:rPr lang="en-US" sz="2800" dirty="0" err="1"/>
              <a:t>CFGs</a:t>
            </a:r>
            <a:r>
              <a:rPr lang="en-US" sz="2800" dirty="0"/>
              <a:t> for English, here is an example (fragment</a:t>
            </a:r>
            <a:r>
              <a:rPr lang="en-US" sz="2800" dirty="0" smtClean="0"/>
              <a:t>):</a:t>
            </a:r>
          </a:p>
          <a:p>
            <a:pPr marL="365760" lvl="1" indent="0" eaLnBrk="1" hangingPunct="1">
              <a:lnSpc>
                <a:spcPct val="140000"/>
              </a:lnSpc>
              <a:buNone/>
            </a:pPr>
            <a:r>
              <a:rPr lang="en-US" sz="2400" dirty="0" smtClean="0"/>
              <a:t>S </a:t>
            </a:r>
            <a:r>
              <a:rPr lang="en-US" sz="2400" dirty="0" err="1" smtClean="0">
                <a:sym typeface="Symbol" charset="2"/>
              </a:rPr>
              <a:t></a:t>
            </a:r>
            <a:r>
              <a:rPr lang="en-US" sz="2400" dirty="0" smtClean="0">
                <a:sym typeface="Symbol" charset="2"/>
              </a:rPr>
              <a:t> NP VP</a:t>
            </a:r>
          </a:p>
          <a:p>
            <a:pPr marL="365760" lvl="1" indent="0" eaLnBrk="1" hangingPunct="1">
              <a:lnSpc>
                <a:spcPct val="140000"/>
              </a:lnSpc>
              <a:buNone/>
            </a:pPr>
            <a:r>
              <a:rPr lang="en-US" sz="2400" dirty="0" smtClean="0">
                <a:sym typeface="Symbol" charset="2"/>
              </a:rPr>
              <a:t>VP </a:t>
            </a:r>
            <a:r>
              <a:rPr lang="en-US" sz="2400" dirty="0" err="1" smtClean="0">
                <a:sym typeface="Symbol" charset="2"/>
              </a:rPr>
              <a:t></a:t>
            </a:r>
            <a:r>
              <a:rPr lang="en-US" sz="2400" dirty="0" smtClean="0">
                <a:sym typeface="Symbol" charset="2"/>
              </a:rPr>
              <a:t>  V NP</a:t>
            </a:r>
          </a:p>
          <a:p>
            <a:pPr marL="365760" lvl="1" indent="0" eaLnBrk="1" hangingPunct="1">
              <a:lnSpc>
                <a:spcPct val="140000"/>
              </a:lnSpc>
              <a:buNone/>
            </a:pPr>
            <a:r>
              <a:rPr lang="en-US" sz="2400" dirty="0" smtClean="0">
                <a:sym typeface="Symbol" charset="2"/>
              </a:rPr>
              <a:t>NP </a:t>
            </a:r>
            <a:r>
              <a:rPr lang="en-US" sz="2400" dirty="0" err="1" smtClean="0">
                <a:sym typeface="Symbol" charset="2"/>
              </a:rPr>
              <a:t></a:t>
            </a:r>
            <a:r>
              <a:rPr lang="en-US" sz="2400" dirty="0" smtClean="0">
                <a:sym typeface="Symbol" charset="2"/>
              </a:rPr>
              <a:t> </a:t>
            </a:r>
            <a:r>
              <a:rPr lang="en-US" sz="2400" dirty="0" err="1" smtClean="0">
                <a:sym typeface="Symbol" charset="2"/>
              </a:rPr>
              <a:t>DetP</a:t>
            </a:r>
            <a:r>
              <a:rPr lang="en-US" sz="2400" dirty="0" smtClean="0">
                <a:sym typeface="Symbol" charset="2"/>
              </a:rPr>
              <a:t> N | </a:t>
            </a:r>
            <a:r>
              <a:rPr lang="en-US" sz="2400" dirty="0" err="1" smtClean="0">
                <a:sym typeface="Symbol" charset="2"/>
              </a:rPr>
              <a:t>AdjP</a:t>
            </a:r>
            <a:r>
              <a:rPr lang="en-US" sz="2400" dirty="0" smtClean="0">
                <a:sym typeface="Symbol" charset="2"/>
              </a:rPr>
              <a:t> NP</a:t>
            </a:r>
          </a:p>
          <a:p>
            <a:pPr marL="365760" lvl="1" indent="0" eaLnBrk="1" hangingPunct="1">
              <a:lnSpc>
                <a:spcPct val="140000"/>
              </a:lnSpc>
              <a:buNone/>
            </a:pPr>
            <a:r>
              <a:rPr lang="en-US" sz="2400" dirty="0" err="1" smtClean="0">
                <a:sym typeface="Symbol" charset="2"/>
              </a:rPr>
              <a:t>AdjP</a:t>
            </a:r>
            <a:r>
              <a:rPr lang="en-US" sz="2400" dirty="0" smtClean="0">
                <a:sym typeface="Symbol" charset="2"/>
              </a:rPr>
              <a:t> </a:t>
            </a:r>
            <a:r>
              <a:rPr lang="en-US" sz="2400" dirty="0" err="1" smtClean="0">
                <a:sym typeface="Symbol" charset="2"/>
              </a:rPr>
              <a:t></a:t>
            </a:r>
            <a:r>
              <a:rPr lang="en-US" sz="2400" dirty="0" smtClean="0">
                <a:sym typeface="Symbol" charset="2"/>
              </a:rPr>
              <a:t>  </a:t>
            </a:r>
            <a:r>
              <a:rPr lang="en-US" sz="2400" dirty="0" err="1" smtClean="0">
                <a:sym typeface="Symbol" charset="2"/>
              </a:rPr>
              <a:t>Adj</a:t>
            </a:r>
            <a:r>
              <a:rPr lang="en-US" sz="2400" dirty="0" smtClean="0">
                <a:sym typeface="Symbol" charset="2"/>
              </a:rPr>
              <a:t> | Adv </a:t>
            </a:r>
            <a:r>
              <a:rPr lang="en-US" sz="2400" dirty="0" err="1" smtClean="0">
                <a:sym typeface="Symbol" charset="2"/>
              </a:rPr>
              <a:t>AdjP</a:t>
            </a:r>
            <a:endParaRPr lang="en-US" sz="2400" dirty="0" smtClean="0">
              <a:sym typeface="Symbol" charset="2"/>
            </a:endParaRPr>
          </a:p>
          <a:p>
            <a:pPr marL="365760" lvl="1" indent="0" eaLnBrk="1" hangingPunct="1">
              <a:lnSpc>
                <a:spcPct val="140000"/>
              </a:lnSpc>
              <a:buNone/>
            </a:pPr>
            <a:r>
              <a:rPr lang="en-US" sz="2400" dirty="0" smtClean="0">
                <a:sym typeface="Symbol" charset="2"/>
              </a:rPr>
              <a:t>N </a:t>
            </a:r>
            <a:r>
              <a:rPr lang="en-US" sz="2400" dirty="0" err="1" smtClean="0">
                <a:sym typeface="Symbol" charset="2"/>
              </a:rPr>
              <a:t></a:t>
            </a:r>
            <a:r>
              <a:rPr lang="en-US" sz="2400" dirty="0" smtClean="0">
                <a:sym typeface="Symbol" charset="2"/>
              </a:rPr>
              <a:t>  boy | girl</a:t>
            </a:r>
          </a:p>
          <a:p>
            <a:pPr marL="365760" lvl="1" indent="0" eaLnBrk="1" hangingPunct="1">
              <a:lnSpc>
                <a:spcPct val="140000"/>
              </a:lnSpc>
              <a:buNone/>
            </a:pPr>
            <a:r>
              <a:rPr lang="en-US" sz="2400" dirty="0" smtClean="0">
                <a:sym typeface="Symbol" charset="2"/>
              </a:rPr>
              <a:t>V </a:t>
            </a:r>
            <a:r>
              <a:rPr lang="en-US" sz="2400" dirty="0" err="1" smtClean="0">
                <a:sym typeface="Symbol" charset="2"/>
              </a:rPr>
              <a:t></a:t>
            </a:r>
            <a:r>
              <a:rPr lang="en-US" sz="2400" dirty="0" smtClean="0">
                <a:sym typeface="Symbol" charset="2"/>
              </a:rPr>
              <a:t>  sees | likes</a:t>
            </a:r>
          </a:p>
          <a:p>
            <a:pPr marL="365760" lvl="1" indent="0" eaLnBrk="1" hangingPunct="1">
              <a:lnSpc>
                <a:spcPct val="140000"/>
              </a:lnSpc>
              <a:buNone/>
            </a:pPr>
            <a:r>
              <a:rPr lang="en-US" sz="2400" dirty="0" err="1" smtClean="0">
                <a:sym typeface="Symbol" charset="2"/>
              </a:rPr>
              <a:t>Adj</a:t>
            </a:r>
            <a:r>
              <a:rPr lang="en-US" sz="2400" dirty="0" smtClean="0">
                <a:sym typeface="Symbol" charset="2"/>
              </a:rPr>
              <a:t> </a:t>
            </a:r>
            <a:r>
              <a:rPr lang="en-US" sz="2400" dirty="0" err="1" smtClean="0">
                <a:sym typeface="Symbol" charset="2"/>
              </a:rPr>
              <a:t></a:t>
            </a:r>
            <a:r>
              <a:rPr lang="en-US" sz="2400" dirty="0" smtClean="0">
                <a:sym typeface="Symbol" charset="2"/>
              </a:rPr>
              <a:t>  big | small</a:t>
            </a:r>
          </a:p>
          <a:p>
            <a:pPr marL="365760" lvl="1" indent="0" eaLnBrk="1" hangingPunct="1">
              <a:lnSpc>
                <a:spcPct val="140000"/>
              </a:lnSpc>
              <a:buNone/>
            </a:pPr>
            <a:r>
              <a:rPr lang="en-US" sz="2400" dirty="0" smtClean="0">
                <a:sym typeface="Symbol" charset="2"/>
              </a:rPr>
              <a:t>Adv </a:t>
            </a:r>
            <a:r>
              <a:rPr lang="en-US" sz="2400" dirty="0" err="1" smtClean="0">
                <a:sym typeface="Symbol" charset="2"/>
              </a:rPr>
              <a:t></a:t>
            </a:r>
            <a:r>
              <a:rPr lang="en-US" sz="2400" dirty="0" smtClean="0">
                <a:sym typeface="Symbol" charset="2"/>
              </a:rPr>
              <a:t>  very </a:t>
            </a:r>
          </a:p>
          <a:p>
            <a:pPr marL="365760" lvl="1" indent="0" eaLnBrk="1" hangingPunct="1">
              <a:lnSpc>
                <a:spcPct val="140000"/>
              </a:lnSpc>
              <a:buNone/>
            </a:pPr>
            <a:r>
              <a:rPr lang="en-US" sz="2400" dirty="0" err="1" smtClean="0">
                <a:sym typeface="Symbol" charset="2"/>
              </a:rPr>
              <a:t>DetP</a:t>
            </a:r>
            <a:r>
              <a:rPr lang="en-US" sz="2400" dirty="0" smtClean="0">
                <a:sym typeface="Symbol" charset="2"/>
              </a:rPr>
              <a:t> </a:t>
            </a:r>
            <a:r>
              <a:rPr lang="en-US" sz="2400" dirty="0" err="1" smtClean="0">
                <a:sym typeface="Symbol" charset="2"/>
              </a:rPr>
              <a:t></a:t>
            </a:r>
            <a:r>
              <a:rPr lang="en-US" sz="2400" dirty="0" smtClean="0">
                <a:sym typeface="Symbol" charset="2"/>
              </a:rPr>
              <a:t>  a | the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8977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Grammar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886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Can we determine if a sentence is grammatical?</a:t>
            </a:r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Given a sentence, can we determine the syntactic structure?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Can we determine how likely a sentence is to be grammatical? to be an English sentence?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Can we generate candidate, grammatical sentences?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7400" y="56388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Which of these can we answer with a CFG? How?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99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Grammar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Can we determine if a sentence is grammatical?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Is it accepted/recognized by the grammar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Applying rules right to left, do we get the start symbol?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Given a sentence, can we determine the syntactic structure?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Keep track of the rules applied…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Can we determine how likely a sentence is to be grammatical? to be an English sentence?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Not yet… no notion of “likelihood” (probability)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Can we generate candidate, grammatical sentences?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Start from the start symbol, randomly pick rules that apply (i.e. left hand side matches)</a:t>
            </a:r>
          </a:p>
        </p:txBody>
      </p:sp>
    </p:spTree>
    <p:extLst>
      <p:ext uri="{BB962C8B-B14F-4D97-AF65-F5344CB8AC3E}">
        <p14:creationId xmlns:p14="http://schemas.microsoft.com/office/powerpoint/2010/main" val="2426225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5991</TotalTime>
  <Words>2343</Words>
  <Application>Microsoft Macintosh PowerPoint</Application>
  <PresentationFormat>On-screen Show (4:3)</PresentationFormat>
  <Paragraphs>596</Paragraphs>
  <Slides>41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Median</vt:lpstr>
      <vt:lpstr>Equation</vt:lpstr>
      <vt:lpstr>Grammars</vt:lpstr>
      <vt:lpstr>Admin</vt:lpstr>
      <vt:lpstr>Simplified View of Linguistics</vt:lpstr>
      <vt:lpstr>Not to be confused with…</vt:lpstr>
      <vt:lpstr>Context free grammar</vt:lpstr>
      <vt:lpstr>Formally…</vt:lpstr>
      <vt:lpstr>CFG: Example</vt:lpstr>
      <vt:lpstr>Grammar questions</vt:lpstr>
      <vt:lpstr>Grammar questions</vt:lpstr>
      <vt:lpstr>Derivations in a CFG</vt:lpstr>
      <vt:lpstr>Derivations in a CFG</vt:lpstr>
      <vt:lpstr>Derivations in a CFG</vt:lpstr>
      <vt:lpstr>Derivations in a CFG</vt:lpstr>
      <vt:lpstr>Derivations in a CFG</vt:lpstr>
      <vt:lpstr>Derivations in a CFG</vt:lpstr>
      <vt:lpstr>Derivations in a CFG</vt:lpstr>
      <vt:lpstr>Derivations in a CFG</vt:lpstr>
      <vt:lpstr>Derivations in a CFG</vt:lpstr>
      <vt:lpstr>Derivations in a CFG; Order of Derivation Irrelevant</vt:lpstr>
      <vt:lpstr>Derivations of CFGs</vt:lpstr>
      <vt:lpstr>Parsing</vt:lpstr>
      <vt:lpstr>Parsing</vt:lpstr>
      <vt:lpstr>Parsing</vt:lpstr>
      <vt:lpstr>Parsing ambiguity</vt:lpstr>
      <vt:lpstr>A Simple PCFG</vt:lpstr>
      <vt:lpstr>PowerPoint Presentation</vt:lpstr>
      <vt:lpstr>PowerPoint Presentation</vt:lpstr>
      <vt:lpstr>PowerPoint Presentation</vt:lpstr>
      <vt:lpstr>Parsing problems</vt:lpstr>
      <vt:lpstr>PCFG: Training</vt:lpstr>
      <vt:lpstr>Extracting the rules</vt:lpstr>
      <vt:lpstr>Estimating PCFG Probabilities</vt:lpstr>
      <vt:lpstr>Estimating PCFG Probabilities</vt:lpstr>
      <vt:lpstr>Estimating PCFG Probabilities</vt:lpstr>
      <vt:lpstr>Grammar Equivalence</vt:lpstr>
      <vt:lpstr>Grammar Equivalence</vt:lpstr>
      <vt:lpstr> Normal Forms</vt:lpstr>
      <vt:lpstr>CNF Grammar</vt:lpstr>
      <vt:lpstr> Probabilistic Grammar Conversion</vt:lpstr>
      <vt:lpstr>States</vt:lpstr>
      <vt:lpstr>Grammar questions</vt:lpstr>
    </vt:vector>
  </TitlesOfParts>
  <Company>Pomona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Kauchak</cp:lastModifiedBy>
  <cp:revision>399</cp:revision>
  <dcterms:created xsi:type="dcterms:W3CDTF">2011-02-09T18:38:39Z</dcterms:created>
  <dcterms:modified xsi:type="dcterms:W3CDTF">2014-09-26T17:14:28Z</dcterms:modified>
</cp:coreProperties>
</file>