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1.bin" ContentType="application/vnd.openxmlformats-officedocument.oleObject"/>
  <Override PartName="/ppt/embeddings/Microsoft_Equation5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608" r:id="rId2"/>
    <p:sldId id="256" r:id="rId3"/>
    <p:sldId id="438" r:id="rId4"/>
    <p:sldId id="609" r:id="rId5"/>
    <p:sldId id="617" r:id="rId6"/>
    <p:sldId id="595" r:id="rId7"/>
    <p:sldId id="596" r:id="rId8"/>
    <p:sldId id="466" r:id="rId9"/>
    <p:sldId id="599" r:id="rId10"/>
    <p:sldId id="610" r:id="rId11"/>
    <p:sldId id="502" r:id="rId12"/>
    <p:sldId id="611" r:id="rId13"/>
    <p:sldId id="612" r:id="rId14"/>
    <p:sldId id="613" r:id="rId15"/>
    <p:sldId id="524" r:id="rId16"/>
    <p:sldId id="526" r:id="rId17"/>
    <p:sldId id="525" r:id="rId18"/>
    <p:sldId id="527" r:id="rId19"/>
    <p:sldId id="528" r:id="rId20"/>
    <p:sldId id="529" r:id="rId21"/>
    <p:sldId id="530" r:id="rId22"/>
    <p:sldId id="532" r:id="rId23"/>
    <p:sldId id="531" r:id="rId24"/>
    <p:sldId id="615" r:id="rId25"/>
    <p:sldId id="616" r:id="rId26"/>
    <p:sldId id="533" r:id="rId27"/>
    <p:sldId id="580" r:id="rId28"/>
    <p:sldId id="574" r:id="rId29"/>
    <p:sldId id="581" r:id="rId30"/>
    <p:sldId id="575" r:id="rId31"/>
    <p:sldId id="576" r:id="rId32"/>
    <p:sldId id="582" r:id="rId33"/>
    <p:sldId id="523" r:id="rId34"/>
    <p:sldId id="536" r:id="rId35"/>
    <p:sldId id="537" r:id="rId36"/>
    <p:sldId id="538" r:id="rId37"/>
    <p:sldId id="607" r:id="rId38"/>
    <p:sldId id="542" r:id="rId39"/>
    <p:sldId id="586" r:id="rId40"/>
    <p:sldId id="618" r:id="rId41"/>
    <p:sldId id="587" r:id="rId42"/>
    <p:sldId id="583" r:id="rId43"/>
    <p:sldId id="588" r:id="rId44"/>
    <p:sldId id="589" r:id="rId45"/>
    <p:sldId id="591" r:id="rId46"/>
    <p:sldId id="601" r:id="rId47"/>
    <p:sldId id="602" r:id="rId48"/>
    <p:sldId id="603" r:id="rId49"/>
    <p:sldId id="605" r:id="rId50"/>
    <p:sldId id="604" r:id="rId51"/>
    <p:sldId id="592" r:id="rId52"/>
    <p:sldId id="59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85346" autoAdjust="0"/>
  </p:normalViewPr>
  <p:slideViewPr>
    <p:cSldViewPr snapToObjects="1">
      <p:cViewPr varScale="1">
        <p:scale>
          <a:sx n="134" d="100"/>
          <a:sy n="134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</a:t>
            </a:r>
            <a:r>
              <a:rPr lang="en-US" baseline="0" dirty="0" smtClean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people</a:t>
            </a:r>
            <a:r>
              <a:rPr lang="en-US" baseline="0" dirty="0" smtClean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ignores a lot of information!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ignores a lot of information!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</a:t>
            </a:r>
            <a:r>
              <a:rPr lang="en-US" baseline="0" dirty="0" smtClean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6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=RE4ce4mexrU</a:t>
            </a:r>
          </a:p>
        </p:txBody>
      </p:sp>
    </p:spTree>
    <p:extLst>
      <p:ext uri="{BB962C8B-B14F-4D97-AF65-F5344CB8AC3E}">
        <p14:creationId xmlns:p14="http://schemas.microsoft.com/office/powerpoint/2010/main" val="59507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smoothing problem</a:t>
            </a:r>
            <a:endParaRPr lang="en-US" dirty="0"/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8541404">
            <a:off x="7384217" y="204309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8541404">
            <a:off x="5936417" y="20672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52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dirty="0" smtClean="0"/>
              <a:t>-</a:t>
            </a:r>
            <a:r>
              <a:rPr lang="en-US" dirty="0" smtClean="0">
                <a:sym typeface="Symbol" charset="2"/>
              </a:rPr>
              <a:t>lambda</a:t>
            </a:r>
            <a:r>
              <a:rPr lang="en-US" dirty="0" smtClean="0"/>
              <a:t> smoothing</a:t>
            </a:r>
            <a:endParaRPr lang="en-US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large dictionary makes novel events too probable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add </a:t>
            </a:r>
            <a:r>
              <a:rPr lang="en-US" sz="2400" dirty="0">
                <a:sym typeface="Symbol" charset="2"/>
              </a:rPr>
              <a:t> = </a:t>
            </a:r>
            <a:r>
              <a:rPr lang="en-US" sz="2400" dirty="0" smtClean="0">
                <a:sym typeface="Symbol" charset="2"/>
              </a:rPr>
              <a:t>0.01 to all counts</a:t>
            </a:r>
            <a:endParaRPr lang="en-US" sz="2400" dirty="0">
              <a:sym typeface="Symbol" charset="2"/>
            </a:endParaRP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dirty="0" smtClean="0"/>
              <a:t>-</a:t>
            </a:r>
            <a:r>
              <a:rPr lang="en-US" dirty="0" smtClean="0">
                <a:sym typeface="Symbol" charset="2"/>
              </a:rPr>
              <a:t>lambda</a:t>
            </a:r>
            <a:r>
              <a:rPr lang="en-US" dirty="0" smtClean="0"/>
              <a:t> smoothing</a:t>
            </a:r>
            <a:endParaRPr lang="en-US" dirty="0"/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38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should we pick lambda?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1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</a:t>
            </a:r>
            <a:r>
              <a:rPr lang="en-US" sz="3600" dirty="0" smtClean="0"/>
              <a:t> smoothing parameters</a:t>
            </a:r>
            <a:endParaRPr lang="en-US" sz="3600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144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ym typeface="Symbol" charset="2"/>
              </a:rPr>
              <a:t>Idea 1: try </a:t>
            </a:r>
            <a:r>
              <a:rPr lang="en-US" sz="2400" dirty="0">
                <a:sym typeface="Symbol" charset="2"/>
              </a:rPr>
              <a:t>many  values &amp; report the one that </a:t>
            </a:r>
            <a:r>
              <a:rPr lang="en-US" sz="2400" dirty="0" smtClean="0">
                <a:sym typeface="Symbol" charset="2"/>
              </a:rPr>
              <a:t>gets the </a:t>
            </a:r>
            <a:r>
              <a:rPr lang="en-US" sz="2400" dirty="0">
                <a:sym typeface="Symbol" charset="2"/>
              </a:rPr>
              <a:t>best results?</a:t>
            </a: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1000" dirty="0">
              <a:sym typeface="Symbol" charset="2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32575" y="3506787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609600" y="35067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498725" y="3509962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068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this fair/appropriate?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9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705600" y="55657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9786606E-4837-A044-A989-B9A6BFBBA59F}" type="slidenum">
              <a:rPr lang="en-US" sz="140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14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</a:t>
            </a:r>
            <a:r>
              <a:rPr lang="en-US" sz="3600" dirty="0" smtClean="0"/>
              <a:t> smoothing parameters</a:t>
            </a:r>
            <a:endParaRPr lang="en-US" sz="3600" dirty="0"/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6629400" y="1828800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09600" y="1828800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498725" y="1831975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3660775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519113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9" name="Rectangle 7"/>
          <p:cNvSpPr>
            <a:spLocks noChangeArrowheads="1"/>
          </p:cNvSpPr>
          <p:nvPr/>
        </p:nvSpPr>
        <p:spPr bwMode="auto">
          <a:xfrm>
            <a:off x="1566863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0" name="Rectangle 8"/>
          <p:cNvSpPr>
            <a:spLocks noChangeArrowheads="1"/>
          </p:cNvSpPr>
          <p:nvPr/>
        </p:nvSpPr>
        <p:spPr bwMode="auto">
          <a:xfrm>
            <a:off x="2616200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1298575" y="3522663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987425" y="4346575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omic Sans MS" charset="0"/>
              </a:rPr>
              <a:t>collect </a:t>
            </a:r>
            <a:r>
              <a:rPr lang="en-US" sz="2000" dirty="0">
                <a:latin typeface="Comic Sans MS" charset="0"/>
              </a:rPr>
              <a:t>counts from</a:t>
            </a:r>
            <a:r>
              <a:rPr lang="en-US" sz="2000" dirty="0" smtClean="0">
                <a:latin typeface="Comic Sans MS" charset="0"/>
              </a:rPr>
              <a:t> 80</a:t>
            </a:r>
            <a:r>
              <a:rPr lang="en-US" sz="2000" dirty="0">
                <a:latin typeface="Comic Sans MS" charset="0"/>
              </a:rPr>
              <a:t>%</a:t>
            </a:r>
            <a:r>
              <a:rPr lang="en-US" sz="2000" dirty="0" smtClean="0">
                <a:latin typeface="Comic Sans MS" charset="0"/>
              </a:rPr>
              <a:t> of the data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824538" y="2139950"/>
            <a:ext cx="1795462" cy="3730625"/>
            <a:chOff x="3669" y="1922"/>
            <a:chExt cx="1131" cy="2350"/>
          </a:xfrm>
        </p:grpSpPr>
        <p:sp>
          <p:nvSpPr>
            <p:cNvPr id="22544" name="Freeform 23"/>
            <p:cNvSpPr>
              <a:spLocks/>
            </p:cNvSpPr>
            <p:nvPr/>
          </p:nvSpPr>
          <p:spPr bwMode="auto">
            <a:xfrm>
              <a:off x="3669" y="1922"/>
              <a:ext cx="431" cy="1294"/>
            </a:xfrm>
            <a:custGeom>
              <a:avLst/>
              <a:gdLst>
                <a:gd name="T0" fmla="*/ 411 w 431"/>
                <a:gd name="T1" fmla="*/ 1294 h 1294"/>
                <a:gd name="T2" fmla="*/ 363 w 431"/>
                <a:gd name="T3" fmla="*/ 23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3399FF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45" name="Text Box 21"/>
            <p:cNvSpPr txBox="1">
              <a:spLocks noChangeArrowheads="1"/>
            </p:cNvSpPr>
            <p:nvPr/>
          </p:nvSpPr>
          <p:spPr bwMode="auto">
            <a:xfrm>
              <a:off x="3696" y="3216"/>
              <a:ext cx="1104" cy="1056"/>
            </a:xfrm>
            <a:prstGeom prst="rect">
              <a:avLst/>
            </a:prstGeom>
            <a:solidFill>
              <a:srgbClr val="3399FF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Now use that </a:t>
              </a:r>
              <a:r>
                <a:rPr lang="en-US">
                  <a:sym typeface="Symbol" charset="2"/>
                </a:rPr>
                <a:t></a:t>
              </a:r>
              <a:r>
                <a:rPr lang="en-US" sz="2000">
                  <a:latin typeface="Comic Sans MS" charset="0"/>
                </a:rPr>
                <a:t> to get smoothed counts from all 100% …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72400" y="2060575"/>
            <a:ext cx="1371600" cy="3825875"/>
            <a:chOff x="4896" y="1872"/>
            <a:chExt cx="864" cy="2410"/>
          </a:xfrm>
        </p:grpSpPr>
        <p:sp>
          <p:nvSpPr>
            <p:cNvPr id="22542" name="Text Box 24"/>
            <p:cNvSpPr txBox="1">
              <a:spLocks noChangeArrowheads="1"/>
            </p:cNvSpPr>
            <p:nvPr/>
          </p:nvSpPr>
          <p:spPr bwMode="auto">
            <a:xfrm>
              <a:off x="4896" y="3072"/>
              <a:ext cx="864" cy="121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… and report results of that final model on test data.</a:t>
              </a:r>
            </a:p>
          </p:txBody>
        </p:sp>
        <p:sp>
          <p:nvSpPr>
            <p:cNvPr id="22543" name="Freeform 25"/>
            <p:cNvSpPr>
              <a:spLocks/>
            </p:cNvSpPr>
            <p:nvPr/>
          </p:nvSpPr>
          <p:spPr bwMode="auto">
            <a:xfrm>
              <a:off x="4992" y="1872"/>
              <a:ext cx="624" cy="1200"/>
            </a:xfrm>
            <a:custGeom>
              <a:avLst/>
              <a:gdLst>
                <a:gd name="T0" fmla="*/ 595 w 431"/>
                <a:gd name="T1" fmla="*/ 1200 h 1294"/>
                <a:gd name="T2" fmla="*/ 526 w 431"/>
                <a:gd name="T3" fmla="*/ 215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27575" y="3505200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194175" y="4343400"/>
            <a:ext cx="1520825" cy="13112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</a:t>
            </a:r>
            <a:r>
              <a:rPr lang="en-US" sz="2000" dirty="0" smtClean="0">
                <a:latin typeface="Comic Sans MS" charset="0"/>
              </a:rPr>
              <a:t>ick </a:t>
            </a:r>
            <a:r>
              <a:rPr kumimoji="1" lang="en-US" sz="2000" dirty="0" err="1">
                <a:latin typeface="Comic Sans MS" charset="0"/>
                <a:sym typeface="Symbol" charset="2"/>
              </a:rPr>
              <a:t></a:t>
            </a:r>
            <a:r>
              <a:rPr kumimoji="1" lang="en-US" sz="2000" dirty="0">
                <a:latin typeface="Comic Sans MS" charset="0"/>
                <a:sym typeface="Symbol" charset="2"/>
              </a:rPr>
              <a:t>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</a:t>
            </a:r>
            <a:r>
              <a:rPr kumimoji="1" lang="en-US" sz="2000" dirty="0" smtClean="0">
                <a:latin typeface="Comic Sans MS" charset="0"/>
                <a:sym typeface="Symbol" charset="2"/>
              </a:rPr>
              <a:t> 20</a:t>
            </a:r>
            <a:r>
              <a:rPr kumimoji="1" lang="en-US" sz="2000" dirty="0">
                <a:latin typeface="Comic Sans MS" charset="0"/>
                <a:sym typeface="Symbol" charset="2"/>
              </a:rPr>
              <a:t>% …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8575" y="588645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problems? ideas?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n</a:t>
            </a:r>
            <a:r>
              <a:rPr lang="en-US" dirty="0" smtClean="0"/>
              <a:t>-gram language modeling assumes we have a fixed vocabulary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Whether implicit or explicit, an </a:t>
            </a:r>
            <a:r>
              <a:rPr lang="en-US" dirty="0" err="1" smtClean="0"/>
              <a:t>n</a:t>
            </a:r>
            <a:r>
              <a:rPr lang="en-US" dirty="0" smtClean="0"/>
              <a:t>-gram language model is defined over a finite, fixed vocabulary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happens when we encounter a word not in our vocabulary (Out Of Vocabulary)?</a:t>
            </a:r>
          </a:p>
          <a:p>
            <a:pPr lvl="1"/>
            <a:r>
              <a:rPr lang="en-US" dirty="0" smtClean="0"/>
              <a:t>If we don’t do anything, </a:t>
            </a:r>
            <a:r>
              <a:rPr lang="en-US" dirty="0" err="1" smtClean="0"/>
              <a:t>prob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Smoothing doesn’t really help us with this!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make this explicit, smoothing helps us with…</a:t>
            </a:r>
            <a:endParaRPr lang="en-US" dirty="0"/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all entries in our vocabulary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Vocabulary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</a:p>
          <a:p>
            <a:r>
              <a:rPr lang="en-US" sz="2000" dirty="0" smtClean="0"/>
              <a:t>able</a:t>
            </a:r>
          </a:p>
          <a:p>
            <a:r>
              <a:rPr lang="en-US" sz="2000" dirty="0" smtClean="0"/>
              <a:t>about</a:t>
            </a:r>
          </a:p>
          <a:p>
            <a:r>
              <a:rPr lang="en-US" sz="2000" dirty="0" smtClean="0"/>
              <a:t>account</a:t>
            </a:r>
          </a:p>
          <a:p>
            <a:r>
              <a:rPr lang="en-US" sz="2000" dirty="0" smtClean="0"/>
              <a:t>acid</a:t>
            </a:r>
          </a:p>
          <a:p>
            <a:r>
              <a:rPr lang="en-US" sz="2000" dirty="0" smtClean="0"/>
              <a:t>across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young</a:t>
            </a:r>
          </a:p>
          <a:p>
            <a:r>
              <a:rPr lang="en-US" sz="2000" dirty="0" smtClean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 smtClean="0"/>
              <a:t>3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Counts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Smoothed counts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can we have words in our vocabulary we’ve never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Choosing a vocabulary: </a:t>
            </a:r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for example, all those the occur more than 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times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Benefits</a:t>
            </a:r>
            <a:r>
              <a:rPr lang="en-US" dirty="0" smtClean="0">
                <a:solidFill>
                  <a:srgbClr val="000000"/>
                </a:solidFill>
              </a:rPr>
              <a:t>/drawbacks?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Ideally your vocabulary should represents words you’re likely to see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Too many words: end up washing out your probability estimates (and getting poor estimates)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Too few: lots of out of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matter your chosen vocabulary, you’re still going to have out of vocabulary (OOV)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 smtClean="0">
                <a:solidFill>
                  <a:srgbClr val="FF0000"/>
                </a:solidFill>
              </a:rPr>
              <a:t>can we deal with this?</a:t>
            </a:r>
          </a:p>
          <a:p>
            <a:pPr lvl="1"/>
            <a:r>
              <a:rPr lang="en-US" dirty="0" smtClean="0"/>
              <a:t>Ignore words we’ve never seen before</a:t>
            </a:r>
          </a:p>
          <a:p>
            <a:pPr lvl="2"/>
            <a:r>
              <a:rPr lang="en-US" dirty="0" smtClean="0"/>
              <a:t>Somewhat unsatisfying, though can work depending on the application</a:t>
            </a:r>
          </a:p>
          <a:p>
            <a:pPr lvl="2"/>
            <a:r>
              <a:rPr lang="en-US" dirty="0" smtClean="0"/>
              <a:t>Probability is then dependent on how many in vocabulary words are seen in a sentence/text</a:t>
            </a:r>
          </a:p>
          <a:p>
            <a:pPr lvl="1"/>
            <a:r>
              <a:rPr lang="en-US" dirty="0" smtClean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modeling:</a:t>
            </a:r>
            <a:br>
              <a:rPr lang="en-US" dirty="0" smtClean="0"/>
            </a:b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 </a:t>
            </a:r>
            <a:r>
              <a:rPr lang="en-US" dirty="0" smtClean="0"/>
              <a:t>– 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some slides adapted from Jason Eisner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Add an extra word in your vocabulary to denote OOV (&lt;OOV&gt;, &lt;UNK&gt;)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Replace </a:t>
            </a:r>
            <a:r>
              <a:rPr lang="en-US" dirty="0" smtClean="0"/>
              <a:t>all words in your training corpus not in the vocabulary with &lt;UNK&gt;</a:t>
            </a:r>
          </a:p>
          <a:p>
            <a:pPr lvl="1"/>
            <a:r>
              <a:rPr lang="en-US" dirty="0" smtClean="0"/>
              <a:t>You’ll get bigrams, trigrams, etc with &lt;UNK&gt;</a:t>
            </a:r>
          </a:p>
          <a:p>
            <a:pPr lvl="2"/>
            <a:r>
              <a:rPr lang="en-US" dirty="0" err="1" smtClean="0"/>
              <a:t>p</a:t>
            </a:r>
            <a:r>
              <a:rPr lang="en-US" dirty="0" smtClean="0"/>
              <a:t>(&lt;UNK&gt; | “I am”)</a:t>
            </a:r>
          </a:p>
          <a:p>
            <a:pPr lvl="2"/>
            <a:r>
              <a:rPr lang="en-US" dirty="0" err="1" smtClean="0"/>
              <a:t>p(fast</a:t>
            </a:r>
            <a:r>
              <a:rPr lang="en-US" dirty="0" smtClean="0"/>
              <a:t> | “I &lt;UNK&gt;”)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 smtClean="0"/>
              <a:t>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common approach (and the one we’ll use for the assignment):</a:t>
            </a:r>
          </a:p>
          <a:p>
            <a:pPr lvl="1"/>
            <a:r>
              <a:rPr lang="en-US" dirty="0" smtClean="0"/>
              <a:t>Replace the first occurrence of each word by &lt;UNK&gt; in a data set</a:t>
            </a:r>
          </a:p>
          <a:p>
            <a:pPr lvl="1"/>
            <a:r>
              <a:rPr lang="en-US" dirty="0" smtClean="0"/>
              <a:t>Estimate probabilities normally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Vocabulary </a:t>
            </a:r>
            <a:r>
              <a:rPr lang="en-US" dirty="0" smtClean="0"/>
              <a:t>then is all words that occurred two or more times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 smtClean="0"/>
              <a:t>also discounts all word counts by 1 and gives that probability mass to &lt;UNK&gt;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table</a:t>
            </a:r>
            <a:endParaRPr lang="en-US" dirty="0"/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1524000"/>
                <a:gridCol w="1524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Should we store all entries?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Hashtable</a:t>
            </a:r>
            <a:r>
              <a:rPr lang="en-US" dirty="0" smtClean="0"/>
              <a:t> (e.g. </a:t>
            </a:r>
            <a:r>
              <a:rPr lang="en-US" dirty="0" err="1" smtClean="0"/>
              <a:t>HashMap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fast retrieval</a:t>
            </a:r>
          </a:p>
          <a:p>
            <a:pPr lvl="1"/>
            <a:r>
              <a:rPr lang="en-US" dirty="0" smtClean="0"/>
              <a:t>fairly good memory usage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 smtClean="0"/>
              <a:t>store those entries of things we’ve seen</a:t>
            </a:r>
          </a:p>
          <a:p>
            <a:pPr lvl="1"/>
            <a:r>
              <a:rPr lang="en-US" dirty="0" smtClean="0"/>
              <a:t>for example, we don’t store |V|</a:t>
            </a:r>
            <a:r>
              <a:rPr lang="en-US" baseline="30000" dirty="0" smtClean="0"/>
              <a:t>3</a:t>
            </a:r>
            <a:r>
              <a:rPr lang="en-US" dirty="0" smtClean="0"/>
              <a:t> trigrams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trigrams we can:</a:t>
            </a:r>
          </a:p>
          <a:p>
            <a:pPr lvl="1"/>
            <a:r>
              <a:rPr lang="en-US" dirty="0" smtClean="0"/>
              <a:t>Store one </a:t>
            </a:r>
            <a:r>
              <a:rPr lang="en-US" dirty="0" err="1" smtClean="0"/>
              <a:t>hashtable</a:t>
            </a:r>
            <a:r>
              <a:rPr lang="en-US" dirty="0" smtClean="0"/>
              <a:t> with bigrams as keys</a:t>
            </a:r>
          </a:p>
          <a:p>
            <a:pPr lvl="1"/>
            <a:r>
              <a:rPr lang="en-US" dirty="0" smtClean="0"/>
              <a:t>Store a </a:t>
            </a:r>
            <a:r>
              <a:rPr lang="en-US" dirty="0" err="1" smtClean="0"/>
              <a:t>hashtable</a:t>
            </a:r>
            <a:r>
              <a:rPr lang="en-US" dirty="0" smtClean="0"/>
              <a:t> of </a:t>
            </a:r>
            <a:r>
              <a:rPr lang="en-US" dirty="0" err="1" smtClean="0"/>
              <a:t>hashtables</a:t>
            </a:r>
            <a:r>
              <a:rPr lang="en-US" dirty="0" smtClean="0"/>
              <a:t> (I’m recommending this)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Storing the table: </a:t>
            </a:r>
            <a:br>
              <a:rPr lang="en-US" dirty="0" smtClean="0"/>
            </a:br>
            <a:r>
              <a:rPr lang="en-US" dirty="0" smtClean="0"/>
              <a:t>add-lambda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those we’ve seen before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059"/>
              </p:ext>
            </p:extLst>
          </p:nvPr>
        </p:nvGraphicFramePr>
        <p:xfrm>
          <a:off x="5351702" y="2693988"/>
          <a:ext cx="26558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3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02" y="2693988"/>
                        <a:ext cx="26558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13881"/>
              </p:ext>
            </p:extLst>
          </p:nvPr>
        </p:nvGraphicFramePr>
        <p:xfrm>
          <a:off x="838200" y="4014698"/>
          <a:ext cx="5333999" cy="2438399"/>
        </p:xfrm>
        <a:graphic>
          <a:graphicData uri="http://schemas.openxmlformats.org/drawingml/2006/table">
            <a:tbl>
              <a:tblPr/>
              <a:tblGrid>
                <a:gridCol w="1308339"/>
                <a:gridCol w="1006415"/>
                <a:gridCol w="1006415"/>
                <a:gridCol w="1006415"/>
                <a:gridCol w="1006415"/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53576" y="3124200"/>
            <a:ext cx="354013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94579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4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Unsmoothed (MLE)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add-lambda smoothing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4784" y="4419600"/>
            <a:ext cx="273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value do we need here to make sure it stays a probability distribution?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Storing the table: </a:t>
            </a:r>
            <a:br>
              <a:rPr lang="en-US" dirty="0" smtClean="0"/>
            </a:br>
            <a:r>
              <a:rPr lang="en-US" dirty="0" smtClean="0"/>
              <a:t>add-lambda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those we’ve seen before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3692"/>
              </p:ext>
            </p:extLst>
          </p:nvPr>
        </p:nvGraphicFramePr>
        <p:xfrm>
          <a:off x="5313363" y="26939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1" name="Equation" r:id="rId3" imgW="1409700" imgH="419100" progId="Equation.3">
                  <p:embed/>
                </p:oleObj>
              </mc:Choice>
              <mc:Fallback>
                <p:oleObj name="Equation" r:id="rId3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6939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55"/>
              </p:ext>
            </p:extLst>
          </p:nvPr>
        </p:nvGraphicFramePr>
        <p:xfrm>
          <a:off x="838200" y="4014698"/>
          <a:ext cx="5333999" cy="2438399"/>
        </p:xfrm>
        <a:graphic>
          <a:graphicData uri="http://schemas.openxmlformats.org/drawingml/2006/table">
            <a:tbl>
              <a:tblPr/>
              <a:tblGrid>
                <a:gridCol w="1308339"/>
                <a:gridCol w="1006415"/>
                <a:gridCol w="1006415"/>
                <a:gridCol w="1006415"/>
                <a:gridCol w="1006415"/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  <a:endParaRPr lang="en-US" sz="140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27575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2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Unsmoothed (MLE)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add-lambda smoothing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4784" y="4419600"/>
            <a:ext cx="273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each word in the vocabulary, we pretend we’ve seen it </a:t>
            </a:r>
            <a:r>
              <a:rPr lang="en-US" dirty="0" err="1" smtClean="0">
                <a:solidFill>
                  <a:srgbClr val="0000FF"/>
                </a:solidFill>
              </a:rPr>
              <a:t>λtimes</a:t>
            </a:r>
            <a:r>
              <a:rPr lang="en-US" dirty="0" smtClean="0">
                <a:solidFill>
                  <a:srgbClr val="0000FF"/>
                </a:solidFill>
              </a:rPr>
              <a:t> more (V = vocabulary size).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Storing the table: </a:t>
            </a:r>
            <a:br>
              <a:rPr lang="en-US" dirty="0" smtClean="0"/>
            </a:br>
            <a:r>
              <a:rPr lang="en-US" dirty="0" smtClean="0"/>
              <a:t>add-lambda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those we’ve seen before: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Unseen </a:t>
            </a:r>
            <a:r>
              <a:rPr lang="en-US" dirty="0" err="1" smtClean="0"/>
              <a:t>n</a:t>
            </a:r>
            <a:r>
              <a:rPr lang="en-US" dirty="0" smtClean="0"/>
              <a:t>-grams: </a:t>
            </a:r>
            <a:r>
              <a:rPr lang="en-US" dirty="0" err="1" smtClean="0"/>
              <a:t>p(z|ab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7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6454"/>
              </p:ext>
            </p:extLst>
          </p:nvPr>
        </p:nvGraphicFramePr>
        <p:xfrm>
          <a:off x="2081213" y="46243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8" name="Equation" r:id="rId5" imgW="1409700" imgH="419100" progId="Equation.3">
                  <p:embed/>
                </p:oleObj>
              </mc:Choice>
              <mc:Fallback>
                <p:oleObj name="Equation" r:id="rId5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6243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frequency based smoothing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bigrams have never been seen: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X| ate)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X | San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would you pick?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Diego</a:t>
            </a:r>
          </a:p>
          <a:p>
            <a:r>
              <a:rPr lang="en-US" sz="2400" dirty="0" smtClean="0"/>
              <a:t>Francisco</a:t>
            </a:r>
          </a:p>
          <a:p>
            <a:r>
              <a:rPr lang="en-US" sz="2400" dirty="0" smtClean="0"/>
              <a:t>Luis</a:t>
            </a:r>
          </a:p>
          <a:p>
            <a:r>
              <a:rPr lang="en-US" sz="2400" dirty="0" smtClean="0"/>
              <a:t>Jose</a:t>
            </a:r>
          </a:p>
          <a:p>
            <a:r>
              <a:rPr lang="en-US" sz="2400" dirty="0" smtClean="0"/>
              <a:t>Marcos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</a:t>
            </a:r>
          </a:p>
          <a:p>
            <a:r>
              <a:rPr lang="en-US" sz="2400" dirty="0" smtClean="0"/>
              <a:t>apples</a:t>
            </a:r>
          </a:p>
          <a:p>
            <a:r>
              <a:rPr lang="en-US" sz="2400" dirty="0" smtClean="0"/>
              <a:t>bananas</a:t>
            </a:r>
          </a:p>
          <a:p>
            <a:r>
              <a:rPr lang="en-US" sz="2400" dirty="0" smtClean="0"/>
              <a:t>hamburgers</a:t>
            </a:r>
          </a:p>
          <a:p>
            <a:r>
              <a:rPr lang="en-US" sz="2400" dirty="0" smtClean="0"/>
              <a:t>a lot</a:t>
            </a:r>
          </a:p>
          <a:p>
            <a:r>
              <a:rPr lang="en-US" sz="2400" dirty="0" smtClean="0"/>
              <a:t>for two</a:t>
            </a:r>
          </a:p>
          <a:p>
            <a:r>
              <a:rPr lang="en-US" sz="2400" dirty="0" smtClean="0"/>
              <a:t>grapes</a:t>
            </a:r>
          </a:p>
          <a:p>
            <a:r>
              <a:rPr lang="en-US" sz="24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Probability </a:t>
            </a:r>
            <a:r>
              <a:rPr lang="en-US" dirty="0"/>
              <a:t>mass is shifted around, depending on the context of words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 smtClean="0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Assignment 2 out</a:t>
            </a:r>
          </a:p>
          <a:p>
            <a:pPr lvl="1"/>
            <a:r>
              <a:rPr lang="en-US" dirty="0" smtClean="0"/>
              <a:t>bigram language modeling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Can work with partners</a:t>
            </a:r>
          </a:p>
          <a:p>
            <a:pPr lvl="2"/>
            <a:r>
              <a:rPr lang="en-US" dirty="0" smtClean="0"/>
              <a:t>Anyone looking for a partner?</a:t>
            </a:r>
          </a:p>
          <a:p>
            <a:pPr lvl="1"/>
            <a:r>
              <a:rPr lang="en-US" dirty="0" smtClean="0"/>
              <a:t>2a: Due Thursday</a:t>
            </a:r>
          </a:p>
          <a:p>
            <a:pPr lvl="1"/>
            <a:r>
              <a:rPr lang="en-US" dirty="0" smtClean="0"/>
              <a:t>2b: Due Tuesday</a:t>
            </a:r>
          </a:p>
          <a:p>
            <a:pPr lvl="1"/>
            <a:r>
              <a:rPr lang="en-US" dirty="0" smtClean="0"/>
              <a:t>Style/commenting (</a:t>
            </a:r>
            <a:r>
              <a:rPr lang="en-US" dirty="0" err="1" smtClean="0"/>
              <a:t>JavaDoc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advice</a:t>
            </a:r>
          </a:p>
          <a:p>
            <a:pPr lvl="2"/>
            <a:r>
              <a:rPr lang="en-US" dirty="0" smtClean="0"/>
              <a:t>Start now!</a:t>
            </a:r>
          </a:p>
          <a:p>
            <a:pPr lvl="2"/>
            <a:r>
              <a:rPr lang="en-US" dirty="0" smtClean="0"/>
              <a:t>Spend 1-2 hours working out an example by hand (you can check your answers with me)</a:t>
            </a:r>
          </a:p>
          <a:p>
            <a:pPr lvl="2"/>
            <a:r>
              <a:rPr lang="en-US" dirty="0" err="1" smtClean="0"/>
              <a:t>HashMap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bigrams</a:t>
            </a:r>
            <a:endParaRPr lang="en-US" dirty="0"/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)</a:t>
            </a:r>
            <a:r>
              <a:rPr lang="en-US" dirty="0" smtClean="0"/>
              <a:t> is the number of times w</a:t>
            </a:r>
            <a:r>
              <a:rPr lang="en-US" baseline="-25000" dirty="0" smtClean="0"/>
              <a:t>i-1</a:t>
            </a:r>
            <a:r>
              <a:rPr lang="en-US" dirty="0" smtClean="0"/>
              <a:t> occurred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Z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if c</a:t>
            </a:r>
            <a:r>
              <a:rPr lang="en-US" dirty="0"/>
              <a:t>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4" name="Equation" r:id="rId3" imgW="2057400" imgH="406400" progId="Equation.3">
                  <p:embed/>
                </p:oleObj>
              </mc:Choice>
              <mc:Fallback>
                <p:oleObj name="Equation" r:id="rId3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times we saw the bigram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times w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occurred   +   # of types to the right of w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1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frequency based smoothing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trigrams have never been seen: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cumquat | see the 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zygote | see the 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dirty="0" smtClean="0"/>
              <a:t>( car | see the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would add-lambda pick as most likely?  </a:t>
            </a:r>
            <a:r>
              <a:rPr lang="en-US" sz="2800" dirty="0" smtClean="0">
                <a:solidFill>
                  <a:srgbClr val="FF0000"/>
                </a:solidFill>
              </a:rPr>
              <a:t>Witten</a:t>
            </a:r>
            <a:r>
              <a:rPr lang="en-US" sz="2800" dirty="0" smtClean="0">
                <a:solidFill>
                  <a:srgbClr val="FF0000"/>
                </a:solidFill>
              </a:rPr>
              <a:t>-Bell?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would you pick?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smoothing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112126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Utilize </a:t>
            </a:r>
            <a:r>
              <a:rPr lang="en-US" sz="2400" dirty="0" smtClean="0"/>
              <a:t>information in lower-order models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Interpolation</a:t>
            </a:r>
            <a:endParaRPr lang="en-US" sz="2400" dirty="0" smtClean="0"/>
          </a:p>
          <a:p>
            <a:pPr lvl="1"/>
            <a:r>
              <a:rPr lang="en-US" sz="2000" dirty="0" smtClean="0"/>
              <a:t>Combine probabilities of lower-order models </a:t>
            </a:r>
            <a:r>
              <a:rPr lang="en-US" sz="2000" dirty="0" smtClean="0"/>
              <a:t>in some linear combination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/>
              <a:t>Backoff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Often </a:t>
            </a:r>
            <a:r>
              <a:rPr lang="en-US" sz="2000" dirty="0" err="1" smtClean="0"/>
              <a:t>k</a:t>
            </a:r>
            <a:r>
              <a:rPr lang="en-US" sz="2000" dirty="0" smtClean="0"/>
              <a:t> = 0 (or 1)</a:t>
            </a:r>
          </a:p>
          <a:p>
            <a:pPr lvl="1"/>
            <a:r>
              <a:rPr lang="en-US" sz="2000" dirty="0" smtClean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5" name="Equation" r:id="rId3" imgW="2438400" imgH="660400" progId="Equation.3">
                  <p:embed/>
                </p:oleObj>
              </mc:Choice>
              <mc:Fallback>
                <p:oleObj name="Equation" r:id="rId3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Trigram is very context specific, very noisy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Unigram </a:t>
            </a:r>
            <a:r>
              <a:rPr lang="en-US" sz="2800" dirty="0"/>
              <a:t>is context-independent, smooth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Interpolate </a:t>
            </a:r>
            <a:r>
              <a:rPr lang="en-US" sz="2800" dirty="0"/>
              <a:t>Trigram, Bigram, Unigram for best combination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 smtClean="0">
                <a:solidFill>
                  <a:srgbClr val="FF0000"/>
                </a:solidFill>
              </a:rPr>
              <a:t>should we determine </a:t>
            </a:r>
            <a:r>
              <a:rPr lang="en-US" sz="2800" dirty="0" err="1" smtClean="0">
                <a:solidFill>
                  <a:srgbClr val="FF0000"/>
                </a:solidFill>
              </a:rPr>
              <a:t>λ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andμ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r>
              <a:rPr lang="en-US" sz="2800" dirty="0" smtClean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9" name="Equation" r:id="rId3" imgW="2921000" imgH="393700" progId="Equation.3">
                  <p:embed/>
                </p:oleObj>
              </mc:Choice>
              <mc:Fallback>
                <p:oleObj name="Equation" r:id="rId3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</a:t>
            </a:r>
            <a:r>
              <a:rPr lang="en-US" dirty="0" smtClean="0"/>
              <a:t> Finding </a:t>
            </a:r>
            <a:r>
              <a:rPr lang="en-US" dirty="0"/>
              <a:t>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Just like we talked about before, split training data </a:t>
            </a:r>
            <a:r>
              <a:rPr lang="en-US" sz="2800" dirty="0"/>
              <a:t>into </a:t>
            </a:r>
            <a:r>
              <a:rPr lang="en-US" sz="2800" dirty="0" smtClean="0"/>
              <a:t>training and </a:t>
            </a:r>
            <a:r>
              <a:rPr lang="en-US" sz="2800" dirty="0" smtClean="0"/>
              <a:t>development</a:t>
            </a:r>
            <a:endParaRPr lang="en-US" sz="25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Try </a:t>
            </a:r>
            <a:r>
              <a:rPr lang="en-US" sz="2800" dirty="0"/>
              <a:t>lots of different values for </a:t>
            </a:r>
            <a:r>
              <a:rPr lang="en-US" sz="2800" dirty="0" err="1">
                <a:sym typeface="Symbol" pitchFamily="-112" charset="2"/>
              </a:rPr>
              <a:t></a:t>
            </a:r>
            <a:r>
              <a:rPr lang="en-US" sz="2800" dirty="0" err="1" smtClean="0">
                <a:sym typeface="Symbol" pitchFamily="-112" charset="2"/>
              </a:rPr>
              <a:t></a:t>
            </a:r>
            <a:r>
              <a:rPr lang="en-US" sz="2800" dirty="0" smtClean="0">
                <a:sym typeface="Symbol" pitchFamily="-112" charset="2"/>
              </a:rPr>
              <a:t> </a:t>
            </a:r>
            <a:r>
              <a:rPr lang="en-US" sz="2800" dirty="0" err="1" smtClean="0">
                <a:sym typeface="Symbol" pitchFamily="-112" charset="2"/>
              </a:rPr>
              <a:t></a:t>
            </a:r>
            <a:r>
              <a:rPr lang="en-US" sz="2800" dirty="0" smtClean="0">
                <a:sym typeface="Symbol" pitchFamily="-112" charset="2"/>
              </a:rPr>
              <a:t> </a:t>
            </a:r>
            <a:r>
              <a:rPr lang="en-US" sz="2800" dirty="0">
                <a:sym typeface="Symbol" pitchFamily="-112" charset="2"/>
              </a:rPr>
              <a:t>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  <a:endParaRPr lang="en-US" sz="2800" dirty="0" smtClean="0">
              <a:sym typeface="Symbol" pitchFamily="-112" charset="2"/>
            </a:endParaRPr>
          </a:p>
          <a:p>
            <a:pPr marL="0" indent="0">
              <a:buNone/>
            </a:pPr>
            <a:endParaRPr lang="en-US" sz="2800" dirty="0" smtClean="0">
              <a:sym typeface="Symbol" pitchFamily="-11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Symbol" pitchFamily="-112" charset="2"/>
              </a:rPr>
              <a:t>Two </a:t>
            </a:r>
            <a:r>
              <a:rPr lang="en-US" sz="2800" dirty="0" smtClean="0">
                <a:sym typeface="Symbol" pitchFamily="-112" charset="2"/>
              </a:rPr>
              <a:t>approaches for finding these efficiently</a:t>
            </a:r>
          </a:p>
          <a:p>
            <a:pPr lvl="1"/>
            <a:r>
              <a:rPr lang="en-US" sz="2800" dirty="0" smtClean="0">
                <a:sym typeface="Symbol" pitchFamily="-112" charset="2"/>
              </a:rPr>
              <a:t>EM </a:t>
            </a:r>
            <a:r>
              <a:rPr lang="en-US" sz="2800" dirty="0">
                <a:sym typeface="Symbol" pitchFamily="-112" charset="2"/>
              </a:rPr>
              <a:t>(</a:t>
            </a:r>
            <a:r>
              <a:rPr lang="en-US" sz="2800" dirty="0" smtClean="0">
                <a:sym typeface="Symbol" pitchFamily="-112" charset="2"/>
              </a:rPr>
              <a:t>expectation maximization)</a:t>
            </a:r>
          </a:p>
          <a:p>
            <a:pPr lvl="1"/>
            <a:r>
              <a:rPr lang="en-US" sz="2800" dirty="0" smtClean="0">
                <a:sym typeface="Symbol" pitchFamily="-112" charset="2"/>
              </a:rPr>
              <a:t>“</a:t>
            </a:r>
            <a:r>
              <a:rPr lang="en-US" sz="2800" dirty="0">
                <a:sym typeface="Symbol" pitchFamily="-112" charset="2"/>
              </a:rPr>
              <a:t>Powell search” – see Numerical Recipes in 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Subtract some absolute number from each of the counts (e.g. 0.75)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will this affect common words?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340726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Subtract some absolute number from each of the counts (e.g. 0.75)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will have a large effect on low counts (rare words)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will have a small effect on large counts (common words)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0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1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</a:t>
            </a:r>
            <a:r>
              <a:rPr lang="en-US" sz="3200" dirty="0" err="1" smtClean="0">
                <a:solidFill>
                  <a:srgbClr val="FF0000"/>
                </a:solidFill>
              </a:rPr>
              <a:t>α(xy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Assignment submission: submit on-time!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first </a:t>
            </a:r>
            <a:r>
              <a:rPr lang="en-US" dirty="0" smtClean="0"/>
              <a:t>quiz (</a:t>
            </a:r>
            <a:r>
              <a:rPr lang="en-US" dirty="0" smtClean="0">
                <a:solidFill>
                  <a:srgbClr val="FF0000"/>
                </a:solidFill>
              </a:rPr>
              <a:t>when?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In-class (~30 min.)</a:t>
            </a:r>
          </a:p>
          <a:p>
            <a:pPr lvl="1"/>
            <a:r>
              <a:rPr lang="en-US" dirty="0" smtClean="0"/>
              <a:t>Topics</a:t>
            </a:r>
            <a:endParaRPr lang="en-US" dirty="0"/>
          </a:p>
          <a:p>
            <a:pPr lvl="2"/>
            <a:r>
              <a:rPr lang="en-US" dirty="0"/>
              <a:t>corpus analysis</a:t>
            </a:r>
          </a:p>
          <a:p>
            <a:pPr lvl="2"/>
            <a:r>
              <a:rPr lang="en-US" dirty="0"/>
              <a:t>regular expressions</a:t>
            </a:r>
          </a:p>
          <a:p>
            <a:pPr lvl="2"/>
            <a:r>
              <a:rPr lang="en-US" dirty="0"/>
              <a:t>probability</a:t>
            </a:r>
          </a:p>
          <a:p>
            <a:pPr lvl="2"/>
            <a:r>
              <a:rPr lang="en-US" dirty="0"/>
              <a:t>language modeling</a:t>
            </a:r>
          </a:p>
          <a:p>
            <a:pPr lvl="1"/>
            <a:r>
              <a:rPr lang="en-US" dirty="0"/>
              <a:t>Open </a:t>
            </a:r>
            <a:r>
              <a:rPr lang="en-US" dirty="0" smtClean="0"/>
              <a:t>book/notes</a:t>
            </a:r>
            <a:endParaRPr lang="en-US" dirty="0"/>
          </a:p>
          <a:p>
            <a:pPr lvl="2"/>
            <a:r>
              <a:rPr lang="en-US" dirty="0"/>
              <a:t>we’ll try it out for this one</a:t>
            </a:r>
          </a:p>
          <a:p>
            <a:pPr lvl="2"/>
            <a:r>
              <a:rPr lang="en-US" dirty="0"/>
              <a:t>better to assume closed book (30 minutes goes by fast!)</a:t>
            </a:r>
          </a:p>
          <a:p>
            <a:pPr lvl="1"/>
            <a:r>
              <a:rPr lang="en-US" dirty="0"/>
              <a:t>7.5% of your grade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354" y="1498951"/>
            <a:ext cx="230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trigram model: p(</a:t>
            </a:r>
            <a:r>
              <a:rPr lang="en-US" dirty="0" err="1" smtClean="0">
                <a:solidFill>
                  <a:srgbClr val="0000FF"/>
                </a:solidFill>
              </a:rPr>
              <a:t>z|xy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(before discounting)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344562"/>
            <a:ext cx="1066800" cy="3446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47372" y="3196662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 trigrams</a:t>
            </a:r>
          </a:p>
          <a:p>
            <a:r>
              <a:rPr lang="en-US" dirty="0" smtClean="0"/>
              <a:t>(xyz occurred)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50892" y="2344562"/>
            <a:ext cx="10668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0892" y="4724400"/>
            <a:ext cx="1066800" cy="1066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4151" y="1498951"/>
            <a:ext cx="225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trigram model p(</a:t>
            </a:r>
            <a:r>
              <a:rPr lang="en-US" dirty="0" err="1" smtClean="0">
                <a:solidFill>
                  <a:srgbClr val="0000FF"/>
                </a:solidFill>
              </a:rPr>
              <a:t>z|xy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(after discounting)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83574" y="4666136"/>
            <a:ext cx="113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unseen words</a:t>
            </a:r>
          </a:p>
          <a:p>
            <a:r>
              <a:rPr lang="en-US" sz="1600" dirty="0" smtClean="0"/>
              <a:t>(xyz </a:t>
            </a:r>
            <a:r>
              <a:rPr lang="en-US" sz="1600" dirty="0" err="1" smtClean="0"/>
              <a:t>didn</a:t>
            </a:r>
            <a:r>
              <a:rPr lang="fr-FR" sz="1600" dirty="0" smtClean="0"/>
              <a:t>’</a:t>
            </a:r>
            <a:r>
              <a:rPr lang="en-US" sz="1600" dirty="0" smtClean="0"/>
              <a:t>t occur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1735" y="3086161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 trigrams</a:t>
            </a:r>
          </a:p>
          <a:p>
            <a:r>
              <a:rPr lang="en-US" dirty="0" smtClean="0"/>
              <a:t>(xyz occurred)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4600" y="2273728"/>
            <a:ext cx="1066800" cy="3499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30471" y="149895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bigram model p(</a:t>
            </a:r>
            <a:r>
              <a:rPr lang="en-US" dirty="0" err="1" smtClean="0">
                <a:solidFill>
                  <a:srgbClr val="0000FF"/>
                </a:solidFill>
              </a:rPr>
              <a:t>z|</a:t>
            </a:r>
            <a:r>
              <a:rPr lang="en-US" dirty="0" err="1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FF"/>
                </a:solidFill>
              </a:rPr>
              <a:t>)*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(*for z where xyz didn’t occur)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17692" y="2273728"/>
            <a:ext cx="2106908" cy="24330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7692" y="5773562"/>
            <a:ext cx="2106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49836"/>
              </p:ext>
            </p:extLst>
          </p:nvPr>
        </p:nvGraphicFramePr>
        <p:xfrm>
          <a:off x="6248400" y="5899130"/>
          <a:ext cx="2789441" cy="95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6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99130"/>
                        <a:ext cx="2789441" cy="95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6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	2</a:t>
            </a:r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	1</a:t>
            </a:r>
          </a:p>
          <a:p>
            <a:r>
              <a:rPr lang="en-US" sz="2400" dirty="0" smtClean="0"/>
              <a:t>see the car			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cat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	2</a:t>
            </a:r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	1</a:t>
            </a:r>
          </a:p>
          <a:p>
            <a:r>
              <a:rPr lang="en-US" sz="2400" dirty="0" smtClean="0"/>
              <a:t>see the car			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cat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5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6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	2</a:t>
            </a:r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	1</a:t>
            </a:r>
          </a:p>
          <a:p>
            <a:r>
              <a:rPr lang="en-US" sz="2400" dirty="0" smtClean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048" y="3200400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much probability mass did we reserve/discount for the bigram model?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2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	2</a:t>
            </a:r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	1</a:t>
            </a:r>
          </a:p>
          <a:p>
            <a:r>
              <a:rPr lang="en-US" sz="2400" dirty="0" smtClean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 smtClean="0">
                <a:solidFill>
                  <a:srgbClr val="0000FF"/>
                </a:solidFill>
              </a:rPr>
              <a:t>count(“see</a:t>
            </a:r>
            <a:r>
              <a:rPr lang="en-US" sz="2400" dirty="0" smtClean="0">
                <a:solidFill>
                  <a:srgbClr val="0000FF"/>
                </a:solidFill>
              </a:rPr>
              <a:t> the”) from the probability distribution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9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dog		1</a:t>
            </a:r>
          </a:p>
          <a:p>
            <a:r>
              <a:rPr lang="en-US" sz="2400" dirty="0" smtClean="0"/>
              <a:t>see the cat		</a:t>
            </a:r>
            <a:r>
              <a:rPr lang="en-US" sz="2400" dirty="0"/>
              <a:t>	</a:t>
            </a:r>
            <a:r>
              <a:rPr lang="en-US" sz="2400" dirty="0" smtClean="0"/>
              <a:t>2</a:t>
            </a:r>
          </a:p>
          <a:p>
            <a:r>
              <a:rPr lang="en-US" sz="2400" dirty="0" smtClean="0"/>
              <a:t>see the banana	4</a:t>
            </a:r>
          </a:p>
          <a:p>
            <a:r>
              <a:rPr lang="en-US" sz="2400" dirty="0" smtClean="0"/>
              <a:t>see the man		1</a:t>
            </a:r>
          </a:p>
          <a:p>
            <a:r>
              <a:rPr lang="en-US" sz="2400" dirty="0" smtClean="0"/>
              <a:t>see the woman		1</a:t>
            </a:r>
          </a:p>
          <a:p>
            <a:r>
              <a:rPr lang="en-US" sz="2400" dirty="0" smtClean="0"/>
              <a:t>see the car			1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3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puppy | see the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α(see</a:t>
            </a:r>
            <a:r>
              <a:rPr lang="en-US" sz="2400" dirty="0" smtClean="0">
                <a:solidFill>
                  <a:srgbClr val="FF0000"/>
                </a:solidFill>
              </a:rPr>
              <a:t> the) = 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4" name="Equation" r:id="rId6" imgW="3022600" imgH="368300" progId="Equation.3">
                  <p:embed/>
                </p:oleObj>
              </mc:Choice>
              <mc:Fallback>
                <p:oleObj name="Equation" r:id="rId6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distribute this probability mass to all bigrams that we are backing off to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1" name="TextBox 20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We have some number of bigrams we’re going to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 to, i.e. those </a:t>
            </a:r>
            <a:r>
              <a:rPr lang="en-US" sz="2800" i="1" dirty="0" smtClean="0"/>
              <a:t>X</a:t>
            </a:r>
            <a:r>
              <a:rPr lang="en-US" sz="2800" dirty="0" smtClean="0"/>
              <a:t> where </a:t>
            </a:r>
            <a:r>
              <a:rPr lang="en-US" sz="2800" dirty="0" err="1" smtClean="0"/>
              <a:t>C(see</a:t>
            </a:r>
            <a:r>
              <a:rPr lang="en-US" sz="2800" dirty="0" smtClean="0"/>
              <a:t> the </a:t>
            </a:r>
            <a:r>
              <a:rPr lang="en-US" sz="2800" i="1" dirty="0" smtClean="0"/>
              <a:t>X</a:t>
            </a:r>
            <a:r>
              <a:rPr lang="en-US" sz="2800" dirty="0" smtClean="0"/>
              <a:t>) = 0, that is unseen trigrams starting with “see the”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 smtClean="0"/>
              <a:t>we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, for each of these, we’ll be including their probability in the model: P(X | the)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αis </a:t>
            </a:r>
            <a:r>
              <a:rPr lang="en-US" sz="2800" dirty="0" smtClean="0"/>
              <a:t>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6186"/>
              </p:ext>
            </p:extLst>
          </p:nvPr>
        </p:nvGraphicFramePr>
        <p:xfrm>
          <a:off x="796925" y="52959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5" name="Equation" r:id="rId3" imgW="3683000" imgH="393700" progId="Equation.3">
                  <p:embed/>
                </p:oleObj>
              </mc:Choice>
              <mc:Fallback>
                <p:oleObj name="Equation" r:id="rId3" imgW="3683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2959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can calculate </a:t>
            </a:r>
            <a:r>
              <a:rPr lang="en-US" sz="2800" dirty="0" err="1" smtClean="0"/>
              <a:t>α</a:t>
            </a:r>
            <a:r>
              <a:rPr lang="en-US" sz="2800" dirty="0" smtClean="0"/>
              <a:t> two ways</a:t>
            </a:r>
          </a:p>
          <a:p>
            <a:pPr lvl="1"/>
            <a:r>
              <a:rPr lang="en-US" sz="2400" dirty="0" smtClean="0"/>
              <a:t>Based on those we haven’t seen: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1" name="Equation" r:id="rId3" imgW="2298700" imgH="546100" progId="Equation.3">
                  <p:embed/>
                </p:oleObj>
              </mc:Choice>
              <mc:Fallback>
                <p:oleObj name="Equation" r:id="rId3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2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α</a:t>
            </a:r>
            <a:r>
              <a:rPr lang="en-US" dirty="0" smtClean="0"/>
              <a:t> in general: trigrams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Calculate the reserved mass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Calculate the sum of the backed off probability.  For bigram “A B”: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Calculate </a:t>
            </a:r>
            <a:r>
              <a:rPr lang="en-US" sz="2000" dirty="0" err="1" smtClean="0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89590" y="243393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reserved_mass(bigram</a:t>
            </a:r>
            <a:r>
              <a:rPr lang="en-US" sz="2000" dirty="0" smtClean="0"/>
              <a:t>) =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952" y="213360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</a:t>
            </a:r>
            <a:r>
              <a:rPr lang="en-US" sz="2000" i="1" dirty="0" smtClean="0"/>
              <a:t>types</a:t>
            </a:r>
            <a:r>
              <a:rPr lang="en-US" sz="2000" dirty="0" smtClean="0"/>
              <a:t> starting with bigram * 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85886" y="273873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count(bigram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66700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1489590" y="3852863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3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3852863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6324600" y="3810000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4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either is </a:t>
            </a:r>
            <a:r>
              <a:rPr lang="en-US" dirty="0" smtClean="0">
                <a:solidFill>
                  <a:srgbClr val="0000FF"/>
                </a:solidFill>
              </a:rPr>
              <a:t>fine,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 smtClean="0">
                <a:solidFill>
                  <a:srgbClr val="0000FF"/>
                </a:solidFill>
              </a:rPr>
              <a:t>practice </a:t>
            </a:r>
            <a:r>
              <a:rPr lang="en-US" dirty="0" smtClean="0">
                <a:solidFill>
                  <a:srgbClr val="0000FF"/>
                </a:solidFill>
              </a:rPr>
              <a:t>the left is easier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1598740" y="541020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5" name="Equation" r:id="rId7" imgW="1981200" imgH="546100" progId="Equation.3">
                  <p:embed/>
                </p:oleObj>
              </mc:Choice>
              <mc:Fallback>
                <p:oleObj name="Equation" r:id="rId7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41020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41020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02920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the sum of the bigram probabilities of those trigrams that we saw starting with bigram A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α</a:t>
            </a:r>
            <a:r>
              <a:rPr lang="en-US" dirty="0" smtClean="0"/>
              <a:t> in general: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Calculate the reserved mass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Calculate the sum of the backed off probability.  For bigram “A B”: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Calculate </a:t>
            </a:r>
            <a:r>
              <a:rPr lang="en-US" sz="2000" dirty="0" err="1" smtClean="0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89590" y="243393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reserved_mass(unigram</a:t>
            </a:r>
            <a:r>
              <a:rPr lang="en-US" sz="2000" dirty="0" smtClean="0"/>
              <a:t>) =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7952" y="213360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</a:t>
            </a:r>
            <a:r>
              <a:rPr lang="en-US" sz="2000" i="1" dirty="0" smtClean="0"/>
              <a:t>types</a:t>
            </a:r>
            <a:r>
              <a:rPr lang="en-US" sz="2000" dirty="0" smtClean="0"/>
              <a:t> starting with unigram * 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85886" y="273873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count(unigram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66700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1689100" y="3852863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81" name="Equation" r:id="rId3" imgW="889000" imgH="355600" progId="Equation.3">
                  <p:embed/>
                </p:oleObj>
              </mc:Choice>
              <mc:Fallback>
                <p:oleObj name="Equation" r:id="rId3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852863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6524625" y="3810000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82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810000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either is fine in practice, the left is easier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1839913" y="5410200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83" name="Equation" r:id="rId7" imgW="1701800" imgH="546100" progId="Equation.3">
                  <p:embed/>
                </p:oleObj>
              </mc:Choice>
              <mc:Fallback>
                <p:oleObj name="Equation" r:id="rId7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410200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41020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029200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the sum of the unigram probabilities of those bigrams that we saw starting with word 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Lab next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Meet in Edmunds 105, 2:45-4pm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backoff</a:t>
            </a:r>
            <a:r>
              <a:rPr lang="en-US" dirty="0" smtClean="0"/>
              <a:t> models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Store the </a:t>
            </a:r>
            <a:r>
              <a:rPr lang="en-US" sz="2800" dirty="0" err="1" smtClean="0"/>
              <a:t>αs</a:t>
            </a:r>
            <a:r>
              <a:rPr lang="en-US" sz="2800" dirty="0" smtClean="0"/>
              <a:t> in another table</a:t>
            </a:r>
          </a:p>
          <a:p>
            <a:pPr lvl="1"/>
            <a:r>
              <a:rPr lang="en-US" sz="2400" dirty="0" smtClean="0"/>
              <a:t>If it’s a trigram backed off to a bigram, it’s a table keyed by the bigrams</a:t>
            </a:r>
          </a:p>
          <a:p>
            <a:pPr lvl="1"/>
            <a:r>
              <a:rPr lang="en-US" sz="2400" dirty="0" smtClean="0"/>
              <a:t>If it’s a bigram backed off to a unigram, it’s a table keyed by the unigrams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Compute </a:t>
            </a:r>
            <a:r>
              <a:rPr lang="en-US" sz="2800" dirty="0" smtClean="0"/>
              <a:t>the αs during training</a:t>
            </a:r>
            <a:endParaRPr lang="en-US" sz="2200" dirty="0" smtClean="0"/>
          </a:p>
          <a:p>
            <a:pPr lvl="1"/>
            <a:r>
              <a:rPr lang="en-US" sz="2200" dirty="0" smtClean="0"/>
              <a:t>After calculating all of the probabilities of seen unigrams/bigrams/trigrams</a:t>
            </a:r>
          </a:p>
          <a:p>
            <a:pPr lvl="1"/>
            <a:r>
              <a:rPr lang="en-US" sz="2200" dirty="0" smtClean="0"/>
              <a:t>Go back through and calculate the </a:t>
            </a:r>
            <a:r>
              <a:rPr lang="en-US" sz="2200" dirty="0" err="1" smtClean="0"/>
              <a:t>αs</a:t>
            </a:r>
            <a:r>
              <a:rPr lang="en-US" sz="2200" dirty="0" smtClean="0"/>
              <a:t> (you should have all of the information you need)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During </a:t>
            </a:r>
            <a:r>
              <a:rPr lang="en-US" sz="2500" dirty="0" smtClean="0"/>
              <a:t>testing, it should then be easy to apply the </a:t>
            </a:r>
            <a:r>
              <a:rPr lang="en-US" sz="2500" dirty="0" err="1" smtClean="0"/>
              <a:t>backoff</a:t>
            </a:r>
            <a:r>
              <a:rPr lang="en-US" sz="2500" dirty="0" smtClean="0"/>
              <a:t> model with the αs pre-calculated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( jumped | the Dow ) =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reserved mass?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Dow Jones		10</a:t>
            </a:r>
          </a:p>
          <a:p>
            <a:r>
              <a:rPr lang="en-US" sz="2400" dirty="0" smtClean="0"/>
              <a:t>the Dow rose		5</a:t>
            </a:r>
          </a:p>
          <a:p>
            <a:r>
              <a:rPr lang="en-US" sz="2400" dirty="0" smtClean="0"/>
              <a:t>the Dow fell		5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4" name="Equation" r:id="rId3" imgW="3213100" imgH="368300" progId="Equation.3">
                  <p:embed/>
                </p:oleObj>
              </mc:Choice>
              <mc:Fallback>
                <p:oleObj name="Equation" r:id="rId3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“see the” * D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count(“see</a:t>
              </a:r>
              <a:r>
                <a:rPr lang="en-US" sz="2400" dirty="0" smtClean="0"/>
                <a:t> the”)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2438400" y="5562600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5" name="Equation" r:id="rId5" imgW="2400300" imgH="546100" progId="Equation.3">
                  <p:embed/>
                </p:oleObj>
              </mc:Choice>
              <mc:Fallback>
                <p:oleObj name="Equation" r:id="rId5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62600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Backoff</a:t>
            </a:r>
            <a:r>
              <a:rPr lang="en-US" dirty="0" smtClean="0"/>
              <a:t> models: absolute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nice attributes:</a:t>
            </a:r>
          </a:p>
          <a:p>
            <a:pPr lvl="1"/>
            <a:r>
              <a:rPr lang="en-US" dirty="0" smtClean="0"/>
              <a:t>decreases if we’ve seen more bigrams</a:t>
            </a:r>
          </a:p>
          <a:p>
            <a:pPr lvl="2"/>
            <a:r>
              <a:rPr lang="en-US" dirty="0" smtClean="0"/>
              <a:t>should be more confident that the unseen trigram is no good</a:t>
            </a:r>
          </a:p>
          <a:p>
            <a:pPr lvl="1"/>
            <a:r>
              <a:rPr lang="en-US" dirty="0" smtClean="0"/>
              <a:t>increases if the bigram tends to be followed by lots of other words</a:t>
            </a:r>
          </a:p>
          <a:p>
            <a:pPr lvl="2"/>
            <a:r>
              <a:rPr lang="en-US" dirty="0" smtClean="0"/>
              <a:t>will be more likely to see an unseen trigram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reserved_mass</a:t>
            </a:r>
            <a:r>
              <a:rPr lang="en-US" sz="2400" dirty="0" smtClean="0"/>
              <a:t> =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# of </a:t>
              </a:r>
              <a:r>
                <a:rPr lang="en-US" sz="2400" i="1" dirty="0" smtClean="0"/>
                <a:t>types</a:t>
              </a:r>
              <a:r>
                <a:rPr lang="en-US" sz="2400" dirty="0" smtClean="0"/>
                <a:t> starting with bigram * D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count(bigram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smoothing techniques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home ideas:</a:t>
            </a:r>
          </a:p>
          <a:p>
            <a:pPr lvl="1"/>
            <a:r>
              <a:rPr lang="en-US" dirty="0" smtClean="0"/>
              <a:t>Key idea of smoothing is to redistribute the probability to handle less seen (or never seen) events</a:t>
            </a:r>
          </a:p>
          <a:p>
            <a:pPr lvl="2"/>
            <a:r>
              <a:rPr lang="en-US" dirty="0" smtClean="0"/>
              <a:t>Still must always maintain a true probability distribution</a:t>
            </a:r>
          </a:p>
          <a:p>
            <a:pPr lvl="1"/>
            <a:r>
              <a:rPr lang="en-US" dirty="0" smtClean="0"/>
              <a:t>Lots of ways of smoothing data</a:t>
            </a:r>
          </a:p>
          <a:p>
            <a:pPr lvl="1"/>
            <a:r>
              <a:rPr lang="en-US" dirty="0" smtClean="0"/>
              <a:t>Should take into account features in your data!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think today is a good day to be me</a:t>
            </a:r>
            <a:r>
              <a:rPr lang="en-US" dirty="0" smtClean="0">
                <a:solidFill>
                  <a:srgbClr val="000000"/>
                </a:solidFill>
              </a:rPr>
              <a:t>) 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| &lt;start&gt; &lt;start&gt;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think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&lt;start&gt; I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today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 think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think today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today is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good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is 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 smtClean="0">
                <a:solidFill>
                  <a:srgbClr val="FF0000"/>
                </a:solidFill>
              </a:rPr>
              <a:t>prob</a:t>
            </a:r>
            <a:r>
              <a:rPr lang="en-US" sz="2400" dirty="0" smtClean="0">
                <a:solidFill>
                  <a:srgbClr val="FF0000"/>
                </a:solidFill>
              </a:rPr>
              <a:t> = 0!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think today is a good day to be me</a:t>
            </a:r>
            <a:r>
              <a:rPr lang="en-US" dirty="0" smtClean="0">
                <a:solidFill>
                  <a:srgbClr val="000000"/>
                </a:solidFill>
              </a:rPr>
              <a:t>) 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</a:t>
            </a:r>
            <a:r>
              <a:rPr lang="en-US" dirty="0" smtClean="0">
                <a:solidFill>
                  <a:srgbClr val="0000FF"/>
                </a:solidFill>
              </a:rPr>
              <a:t>I | &lt;start&gt; &lt;start&gt;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think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&lt;start&gt; I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today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 think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think today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today is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P(</a:t>
            </a:r>
            <a:r>
              <a:rPr lang="en-US" dirty="0" err="1" smtClean="0">
                <a:solidFill>
                  <a:srgbClr val="0000FF"/>
                </a:solidFill>
              </a:rPr>
              <a:t>good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 is 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6550</TotalTime>
  <Words>2908</Words>
  <Application>Microsoft Macintosh PowerPoint</Application>
  <PresentationFormat>On-screen Show (4:3)</PresentationFormat>
  <Paragraphs>683</Paragraphs>
  <Slides>52</Slides>
  <Notes>10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Median</vt:lpstr>
      <vt:lpstr>Equation</vt:lpstr>
      <vt:lpstr>Microsoft Equation</vt:lpstr>
      <vt:lpstr>Language acquisition</vt:lpstr>
      <vt:lpstr>Language modeling: Smoothing</vt:lpstr>
      <vt:lpstr>Admin</vt:lpstr>
      <vt:lpstr>Admin</vt:lpstr>
      <vt:lpstr>Admin</vt:lpstr>
      <vt:lpstr>Today</vt:lpstr>
      <vt:lpstr>Today</vt:lpstr>
      <vt:lpstr>Smoothing</vt:lpstr>
      <vt:lpstr>Smoothing</vt:lpstr>
      <vt:lpstr>The general smoothing problem</vt:lpstr>
      <vt:lpstr>Add-lambda smoothing</vt:lpstr>
      <vt:lpstr>Add-lambda smoothing</vt:lpstr>
      <vt:lpstr>Setting smoothing parameters</vt:lpstr>
      <vt:lpstr>Setting smoothing parameters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Storing the table:  add-lambda smoothing</vt:lpstr>
      <vt:lpstr>Storing the table:  add-lambda smoothing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Smoothing: Simple Interpolation</vt:lpstr>
      <vt:lpstr>Smoothing: Finding parameter values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501</cp:revision>
  <cp:lastPrinted>2011-09-27T17:45:21Z</cp:lastPrinted>
  <dcterms:created xsi:type="dcterms:W3CDTF">2011-02-10T22:08:43Z</dcterms:created>
  <dcterms:modified xsi:type="dcterms:W3CDTF">2014-09-16T23:49:17Z</dcterms:modified>
</cp:coreProperties>
</file>