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sldIdLst>
    <p:sldId id="256" r:id="rId2"/>
    <p:sldId id="438" r:id="rId3"/>
    <p:sldId id="449" r:id="rId4"/>
    <p:sldId id="450" r:id="rId5"/>
    <p:sldId id="451" r:id="rId6"/>
    <p:sldId id="526" r:id="rId7"/>
    <p:sldId id="452" r:id="rId8"/>
    <p:sldId id="523" r:id="rId9"/>
    <p:sldId id="473" r:id="rId10"/>
    <p:sldId id="453" r:id="rId11"/>
    <p:sldId id="457" r:id="rId12"/>
    <p:sldId id="458" r:id="rId13"/>
    <p:sldId id="459" r:id="rId14"/>
    <p:sldId id="460" r:id="rId15"/>
    <p:sldId id="471" r:id="rId16"/>
    <p:sldId id="472" r:id="rId17"/>
    <p:sldId id="461" r:id="rId18"/>
    <p:sldId id="462" r:id="rId19"/>
    <p:sldId id="463" r:id="rId20"/>
    <p:sldId id="464" r:id="rId21"/>
    <p:sldId id="479" r:id="rId22"/>
    <p:sldId id="480" r:id="rId23"/>
    <p:sldId id="482" r:id="rId24"/>
    <p:sldId id="483" r:id="rId25"/>
    <p:sldId id="484" r:id="rId26"/>
    <p:sldId id="485" r:id="rId27"/>
    <p:sldId id="477" r:id="rId28"/>
    <p:sldId id="486" r:id="rId29"/>
    <p:sldId id="478" r:id="rId30"/>
    <p:sldId id="474" r:id="rId31"/>
    <p:sldId id="475" r:id="rId32"/>
    <p:sldId id="476" r:id="rId33"/>
    <p:sldId id="487" r:id="rId34"/>
    <p:sldId id="520" r:id="rId35"/>
    <p:sldId id="488" r:id="rId36"/>
    <p:sldId id="489" r:id="rId37"/>
    <p:sldId id="490" r:id="rId38"/>
    <p:sldId id="491" r:id="rId39"/>
    <p:sldId id="492" r:id="rId40"/>
    <p:sldId id="493" r:id="rId41"/>
    <p:sldId id="466" r:id="rId42"/>
    <p:sldId id="494" r:id="rId43"/>
    <p:sldId id="505" r:id="rId44"/>
    <p:sldId id="506" r:id="rId45"/>
    <p:sldId id="495" r:id="rId46"/>
    <p:sldId id="496" r:id="rId47"/>
    <p:sldId id="497" r:id="rId48"/>
    <p:sldId id="498" r:id="rId49"/>
    <p:sldId id="499" r:id="rId50"/>
    <p:sldId id="508" r:id="rId51"/>
    <p:sldId id="509" r:id="rId52"/>
    <p:sldId id="502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8" autoAdjust="0"/>
    <p:restoredTop sz="94660"/>
  </p:normalViewPr>
  <p:slideViewPr>
    <p:cSldViewPr snapToObjects="1">
      <p:cViewPr varScale="1">
        <p:scale>
          <a:sx n="120" d="100"/>
          <a:sy n="120" d="100"/>
        </p:scale>
        <p:origin x="-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all possible bigrams</a:t>
            </a:r>
            <a:r>
              <a:rPr lang="en-US" baseline="0" dirty="0" smtClean="0">
                <a:latin typeface="Times New Roman" charset="0"/>
              </a:rPr>
              <a:t> that start with </a:t>
            </a:r>
            <a:r>
              <a:rPr lang="en-US" baseline="0" dirty="0" err="1" smtClean="0">
                <a:latin typeface="Times New Roman" charset="0"/>
              </a:rPr>
              <a:t>xy</a:t>
            </a:r>
            <a:endParaRPr lang="en-US" baseline="0" dirty="0" smtClean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in</a:t>
            </a:r>
            <a:r>
              <a:rPr lang="en-US" baseline="0" dirty="0" smtClean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same as:</a:t>
            </a:r>
          </a:p>
          <a:p>
            <a:r>
              <a:rPr lang="en-US" dirty="0" smtClean="0"/>
              <a:t>p(x_1,</a:t>
            </a:r>
            <a:r>
              <a:rPr lang="en-US" baseline="0" dirty="0" smtClean="0"/>
              <a:t> x_2, x_3, …, </a:t>
            </a:r>
            <a:r>
              <a:rPr lang="en-US" baseline="0" dirty="0" err="1" smtClean="0"/>
              <a:t>x_n</a:t>
            </a:r>
            <a:r>
              <a:rPr lang="en-US" baseline="0" dirty="0" smtClean="0"/>
              <a:t>) = </a:t>
            </a:r>
            <a:r>
              <a:rPr lang="en-US" baseline="0" dirty="0" err="1" smtClean="0"/>
              <a:t>p(I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</a:t>
            </a:r>
            <a:r>
              <a:rPr lang="en-US" baseline="0" dirty="0" smtClean="0"/>
              <a:t> simple</a:t>
            </a:r>
          </a:p>
          <a:p>
            <a:endParaRPr lang="en-US" baseline="0" dirty="0" smtClean="0"/>
          </a:p>
          <a:p>
            <a:r>
              <a:rPr lang="en-US" dirty="0" smtClean="0"/>
              <a:t>/simplify/software/</a:t>
            </a:r>
            <a:r>
              <a:rPr lang="en-US" dirty="0" err="1" smtClean="0"/>
              <a:t>moses</a:t>
            </a:r>
            <a:r>
              <a:rPr lang="en-US" dirty="0" smtClean="0"/>
              <a:t>/</a:t>
            </a:r>
            <a:r>
              <a:rPr lang="en-US" dirty="0" err="1" smtClean="0"/>
              <a:t>srilm</a:t>
            </a:r>
            <a:r>
              <a:rPr lang="en-US" dirty="0" smtClean="0"/>
              <a:t>/bin/i686-m64/</a:t>
            </a:r>
            <a:r>
              <a:rPr lang="en-US" dirty="0" err="1" smtClean="0"/>
              <a:t>ngram</a:t>
            </a:r>
            <a:r>
              <a:rPr lang="en-US" dirty="0" smtClean="0"/>
              <a:t> -lm /simplify/data/</a:t>
            </a:r>
            <a:r>
              <a:rPr lang="en-US" dirty="0" err="1" smtClean="0"/>
              <a:t>moses</a:t>
            </a:r>
            <a:r>
              <a:rPr lang="en-US" dirty="0" smtClean="0"/>
              <a:t>/final/50/lm/</a:t>
            </a:r>
            <a:r>
              <a:rPr lang="en-US" dirty="0" err="1" smtClean="0"/>
              <a:t>surface.lm</a:t>
            </a:r>
            <a:r>
              <a:rPr lang="en-US" dirty="0" smtClean="0"/>
              <a:t> -debug 1 -</a:t>
            </a:r>
            <a:r>
              <a:rPr lang="en-US" dirty="0" err="1" smtClean="0"/>
              <a:t>ppl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a very hard time ending</a:t>
            </a:r>
            <a:r>
              <a:rPr lang="en-US" baseline="0" dirty="0" smtClean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</a:t>
            </a:r>
            <a:r>
              <a:rPr lang="en-US" dirty="0" err="1" smtClean="0"/>
              <a:t>saras</a:t>
            </a:r>
            <a:r>
              <a:rPr lang="en-US" dirty="0" smtClean="0"/>
              <a:t>, in ~/classes/cs159: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ngram</a:t>
            </a:r>
            <a:r>
              <a:rPr lang="en-US" dirty="0" smtClean="0"/>
              <a:t> -lm /simplify/data/moses/final/50/lm/surface.lm</a:t>
            </a:r>
            <a:r>
              <a:rPr lang="en-US" baseline="0" dirty="0" smtClean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 specify the order of the model (unigram, bigram, etc.) use the –order flag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 smtClean="0"/>
              <a:t> then evaluate on the test sentences (which the model has never seen before)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5.png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Relationship Id="rId6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</a:t>
            </a:r>
            <a:r>
              <a:rPr lang="en-US" smtClean="0"/>
              <a:t>– </a:t>
            </a:r>
            <a:r>
              <a:rPr lang="en-US" smtClean="0"/>
              <a:t>Fall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Jason Eisner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does natural language look like?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specifically in NLP, probabilistic model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 smtClean="0"/>
              <a:t>related questions: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sentence )</a:t>
            </a:r>
          </a:p>
          <a:p>
            <a:pPr lvl="2"/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word | previous words 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might these models be useful?</a:t>
            </a:r>
          </a:p>
          <a:p>
            <a:pPr lvl="1"/>
            <a:r>
              <a:rPr lang="en-US" dirty="0" smtClean="0"/>
              <a:t>Language generation tasks</a:t>
            </a:r>
          </a:p>
          <a:p>
            <a:pPr lvl="2"/>
            <a:r>
              <a:rPr lang="en-US" dirty="0" smtClean="0"/>
              <a:t>machine translation</a:t>
            </a:r>
          </a:p>
          <a:p>
            <a:pPr lvl="2"/>
            <a:r>
              <a:rPr lang="en-US" dirty="0" smtClean="0"/>
              <a:t>summarization</a:t>
            </a:r>
          </a:p>
          <a:p>
            <a:pPr lvl="2"/>
            <a:r>
              <a:rPr lang="en-US" dirty="0" smtClean="0"/>
              <a:t>simplification</a:t>
            </a:r>
          </a:p>
          <a:p>
            <a:pPr lvl="2"/>
            <a:r>
              <a:rPr lang="en-US" dirty="0" smtClean="0"/>
              <a:t>speech recognition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Text correction</a:t>
            </a:r>
          </a:p>
          <a:p>
            <a:pPr lvl="2"/>
            <a:r>
              <a:rPr lang="en-US" dirty="0" smtClean="0"/>
              <a:t>spelling correction</a:t>
            </a:r>
          </a:p>
          <a:p>
            <a:pPr lvl="2"/>
            <a:r>
              <a:rPr lang="en-US" dirty="0" smtClean="0"/>
              <a:t>grammar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2" indent="0">
              <a:buNone/>
            </a:pPr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endParaRPr lang="en-US" dirty="0" smtClean="0"/>
          </a:p>
          <a:p>
            <a:pPr marL="685800" lvl="2" indent="0">
              <a:buNone/>
            </a:pPr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2"/>
            <a:endParaRPr lang="en-US" dirty="0" smtClean="0"/>
          </a:p>
          <a:p>
            <a:pPr marL="685800" lvl="2" indent="0">
              <a:buNone/>
            </a:pPr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endParaRPr lang="en-US" dirty="0" smtClean="0"/>
          </a:p>
          <a:p>
            <a:pPr marL="685800" lvl="2" indent="0">
              <a:buNone/>
            </a:pPr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endParaRPr lang="en-US" dirty="0" smtClean="0"/>
          </a:p>
          <a:p>
            <a:pPr marL="685800" lvl="2" indent="0">
              <a:buNone/>
            </a:pPr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a corpus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469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Language modeling is about dealing with data </a:t>
            </a:r>
            <a:r>
              <a:rPr lang="en-US" sz="2400" dirty="0" err="1" smtClean="0">
                <a:solidFill>
                  <a:srgbClr val="0000FF"/>
                </a:solidFill>
              </a:rPr>
              <a:t>sparsity</a:t>
            </a:r>
            <a:r>
              <a:rPr lang="en-US" sz="2400" dirty="0" smtClean="0">
                <a:solidFill>
                  <a:srgbClr val="0000FF"/>
                </a:solidFill>
              </a:rPr>
              <a:t>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language model is really a probabilistic explanation of how the sentence was generated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break this generation process into smaller steps</a:t>
            </a:r>
          </a:p>
          <a:p>
            <a:pPr lvl="1"/>
            <a:r>
              <a:rPr lang="en-US" dirty="0" smtClean="0"/>
              <a:t>estimate the probabilities of these smaller steps</a:t>
            </a:r>
          </a:p>
          <a:p>
            <a:pPr lvl="1"/>
            <a:r>
              <a:rPr lang="en-US" dirty="0" smtClean="0"/>
              <a:t>the overall probability is the combined product of the steps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approaches: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</a:p>
          <a:p>
            <a:pPr lvl="2"/>
            <a:r>
              <a:rPr lang="en-US" dirty="0" smtClean="0"/>
              <a:t>Start at the beginning of the sentence</a:t>
            </a:r>
          </a:p>
          <a:p>
            <a:pPr lvl="2"/>
            <a:r>
              <a:rPr lang="en-US" dirty="0" smtClean="0"/>
              <a:t>Generate one word at a time based on the previous words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syntax-based language modeling</a:t>
            </a:r>
          </a:p>
          <a:p>
            <a:pPr lvl="2"/>
            <a:r>
              <a:rPr lang="en-US" dirty="0" smtClean="0"/>
              <a:t>Construct the syntactic tree from the top down</a:t>
            </a:r>
          </a:p>
          <a:p>
            <a:pPr lvl="2"/>
            <a:r>
              <a:rPr lang="en-US" dirty="0" smtClean="0"/>
              <a:t>e.g. context free grammar</a:t>
            </a:r>
          </a:p>
          <a:p>
            <a:pPr lvl="2"/>
            <a:r>
              <a:rPr lang="en-US" dirty="0" smtClean="0"/>
              <a:t>eventually at the leaves, generate the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Pros/cons?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friend the chain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 1: decompose the probability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simplify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-gram </a:t>
            </a:r>
            <a:r>
              <a:rPr lang="en-US" dirty="0"/>
              <a:t>a</a:t>
            </a:r>
            <a:r>
              <a:rPr lang="en-US" dirty="0" smtClean="0"/>
              <a:t>pproximation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</a:t>
            </a:r>
            <a:r>
              <a:rPr lang="en-US" sz="2400" dirty="0" smtClean="0">
                <a:sym typeface="Symbol" pitchFamily="-112" charset="2"/>
              </a:rPr>
              <a:t> n-1 words (e.g. trigram: three </a:t>
            </a:r>
            <a:r>
              <a:rPr lang="en-US" sz="2400" dirty="0">
                <a:sym typeface="Symbol" pitchFamily="-112" charset="2"/>
              </a:rPr>
              <a:t>words </a:t>
            </a:r>
            <a:r>
              <a:rPr lang="en-US" sz="2400" dirty="0" smtClean="0">
                <a:sym typeface="Symbol" pitchFamily="-112" charset="2"/>
              </a:rPr>
              <a:t>total)</a:t>
            </a:r>
            <a:endParaRPr lang="en-US" sz="2400" dirty="0">
              <a:sym typeface="Symbol" pitchFamily="-11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today is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 a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is a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did assignment 1 go?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Videos!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probabilities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we find probabilities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Get real text, and </a:t>
            </a:r>
            <a:r>
              <a:rPr lang="en-US" sz="2400" dirty="0" smtClean="0"/>
              <a:t>start counting (MLE)!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/>
                <a:t>P(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is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|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 =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 is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Corpus of sentences</a:t>
            </a:r>
          </a:p>
          <a:p>
            <a:r>
              <a:rPr lang="en-US" sz="2000" dirty="0" smtClean="0"/>
              <a:t>(e.g. </a:t>
            </a:r>
            <a:r>
              <a:rPr lang="en-US" sz="2000" dirty="0" err="1" smtClean="0"/>
              <a:t>gigaword</a:t>
            </a:r>
            <a:r>
              <a:rPr lang="en-US" sz="2000" dirty="0" smtClean="0"/>
              <a:t> corpus)</a:t>
            </a:r>
            <a:endParaRPr lang="en-US" sz="2000" dirty="0"/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?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</a:t>
            </a:r>
            <a:r>
              <a:rPr lang="en-US" sz="2800" dirty="0" smtClean="0"/>
              <a:t>Pomona </a:t>
            </a:r>
            <a:r>
              <a:rPr lang="en-US" sz="2800" dirty="0" smtClean="0"/>
              <a:t>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</a:t>
            </a:r>
            <a:r>
              <a:rPr lang="en-US" sz="2000" dirty="0" smtClean="0"/>
              <a:t>Pomona</a:t>
            </a:r>
            <a:endParaRPr lang="en-US" sz="2000" dirty="0" smtClean="0"/>
          </a:p>
          <a:p>
            <a:r>
              <a:rPr lang="en-US" sz="2000" dirty="0" smtClean="0"/>
              <a:t>happy </a:t>
            </a:r>
            <a:r>
              <a:rPr lang="en-US" sz="2000" dirty="0" smtClean="0"/>
              <a:t>Pomona </a:t>
            </a:r>
            <a:r>
              <a:rPr lang="en-US" sz="2000" dirty="0" smtClean="0"/>
              <a:t>College</a:t>
            </a:r>
          </a:p>
          <a:p>
            <a:r>
              <a:rPr lang="en-US" sz="2000" dirty="0" smtClean="0"/>
              <a:t>Pomona </a:t>
            </a:r>
            <a:r>
              <a:rPr lang="en-US" sz="2000" dirty="0" smtClean="0"/>
              <a:t>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need &lt;start&gt; and &lt;end&gt;?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</a:t>
            </a:r>
            <a:r>
              <a:rPr lang="en-US" sz="2800" dirty="0" smtClean="0"/>
              <a:t>Pomona </a:t>
            </a:r>
            <a:r>
              <a:rPr lang="en-US" sz="2800" dirty="0" smtClean="0"/>
              <a:t>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</a:t>
            </a:r>
            <a:r>
              <a:rPr lang="en-US" sz="2000" dirty="0" smtClean="0"/>
              <a:t>Pomona</a:t>
            </a:r>
            <a:endParaRPr lang="en-US" sz="2000" dirty="0" smtClean="0"/>
          </a:p>
          <a:p>
            <a:r>
              <a:rPr lang="en-US" sz="2000" dirty="0" smtClean="0"/>
              <a:t>happy </a:t>
            </a:r>
            <a:r>
              <a:rPr lang="en-US" sz="2000" dirty="0" smtClean="0"/>
              <a:t>Pomona </a:t>
            </a:r>
            <a:r>
              <a:rPr lang="en-US" sz="2000" dirty="0" smtClean="0"/>
              <a:t>College</a:t>
            </a:r>
          </a:p>
          <a:p>
            <a:r>
              <a:rPr lang="en-US" sz="2000" dirty="0" smtClean="0"/>
              <a:t>Pomona </a:t>
            </a:r>
            <a:r>
              <a:rPr lang="en-US" sz="2000" dirty="0" smtClean="0"/>
              <a:t>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need to count anything else?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</a:t>
            </a:r>
            <a:r>
              <a:rPr lang="en-US" sz="2800" dirty="0" smtClean="0"/>
              <a:t>Pomona </a:t>
            </a:r>
            <a:r>
              <a:rPr lang="en-US" sz="2800" dirty="0" smtClean="0"/>
              <a:t>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bigrams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</a:t>
            </a:r>
          </a:p>
          <a:p>
            <a:r>
              <a:rPr lang="en-US" sz="2000" dirty="0" smtClean="0"/>
              <a:t>&lt;start&gt; I</a:t>
            </a:r>
          </a:p>
          <a:p>
            <a:r>
              <a:rPr lang="en-US" sz="2000" dirty="0" smtClean="0"/>
              <a:t>I am</a:t>
            </a:r>
          </a:p>
          <a:p>
            <a:r>
              <a:rPr lang="en-US" sz="2000" dirty="0" smtClean="0"/>
              <a:t>am a</a:t>
            </a:r>
          </a:p>
          <a:p>
            <a:r>
              <a:rPr lang="en-US" sz="2000" dirty="0" smtClean="0"/>
              <a:t>a happy</a:t>
            </a:r>
          </a:p>
          <a:p>
            <a:r>
              <a:rPr lang="en-US" sz="2000" dirty="0" smtClean="0"/>
              <a:t>happy </a:t>
            </a:r>
            <a:r>
              <a:rPr lang="en-US" sz="2000" dirty="0" smtClean="0"/>
              <a:t>Pomona</a:t>
            </a:r>
            <a:endParaRPr lang="en-US" sz="2000" dirty="0" smtClean="0"/>
          </a:p>
          <a:p>
            <a:r>
              <a:rPr lang="en-US" sz="2000" dirty="0" smtClean="0"/>
              <a:t>Pomona </a:t>
            </a:r>
            <a:r>
              <a:rPr lang="en-US" sz="2000" dirty="0" smtClean="0"/>
              <a:t>College</a:t>
            </a:r>
          </a:p>
          <a:p>
            <a:r>
              <a:rPr lang="en-US" sz="2000" dirty="0" smtClean="0"/>
              <a:t>College student</a:t>
            </a:r>
          </a:p>
          <a:p>
            <a:r>
              <a:rPr lang="en-US" sz="2000" dirty="0" smtClean="0"/>
              <a:t>student .</a:t>
            </a:r>
          </a:p>
          <a:p>
            <a:r>
              <a:rPr lang="en-US" sz="2000" dirty="0" smtClean="0"/>
              <a:t>. &lt;end&gt;</a:t>
            </a:r>
          </a:p>
          <a:p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 = </a:t>
            </a:r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Go through all sentences and count trigrams and bigrams</a:t>
            </a:r>
          </a:p>
          <a:p>
            <a:pPr lvl="1"/>
            <a:r>
              <a:rPr lang="en-US" dirty="0" smtClean="0"/>
              <a:t>usually you store these in some kind of data structure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we need to worry about divide by zero?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new sentence, we can apply the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p( </a:t>
            </a:r>
            <a:r>
              <a:rPr lang="en-US" sz="2400" dirty="0" smtClean="0">
                <a:solidFill>
                  <a:srgbClr val="0000FF"/>
                </a:solidFill>
              </a:rPr>
              <a:t>Pomona </a:t>
            </a:r>
            <a:r>
              <a:rPr lang="en-US" sz="2400" dirty="0" smtClean="0">
                <a:solidFill>
                  <a:srgbClr val="0000FF"/>
                </a:solidFill>
              </a:rPr>
              <a:t>College students are the best . </a:t>
            </a:r>
            <a:r>
              <a:rPr lang="en-US" sz="2400" dirty="0" smtClean="0"/>
              <a:t>) = ?</a:t>
            </a:r>
            <a:endParaRPr lang="en-US" sz="2400" dirty="0"/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(Pomona </a:t>
            </a:r>
            <a:r>
              <a:rPr lang="en-US" dirty="0" smtClean="0"/>
              <a:t>| &lt;start&gt; &lt;start&gt; ) 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 College| &lt;start&gt; </a:t>
            </a:r>
            <a:r>
              <a:rPr lang="en-US" dirty="0" smtClean="0"/>
              <a:t>Pomona </a:t>
            </a:r>
            <a:r>
              <a:rPr lang="en-US" dirty="0" smtClean="0"/>
              <a:t>) 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 students | </a:t>
            </a:r>
            <a:r>
              <a:rPr lang="en-US" dirty="0" smtClean="0"/>
              <a:t>Pomona </a:t>
            </a:r>
            <a:r>
              <a:rPr lang="en-US" dirty="0" smtClean="0"/>
              <a:t>College ) *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&lt;end&gt;| . &lt;end&gt;) *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can also use a trained model to generate a random sentence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Ideas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&lt;start&gt; &lt;start&gt;</a:t>
              </a:r>
              <a:endParaRPr lang="en-US" sz="24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 | &lt;start&gt; &lt;start&gt; )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Apples | &lt;start&gt; &lt;start&gt; 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I | &lt;start&gt; &lt;start&gt; )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The| &lt;start&gt; &lt;start&gt; )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Zebras| &lt;start&gt; &lt;start&gt; 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…</a:t>
              </a:r>
              <a:endParaRPr lang="en-US" sz="2800" dirty="0"/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 have a distribution over all possible starting words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Draw one from this distribution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&lt;start&gt; &lt;start&gt; Zebras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are | &lt;start&gt; Zebras)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eat | &lt;start&gt; Zebras 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think | &lt;start&gt; Zebras 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and| &lt;start&gt; Zebras 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mostly| &lt;start&gt; Zebras 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repeat!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Two variables </a:t>
            </a:r>
            <a:r>
              <a:rPr lang="en-US" sz="2800" dirty="0">
                <a:solidFill>
                  <a:srgbClr val="000000"/>
                </a:solidFill>
              </a:rPr>
              <a:t>are independent if</a:t>
            </a:r>
            <a:r>
              <a:rPr lang="en-US" sz="2800" dirty="0" smtClean="0">
                <a:solidFill>
                  <a:srgbClr val="000000"/>
                </a:solidFill>
              </a:rPr>
              <a:t> they do not effect each other</a:t>
            </a:r>
          </a:p>
          <a:p>
            <a:pPr marL="0" indent="0" eaLnBrk="1" hangingPunct="1"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For </a:t>
            </a:r>
            <a:r>
              <a:rPr lang="en-US" sz="2800" dirty="0">
                <a:solidFill>
                  <a:srgbClr val="000000"/>
                </a:solidFill>
              </a:rPr>
              <a:t>two independent</a:t>
            </a:r>
            <a:r>
              <a:rPr lang="en-US" sz="2800" dirty="0" smtClean="0">
                <a:solidFill>
                  <a:srgbClr val="000000"/>
                </a:solidFill>
              </a:rPr>
              <a:t> variables, </a:t>
            </a:r>
            <a:r>
              <a:rPr lang="en-US" sz="2800" dirty="0">
                <a:solidFill>
                  <a:srgbClr val="000000"/>
                </a:solidFill>
              </a:rPr>
              <a:t>knowing</a:t>
            </a:r>
            <a:r>
              <a:rPr lang="en-US" sz="2800" dirty="0" smtClean="0">
                <a:solidFill>
                  <a:srgbClr val="000000"/>
                </a:solidFill>
              </a:rPr>
              <a:t> the value of one </a:t>
            </a:r>
            <a:r>
              <a:rPr lang="en-US" sz="2800" dirty="0">
                <a:solidFill>
                  <a:srgbClr val="000000"/>
                </a:solidFill>
              </a:rPr>
              <a:t>does not change the </a:t>
            </a:r>
            <a:r>
              <a:rPr lang="en-US" sz="2800" dirty="0" smtClean="0">
                <a:solidFill>
                  <a:srgbClr val="000000"/>
                </a:solidFill>
              </a:rPr>
              <a:t>probability distribution of the other variable</a:t>
            </a:r>
          </a:p>
          <a:p>
            <a:pPr lvl="1" eaLnBrk="1" hangingPunct="1"/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</a:t>
            </a:r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Unigram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are were that </a:t>
            </a:r>
            <a:r>
              <a:rPr lang="en-US" dirty="0" err="1" smtClean="0"/>
              <a:t>ères</a:t>
            </a:r>
            <a:r>
              <a:rPr lang="en-US" dirty="0" smtClean="0"/>
              <a:t> mammal naturally built describes jazz territory </a:t>
            </a:r>
            <a:r>
              <a:rPr lang="en-US" dirty="0" err="1" smtClean="0"/>
              <a:t>heteromyids</a:t>
            </a:r>
            <a:r>
              <a:rPr lang="en-US" dirty="0" smtClean="0"/>
              <a:t> film tenor prime live founding must on was feet negro legal gate in on beside . provincial san ; </a:t>
            </a:r>
            <a:r>
              <a:rPr lang="en-US" dirty="0" err="1" smtClean="0"/>
              <a:t>stephenson</a:t>
            </a:r>
            <a:r>
              <a:rPr lang="en-US" dirty="0" smtClean="0"/>
              <a:t> simply spaces stretched performance double-entry grove replacing station across to </a:t>
            </a:r>
            <a:r>
              <a:rPr lang="en-US" dirty="0" err="1" smtClean="0"/>
              <a:t>burma</a:t>
            </a:r>
            <a:r>
              <a:rPr lang="en-US" dirty="0" smtClean="0"/>
              <a:t> . repairing </a:t>
            </a:r>
            <a:r>
              <a:rPr lang="en-US" dirty="0" err="1" smtClean="0"/>
              <a:t>ères</a:t>
            </a:r>
            <a:r>
              <a:rPr lang="en-US" dirty="0" smtClean="0"/>
              <a:t> capital about double reached omnibus el time believed what hotels parameter jurisprudence words syndrome to </a:t>
            </a:r>
            <a:r>
              <a:rPr lang="en-US" dirty="0" err="1" smtClean="0"/>
              <a:t>ères</a:t>
            </a:r>
            <a:r>
              <a:rPr lang="en-US" dirty="0" smtClean="0"/>
              <a:t> profanity is administrators </a:t>
            </a:r>
            <a:r>
              <a:rPr lang="en-US" dirty="0" err="1" smtClean="0"/>
              <a:t>ères</a:t>
            </a:r>
            <a:r>
              <a:rPr lang="en-US" dirty="0" smtClean="0"/>
              <a:t> offices </a:t>
            </a:r>
            <a:r>
              <a:rPr lang="en-US" dirty="0" err="1" smtClean="0"/>
              <a:t>hilarius</a:t>
            </a:r>
            <a:r>
              <a:rPr lang="en-US" dirty="0" smtClean="0"/>
              <a:t> institutionalized remains writer royalty </a:t>
            </a:r>
            <a:r>
              <a:rPr lang="en-US" dirty="0" err="1" smtClean="0"/>
              <a:t>dennis</a:t>
            </a:r>
            <a:r>
              <a:rPr lang="en-US" dirty="0" smtClean="0"/>
              <a:t> ,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tyson</a:t>
            </a:r>
            <a:r>
              <a:rPr lang="en-US" dirty="0" smtClean="0"/>
              <a:t> , and objective , instructions seem timekeeper has </a:t>
            </a:r>
            <a:r>
              <a:rPr lang="en-US" dirty="0" err="1" smtClean="0"/>
              <a:t>ères</a:t>
            </a:r>
            <a:r>
              <a:rPr lang="en-US" dirty="0" smtClean="0"/>
              <a:t> valley </a:t>
            </a:r>
            <a:r>
              <a:rPr lang="en-US" dirty="0" err="1" smtClean="0"/>
              <a:t>ères</a:t>
            </a:r>
            <a:r>
              <a:rPr lang="en-US" dirty="0" smtClean="0"/>
              <a:t> " magnitudes for love on </a:t>
            </a:r>
            <a:r>
              <a:rPr lang="en-US" dirty="0" err="1" smtClean="0"/>
              <a:t>ères</a:t>
            </a:r>
            <a:r>
              <a:rPr lang="en-US" dirty="0" smtClean="0"/>
              <a:t> from </a:t>
            </a:r>
            <a:r>
              <a:rPr lang="en-US" dirty="0" err="1" smtClean="0"/>
              <a:t>allakaket</a:t>
            </a:r>
            <a:r>
              <a:rPr lang="en-US" dirty="0" smtClean="0"/>
              <a:t> , , </a:t>
            </a:r>
            <a:r>
              <a:rPr lang="en-US" dirty="0" err="1" smtClean="0"/>
              <a:t>ana</a:t>
            </a:r>
            <a:r>
              <a:rPr lang="en-US" dirty="0" smtClean="0"/>
              <a:t> central enlightened . to , </a:t>
            </a:r>
            <a:r>
              <a:rPr lang="en-US" dirty="0" err="1" smtClean="0"/>
              <a:t>ères</a:t>
            </a:r>
            <a:r>
              <a:rPr lang="en-US" dirty="0" smtClean="0"/>
              <a:t> is belongs fame they the corrected , . on in pressure %NUMBER% her flavored </a:t>
            </a:r>
            <a:r>
              <a:rPr lang="en-US" dirty="0" err="1" smtClean="0"/>
              <a:t>ères</a:t>
            </a:r>
            <a:r>
              <a:rPr lang="en-US" dirty="0" smtClean="0"/>
              <a:t> derogatory is won </a:t>
            </a:r>
            <a:r>
              <a:rPr lang="en-US" dirty="0" err="1" smtClean="0"/>
              <a:t>metcard</a:t>
            </a:r>
            <a:r>
              <a:rPr lang="en-US" dirty="0" smtClean="0"/>
              <a:t> indirectly of crop duty learn northbound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ères</a:t>
            </a:r>
            <a:r>
              <a:rPr lang="en-US" dirty="0" smtClean="0"/>
              <a:t> dancing similarity </a:t>
            </a:r>
            <a:r>
              <a:rPr lang="en-US" dirty="0" err="1" smtClean="0"/>
              <a:t>ères</a:t>
            </a:r>
            <a:r>
              <a:rPr lang="en-US" dirty="0" smtClean="0"/>
              <a:t> named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berkeley</a:t>
            </a:r>
            <a:r>
              <a:rPr lang="en-US" dirty="0" smtClean="0"/>
              <a:t> . . off-scale overtime . each </a:t>
            </a:r>
            <a:r>
              <a:rPr lang="en-US" dirty="0" err="1" smtClean="0"/>
              <a:t>mansfield</a:t>
            </a:r>
            <a:r>
              <a:rPr lang="en-US" dirty="0" smtClean="0"/>
              <a:t> stripes </a:t>
            </a:r>
            <a:r>
              <a:rPr lang="en-US" dirty="0" err="1" smtClean="0"/>
              <a:t>dānu</a:t>
            </a:r>
            <a:r>
              <a:rPr lang="en-US" dirty="0" smtClean="0"/>
              <a:t> traffic </a:t>
            </a:r>
            <a:r>
              <a:rPr lang="en-US" dirty="0" err="1" smtClean="0"/>
              <a:t>ossetic</a:t>
            </a:r>
            <a:r>
              <a:rPr lang="en-US" dirty="0" smtClean="0"/>
              <a:t> and at alpha popularity town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 county , </a:t>
            </a:r>
            <a:r>
              <a:rPr lang="en-US" sz="2400" dirty="0" err="1" smtClean="0"/>
              <a:t>mexico</a:t>
            </a:r>
            <a:r>
              <a:rPr lang="en-US" sz="2400" dirty="0" smtClean="0"/>
              <a:t> 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maurice</a:t>
            </a:r>
            <a:r>
              <a:rPr lang="en-US" sz="2400" dirty="0" smtClean="0"/>
              <a:t> ravel . it is require that is </a:t>
            </a:r>
            <a:r>
              <a:rPr lang="en-US" sz="2400" dirty="0" err="1" smtClean="0"/>
              <a:t>sparta</a:t>
            </a:r>
            <a:r>
              <a:rPr lang="en-US" sz="2400" dirty="0" smtClean="0"/>
              <a:t> , where functions . most widely admired .</a:t>
            </a:r>
          </a:p>
          <a:p>
            <a:endParaRPr lang="en-US" sz="2400" dirty="0" smtClean="0"/>
          </a:p>
          <a:p>
            <a:r>
              <a:rPr lang="en-US" sz="2400" dirty="0" smtClean="0"/>
              <a:t>halogens </a:t>
            </a:r>
            <a:r>
              <a:rPr lang="en-US" sz="2400" dirty="0" err="1" smtClean="0"/>
              <a:t>chamiali</a:t>
            </a:r>
            <a:r>
              <a:rPr lang="en-US" sz="2400" dirty="0" smtClean="0"/>
              <a:t> cast </a:t>
            </a:r>
            <a:r>
              <a:rPr lang="en-US" sz="2400" dirty="0" err="1" smtClean="0"/>
              <a:t>jason</a:t>
            </a:r>
            <a:r>
              <a:rPr lang="en-US" sz="2400" dirty="0" smtClean="0"/>
              <a:t> against test site 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widespread in north </a:t>
            </a:r>
            <a:r>
              <a:rPr lang="en-US" dirty="0" err="1" smtClean="0"/>
              <a:t>africa</a:t>
            </a:r>
            <a:r>
              <a:rPr lang="en-US" dirty="0" smtClean="0"/>
              <a:t> in </a:t>
            </a:r>
            <a:r>
              <a:rPr lang="en-US" dirty="0" err="1" smtClean="0"/>
              <a:t>june</a:t>
            </a:r>
            <a:r>
              <a:rPr lang="en-US" dirty="0" smtClean="0"/>
              <a:t> %NUMBER% %NUMBER% units were built by with .</a:t>
            </a:r>
          </a:p>
          <a:p>
            <a:endParaRPr lang="en-US" dirty="0" smtClean="0"/>
          </a:p>
          <a:p>
            <a:r>
              <a:rPr lang="en-US" dirty="0" err="1" smtClean="0"/>
              <a:t>jewish</a:t>
            </a:r>
            <a:r>
              <a:rPr lang="en-US" dirty="0" smtClean="0"/>
              <a:t> video spiritual are considered </a:t>
            </a:r>
            <a:r>
              <a:rPr lang="en-US" dirty="0" err="1" smtClean="0"/>
              <a:t>ircd</a:t>
            </a:r>
            <a:r>
              <a:rPr lang="en-US" dirty="0" smtClean="0"/>
              <a:t> , this season was an </a:t>
            </a:r>
            <a:r>
              <a:rPr lang="en-US" dirty="0" err="1" smtClean="0"/>
              <a:t>extratropical</a:t>
            </a:r>
            <a:r>
              <a:rPr lang="en-US" dirty="0" smtClean="0"/>
              <a:t> cyclone 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british</a:t>
            </a:r>
            <a:r>
              <a:rPr lang="en-US" dirty="0" smtClean="0"/>
              <a:t> railways ' </a:t>
            </a:r>
            <a:r>
              <a:rPr lang="en-US" dirty="0" err="1" smtClean="0"/>
              <a:t>s</a:t>
            </a:r>
            <a:r>
              <a:rPr lang="en-US" dirty="0" smtClean="0"/>
              <a:t> strong and a spot 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 smtClean="0"/>
              <a:t>can train a language model on some 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>
                <a:solidFill>
                  <a:srgbClr val="FF0000"/>
                </a:solidFill>
              </a:rPr>
              <a:t>can we tell how well we’re doing?</a:t>
            </a:r>
          </a:p>
          <a:p>
            <a:pPr lvl="1"/>
            <a:r>
              <a:rPr lang="en-US" dirty="0" smtClean="0"/>
              <a:t>for example</a:t>
            </a:r>
          </a:p>
          <a:p>
            <a:pPr lvl="2"/>
            <a:r>
              <a:rPr lang="en-US" dirty="0" smtClean="0"/>
              <a:t>bigrams vs. trigrams</a:t>
            </a:r>
          </a:p>
          <a:p>
            <a:pPr lvl="2"/>
            <a:r>
              <a:rPr lang="en-US" dirty="0" smtClean="0"/>
              <a:t>100K sentence corpus vs. 100M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 very good option: </a:t>
            </a:r>
            <a:r>
              <a:rPr lang="en-US" sz="2400" dirty="0" smtClean="0">
                <a:solidFill>
                  <a:srgbClr val="FF6600"/>
                </a:solidFill>
              </a:rPr>
              <a:t>extrinsic</a:t>
            </a:r>
            <a:r>
              <a:rPr lang="en-US" sz="2400" dirty="0" smtClean="0"/>
              <a:t> evaluation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</a:t>
            </a:r>
            <a:r>
              <a:rPr lang="en-US" sz="2400" dirty="0" smtClean="0"/>
              <a:t>you’re going to be using it for machine translation</a:t>
            </a:r>
          </a:p>
          <a:p>
            <a:pPr lvl="1"/>
            <a:r>
              <a:rPr lang="en-US" sz="2000" dirty="0" smtClean="0"/>
              <a:t>build a system with each language model</a:t>
            </a:r>
          </a:p>
          <a:p>
            <a:pPr lvl="1"/>
            <a:r>
              <a:rPr lang="en-US" sz="2000" dirty="0" smtClean="0"/>
              <a:t>compare the two based on their approach for machine translation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Sometimes we don’t know the application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Can </a:t>
            </a:r>
            <a:r>
              <a:rPr lang="en-US" sz="2400" dirty="0" smtClean="0"/>
              <a:t>be time consuming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Granularity </a:t>
            </a:r>
            <a:r>
              <a:rPr lang="en-US" sz="2400" dirty="0" smtClean="0"/>
              <a:t>of results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Common NLP/machine learning/AI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All sentences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Training sentences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Testing sentences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sentences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2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B8A818"/>
                </a:solidFill>
              </a:rPr>
              <a:t>probability</a:t>
            </a:r>
            <a:endParaRPr lang="en-US" sz="2000" dirty="0">
              <a:solidFill>
                <a:srgbClr val="B8A818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probability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View the problem as trying to predict the test corpus one word at a time in sequence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dirty="0" smtClean="0"/>
              <a:t>perfect model would always know the next word with probability 1 (like people who finish each other’s sentences)</a:t>
            </a:r>
          </a:p>
          <a:p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72896" y="5484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69848" y="5713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9848" y="5942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72896" y="6170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9848" y="6399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2896" y="4876800"/>
            <a:ext cx="174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822448" y="5484812"/>
            <a:ext cx="1216152" cy="1588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67200" y="5181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like to eat banana peels 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 smtClean="0"/>
              <a:t>reasonable measure of how well our model is doing would be the average probability: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Perplexity is a related measure that is commonly used and is 1 over this value and often done in log space</a:t>
            </a:r>
            <a:endParaRPr lang="en-US" sz="2800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2130"/>
              </p:ext>
            </p:extLst>
          </p:nvPr>
        </p:nvGraphicFramePr>
        <p:xfrm>
          <a:off x="1690688" y="5105400"/>
          <a:ext cx="5372100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75" name="Equation" r:id="rId3" imgW="2616200" imgH="762000" progId="Equation.3">
                  <p:embed/>
                </p:oleObj>
              </mc:Choice>
              <mc:Fallback>
                <p:oleObj name="Equation" r:id="rId3" imgW="2616200" imgH="762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5105400"/>
                        <a:ext cx="5372100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255417"/>
              </p:ext>
            </p:extLst>
          </p:nvPr>
        </p:nvGraphicFramePr>
        <p:xfrm>
          <a:off x="2849563" y="2794000"/>
          <a:ext cx="259238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76" name="Equation" r:id="rId5" imgW="1092200" imgH="495300" progId="Equation.3">
                  <p:embed/>
                </p:oleObj>
              </mc:Choice>
              <mc:Fallback>
                <p:oleObj name="Equation" r:id="rId5" imgW="1092200" imgH="495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2794000"/>
                        <a:ext cx="2592387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34377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 smtClean="0"/>
              <a:t>You c</a:t>
            </a:r>
            <a:r>
              <a:rPr lang="en-US" dirty="0" smtClean="0"/>
              <a:t>atching </a:t>
            </a:r>
            <a:r>
              <a:rPr lang="en-US" dirty="0" smtClean="0"/>
              <a:t>a </a:t>
            </a:r>
            <a:r>
              <a:rPr lang="en-US" dirty="0"/>
              <a:t>cold and</a:t>
            </a:r>
            <a:r>
              <a:rPr lang="en-US" dirty="0" smtClean="0"/>
              <a:t> </a:t>
            </a:r>
            <a:r>
              <a:rPr lang="en-US" dirty="0" smtClean="0"/>
              <a:t>a butterfly flapping its wings in Africa</a:t>
            </a:r>
            <a:endParaRPr lang="en-US" dirty="0" smtClean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 smtClean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 smtClean="0"/>
              <a:t>Miles </a:t>
            </a:r>
            <a:r>
              <a:rPr lang="en-US" dirty="0" smtClean="0"/>
              <a:t>per gallon and driving habits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 smtClean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 smtClean="0"/>
              <a:t>Height </a:t>
            </a:r>
            <a:r>
              <a:rPr lang="en-US" dirty="0" smtClean="0"/>
              <a:t>and longevity of life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perplexity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Weighted average branching factor</a:t>
            </a:r>
          </a:p>
          <a:p>
            <a:pPr lvl="1"/>
            <a:r>
              <a:rPr lang="en-US" dirty="0" smtClean="0"/>
              <a:t>number of possible next words that can follow a word or phrase</a:t>
            </a:r>
          </a:p>
          <a:p>
            <a:pPr lvl="1"/>
            <a:r>
              <a:rPr lang="en-US" dirty="0" smtClean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&lt;start&gt;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&lt;start&gt;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 smtClean="0">
                <a:solidFill>
                  <a:srgbClr val="FF0000"/>
                </a:solidFill>
              </a:rPr>
              <a:t>prob</a:t>
            </a:r>
            <a:r>
              <a:rPr lang="en-US" sz="2400" dirty="0" smtClean="0">
                <a:solidFill>
                  <a:srgbClr val="FF0000"/>
                </a:solidFill>
              </a:rPr>
              <a:t> = 0!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approach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>
                <a:solidFill>
                  <a:srgbClr val="FF6600"/>
                </a:solidFill>
              </a:rPr>
              <a:t>p(z</a:t>
            </a:r>
            <a:r>
              <a:rPr lang="en-US" sz="2400" dirty="0">
                <a:solidFill>
                  <a:srgbClr val="FF6600"/>
                </a:solidFill>
              </a:rPr>
              <a:t> | </a:t>
            </a:r>
            <a:r>
              <a:rPr lang="en-US" sz="2400" dirty="0" err="1" smtClean="0">
                <a:solidFill>
                  <a:srgbClr val="FF6600"/>
                </a:solidFill>
              </a:rPr>
              <a:t>x</a:t>
            </a:r>
            <a:r>
              <a:rPr lang="en-US" sz="2400" dirty="0" smtClean="0">
                <a:solidFill>
                  <a:srgbClr val="FF6600"/>
                </a:solidFill>
              </a:rPr>
              <a:t> </a:t>
            </a:r>
            <a:r>
              <a:rPr lang="en-US" sz="2400" dirty="0" err="1" smtClean="0">
                <a:solidFill>
                  <a:srgbClr val="FF6600"/>
                </a:solidFill>
              </a:rPr>
              <a:t>y</a:t>
            </a:r>
            <a:r>
              <a:rPr lang="en-US" sz="2400" dirty="0">
                <a:solidFill>
                  <a:srgbClr val="FF6600"/>
                </a:solidFill>
              </a:rPr>
              <a:t>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Suppose </a:t>
            </a:r>
            <a:r>
              <a:rPr lang="en-US" sz="2400" dirty="0"/>
              <a:t>our training data includes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smtClean="0"/>
              <a:t>x y a </a:t>
            </a:r>
            <a:r>
              <a:rPr lang="en-US" sz="2400" dirty="0"/>
              <a:t>..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…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…</a:t>
            </a:r>
            <a:br>
              <a:rPr lang="en-US" sz="2400" dirty="0"/>
            </a:br>
            <a:r>
              <a:rPr lang="en-US" sz="2400" dirty="0"/>
              <a:t>but </a:t>
            </a:r>
            <a:r>
              <a:rPr lang="en-US" sz="2400" dirty="0" smtClean="0"/>
              <a:t>never: </a:t>
            </a:r>
            <a:r>
              <a:rPr lang="en-US" sz="2400" dirty="0"/>
              <a:t>xyz</a:t>
            </a: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We </a:t>
            </a:r>
            <a:r>
              <a:rPr lang="en-US" sz="2400" dirty="0" smtClean="0"/>
              <a:t>would conclude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p(a | </a:t>
            </a:r>
            <a:r>
              <a:rPr lang="en-US" sz="2400" dirty="0" smtClean="0"/>
              <a:t>x y</a:t>
            </a:r>
            <a:r>
              <a:rPr lang="en-US" sz="2400" dirty="0"/>
              <a:t>) = 1/3?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p(d</a:t>
            </a:r>
            <a:r>
              <a:rPr lang="en-US" sz="2400" dirty="0"/>
              <a:t> | </a:t>
            </a:r>
            <a:r>
              <a:rPr lang="en-US" sz="2400" dirty="0" err="1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/>
              <a:t>) = 2/3?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p(z</a:t>
            </a:r>
            <a:r>
              <a:rPr lang="en-US" sz="2400" dirty="0"/>
              <a:t> | </a:t>
            </a:r>
            <a:r>
              <a:rPr lang="en-US" sz="2400" dirty="0" err="1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/>
              <a:t>) = 0/3?</a:t>
            </a: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 </a:t>
            </a:r>
            <a:r>
              <a:rPr lang="en-US" sz="2400" dirty="0" smtClean="0">
                <a:solidFill>
                  <a:srgbClr val="FF0000"/>
                </a:solidFill>
              </a:rPr>
              <a:t>this ok?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Intuitively</a:t>
            </a:r>
            <a:r>
              <a:rPr lang="en-US" sz="2400" dirty="0" smtClean="0">
                <a:solidFill>
                  <a:srgbClr val="FF0000"/>
                </a:solidFill>
              </a:rPr>
              <a:t>, how should we fix these?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Basic idea: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p(d | </a:t>
            </a:r>
            <a:r>
              <a:rPr lang="en-US" sz="2800" dirty="0" smtClean="0"/>
              <a:t>x y</a:t>
            </a:r>
            <a:r>
              <a:rPr lang="en-US" sz="2800" dirty="0"/>
              <a:t>) = 2/3?</a:t>
            </a:r>
            <a:r>
              <a:rPr lang="en-US" sz="2800" dirty="0" smtClean="0"/>
              <a:t>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smtClean="0"/>
              <a:t>x 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6600"/>
                </a:solidFill>
              </a:rPr>
              <a:t>Discount</a:t>
            </a:r>
            <a:r>
              <a:rPr lang="en-US" sz="2800" dirty="0" smtClean="0"/>
              <a:t> </a:t>
            </a:r>
            <a:r>
              <a:rPr lang="en-US" sz="2800" dirty="0"/>
              <a:t>the positive counts </a:t>
            </a:r>
            <a:r>
              <a:rPr lang="en-US" sz="2800" dirty="0" smtClean="0"/>
              <a:t>somewhat</a:t>
            </a:r>
            <a:endParaRPr lang="en-US" sz="2800" b="1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6600"/>
                </a:solidFill>
              </a:rPr>
              <a:t>Reallocate</a:t>
            </a:r>
            <a:r>
              <a:rPr lang="en-US" sz="2800" dirty="0" smtClean="0"/>
              <a:t> </a:t>
            </a:r>
            <a:r>
              <a:rPr lang="en-US" sz="2800" dirty="0"/>
              <a:t>that probability to the </a:t>
            </a:r>
            <a:r>
              <a:rPr lang="en-US" sz="2800" dirty="0" smtClean="0"/>
              <a:t>zeroes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Remember, it needs to stay a probability distribution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situations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p</a:t>
            </a:r>
            <a:r>
              <a:rPr lang="en-US" sz="2800" dirty="0">
                <a:solidFill>
                  <a:srgbClr val="FF6600"/>
                </a:solidFill>
              </a:rPr>
              <a:t>(z | </a:t>
            </a:r>
            <a:r>
              <a:rPr lang="en-US" sz="2800" dirty="0" smtClean="0">
                <a:solidFill>
                  <a:srgbClr val="FF6600"/>
                </a:solidFill>
              </a:rPr>
              <a:t>x y</a:t>
            </a:r>
            <a:r>
              <a:rPr lang="en-US" sz="2800" dirty="0">
                <a:solidFill>
                  <a:srgbClr val="FF6600"/>
                </a:solidFill>
              </a:rPr>
              <a:t>) = </a:t>
            </a:r>
            <a:r>
              <a:rPr lang="en-US" sz="2800" dirty="0" smtClean="0">
                <a:solidFill>
                  <a:srgbClr val="FF6600"/>
                </a:solidFill>
              </a:rPr>
              <a:t>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Suppose </a:t>
            </a:r>
            <a:r>
              <a:rPr lang="en-US" sz="2800" dirty="0"/>
              <a:t>our training data includes</a:t>
            </a:r>
            <a:br>
              <a:rPr lang="en-US" sz="2800" dirty="0"/>
            </a:br>
            <a:r>
              <a:rPr lang="en-US" sz="2800" dirty="0" smtClean="0"/>
              <a:t>	… x y a … (100 times)</a:t>
            </a:r>
            <a:br>
              <a:rPr lang="en-US" sz="2800" dirty="0" smtClean="0"/>
            </a:br>
            <a:r>
              <a:rPr lang="en-US" sz="2800" dirty="0" smtClean="0"/>
              <a:t>	… x y d … (100 times)</a:t>
            </a:r>
            <a:br>
              <a:rPr lang="en-US" sz="2800" dirty="0" smtClean="0"/>
            </a:br>
            <a:r>
              <a:rPr lang="en-US" sz="2800" dirty="0" smtClean="0"/>
              <a:t>	… x y d … (100 times)</a:t>
            </a:r>
            <a:br>
              <a:rPr lang="en-US" sz="2800" dirty="0" smtClean="0"/>
            </a:br>
            <a:r>
              <a:rPr lang="en-US" sz="2800" dirty="0" smtClean="0"/>
              <a:t>but never: x y z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		 </a:t>
            </a:r>
            <a:r>
              <a:rPr lang="en-US" sz="2800" dirty="0" smtClean="0"/>
              <a:t>… x y a … 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dirty="0" smtClean="0"/>
              <a:t> … </a:t>
            </a:r>
            <a:r>
              <a:rPr lang="en-US" sz="2800" dirty="0" smtClean="0"/>
              <a:t>x y d … </a:t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dirty="0" smtClean="0"/>
              <a:t> … </a:t>
            </a:r>
            <a:r>
              <a:rPr lang="en-US" sz="2800" dirty="0" smtClean="0"/>
              <a:t>x y d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 smtClean="0"/>
              <a:t>	   </a:t>
            </a:r>
            <a:r>
              <a:rPr lang="en-US" sz="2800" dirty="0" smtClean="0"/>
              <a:t> … </a:t>
            </a:r>
            <a:r>
              <a:rPr lang="en-US" sz="2800" dirty="0" smtClean="0"/>
              <a:t>x y … (300 times)</a:t>
            </a:r>
            <a:br>
              <a:rPr lang="en-US" sz="2800" dirty="0" smtClean="0"/>
            </a:br>
            <a:r>
              <a:rPr lang="en-US" sz="2800" dirty="0" smtClean="0"/>
              <a:t>but never: x y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this the same situation as before?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</a:t>
            </a:r>
            <a:r>
              <a:rPr lang="en-US" sz="2800" dirty="0" smtClean="0"/>
              <a:t>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  <a:endParaRPr lang="en-US" sz="2800" i="1" dirty="0" smtClean="0">
              <a:solidFill>
                <a:srgbClr val="FF0000"/>
              </a:solidFill>
              <a:latin typeface="Times New Roman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the </a:t>
            </a:r>
            <a:r>
              <a:rPr lang="en-US" sz="2500" dirty="0"/>
              <a:t>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  <a:endParaRPr lang="en-US" sz="2100" dirty="0" smtClean="0"/>
          </a:p>
          <a:p>
            <a:pPr lvl="1">
              <a:lnSpc>
                <a:spcPct val="90000"/>
              </a:lnSpc>
            </a:pPr>
            <a:r>
              <a:rPr lang="en-US" sz="2500" dirty="0" smtClean="0"/>
              <a:t>numerator </a:t>
            </a:r>
            <a:r>
              <a:rPr lang="en-US" sz="2500" dirty="0"/>
              <a:t>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probably too high, 100/300 probably about right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/>
        </p:nvGraphicFramePr>
        <p:xfrm>
          <a:off x="762000" y="2108200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/>
        </p:nvGraphicFramePr>
        <p:xfrm>
          <a:off x="762000" y="2079625"/>
          <a:ext cx="7620000" cy="417321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/>
        </p:nvGraphicFramePr>
        <p:xfrm>
          <a:off x="612648" y="2560321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6868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What happens if we’re now considering 20,000 word types?</a:t>
            </a:r>
          </a:p>
          <a:p>
            <a:pPr>
              <a:buFont typeface="Wingdings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one</a:t>
            </a:r>
            <a:r>
              <a:rPr lang="en-US" dirty="0" smtClean="0"/>
              <a:t>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20000 </a:t>
            </a:r>
            <a:r>
              <a:rPr lang="en-US" sz="3200" dirty="0">
                <a:solidFill>
                  <a:srgbClr val="0000FF"/>
                </a:solidFill>
              </a:rPr>
              <a:t>word types,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Any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(A|B) = P(A)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P(B|A) = P(B)</a:t>
            </a: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8229"/>
              </p:ext>
            </p:extLst>
          </p:nvPr>
        </p:nvGraphicFramePr>
        <p:xfrm>
          <a:off x="5410200" y="47244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47244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104581"/>
            <a:ext cx="349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that mean about P(A,B)?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Add-</a:t>
            </a:r>
            <a:r>
              <a:rPr lang="en-US" smtClean="0">
                <a:sym typeface="Symbol" charset="2"/>
              </a:rPr>
              <a:t>one</a:t>
            </a:r>
            <a:r>
              <a:rPr lang="en-US" smtClean="0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An “unseen event” is a 0-count event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 smtClean="0"/>
              <a:t>probability of an unseen event is 19998/20003</a:t>
            </a:r>
          </a:p>
          <a:p>
            <a:pPr lvl="1"/>
            <a:r>
              <a:rPr lang="en-US" sz="1600" dirty="0" smtClean="0">
                <a:solidFill>
                  <a:srgbClr val="FF6600"/>
                </a:solidFill>
              </a:rPr>
              <a:t>add one smoothing thinks it is very likely to see a novel event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 smtClean="0"/>
              <a:t>problem with add-one smoothing is it gives too much probability mass to unseen events</a:t>
            </a:r>
            <a:endParaRPr lang="en-US" sz="1800" dirty="0"/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1676400" y="4114800"/>
          <a:ext cx="5410202" cy="2513672"/>
        </p:xfrm>
        <a:graphic>
          <a:graphicData uri="http://schemas.openxmlformats.org/drawingml/2006/table">
            <a:tbl>
              <a:tblPr/>
              <a:tblGrid>
                <a:gridCol w="1327030"/>
                <a:gridCol w="1020793"/>
                <a:gridCol w="1020793"/>
                <a:gridCol w="1020793"/>
                <a:gridCol w="1020793"/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smoothing problem</a:t>
            </a:r>
            <a:endParaRPr lang="en-US" dirty="0"/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modification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large dictionary makes novel events too probable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Instead </a:t>
            </a:r>
            <a:r>
              <a:rPr lang="en-US" sz="2000" dirty="0"/>
              <a:t>of adding 1 to all counts, add </a:t>
            </a:r>
            <a:r>
              <a:rPr lang="en-US" sz="2000" dirty="0">
                <a:sym typeface="Symbol" charset="2"/>
              </a:rPr>
              <a:t> = 0.01?</a:t>
            </a:r>
          </a:p>
          <a:p>
            <a:pPr lvl="1"/>
            <a:r>
              <a:rPr lang="en-US" sz="1800" dirty="0">
                <a:sym typeface="Symbol" charset="2"/>
              </a:rPr>
              <a:t>This gives much less probability to novel </a:t>
            </a:r>
            <a:r>
              <a:rPr lang="en-US" sz="1800" dirty="0" smtClean="0">
                <a:sym typeface="Symbol" charset="2"/>
              </a:rPr>
              <a:t>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(A|B) = P(A)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P(B|A) = P(B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P(A,B) = P(A|B) P(B) = P(A) P(B)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P(A,B) = P(B|A) P(A) = P(A) P(B)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727405"/>
              </p:ext>
            </p:extLst>
          </p:nvPr>
        </p:nvGraphicFramePr>
        <p:xfrm>
          <a:off x="5410200" y="47244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4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47244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4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21393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</a:t>
            </a:r>
            <a:r>
              <a:rPr lang="en-US" sz="2000" dirty="0" smtClean="0">
                <a:solidFill>
                  <a:srgbClr val="000000"/>
                </a:solidFill>
              </a:rPr>
              <a:t>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 smtClean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764147"/>
            <a:ext cx="7924800" cy="4646913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</a:t>
            </a:r>
            <a:r>
              <a:rPr lang="en-US" sz="2000" dirty="0" smtClean="0">
                <a:solidFill>
                  <a:srgbClr val="000000"/>
                </a:solidFill>
              </a:rPr>
              <a:t>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Examples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</a:p>
          <a:p>
            <a:pPr marL="800100" lvl="1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 smtClean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If </a:t>
            </a:r>
            <a:r>
              <a:rPr lang="en-US" sz="2000" dirty="0">
                <a:solidFill>
                  <a:srgbClr val="000000"/>
                </a:solidFill>
              </a:rPr>
              <a:t>A, B are conditionally independent</a:t>
            </a:r>
            <a:r>
              <a:rPr lang="en-US" sz="2000" dirty="0" smtClean="0">
                <a:solidFill>
                  <a:srgbClr val="000000"/>
                </a:solidFill>
              </a:rPr>
              <a:t> of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P(A,B|C) = P(A|C</a:t>
            </a: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) P</a:t>
            </a: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P</a:t>
            </a: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(A|B</a:t>
            </a: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,C</a:t>
            </a: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) = P(A|C</a:t>
            </a: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630727"/>
              </p:ext>
            </p:extLst>
          </p:nvPr>
        </p:nvGraphicFramePr>
        <p:xfrm>
          <a:off x="5031420" y="4495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6" name="Equation" r:id="rId6" imgW="596900" imgH="177800" progId="Equation.3">
                  <p:embed/>
                </p:oleObj>
              </mc:Choice>
              <mc:Fallback>
                <p:oleObj name="Equation" r:id="rId6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31420" y="4495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Sometimes we will assume two variables are independent (or conditionally independent) even though they’re not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 smtClean="0"/>
              <a:t>Creates a simpler model</a:t>
            </a:r>
          </a:p>
          <a:p>
            <a:pPr lvl="2"/>
            <a:r>
              <a:rPr lang="en-US" dirty="0" err="1" smtClean="0"/>
              <a:t>p(X,Y</a:t>
            </a:r>
            <a:r>
              <a:rPr lang="en-US" dirty="0" smtClean="0"/>
              <a:t>) many more variables than just P(X) and P(Y)</a:t>
            </a:r>
          </a:p>
          <a:p>
            <a:pPr lvl="1"/>
            <a:r>
              <a:rPr lang="en-US" dirty="0" smtClean="0"/>
              <a:t>May not be able to estimate the more complicated model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4458</TotalTime>
  <Words>2969</Words>
  <Application>Microsoft Macintosh PowerPoint</Application>
  <PresentationFormat>On-screen Show (4:3)</PresentationFormat>
  <Paragraphs>660</Paragraphs>
  <Slides>52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Median</vt:lpstr>
      <vt:lpstr>Equation</vt:lpstr>
      <vt:lpstr>Language modeling</vt:lpstr>
      <vt:lpstr>Admin</vt:lpstr>
      <vt:lpstr>Independence</vt:lpstr>
      <vt:lpstr>Independent or Dependent?</vt:lpstr>
      <vt:lpstr>Independent variables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Some examples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Perplexity</vt:lpstr>
      <vt:lpstr>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364</cp:revision>
  <dcterms:created xsi:type="dcterms:W3CDTF">2011-02-02T19:47:14Z</dcterms:created>
  <dcterms:modified xsi:type="dcterms:W3CDTF">2014-09-12T00:39:28Z</dcterms:modified>
</cp:coreProperties>
</file>