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embeddings/oleObject3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4"/>
  </p:notesMasterIdLst>
  <p:sldIdLst>
    <p:sldId id="256" r:id="rId2"/>
    <p:sldId id="438" r:id="rId3"/>
    <p:sldId id="449" r:id="rId4"/>
    <p:sldId id="450" r:id="rId5"/>
    <p:sldId id="451" r:id="rId6"/>
    <p:sldId id="526" r:id="rId7"/>
    <p:sldId id="452" r:id="rId8"/>
    <p:sldId id="523" r:id="rId9"/>
    <p:sldId id="473" r:id="rId10"/>
    <p:sldId id="453" r:id="rId11"/>
    <p:sldId id="457" r:id="rId12"/>
    <p:sldId id="458" r:id="rId13"/>
    <p:sldId id="459" r:id="rId14"/>
    <p:sldId id="460" r:id="rId15"/>
    <p:sldId id="471" r:id="rId16"/>
    <p:sldId id="472" r:id="rId17"/>
    <p:sldId id="461" r:id="rId18"/>
    <p:sldId id="462" r:id="rId19"/>
    <p:sldId id="463" r:id="rId20"/>
    <p:sldId id="464" r:id="rId21"/>
    <p:sldId id="479" r:id="rId22"/>
    <p:sldId id="480" r:id="rId23"/>
    <p:sldId id="482" r:id="rId24"/>
    <p:sldId id="483" r:id="rId25"/>
    <p:sldId id="484" r:id="rId26"/>
    <p:sldId id="485" r:id="rId27"/>
    <p:sldId id="477" r:id="rId28"/>
    <p:sldId id="486" r:id="rId29"/>
    <p:sldId id="478" r:id="rId30"/>
    <p:sldId id="474" r:id="rId31"/>
    <p:sldId id="475" r:id="rId32"/>
    <p:sldId id="476" r:id="rId33"/>
    <p:sldId id="487" r:id="rId34"/>
    <p:sldId id="520" r:id="rId35"/>
    <p:sldId id="488" r:id="rId36"/>
    <p:sldId id="489" r:id="rId37"/>
    <p:sldId id="490" r:id="rId38"/>
    <p:sldId id="491" r:id="rId39"/>
    <p:sldId id="492" r:id="rId40"/>
    <p:sldId id="493" r:id="rId41"/>
    <p:sldId id="466" r:id="rId42"/>
    <p:sldId id="494" r:id="rId43"/>
    <p:sldId id="505" r:id="rId44"/>
    <p:sldId id="506" r:id="rId45"/>
    <p:sldId id="495" r:id="rId46"/>
    <p:sldId id="496" r:id="rId47"/>
    <p:sldId id="497" r:id="rId48"/>
    <p:sldId id="498" r:id="rId49"/>
    <p:sldId id="499" r:id="rId50"/>
    <p:sldId id="508" r:id="rId51"/>
    <p:sldId id="509" r:id="rId52"/>
    <p:sldId id="502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8A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8" autoAdjust="0"/>
    <p:restoredTop sz="94660"/>
  </p:normalViewPr>
  <p:slideViewPr>
    <p:cSldViewPr snapToObjects="1">
      <p:cViewPr varScale="1">
        <p:scale>
          <a:sx n="120" d="100"/>
          <a:sy n="120" d="100"/>
        </p:scale>
        <p:origin x="-1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Relationship Id="rId2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9/11/14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3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E1EF8A-198E-B143-A48D-AD19FA951E3A}" type="slidenum">
              <a:rPr lang="en-US"/>
              <a:pPr/>
              <a:t>3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312988" y="1828800"/>
            <a:ext cx="8489951" cy="6367463"/>
          </a:xfrm>
          <a:ln w="12700" cap="flat">
            <a:solidFill>
              <a:schemeClr val="tx1"/>
            </a:solidFill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-"/>
            </a:pPr>
            <a:r>
              <a:rPr lang="en-US" dirty="0" smtClean="0">
                <a:latin typeface="Times New Roman" charset="0"/>
              </a:rPr>
              <a:t> all possible bigrams</a:t>
            </a:r>
            <a:r>
              <a:rPr lang="en-US" baseline="0" dirty="0" smtClean="0">
                <a:latin typeface="Times New Roman" charset="0"/>
              </a:rPr>
              <a:t> that start with </a:t>
            </a:r>
            <a:r>
              <a:rPr lang="en-US" baseline="0" dirty="0" err="1" smtClean="0">
                <a:latin typeface="Times New Roman" charset="0"/>
              </a:rPr>
              <a:t>xy</a:t>
            </a:r>
            <a:endParaRPr lang="en-US" baseline="0" dirty="0" smtClean="0">
              <a:latin typeface="Times New Roman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Times New Roman" charset="0"/>
              </a:rPr>
              <a:t> in</a:t>
            </a:r>
            <a:r>
              <a:rPr lang="en-US" baseline="0" dirty="0" smtClean="0">
                <a:latin typeface="Times New Roman" charset="0"/>
              </a:rPr>
              <a:t> this case, we’re looking at lowercase letters, so 26 letters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3B6B5-A1C1-8749-83CE-36D78FAC562E}" type="slidenum">
              <a:rPr lang="en-US"/>
              <a:pPr/>
              <a:t>4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71700" y="1930400"/>
            <a:ext cx="8218488" cy="6164263"/>
          </a:xfrm>
          <a:ln w="12700" cap="flat">
            <a:solidFill>
              <a:schemeClr val="tx1"/>
            </a:solidFill>
          </a:ln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8DA3A3-C8D9-5843-B441-DA579E35369B}" type="slidenum">
              <a:rPr lang="en-US"/>
              <a:pPr/>
              <a:t>7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71700" y="1930400"/>
            <a:ext cx="8218488" cy="6164263"/>
          </a:xfrm>
          <a:ln w="12700" cap="flat">
            <a:solidFill>
              <a:schemeClr val="tx1"/>
            </a:solidFill>
          </a:ln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1762" y="2417523"/>
            <a:ext cx="2394065" cy="188505"/>
          </a:xfrm>
          <a:noFill/>
          <a:ln/>
        </p:spPr>
        <p:txBody>
          <a:bodyPr lIns="61904" tIns="25396" rIns="61904" bIns="25396">
            <a:spAutoFit/>
          </a:bodyPr>
          <a:lstStyle/>
          <a:p>
            <a:pPr marL="331266" indent="-331266" defTabSz="881293">
              <a:lnSpc>
                <a:spcPct val="87000"/>
              </a:lnSpc>
              <a:spcBef>
                <a:spcPct val="42000"/>
              </a:spcBef>
            </a:pPr>
            <a:endParaRPr lang="en-US" sz="1000" dirty="0">
              <a:solidFill>
                <a:schemeClr val="tx2"/>
              </a:solidFill>
              <a:latin typeface="Times New Roman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8DA3A3-C8D9-5843-B441-DA579E35369B}" type="slidenum">
              <a:rPr lang="en-US"/>
              <a:pPr/>
              <a:t>8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71700" y="1930400"/>
            <a:ext cx="8218488" cy="6164263"/>
          </a:xfrm>
          <a:ln w="12700" cap="flat">
            <a:solidFill>
              <a:schemeClr val="tx1"/>
            </a:solidFill>
          </a:ln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1762" y="2417523"/>
            <a:ext cx="2394065" cy="188505"/>
          </a:xfrm>
          <a:noFill/>
          <a:ln/>
        </p:spPr>
        <p:txBody>
          <a:bodyPr lIns="61904" tIns="25396" rIns="61904" bIns="25396">
            <a:spAutoFit/>
          </a:bodyPr>
          <a:lstStyle/>
          <a:p>
            <a:pPr marL="331266" indent="-331266" defTabSz="881293">
              <a:lnSpc>
                <a:spcPct val="87000"/>
              </a:lnSpc>
              <a:spcBef>
                <a:spcPct val="42000"/>
              </a:spcBef>
            </a:pPr>
            <a:endParaRPr lang="en-US" sz="1000" dirty="0">
              <a:solidFill>
                <a:schemeClr val="tx2"/>
              </a:solidFill>
              <a:latin typeface="Times New Roman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 same as:</a:t>
            </a:r>
          </a:p>
          <a:p>
            <a:r>
              <a:rPr lang="en-US" dirty="0" smtClean="0"/>
              <a:t>p(x_1,</a:t>
            </a:r>
            <a:r>
              <a:rPr lang="en-US" baseline="0" dirty="0" smtClean="0"/>
              <a:t> x_2, x_3, …, </a:t>
            </a:r>
            <a:r>
              <a:rPr lang="en-US" baseline="0" dirty="0" err="1" smtClean="0"/>
              <a:t>x_n</a:t>
            </a:r>
            <a:r>
              <a:rPr lang="en-US" baseline="0" dirty="0" smtClean="0"/>
              <a:t>) = </a:t>
            </a:r>
            <a:r>
              <a:rPr lang="en-US" baseline="0" dirty="0" err="1" smtClean="0"/>
              <a:t>p(I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</a:t>
            </a:r>
            <a:r>
              <a:rPr lang="en-US" baseline="0" dirty="0" smtClean="0"/>
              <a:t> simple</a:t>
            </a:r>
          </a:p>
          <a:p>
            <a:endParaRPr lang="en-US" baseline="0" dirty="0" smtClean="0"/>
          </a:p>
          <a:p>
            <a:r>
              <a:rPr lang="en-US" dirty="0" smtClean="0"/>
              <a:t>/simplify/software/</a:t>
            </a:r>
            <a:r>
              <a:rPr lang="en-US" dirty="0" err="1" smtClean="0"/>
              <a:t>moses</a:t>
            </a:r>
            <a:r>
              <a:rPr lang="en-US" dirty="0" smtClean="0"/>
              <a:t>/</a:t>
            </a:r>
            <a:r>
              <a:rPr lang="en-US" dirty="0" err="1" smtClean="0"/>
              <a:t>srilm</a:t>
            </a:r>
            <a:r>
              <a:rPr lang="en-US" dirty="0" smtClean="0"/>
              <a:t>/bin/i686-m64/</a:t>
            </a:r>
            <a:r>
              <a:rPr lang="en-US" dirty="0" err="1" smtClean="0"/>
              <a:t>ngram</a:t>
            </a:r>
            <a:r>
              <a:rPr lang="en-US" dirty="0" smtClean="0"/>
              <a:t> -lm /simplify/data/</a:t>
            </a:r>
            <a:r>
              <a:rPr lang="en-US" dirty="0" err="1" smtClean="0"/>
              <a:t>moses</a:t>
            </a:r>
            <a:r>
              <a:rPr lang="en-US" dirty="0" smtClean="0"/>
              <a:t>/final/50/lm/</a:t>
            </a:r>
            <a:r>
              <a:rPr lang="en-US" dirty="0" err="1" smtClean="0"/>
              <a:t>surface.lm</a:t>
            </a:r>
            <a:r>
              <a:rPr lang="en-US" dirty="0" smtClean="0"/>
              <a:t> -debug 1 -</a:t>
            </a:r>
            <a:r>
              <a:rPr lang="en-US" dirty="0" err="1" smtClean="0"/>
              <a:t>ppl</a:t>
            </a:r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Has a very hard time ending</a:t>
            </a:r>
            <a:r>
              <a:rPr lang="en-US" baseline="0" dirty="0" smtClean="0"/>
              <a:t> the sentence…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</a:t>
            </a:r>
            <a:r>
              <a:rPr lang="en-US" dirty="0" err="1" smtClean="0"/>
              <a:t>saras</a:t>
            </a:r>
            <a:r>
              <a:rPr lang="en-US" dirty="0" smtClean="0"/>
              <a:t>, in ~/classes/cs159: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ngram</a:t>
            </a:r>
            <a:r>
              <a:rPr lang="en-US" dirty="0" smtClean="0"/>
              <a:t> -lm /simplify/data/moses/final/50/lm/surface.lm</a:t>
            </a:r>
            <a:r>
              <a:rPr lang="en-US" baseline="0" dirty="0" smtClean="0"/>
              <a:t> –gen 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to specify the order of the model (unigram, bigram, etc.) use the –order flag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 “train” a model on the training sentences (that is learn the probabilities)</a:t>
            </a:r>
          </a:p>
          <a:p>
            <a:pPr>
              <a:buFontTx/>
              <a:buChar char="-"/>
            </a:pPr>
            <a:r>
              <a:rPr lang="en-US" baseline="0" dirty="0" smtClean="0"/>
              <a:t> then evaluate on the test sentences (which the model has never seen before)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9/11/14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9/11/14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9/11/14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9/11/14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9/11/14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9/11/14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4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1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Relationship Id="rId1" Type="http://schemas.openxmlformats.org/officeDocument/2006/relationships/tags" Target="../tags/tag3.xml"/><Relationship Id="rId2" Type="http://schemas.openxmlformats.org/officeDocument/2006/relationships/tags" Target="../tags/tag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5" Type="http://schemas.openxmlformats.org/officeDocument/2006/relationships/image" Target="../media/image4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.xml"/><Relationship Id="rId5" Type="http://schemas.openxmlformats.org/officeDocument/2006/relationships/image" Target="../media/image5.png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4.xml"/><Relationship Id="rId6" Type="http://schemas.openxmlformats.org/officeDocument/2006/relationships/oleObject" Target="../embeddings/oleObject3.bin"/><Relationship Id="rId7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Language modeling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Kauchak</a:t>
            </a:r>
          </a:p>
          <a:p>
            <a:r>
              <a:rPr lang="en-US" dirty="0" smtClean="0"/>
              <a:t>CS159 </a:t>
            </a:r>
            <a:r>
              <a:rPr lang="en-US" smtClean="0"/>
              <a:t>– </a:t>
            </a:r>
            <a:r>
              <a:rPr lang="en-US" smtClean="0"/>
              <a:t>Fall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4200" y="6211669"/>
            <a:ext cx="2514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some slides adapted from Jason Eisner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What does natural language look like?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More specifically in NLP, probabilistic model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Two </a:t>
            </a:r>
            <a:r>
              <a:rPr lang="en-US" dirty="0" smtClean="0"/>
              <a:t>related questions:</a:t>
            </a:r>
          </a:p>
          <a:p>
            <a:pPr lvl="1"/>
            <a:r>
              <a:rPr lang="en-US" dirty="0" err="1" smtClean="0"/>
              <a:t>p</a:t>
            </a:r>
            <a:r>
              <a:rPr lang="en-US" dirty="0" smtClean="0"/>
              <a:t>( sentence )</a:t>
            </a:r>
          </a:p>
          <a:p>
            <a:pPr lvl="2"/>
            <a:r>
              <a:rPr lang="en-US" dirty="0" err="1" smtClean="0"/>
              <a:t>p(“I</a:t>
            </a:r>
            <a:r>
              <a:rPr lang="en-US" dirty="0" smtClean="0"/>
              <a:t> like to eat pizza”)</a:t>
            </a:r>
          </a:p>
          <a:p>
            <a:pPr lvl="2"/>
            <a:r>
              <a:rPr lang="en-US" dirty="0" err="1" smtClean="0"/>
              <a:t>p(“pizza</a:t>
            </a:r>
            <a:r>
              <a:rPr lang="en-US" dirty="0" smtClean="0"/>
              <a:t> like I eat”)</a:t>
            </a:r>
          </a:p>
          <a:p>
            <a:pPr lvl="1"/>
            <a:r>
              <a:rPr lang="en-US" dirty="0" err="1" smtClean="0"/>
              <a:t>p</a:t>
            </a:r>
            <a:r>
              <a:rPr lang="en-US" dirty="0" smtClean="0"/>
              <a:t>( word | previous words )</a:t>
            </a:r>
          </a:p>
          <a:p>
            <a:pPr lvl="2"/>
            <a:r>
              <a:rPr lang="en-US" dirty="0" err="1" smtClean="0"/>
              <a:t>p(“pizza</a:t>
            </a:r>
            <a:r>
              <a:rPr lang="en-US" dirty="0" smtClean="0"/>
              <a:t>” | “I like to eat” )</a:t>
            </a:r>
          </a:p>
          <a:p>
            <a:pPr lvl="2"/>
            <a:r>
              <a:rPr lang="en-US" dirty="0" err="1" smtClean="0"/>
              <a:t>p(“garbage</a:t>
            </a:r>
            <a:r>
              <a:rPr lang="en-US" dirty="0" smtClean="0"/>
              <a:t>” | “I like to eat”)</a:t>
            </a:r>
          </a:p>
          <a:p>
            <a:pPr lvl="2"/>
            <a:r>
              <a:rPr lang="en-US" dirty="0" err="1" smtClean="0"/>
              <a:t>p(“run</a:t>
            </a:r>
            <a:r>
              <a:rPr lang="en-US" dirty="0" smtClean="0"/>
              <a:t>” | “I like to eat”)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How might these models be useful?</a:t>
            </a:r>
          </a:p>
          <a:p>
            <a:pPr lvl="1"/>
            <a:r>
              <a:rPr lang="en-US" dirty="0" smtClean="0"/>
              <a:t>Language generation tasks</a:t>
            </a:r>
          </a:p>
          <a:p>
            <a:pPr lvl="2"/>
            <a:r>
              <a:rPr lang="en-US" dirty="0" smtClean="0"/>
              <a:t>machine translation</a:t>
            </a:r>
          </a:p>
          <a:p>
            <a:pPr lvl="2"/>
            <a:r>
              <a:rPr lang="en-US" dirty="0" smtClean="0"/>
              <a:t>summarization</a:t>
            </a:r>
          </a:p>
          <a:p>
            <a:pPr lvl="2"/>
            <a:r>
              <a:rPr lang="en-US" dirty="0" smtClean="0"/>
              <a:t>simplification</a:t>
            </a:r>
          </a:p>
          <a:p>
            <a:pPr lvl="2"/>
            <a:r>
              <a:rPr lang="en-US" dirty="0" smtClean="0"/>
              <a:t>speech recognition</a:t>
            </a:r>
          </a:p>
          <a:p>
            <a:pPr lvl="2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Text correction</a:t>
            </a:r>
          </a:p>
          <a:p>
            <a:pPr lvl="2"/>
            <a:r>
              <a:rPr lang="en-US" dirty="0" smtClean="0"/>
              <a:t>spelling correction</a:t>
            </a:r>
          </a:p>
          <a:p>
            <a:pPr lvl="2"/>
            <a:r>
              <a:rPr lang="en-US" dirty="0" smtClean="0"/>
              <a:t>grammar correction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85800" lvl="2" indent="0">
              <a:buNone/>
            </a:pPr>
            <a:r>
              <a:rPr lang="en-US" dirty="0" err="1" smtClean="0"/>
              <a:t>p(“I</a:t>
            </a:r>
            <a:r>
              <a:rPr lang="en-US" dirty="0" smtClean="0"/>
              <a:t> like to eat pizza”)</a:t>
            </a:r>
          </a:p>
          <a:p>
            <a:pPr lvl="2"/>
            <a:endParaRPr lang="en-US" dirty="0" smtClean="0"/>
          </a:p>
          <a:p>
            <a:pPr marL="685800" lvl="2" indent="0">
              <a:buNone/>
            </a:pPr>
            <a:r>
              <a:rPr lang="en-US" dirty="0" err="1" smtClean="0"/>
              <a:t>p(“pizza</a:t>
            </a:r>
            <a:r>
              <a:rPr lang="en-US" dirty="0" smtClean="0"/>
              <a:t> like I eat”)</a:t>
            </a:r>
          </a:p>
          <a:p>
            <a:pPr lvl="2"/>
            <a:endParaRPr lang="en-US" dirty="0" smtClean="0"/>
          </a:p>
          <a:p>
            <a:pPr marL="685800" lvl="2" indent="0">
              <a:buNone/>
            </a:pPr>
            <a:r>
              <a:rPr lang="en-US" dirty="0" err="1" smtClean="0"/>
              <a:t>p(“pizza</a:t>
            </a:r>
            <a:r>
              <a:rPr lang="en-US" dirty="0" smtClean="0"/>
              <a:t>” | “I like to eat” )</a:t>
            </a:r>
          </a:p>
          <a:p>
            <a:pPr lvl="2"/>
            <a:endParaRPr lang="en-US" dirty="0" smtClean="0"/>
          </a:p>
          <a:p>
            <a:pPr marL="685800" lvl="2" indent="0">
              <a:buNone/>
            </a:pPr>
            <a:r>
              <a:rPr lang="en-US" dirty="0" err="1" smtClean="0"/>
              <a:t>p(“garbage</a:t>
            </a:r>
            <a:r>
              <a:rPr lang="en-US" dirty="0" smtClean="0"/>
              <a:t>” | “I like to eat”)</a:t>
            </a:r>
          </a:p>
          <a:p>
            <a:pPr lvl="2"/>
            <a:endParaRPr lang="en-US" dirty="0" smtClean="0"/>
          </a:p>
          <a:p>
            <a:pPr marL="685800" lvl="2" indent="0">
              <a:buNone/>
            </a:pPr>
            <a:r>
              <a:rPr lang="en-US" dirty="0" err="1" smtClean="0"/>
              <a:t>p(“run</a:t>
            </a:r>
            <a:r>
              <a:rPr lang="en-US" dirty="0" smtClean="0"/>
              <a:t>” | “I like to eat”)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a corpus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1828800"/>
            <a:ext cx="7848600" cy="977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550" y="3048000"/>
            <a:ext cx="7708900" cy="101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850" y="4483100"/>
            <a:ext cx="7721600" cy="1003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modeling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57081" y="1676400"/>
            <a:ext cx="4691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I think today is a good day to be me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844800"/>
            <a:ext cx="7797800" cy="1803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586293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Language modeling is about dealing with data </a:t>
            </a:r>
            <a:r>
              <a:rPr lang="en-US" sz="2400" dirty="0" err="1" smtClean="0">
                <a:solidFill>
                  <a:srgbClr val="0000FF"/>
                </a:solidFill>
              </a:rPr>
              <a:t>sparsity</a:t>
            </a:r>
            <a:r>
              <a:rPr lang="en-US" sz="2400" dirty="0" smtClean="0">
                <a:solidFill>
                  <a:srgbClr val="0000FF"/>
                </a:solidFill>
              </a:rPr>
              <a:t>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language model is really a probabilistic explanation of how the sentence was generated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Key idea:</a:t>
            </a:r>
          </a:p>
          <a:p>
            <a:pPr lvl="1"/>
            <a:r>
              <a:rPr lang="en-US" dirty="0" smtClean="0"/>
              <a:t>break this generation process into smaller steps</a:t>
            </a:r>
          </a:p>
          <a:p>
            <a:pPr lvl="1"/>
            <a:r>
              <a:rPr lang="en-US" dirty="0" smtClean="0"/>
              <a:t>estimate the probabilities of these smaller steps</a:t>
            </a:r>
          </a:p>
          <a:p>
            <a:pPr lvl="1"/>
            <a:r>
              <a:rPr lang="en-US" dirty="0" smtClean="0"/>
              <a:t>the overall probability is the combined product of the steps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approaches:</a:t>
            </a:r>
          </a:p>
          <a:p>
            <a:pPr lvl="1"/>
            <a:r>
              <a:rPr lang="en-US" dirty="0" err="1" smtClean="0"/>
              <a:t>n</a:t>
            </a:r>
            <a:r>
              <a:rPr lang="en-US" dirty="0" smtClean="0"/>
              <a:t>-gram language modeling</a:t>
            </a:r>
          </a:p>
          <a:p>
            <a:pPr lvl="2"/>
            <a:r>
              <a:rPr lang="en-US" dirty="0" smtClean="0"/>
              <a:t>Start at the beginning of the sentence</a:t>
            </a:r>
          </a:p>
          <a:p>
            <a:pPr lvl="2"/>
            <a:r>
              <a:rPr lang="en-US" dirty="0" smtClean="0"/>
              <a:t>Generate one word at a time based on the previous words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syntax-based language modeling</a:t>
            </a:r>
          </a:p>
          <a:p>
            <a:pPr lvl="2"/>
            <a:r>
              <a:rPr lang="en-US" dirty="0" smtClean="0"/>
              <a:t>Construct the syntactic tree from the top down</a:t>
            </a:r>
          </a:p>
          <a:p>
            <a:pPr lvl="2"/>
            <a:r>
              <a:rPr lang="en-US" dirty="0" smtClean="0"/>
              <a:t>e.g. context free grammar</a:t>
            </a:r>
          </a:p>
          <a:p>
            <a:pPr lvl="2"/>
            <a:r>
              <a:rPr lang="en-US" dirty="0" smtClean="0"/>
              <a:t>eventually at the leaves, generate the words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2200" y="60198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Pros/cons?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</a:t>
            </a:r>
            <a:r>
              <a:rPr lang="en-US" dirty="0" smtClean="0"/>
              <a:t>-gram language modeling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2600" y="1447800"/>
            <a:ext cx="5043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 think today is a good day to be me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81200"/>
            <a:ext cx="7493000" cy="1422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581400"/>
            <a:ext cx="7607300" cy="1562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5105400"/>
            <a:ext cx="75438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friend the chain rule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600200"/>
            <a:ext cx="4530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Step 1: decompose the probability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1089275" y="2057400"/>
            <a:ext cx="4473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P(</a:t>
            </a:r>
            <a:r>
              <a:rPr lang="en-US" dirty="0" smtClean="0">
                <a:solidFill>
                  <a:srgbClr val="0000FF"/>
                </a:solidFill>
              </a:rPr>
              <a:t>I think today is a good day to be me</a:t>
            </a:r>
            <a:r>
              <a:rPr lang="en-US" dirty="0" smtClean="0">
                <a:solidFill>
                  <a:srgbClr val="000000"/>
                </a:solidFill>
              </a:rPr>
              <a:t>) =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2675" y="2438400"/>
            <a:ext cx="1686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P(</a:t>
            </a:r>
            <a:r>
              <a:rPr lang="en-US" dirty="0" smtClean="0">
                <a:solidFill>
                  <a:srgbClr val="0000FF"/>
                </a:solidFill>
              </a:rPr>
              <a:t>I | &lt;start&gt; 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22675" y="2819400"/>
            <a:ext cx="1545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think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I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22675" y="3212068"/>
            <a:ext cx="2112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today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I think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22675" y="3581400"/>
            <a:ext cx="2343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is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I think today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22675" y="3962400"/>
            <a:ext cx="2581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I think today is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22675" y="4355068"/>
            <a:ext cx="3187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good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I think today is a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22675" y="473606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02159" y="5671066"/>
            <a:ext cx="5235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can we simplify these?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-gram </a:t>
            </a:r>
            <a:r>
              <a:rPr lang="en-US" dirty="0"/>
              <a:t>a</a:t>
            </a:r>
            <a:r>
              <a:rPr lang="en-US" dirty="0" smtClean="0"/>
              <a:t>pproximation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556313" cy="129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Monotype Sorts" pitchFamily="-112" charset="2"/>
              <a:buNone/>
            </a:pPr>
            <a:r>
              <a:rPr lang="en-US" sz="2400" dirty="0">
                <a:sym typeface="Symbol" pitchFamily="-112" charset="2"/>
              </a:rPr>
              <a:t>Assume each word depends only on the previous</a:t>
            </a:r>
            <a:r>
              <a:rPr lang="en-US" sz="2400" dirty="0" smtClean="0">
                <a:sym typeface="Symbol" pitchFamily="-112" charset="2"/>
              </a:rPr>
              <a:t> n-1 words (e.g. trigram: three </a:t>
            </a:r>
            <a:r>
              <a:rPr lang="en-US" sz="2400" dirty="0">
                <a:sym typeface="Symbol" pitchFamily="-112" charset="2"/>
              </a:rPr>
              <a:t>words </a:t>
            </a:r>
            <a:r>
              <a:rPr lang="en-US" sz="2400" dirty="0" smtClean="0">
                <a:sym typeface="Symbol" pitchFamily="-112" charset="2"/>
              </a:rPr>
              <a:t>total)</a:t>
            </a:r>
            <a:endParaRPr lang="en-US" sz="2400" dirty="0">
              <a:sym typeface="Symbol" pitchFamily="-112" charset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3426767"/>
            <a:ext cx="4828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P(</a:t>
            </a:r>
            <a:r>
              <a:rPr lang="en-US" sz="2400" dirty="0" err="1" smtClean="0">
                <a:solidFill>
                  <a:srgbClr val="0000FF"/>
                </a:solidFill>
              </a:rPr>
              <a:t>is</a:t>
            </a:r>
            <a:r>
              <a:rPr lang="en-US" sz="2400" dirty="0" smtClean="0">
                <a:solidFill>
                  <a:srgbClr val="000000"/>
                </a:solidFill>
              </a:rPr>
              <a:t>|</a:t>
            </a:r>
            <a:r>
              <a:rPr lang="en-US" sz="2400" dirty="0" smtClean="0">
                <a:solidFill>
                  <a:srgbClr val="0000FF"/>
                </a:solidFill>
              </a:rPr>
              <a:t> I think today</a:t>
            </a:r>
            <a:r>
              <a:rPr lang="en-US" sz="2400" dirty="0" smtClean="0">
                <a:solidFill>
                  <a:srgbClr val="000000"/>
                </a:solidFill>
              </a:rPr>
              <a:t>) ≈ </a:t>
            </a:r>
            <a:r>
              <a:rPr lang="en-US" sz="2400" dirty="0" err="1" smtClean="0"/>
              <a:t>P(</a:t>
            </a:r>
            <a:r>
              <a:rPr lang="en-US" sz="2400" dirty="0" err="1" smtClean="0">
                <a:solidFill>
                  <a:srgbClr val="0000FF"/>
                </a:solidFill>
              </a:rPr>
              <a:t>is</a:t>
            </a:r>
            <a:r>
              <a:rPr lang="en-US" sz="2400" dirty="0" err="1" smtClean="0">
                <a:solidFill>
                  <a:srgbClr val="000000"/>
                </a:solidFill>
              </a:rPr>
              <a:t>|</a:t>
            </a:r>
            <a:r>
              <a:rPr lang="en-US" sz="2400" dirty="0" err="1" smtClean="0">
                <a:solidFill>
                  <a:srgbClr val="0000FF"/>
                </a:solidFill>
              </a:rPr>
              <a:t>think</a:t>
            </a:r>
            <a:r>
              <a:rPr lang="en-US" sz="2400" dirty="0" smtClean="0">
                <a:solidFill>
                  <a:srgbClr val="0000FF"/>
                </a:solidFill>
              </a:rPr>
              <a:t> today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4038600"/>
            <a:ext cx="4783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P(</a:t>
            </a:r>
            <a:r>
              <a:rPr lang="en-US" sz="2400" dirty="0" err="1" smtClean="0">
                <a:solidFill>
                  <a:srgbClr val="0000FF"/>
                </a:solidFill>
              </a:rPr>
              <a:t>a</a:t>
            </a:r>
            <a:r>
              <a:rPr lang="en-US" sz="2400" dirty="0" smtClean="0">
                <a:solidFill>
                  <a:srgbClr val="000000"/>
                </a:solidFill>
              </a:rPr>
              <a:t>|</a:t>
            </a:r>
            <a:r>
              <a:rPr lang="en-US" sz="2400" dirty="0" smtClean="0">
                <a:solidFill>
                  <a:srgbClr val="0000FF"/>
                </a:solidFill>
              </a:rPr>
              <a:t> I think today is</a:t>
            </a:r>
            <a:r>
              <a:rPr lang="en-US" sz="2400" dirty="0" smtClean="0">
                <a:solidFill>
                  <a:srgbClr val="000000"/>
                </a:solidFill>
              </a:rPr>
              <a:t>) ≈ </a:t>
            </a:r>
            <a:r>
              <a:rPr lang="en-US" sz="2400" dirty="0" err="1" smtClean="0"/>
              <a:t>P(</a:t>
            </a:r>
            <a:r>
              <a:rPr lang="en-US" sz="2400" dirty="0" err="1" smtClean="0">
                <a:solidFill>
                  <a:srgbClr val="0000FF"/>
                </a:solidFill>
              </a:rPr>
              <a:t>a</a:t>
            </a:r>
            <a:r>
              <a:rPr lang="en-US" sz="2400" dirty="0" smtClean="0">
                <a:solidFill>
                  <a:srgbClr val="000000"/>
                </a:solidFill>
              </a:rPr>
              <a:t>|</a:t>
            </a:r>
            <a:r>
              <a:rPr lang="en-US" sz="2400" dirty="0" smtClean="0">
                <a:solidFill>
                  <a:srgbClr val="0000FF"/>
                </a:solidFill>
              </a:rPr>
              <a:t> today is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4724400"/>
            <a:ext cx="54382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P(</a:t>
            </a:r>
            <a:r>
              <a:rPr lang="en-US" sz="2400" dirty="0" err="1" smtClean="0">
                <a:solidFill>
                  <a:srgbClr val="0000FF"/>
                </a:solidFill>
              </a:rPr>
              <a:t>good</a:t>
            </a:r>
            <a:r>
              <a:rPr lang="en-US" sz="2400" dirty="0" smtClean="0">
                <a:solidFill>
                  <a:srgbClr val="000000"/>
                </a:solidFill>
              </a:rPr>
              <a:t>|</a:t>
            </a:r>
            <a:r>
              <a:rPr lang="en-US" sz="2400" dirty="0" smtClean="0">
                <a:solidFill>
                  <a:srgbClr val="0000FF"/>
                </a:solidFill>
              </a:rPr>
              <a:t> I think today is a</a:t>
            </a:r>
            <a:r>
              <a:rPr lang="en-US" sz="2400" dirty="0" smtClean="0">
                <a:solidFill>
                  <a:srgbClr val="000000"/>
                </a:solidFill>
              </a:rPr>
              <a:t>) ≈ </a:t>
            </a:r>
            <a:r>
              <a:rPr lang="en-US" sz="2400" dirty="0" err="1" smtClean="0"/>
              <a:t>P(</a:t>
            </a:r>
            <a:r>
              <a:rPr lang="en-US" sz="2400" dirty="0" err="1" smtClean="0">
                <a:solidFill>
                  <a:srgbClr val="0000FF"/>
                </a:solidFill>
              </a:rPr>
              <a:t>good</a:t>
            </a:r>
            <a:r>
              <a:rPr lang="en-US" sz="2400" dirty="0" smtClean="0">
                <a:solidFill>
                  <a:srgbClr val="000000"/>
                </a:solidFill>
              </a:rPr>
              <a:t>|</a:t>
            </a:r>
            <a:r>
              <a:rPr lang="en-US" sz="2400" dirty="0" smtClean="0">
                <a:solidFill>
                  <a:srgbClr val="0000FF"/>
                </a:solidFill>
              </a:rPr>
              <a:t> is a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did assignment 1 go?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Assignment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Videos!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probabilities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474" y="1981200"/>
            <a:ext cx="7556313" cy="1447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How do we find probabilities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Get real text, and </a:t>
            </a:r>
            <a:r>
              <a:rPr lang="en-US" sz="2400" dirty="0" smtClean="0"/>
              <a:t>start counting (MLE)!</a:t>
            </a:r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828800" y="4114800"/>
            <a:ext cx="4989317" cy="995065"/>
            <a:chOff x="1411483" y="4038600"/>
            <a:chExt cx="4989317" cy="995065"/>
          </a:xfrm>
        </p:grpSpPr>
        <p:sp>
          <p:nvSpPr>
            <p:cNvPr id="5" name="Rectangle 4"/>
            <p:cNvSpPr/>
            <p:nvPr/>
          </p:nvSpPr>
          <p:spPr>
            <a:xfrm>
              <a:off x="1411483" y="4038600"/>
              <a:ext cx="498931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 smtClean="0"/>
                <a:t>P(</a:t>
              </a:r>
              <a:r>
                <a:rPr lang="en-US" sz="2400" dirty="0" err="1" smtClean="0">
                  <a:solidFill>
                    <a:srgbClr val="0000FF"/>
                  </a:solidFill>
                </a:rPr>
                <a:t>is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|</a:t>
              </a:r>
              <a:r>
                <a:rPr lang="en-US" sz="2400" dirty="0" err="1" smtClean="0">
                  <a:solidFill>
                    <a:srgbClr val="0000FF"/>
                  </a:solidFill>
                </a:rPr>
                <a:t>think</a:t>
              </a:r>
              <a:r>
                <a:rPr lang="en-US" sz="2400" dirty="0" smtClean="0">
                  <a:solidFill>
                    <a:srgbClr val="0000FF"/>
                  </a:solidFill>
                </a:rPr>
                <a:t> today</a:t>
              </a:r>
              <a:r>
                <a:rPr lang="en-US" sz="2400" dirty="0" smtClean="0">
                  <a:solidFill>
                    <a:srgbClr val="000000"/>
                  </a:solidFill>
                </a:rPr>
                <a:t>) =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count(</a:t>
              </a:r>
              <a:r>
                <a:rPr lang="en-US" sz="2400" dirty="0" err="1" smtClean="0">
                  <a:solidFill>
                    <a:srgbClr val="0000FF"/>
                  </a:solidFill>
                </a:rPr>
                <a:t>think</a:t>
              </a:r>
              <a:r>
                <a:rPr lang="en-US" sz="2400" dirty="0" smtClean="0">
                  <a:solidFill>
                    <a:srgbClr val="0000FF"/>
                  </a:solidFill>
                </a:rPr>
                <a:t> today is</a:t>
              </a:r>
              <a:r>
                <a:rPr lang="en-US" sz="2400" dirty="0" smtClean="0">
                  <a:solidFill>
                    <a:srgbClr val="000000"/>
                  </a:solidFill>
                </a:rPr>
                <a:t>)</a:t>
              </a:r>
              <a:endParaRPr lang="en-US" sz="24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830543" y="4572000"/>
              <a:ext cx="234165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solidFill>
                    <a:srgbClr val="000000"/>
                  </a:solidFill>
                </a:rPr>
                <a:t>count(</a:t>
              </a:r>
              <a:r>
                <a:rPr lang="en-US" sz="2400" dirty="0" err="1" smtClean="0">
                  <a:solidFill>
                    <a:srgbClr val="0000FF"/>
                  </a:solidFill>
                </a:rPr>
                <a:t>think</a:t>
              </a:r>
              <a:r>
                <a:rPr lang="en-US" sz="2400" dirty="0" smtClean="0">
                  <a:solidFill>
                    <a:srgbClr val="0000FF"/>
                  </a:solidFill>
                </a:rPr>
                <a:t> today</a:t>
              </a:r>
              <a:r>
                <a:rPr lang="en-US" sz="2400" dirty="0" smtClean="0">
                  <a:solidFill>
                    <a:srgbClr val="000000"/>
                  </a:solidFill>
                </a:rPr>
                <a:t>)</a:t>
              </a:r>
              <a:endParaRPr lang="en-US" sz="2400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10800000">
              <a:off x="3886200" y="4572000"/>
              <a:ext cx="2280777" cy="1588"/>
            </a:xfrm>
            <a:prstGeom prst="line">
              <a:avLst/>
            </a:prstGeom>
            <a:ln w="381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6358973" y="1981200"/>
            <a:ext cx="2202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P(</a:t>
            </a:r>
            <a:r>
              <a:rPr lang="en-US" sz="2400" dirty="0" err="1" smtClean="0">
                <a:solidFill>
                  <a:srgbClr val="0000FF"/>
                </a:solidFill>
              </a:rPr>
              <a:t>is</a:t>
            </a:r>
            <a:r>
              <a:rPr lang="en-US" sz="2400" dirty="0" err="1" smtClean="0">
                <a:solidFill>
                  <a:srgbClr val="000000"/>
                </a:solidFill>
              </a:rPr>
              <a:t>|</a:t>
            </a:r>
            <a:r>
              <a:rPr lang="en-US" sz="2400" dirty="0" err="1" smtClean="0">
                <a:solidFill>
                  <a:srgbClr val="0000FF"/>
                </a:solidFill>
              </a:rPr>
              <a:t>think</a:t>
            </a:r>
            <a:r>
              <a:rPr lang="en-US" sz="2400" dirty="0" smtClean="0">
                <a:solidFill>
                  <a:srgbClr val="0000FF"/>
                </a:solidFill>
              </a:rPr>
              <a:t> today</a:t>
            </a:r>
            <a:r>
              <a:rPr lang="en-US" sz="2400" dirty="0" smtClean="0">
                <a:solidFill>
                  <a:srgbClr val="000000"/>
                </a:solidFill>
              </a:rPr>
              <a:t>) 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from a corpus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069848" y="30464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6800" y="32750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66800" y="35036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69848" y="37322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66800" y="39608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66800" y="41894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69848" y="44180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66800" y="46466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66800" y="48752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069848" y="51038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66800" y="53324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66800" y="5561010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5400000">
            <a:off x="1240458" y="6041058"/>
            <a:ext cx="1292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841248" y="1676400"/>
            <a:ext cx="29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Corpus of sentences</a:t>
            </a:r>
          </a:p>
          <a:p>
            <a:r>
              <a:rPr lang="en-US" sz="2000" dirty="0" smtClean="0"/>
              <a:t>(e.g. </a:t>
            </a:r>
            <a:r>
              <a:rPr lang="en-US" sz="2000" dirty="0" err="1" smtClean="0"/>
              <a:t>gigaword</a:t>
            </a:r>
            <a:r>
              <a:rPr lang="en-US" sz="2000" dirty="0" smtClean="0"/>
              <a:t> corpus)</a:t>
            </a:r>
            <a:endParaRPr lang="en-US" sz="2000" dirty="0"/>
          </a:p>
        </p:txBody>
      </p:sp>
      <p:sp>
        <p:nvSpPr>
          <p:cNvPr id="22" name="Right Arrow 21"/>
          <p:cNvSpPr/>
          <p:nvPr/>
        </p:nvSpPr>
        <p:spPr>
          <a:xfrm>
            <a:off x="3886200" y="3581400"/>
            <a:ext cx="1295400" cy="114141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19800" y="3276600"/>
            <a:ext cx="1981200" cy="1752598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24600" y="3429000"/>
            <a:ext cx="1524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n</a:t>
            </a:r>
            <a:r>
              <a:rPr lang="en-US" sz="2400" dirty="0" smtClean="0"/>
              <a:t>-gram</a:t>
            </a:r>
          </a:p>
          <a:p>
            <a:r>
              <a:rPr lang="en-US" sz="2400" dirty="0" smtClean="0"/>
              <a:t>language model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114800" y="487521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?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from a corpus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 am a happy </a:t>
            </a:r>
            <a:r>
              <a:rPr lang="en-US" sz="2800" dirty="0" smtClean="0"/>
              <a:t>Pomona </a:t>
            </a:r>
            <a:r>
              <a:rPr lang="en-US" sz="2800" dirty="0" smtClean="0"/>
              <a:t>College student .</a:t>
            </a:r>
            <a:endParaRPr lang="en-US" sz="2800" dirty="0"/>
          </a:p>
        </p:txBody>
      </p:sp>
      <p:sp>
        <p:nvSpPr>
          <p:cNvPr id="8" name="Down Arrow 7"/>
          <p:cNvSpPr/>
          <p:nvPr/>
        </p:nvSpPr>
        <p:spPr>
          <a:xfrm>
            <a:off x="2819400" y="2590800"/>
            <a:ext cx="762000" cy="914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43400" y="28194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count all of the trigrams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3581400"/>
            <a:ext cx="3429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&lt;start&gt; &lt;start&gt; I</a:t>
            </a:r>
          </a:p>
          <a:p>
            <a:r>
              <a:rPr lang="en-US" sz="2000" dirty="0" smtClean="0"/>
              <a:t>&lt;start&gt; I am</a:t>
            </a:r>
          </a:p>
          <a:p>
            <a:r>
              <a:rPr lang="en-US" sz="2000" dirty="0" smtClean="0"/>
              <a:t>I am a</a:t>
            </a:r>
          </a:p>
          <a:p>
            <a:r>
              <a:rPr lang="en-US" sz="2000" dirty="0" smtClean="0"/>
              <a:t>am a happy</a:t>
            </a:r>
          </a:p>
          <a:p>
            <a:r>
              <a:rPr lang="en-US" sz="2000" dirty="0" smtClean="0"/>
              <a:t>a happy </a:t>
            </a:r>
            <a:r>
              <a:rPr lang="en-US" sz="2000" dirty="0" smtClean="0"/>
              <a:t>Pomona</a:t>
            </a:r>
            <a:endParaRPr lang="en-US" sz="2000" dirty="0" smtClean="0"/>
          </a:p>
          <a:p>
            <a:r>
              <a:rPr lang="en-US" sz="2000" dirty="0" smtClean="0"/>
              <a:t>happy </a:t>
            </a:r>
            <a:r>
              <a:rPr lang="en-US" sz="2000" dirty="0" smtClean="0"/>
              <a:t>Pomona </a:t>
            </a:r>
            <a:r>
              <a:rPr lang="en-US" sz="2000" dirty="0" smtClean="0"/>
              <a:t>College</a:t>
            </a:r>
          </a:p>
          <a:p>
            <a:r>
              <a:rPr lang="en-US" sz="2000" dirty="0" smtClean="0"/>
              <a:t>Pomona </a:t>
            </a:r>
            <a:r>
              <a:rPr lang="en-US" sz="2000" dirty="0" smtClean="0"/>
              <a:t>College student</a:t>
            </a:r>
          </a:p>
          <a:p>
            <a:r>
              <a:rPr lang="en-US" sz="2000" dirty="0" smtClean="0"/>
              <a:t>College student .</a:t>
            </a:r>
          </a:p>
          <a:p>
            <a:r>
              <a:rPr lang="en-US" sz="2000" dirty="0" smtClean="0"/>
              <a:t>student . &lt;end&gt;</a:t>
            </a:r>
          </a:p>
          <a:p>
            <a:r>
              <a:rPr lang="en-US" sz="2000" dirty="0" smtClean="0"/>
              <a:t>. &lt;end&gt; &lt;end&gt;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4884003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why do we need &lt;start&gt; and &lt;end&gt;?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from a corpus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 am a happy </a:t>
            </a:r>
            <a:r>
              <a:rPr lang="en-US" sz="2800" dirty="0" smtClean="0"/>
              <a:t>Pomona </a:t>
            </a:r>
            <a:r>
              <a:rPr lang="en-US" sz="2800" dirty="0" smtClean="0"/>
              <a:t>College student .</a:t>
            </a:r>
            <a:endParaRPr lang="en-US" sz="2800" dirty="0"/>
          </a:p>
        </p:txBody>
      </p:sp>
      <p:sp>
        <p:nvSpPr>
          <p:cNvPr id="8" name="Down Arrow 7"/>
          <p:cNvSpPr/>
          <p:nvPr/>
        </p:nvSpPr>
        <p:spPr>
          <a:xfrm>
            <a:off x="2819400" y="2590800"/>
            <a:ext cx="762000" cy="914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43400" y="28194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count all of the trigrams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3581400"/>
            <a:ext cx="3352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&lt;start&gt; &lt;start&gt; I</a:t>
            </a:r>
          </a:p>
          <a:p>
            <a:r>
              <a:rPr lang="en-US" sz="2000" dirty="0" smtClean="0"/>
              <a:t>&lt;start&gt; I am</a:t>
            </a:r>
          </a:p>
          <a:p>
            <a:r>
              <a:rPr lang="en-US" sz="2000" dirty="0" smtClean="0"/>
              <a:t>I am a</a:t>
            </a:r>
          </a:p>
          <a:p>
            <a:r>
              <a:rPr lang="en-US" sz="2000" dirty="0" smtClean="0"/>
              <a:t>am a happy</a:t>
            </a:r>
          </a:p>
          <a:p>
            <a:r>
              <a:rPr lang="en-US" sz="2000" dirty="0" smtClean="0"/>
              <a:t>a happy </a:t>
            </a:r>
            <a:r>
              <a:rPr lang="en-US" sz="2000" dirty="0" smtClean="0"/>
              <a:t>Pomona</a:t>
            </a:r>
            <a:endParaRPr lang="en-US" sz="2000" dirty="0" smtClean="0"/>
          </a:p>
          <a:p>
            <a:r>
              <a:rPr lang="en-US" sz="2000" dirty="0" smtClean="0"/>
              <a:t>happy </a:t>
            </a:r>
            <a:r>
              <a:rPr lang="en-US" sz="2000" dirty="0" smtClean="0"/>
              <a:t>Pomona </a:t>
            </a:r>
            <a:r>
              <a:rPr lang="en-US" sz="2000" dirty="0" smtClean="0"/>
              <a:t>College</a:t>
            </a:r>
          </a:p>
          <a:p>
            <a:r>
              <a:rPr lang="en-US" sz="2000" dirty="0" smtClean="0"/>
              <a:t>Pomona </a:t>
            </a:r>
            <a:r>
              <a:rPr lang="en-US" sz="2000" dirty="0" smtClean="0"/>
              <a:t>College student</a:t>
            </a:r>
          </a:p>
          <a:p>
            <a:r>
              <a:rPr lang="en-US" sz="2000" dirty="0" smtClean="0"/>
              <a:t>College student .</a:t>
            </a:r>
          </a:p>
          <a:p>
            <a:r>
              <a:rPr lang="en-US" sz="2000" dirty="0" smtClean="0"/>
              <a:t>student . &lt;end&gt;</a:t>
            </a:r>
          </a:p>
          <a:p>
            <a:r>
              <a:rPr lang="en-US" sz="2000" dirty="0" smtClean="0"/>
              <a:t>. &lt;end&gt; &lt;end&gt;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4884003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Do we need to count anything else?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from a corpus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7265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 am a happy </a:t>
            </a:r>
            <a:r>
              <a:rPr lang="en-US" sz="2800" dirty="0" smtClean="0"/>
              <a:t>Pomona </a:t>
            </a:r>
            <a:r>
              <a:rPr lang="en-US" sz="2800" dirty="0" smtClean="0"/>
              <a:t>College student .</a:t>
            </a:r>
            <a:endParaRPr lang="en-US" sz="2800" dirty="0"/>
          </a:p>
        </p:txBody>
      </p:sp>
      <p:sp>
        <p:nvSpPr>
          <p:cNvPr id="8" name="Down Arrow 7"/>
          <p:cNvSpPr/>
          <p:nvPr/>
        </p:nvSpPr>
        <p:spPr>
          <a:xfrm>
            <a:off x="2819400" y="2590800"/>
            <a:ext cx="762000" cy="914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79848" y="28194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count all of the bigrams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4600" y="3581400"/>
            <a:ext cx="3505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&lt;start&gt; &lt;start&gt;</a:t>
            </a:r>
          </a:p>
          <a:p>
            <a:r>
              <a:rPr lang="en-US" sz="2000" dirty="0" smtClean="0"/>
              <a:t>&lt;start&gt; I</a:t>
            </a:r>
          </a:p>
          <a:p>
            <a:r>
              <a:rPr lang="en-US" sz="2000" dirty="0" smtClean="0"/>
              <a:t>I am</a:t>
            </a:r>
          </a:p>
          <a:p>
            <a:r>
              <a:rPr lang="en-US" sz="2000" dirty="0" smtClean="0"/>
              <a:t>am a</a:t>
            </a:r>
          </a:p>
          <a:p>
            <a:r>
              <a:rPr lang="en-US" sz="2000" dirty="0" smtClean="0"/>
              <a:t>a happy</a:t>
            </a:r>
          </a:p>
          <a:p>
            <a:r>
              <a:rPr lang="en-US" sz="2000" dirty="0" smtClean="0"/>
              <a:t>happy </a:t>
            </a:r>
            <a:r>
              <a:rPr lang="en-US" sz="2000" dirty="0" smtClean="0"/>
              <a:t>Pomona</a:t>
            </a:r>
            <a:endParaRPr lang="en-US" sz="2000" dirty="0" smtClean="0"/>
          </a:p>
          <a:p>
            <a:r>
              <a:rPr lang="en-US" sz="2000" dirty="0" smtClean="0"/>
              <a:t>Pomona </a:t>
            </a:r>
            <a:r>
              <a:rPr lang="en-US" sz="2000" dirty="0" smtClean="0"/>
              <a:t>College</a:t>
            </a:r>
          </a:p>
          <a:p>
            <a:r>
              <a:rPr lang="en-US" sz="2000" dirty="0" smtClean="0"/>
              <a:t>College student</a:t>
            </a:r>
          </a:p>
          <a:p>
            <a:r>
              <a:rPr lang="en-US" sz="2000" dirty="0" smtClean="0"/>
              <a:t>student .</a:t>
            </a:r>
          </a:p>
          <a:p>
            <a:r>
              <a:rPr lang="en-US" sz="2000" dirty="0" smtClean="0"/>
              <a:t>. &lt;end&gt;</a:t>
            </a:r>
          </a:p>
          <a:p>
            <a:endParaRPr lang="en-US" sz="20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5284270" y="3810000"/>
            <a:ext cx="3021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p(</a:t>
            </a:r>
            <a:r>
              <a:rPr lang="en-US" sz="2400" dirty="0" err="1" smtClean="0">
                <a:solidFill>
                  <a:srgbClr val="0000FF"/>
                </a:solidFill>
              </a:rPr>
              <a:t>c</a:t>
            </a:r>
            <a:r>
              <a:rPr lang="en-US" sz="2400" dirty="0" err="1" smtClean="0">
                <a:solidFill>
                  <a:srgbClr val="000000"/>
                </a:solidFill>
              </a:rPr>
              <a:t>|</a:t>
            </a:r>
            <a:r>
              <a:rPr lang="en-US" sz="2400" dirty="0" err="1" smtClean="0">
                <a:solidFill>
                  <a:srgbClr val="0000FF"/>
                </a:solidFill>
              </a:rPr>
              <a:t>a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b</a:t>
            </a:r>
            <a:r>
              <a:rPr lang="en-US" sz="2400" dirty="0" smtClean="0">
                <a:solidFill>
                  <a:srgbClr val="000000"/>
                </a:solidFill>
              </a:rPr>
              <a:t>) = </a:t>
            </a:r>
            <a:r>
              <a:rPr lang="en-US" sz="2400" dirty="0" err="1" smtClean="0">
                <a:solidFill>
                  <a:srgbClr val="000000"/>
                </a:solidFill>
              </a:rPr>
              <a:t>count(</a:t>
            </a:r>
            <a:r>
              <a:rPr lang="en-US" sz="2400" dirty="0" err="1" smtClean="0">
                <a:solidFill>
                  <a:srgbClr val="0000FF"/>
                </a:solidFill>
              </a:rPr>
              <a:t>a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b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c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6756345" y="4343400"/>
            <a:ext cx="1118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000000"/>
                </a:solidFill>
              </a:rPr>
              <a:t>count(</a:t>
            </a:r>
            <a:r>
              <a:rPr lang="en-US" sz="2400" dirty="0" err="1" smtClean="0">
                <a:solidFill>
                  <a:srgbClr val="0000FF"/>
                </a:solidFill>
              </a:rPr>
              <a:t>a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b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 rot="10800000">
            <a:off x="6732070" y="4343400"/>
            <a:ext cx="15578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from a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Go through all sentences and count trigrams and bigrams</a:t>
            </a:r>
          </a:p>
          <a:p>
            <a:pPr lvl="1"/>
            <a:r>
              <a:rPr lang="en-US" dirty="0" smtClean="0"/>
              <a:t>usually you store these in some kind of data structure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Now, go through all of the trigrams and use the count and the bigram count to calculate MLE probabilities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 we need to worry about divide by zero?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Given a new sentence, we can apply the model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25908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p( </a:t>
            </a:r>
            <a:r>
              <a:rPr lang="en-US" sz="2400" dirty="0" smtClean="0">
                <a:solidFill>
                  <a:srgbClr val="0000FF"/>
                </a:solidFill>
              </a:rPr>
              <a:t>Pomona </a:t>
            </a:r>
            <a:r>
              <a:rPr lang="en-US" sz="2400" dirty="0" smtClean="0">
                <a:solidFill>
                  <a:srgbClr val="0000FF"/>
                </a:solidFill>
              </a:rPr>
              <a:t>College students are the best . </a:t>
            </a:r>
            <a:r>
              <a:rPr lang="en-US" sz="2400" dirty="0" smtClean="0"/>
              <a:t>) = ?</a:t>
            </a:r>
            <a:endParaRPr lang="en-US" sz="2400" dirty="0"/>
          </a:p>
        </p:txBody>
      </p:sp>
      <p:sp>
        <p:nvSpPr>
          <p:cNvPr id="7" name="Down Arrow 6"/>
          <p:cNvSpPr/>
          <p:nvPr/>
        </p:nvSpPr>
        <p:spPr>
          <a:xfrm>
            <a:off x="3657600" y="3276600"/>
            <a:ext cx="609600" cy="762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47800" y="41910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dirty="0" smtClean="0"/>
              <a:t>(Pomona </a:t>
            </a:r>
            <a:r>
              <a:rPr lang="en-US" dirty="0" smtClean="0"/>
              <a:t>| &lt;start&gt; &lt;start&gt; ) *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46598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 College| &lt;start&gt; </a:t>
            </a:r>
            <a:r>
              <a:rPr lang="en-US" dirty="0" smtClean="0"/>
              <a:t>Pomona </a:t>
            </a:r>
            <a:r>
              <a:rPr lang="en-US" dirty="0" smtClean="0"/>
              <a:t>) *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47800" y="51170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 students | </a:t>
            </a:r>
            <a:r>
              <a:rPr lang="en-US" dirty="0" smtClean="0"/>
              <a:t>Pomona </a:t>
            </a:r>
            <a:r>
              <a:rPr lang="en-US" dirty="0" smtClean="0"/>
              <a:t>College ) *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47800" y="63362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( &lt;end&gt;| . &lt;end&gt;) *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2235488" y="5689312"/>
            <a:ext cx="838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2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We can also use a trained model to generate a random sentence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Ideas</a:t>
            </a:r>
            <a:r>
              <a:rPr lang="en-US" sz="2400" dirty="0" smtClean="0">
                <a:solidFill>
                  <a:srgbClr val="FF0000"/>
                </a:solidFill>
              </a:rPr>
              <a:t>?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5" name="Group 15"/>
          <p:cNvGrpSpPr/>
          <p:nvPr/>
        </p:nvGrpSpPr>
        <p:grpSpPr>
          <a:xfrm>
            <a:off x="0" y="4415135"/>
            <a:ext cx="3429000" cy="461665"/>
            <a:chOff x="0" y="4415135"/>
            <a:chExt cx="3429000" cy="461665"/>
          </a:xfrm>
        </p:grpSpPr>
        <p:sp>
          <p:nvSpPr>
            <p:cNvPr id="4" name="TextBox 3"/>
            <p:cNvSpPr txBox="1"/>
            <p:nvPr/>
          </p:nvSpPr>
          <p:spPr>
            <a:xfrm>
              <a:off x="0" y="4415135"/>
              <a:ext cx="2514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&lt;start&gt; &lt;start&gt;</a:t>
              </a:r>
              <a:endParaRPr lang="en-US" sz="2400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209800" y="4800600"/>
              <a:ext cx="1219200" cy="1588"/>
            </a:xfrm>
            <a:prstGeom prst="line">
              <a:avLst/>
            </a:pr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6"/>
          <p:cNvGrpSpPr/>
          <p:nvPr/>
        </p:nvGrpSpPr>
        <p:grpSpPr>
          <a:xfrm>
            <a:off x="4191000" y="3505200"/>
            <a:ext cx="6172200" cy="3352800"/>
            <a:chOff x="4191000" y="3505200"/>
            <a:chExt cx="6172200" cy="3352800"/>
          </a:xfrm>
        </p:grpSpPr>
        <p:sp>
          <p:nvSpPr>
            <p:cNvPr id="7" name="TextBox 6"/>
            <p:cNvSpPr txBox="1"/>
            <p:nvPr/>
          </p:nvSpPr>
          <p:spPr>
            <a:xfrm>
              <a:off x="5867400" y="3581400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</a:t>
              </a:r>
              <a:r>
                <a:rPr lang="en-US" dirty="0" smtClean="0"/>
                <a:t>( A | &lt;start&gt; &lt;start&gt; )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67400" y="4050268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</a:t>
              </a:r>
              <a:r>
                <a:rPr lang="en-US" dirty="0" smtClean="0"/>
                <a:t>( Apples | &lt;start&gt; &lt;start&gt; )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67400" y="4507468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</a:t>
              </a:r>
              <a:r>
                <a:rPr lang="en-US" dirty="0" smtClean="0"/>
                <a:t>( I | &lt;start&gt; &lt;start&gt; )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67400" y="5029200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</a:t>
              </a:r>
              <a:r>
                <a:rPr lang="en-US" dirty="0" smtClean="0"/>
                <a:t>( The| &lt;start&gt; &lt;start&gt; )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67400" y="6260068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</a:t>
              </a:r>
              <a:r>
                <a:rPr lang="en-US" dirty="0" smtClean="0"/>
                <a:t>( Zebras| &lt;start&gt; &lt;start&gt; )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 rot="5400000">
              <a:off x="6435334" y="5912114"/>
              <a:ext cx="13685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…</a:t>
              </a:r>
              <a:endParaRPr lang="en-US" sz="2800" dirty="0"/>
            </a:p>
          </p:txBody>
        </p:sp>
        <p:sp>
          <p:nvSpPr>
            <p:cNvPr id="13" name="Left Brace 12"/>
            <p:cNvSpPr/>
            <p:nvPr/>
          </p:nvSpPr>
          <p:spPr>
            <a:xfrm>
              <a:off x="5410200" y="3581400"/>
              <a:ext cx="457200" cy="3048000"/>
            </a:xfrm>
            <a:prstGeom prst="leftBrace">
              <a:avLst/>
            </a:prstGeom>
            <a:ln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91000" y="3505200"/>
              <a:ext cx="1219200" cy="1754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We have a distribution over all possible starting words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91000" y="5798403"/>
              <a:ext cx="1219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Draw one from this distribution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examples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8288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&lt;start&gt; &lt;start&gt; Zebras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505200" y="2212677"/>
            <a:ext cx="1219200" cy="1588"/>
          </a:xfrm>
          <a:prstGeom prst="line">
            <a:avLst/>
          </a:pr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43200" y="32766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( are | &lt;start&gt; Zebras)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37454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( eat | &lt;start&gt; Zebras 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42026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( think | &lt;start&gt; Zebras 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3200" y="47244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( and| &lt;start&gt; Zebras 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59552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( mostly| &lt;start&gt; Zebras 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3234934" y="5528066"/>
            <a:ext cx="13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" y="2477869"/>
            <a:ext cx="2282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repeat!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Independence</a:t>
            </a:r>
            <a:endParaRPr lang="en-US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Two variables </a:t>
            </a:r>
            <a:r>
              <a:rPr lang="en-US" sz="2800" dirty="0">
                <a:solidFill>
                  <a:srgbClr val="000000"/>
                </a:solidFill>
              </a:rPr>
              <a:t>are independent if</a:t>
            </a:r>
            <a:r>
              <a:rPr lang="en-US" sz="2800" dirty="0" smtClean="0">
                <a:solidFill>
                  <a:srgbClr val="000000"/>
                </a:solidFill>
              </a:rPr>
              <a:t> they do not effect each other</a:t>
            </a:r>
          </a:p>
          <a:p>
            <a:pPr marL="0" indent="0" eaLnBrk="1" hangingPunct="1">
              <a:buNone/>
            </a:pPr>
            <a:endParaRPr lang="en-US" sz="280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For </a:t>
            </a:r>
            <a:r>
              <a:rPr lang="en-US" sz="2800" dirty="0">
                <a:solidFill>
                  <a:srgbClr val="000000"/>
                </a:solidFill>
              </a:rPr>
              <a:t>two independent</a:t>
            </a:r>
            <a:r>
              <a:rPr lang="en-US" sz="2800" dirty="0" smtClean="0">
                <a:solidFill>
                  <a:srgbClr val="000000"/>
                </a:solidFill>
              </a:rPr>
              <a:t> variables, </a:t>
            </a:r>
            <a:r>
              <a:rPr lang="en-US" sz="2800" dirty="0">
                <a:solidFill>
                  <a:srgbClr val="000000"/>
                </a:solidFill>
              </a:rPr>
              <a:t>knowing</a:t>
            </a:r>
            <a:r>
              <a:rPr lang="en-US" sz="2800" dirty="0" smtClean="0">
                <a:solidFill>
                  <a:srgbClr val="000000"/>
                </a:solidFill>
              </a:rPr>
              <a:t> the value of one </a:t>
            </a:r>
            <a:r>
              <a:rPr lang="en-US" sz="2800" dirty="0">
                <a:solidFill>
                  <a:srgbClr val="000000"/>
                </a:solidFill>
              </a:rPr>
              <a:t>does not change the </a:t>
            </a:r>
            <a:r>
              <a:rPr lang="en-US" sz="2800" dirty="0" smtClean="0">
                <a:solidFill>
                  <a:srgbClr val="000000"/>
                </a:solidFill>
              </a:rPr>
              <a:t>probability distribution of the other variable</a:t>
            </a:r>
          </a:p>
          <a:p>
            <a:pPr lvl="1" eaLnBrk="1" hangingPunct="1"/>
            <a:r>
              <a:rPr lang="en-US" sz="2400" dirty="0" smtClean="0">
                <a:solidFill>
                  <a:srgbClr val="000000"/>
                </a:solidFill>
                <a:ea typeface="ＭＳ Ｐゴシック" charset="-128"/>
              </a:rPr>
              <a:t>the result of the toss of a coin is independent of a roll of a dice</a:t>
            </a:r>
          </a:p>
          <a:p>
            <a:pPr lvl="1" eaLnBrk="1" hangingPunct="1"/>
            <a:r>
              <a:rPr lang="en-US" sz="2400" dirty="0">
                <a:solidFill>
                  <a:srgbClr val="000000"/>
                </a:solidFill>
                <a:ea typeface="ＭＳ Ｐゴシック" charset="-128"/>
              </a:rPr>
              <a:t>price of tea in England is independent of the </a:t>
            </a:r>
            <a:r>
              <a:rPr lang="en-US" sz="2400" dirty="0" smtClean="0">
                <a:solidFill>
                  <a:srgbClr val="000000"/>
                </a:solidFill>
                <a:ea typeface="ＭＳ Ｐゴシック" charset="-128"/>
              </a:rPr>
              <a:t>whether or not you get an A in NLP</a:t>
            </a:r>
          </a:p>
          <a:p>
            <a:pPr lvl="1" eaLnBrk="1" hangingPunct="1"/>
            <a:endParaRPr lang="en-US" sz="2400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Unigram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2514600"/>
            <a:ext cx="7391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are were that </a:t>
            </a:r>
            <a:r>
              <a:rPr lang="en-US" dirty="0" err="1" smtClean="0"/>
              <a:t>ères</a:t>
            </a:r>
            <a:r>
              <a:rPr lang="en-US" dirty="0" smtClean="0"/>
              <a:t> mammal naturally built describes jazz territory </a:t>
            </a:r>
            <a:r>
              <a:rPr lang="en-US" dirty="0" err="1" smtClean="0"/>
              <a:t>heteromyids</a:t>
            </a:r>
            <a:r>
              <a:rPr lang="en-US" dirty="0" smtClean="0"/>
              <a:t> film tenor prime live founding must on was feet negro legal gate in on beside . provincial san ; </a:t>
            </a:r>
            <a:r>
              <a:rPr lang="en-US" dirty="0" err="1" smtClean="0"/>
              <a:t>stephenson</a:t>
            </a:r>
            <a:r>
              <a:rPr lang="en-US" dirty="0" smtClean="0"/>
              <a:t> simply spaces stretched performance double-entry grove replacing station across to </a:t>
            </a:r>
            <a:r>
              <a:rPr lang="en-US" dirty="0" err="1" smtClean="0"/>
              <a:t>burma</a:t>
            </a:r>
            <a:r>
              <a:rPr lang="en-US" dirty="0" smtClean="0"/>
              <a:t> . repairing </a:t>
            </a:r>
            <a:r>
              <a:rPr lang="en-US" dirty="0" err="1" smtClean="0"/>
              <a:t>ères</a:t>
            </a:r>
            <a:r>
              <a:rPr lang="en-US" dirty="0" smtClean="0"/>
              <a:t> capital about double reached omnibus el time believed what hotels parameter jurisprudence words syndrome to </a:t>
            </a:r>
            <a:r>
              <a:rPr lang="en-US" dirty="0" err="1" smtClean="0"/>
              <a:t>ères</a:t>
            </a:r>
            <a:r>
              <a:rPr lang="en-US" dirty="0" smtClean="0"/>
              <a:t> profanity is administrators </a:t>
            </a:r>
            <a:r>
              <a:rPr lang="en-US" dirty="0" err="1" smtClean="0"/>
              <a:t>ères</a:t>
            </a:r>
            <a:r>
              <a:rPr lang="en-US" dirty="0" smtClean="0"/>
              <a:t> offices </a:t>
            </a:r>
            <a:r>
              <a:rPr lang="en-US" dirty="0" err="1" smtClean="0"/>
              <a:t>hilarius</a:t>
            </a:r>
            <a:r>
              <a:rPr lang="en-US" dirty="0" smtClean="0"/>
              <a:t> institutionalized remains writer royalty </a:t>
            </a:r>
            <a:r>
              <a:rPr lang="en-US" dirty="0" err="1" smtClean="0"/>
              <a:t>dennis</a:t>
            </a:r>
            <a:r>
              <a:rPr lang="en-US" dirty="0" smtClean="0"/>
              <a:t> , </a:t>
            </a:r>
            <a:r>
              <a:rPr lang="en-US" dirty="0" err="1" smtClean="0"/>
              <a:t>ères</a:t>
            </a:r>
            <a:r>
              <a:rPr lang="en-US" dirty="0" smtClean="0"/>
              <a:t> </a:t>
            </a:r>
            <a:r>
              <a:rPr lang="en-US" dirty="0" err="1" smtClean="0"/>
              <a:t>tyson</a:t>
            </a:r>
            <a:r>
              <a:rPr lang="en-US" dirty="0" smtClean="0"/>
              <a:t> , and objective , instructions seem timekeeper has </a:t>
            </a:r>
            <a:r>
              <a:rPr lang="en-US" dirty="0" err="1" smtClean="0"/>
              <a:t>ères</a:t>
            </a:r>
            <a:r>
              <a:rPr lang="en-US" dirty="0" smtClean="0"/>
              <a:t> valley </a:t>
            </a:r>
            <a:r>
              <a:rPr lang="en-US" dirty="0" err="1" smtClean="0"/>
              <a:t>ères</a:t>
            </a:r>
            <a:r>
              <a:rPr lang="en-US" dirty="0" smtClean="0"/>
              <a:t> " magnitudes for love on </a:t>
            </a:r>
            <a:r>
              <a:rPr lang="en-US" dirty="0" err="1" smtClean="0"/>
              <a:t>ères</a:t>
            </a:r>
            <a:r>
              <a:rPr lang="en-US" dirty="0" smtClean="0"/>
              <a:t> from </a:t>
            </a:r>
            <a:r>
              <a:rPr lang="en-US" dirty="0" err="1" smtClean="0"/>
              <a:t>allakaket</a:t>
            </a:r>
            <a:r>
              <a:rPr lang="en-US" dirty="0" smtClean="0"/>
              <a:t> , , </a:t>
            </a:r>
            <a:r>
              <a:rPr lang="en-US" dirty="0" err="1" smtClean="0"/>
              <a:t>ana</a:t>
            </a:r>
            <a:r>
              <a:rPr lang="en-US" dirty="0" smtClean="0"/>
              <a:t> central enlightened . to , </a:t>
            </a:r>
            <a:r>
              <a:rPr lang="en-US" dirty="0" err="1" smtClean="0"/>
              <a:t>ères</a:t>
            </a:r>
            <a:r>
              <a:rPr lang="en-US" dirty="0" smtClean="0"/>
              <a:t> is belongs fame they the corrected , . on in pressure %NUMBER% her flavored </a:t>
            </a:r>
            <a:r>
              <a:rPr lang="en-US" dirty="0" err="1" smtClean="0"/>
              <a:t>ères</a:t>
            </a:r>
            <a:r>
              <a:rPr lang="en-US" dirty="0" smtClean="0"/>
              <a:t> derogatory is won </a:t>
            </a:r>
            <a:r>
              <a:rPr lang="en-US" dirty="0" err="1" smtClean="0"/>
              <a:t>metcard</a:t>
            </a:r>
            <a:r>
              <a:rPr lang="en-US" dirty="0" smtClean="0"/>
              <a:t> indirectly of crop duty learn northbound </a:t>
            </a:r>
            <a:r>
              <a:rPr lang="en-US" dirty="0" err="1" smtClean="0"/>
              <a:t>ères</a:t>
            </a:r>
            <a:r>
              <a:rPr lang="en-US" dirty="0" smtClean="0"/>
              <a:t> </a:t>
            </a:r>
            <a:r>
              <a:rPr lang="en-US" dirty="0" err="1" smtClean="0"/>
              <a:t>ères</a:t>
            </a:r>
            <a:r>
              <a:rPr lang="en-US" dirty="0" smtClean="0"/>
              <a:t> dancing similarity </a:t>
            </a:r>
            <a:r>
              <a:rPr lang="en-US" dirty="0" err="1" smtClean="0"/>
              <a:t>ères</a:t>
            </a:r>
            <a:r>
              <a:rPr lang="en-US" dirty="0" smtClean="0"/>
              <a:t> named </a:t>
            </a:r>
            <a:r>
              <a:rPr lang="en-US" dirty="0" err="1" smtClean="0"/>
              <a:t>ères</a:t>
            </a:r>
            <a:r>
              <a:rPr lang="en-US" dirty="0" smtClean="0"/>
              <a:t> </a:t>
            </a:r>
            <a:r>
              <a:rPr lang="en-US" dirty="0" err="1" smtClean="0"/>
              <a:t>berkeley</a:t>
            </a:r>
            <a:r>
              <a:rPr lang="en-US" dirty="0" smtClean="0"/>
              <a:t> . . off-scale overtime . each </a:t>
            </a:r>
            <a:r>
              <a:rPr lang="en-US" dirty="0" err="1" smtClean="0"/>
              <a:t>mansfield</a:t>
            </a:r>
            <a:r>
              <a:rPr lang="en-US" dirty="0" smtClean="0"/>
              <a:t> stripes </a:t>
            </a:r>
            <a:r>
              <a:rPr lang="en-US" dirty="0" err="1" smtClean="0"/>
              <a:t>dānu</a:t>
            </a:r>
            <a:r>
              <a:rPr lang="en-US" dirty="0" smtClean="0"/>
              <a:t> traffic </a:t>
            </a:r>
            <a:r>
              <a:rPr lang="en-US" dirty="0" err="1" smtClean="0"/>
              <a:t>ossetic</a:t>
            </a:r>
            <a:r>
              <a:rPr lang="en-US" dirty="0" smtClean="0"/>
              <a:t> and at alpha popularity town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Bigrams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926140"/>
            <a:ext cx="8308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err="1" smtClean="0"/>
              <a:t>wikipedia</a:t>
            </a:r>
            <a:r>
              <a:rPr lang="en-US" sz="2400" dirty="0" smtClean="0"/>
              <a:t> county , </a:t>
            </a:r>
            <a:r>
              <a:rPr lang="en-US" sz="2400" dirty="0" err="1" smtClean="0"/>
              <a:t>mexico</a:t>
            </a:r>
            <a:r>
              <a:rPr lang="en-US" sz="2400" dirty="0" smtClean="0"/>
              <a:t> 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maurice</a:t>
            </a:r>
            <a:r>
              <a:rPr lang="en-US" sz="2400" dirty="0" smtClean="0"/>
              <a:t> ravel . it is require that is </a:t>
            </a:r>
            <a:r>
              <a:rPr lang="en-US" sz="2400" dirty="0" err="1" smtClean="0"/>
              <a:t>sparta</a:t>
            </a:r>
            <a:r>
              <a:rPr lang="en-US" sz="2400" dirty="0" smtClean="0"/>
              <a:t> , where functions . most widely admired .</a:t>
            </a:r>
          </a:p>
          <a:p>
            <a:endParaRPr lang="en-US" sz="2400" dirty="0" smtClean="0"/>
          </a:p>
          <a:p>
            <a:r>
              <a:rPr lang="en-US" sz="2400" dirty="0" smtClean="0"/>
              <a:t>halogens </a:t>
            </a:r>
            <a:r>
              <a:rPr lang="en-US" sz="2400" dirty="0" err="1" smtClean="0"/>
              <a:t>chamiali</a:t>
            </a:r>
            <a:r>
              <a:rPr lang="en-US" sz="2400" dirty="0" smtClean="0"/>
              <a:t> cast </a:t>
            </a:r>
            <a:r>
              <a:rPr lang="en-US" sz="2400" dirty="0" err="1" smtClean="0"/>
              <a:t>jason</a:t>
            </a:r>
            <a:r>
              <a:rPr lang="en-US" sz="2400" dirty="0" smtClean="0"/>
              <a:t> against test site 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Trigrams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2648" y="2690336"/>
            <a:ext cx="7921752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is widespread in north </a:t>
            </a:r>
            <a:r>
              <a:rPr lang="en-US" dirty="0" err="1" smtClean="0"/>
              <a:t>africa</a:t>
            </a:r>
            <a:r>
              <a:rPr lang="en-US" dirty="0" smtClean="0"/>
              <a:t> in </a:t>
            </a:r>
            <a:r>
              <a:rPr lang="en-US" dirty="0" err="1" smtClean="0"/>
              <a:t>june</a:t>
            </a:r>
            <a:r>
              <a:rPr lang="en-US" dirty="0" smtClean="0"/>
              <a:t> %NUMBER% %NUMBER% units were built by with .</a:t>
            </a:r>
          </a:p>
          <a:p>
            <a:endParaRPr lang="en-US" dirty="0" smtClean="0"/>
          </a:p>
          <a:p>
            <a:r>
              <a:rPr lang="en-US" dirty="0" err="1" smtClean="0"/>
              <a:t>jewish</a:t>
            </a:r>
            <a:r>
              <a:rPr lang="en-US" dirty="0" smtClean="0"/>
              <a:t> video spiritual are considered </a:t>
            </a:r>
            <a:r>
              <a:rPr lang="en-US" dirty="0" err="1" smtClean="0"/>
              <a:t>ircd</a:t>
            </a:r>
            <a:r>
              <a:rPr lang="en-US" dirty="0" smtClean="0"/>
              <a:t> , this season was an </a:t>
            </a:r>
            <a:r>
              <a:rPr lang="en-US" dirty="0" err="1" smtClean="0"/>
              <a:t>extratropical</a:t>
            </a:r>
            <a:r>
              <a:rPr lang="en-US" dirty="0" smtClean="0"/>
              <a:t> cyclone 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british</a:t>
            </a:r>
            <a:r>
              <a:rPr lang="en-US" dirty="0" smtClean="0"/>
              <a:t> railways ' </a:t>
            </a:r>
            <a:r>
              <a:rPr lang="en-US" dirty="0" err="1" smtClean="0"/>
              <a:t>s</a:t>
            </a:r>
            <a:r>
              <a:rPr lang="en-US" dirty="0" smtClean="0"/>
              <a:t> strong and a spot 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 smtClean="0"/>
              <a:t>can train a language model on some data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How </a:t>
            </a:r>
            <a:r>
              <a:rPr lang="en-US" dirty="0" smtClean="0">
                <a:solidFill>
                  <a:srgbClr val="FF0000"/>
                </a:solidFill>
              </a:rPr>
              <a:t>can we tell how well we’re doing?</a:t>
            </a:r>
          </a:p>
          <a:p>
            <a:pPr lvl="1"/>
            <a:r>
              <a:rPr lang="en-US" dirty="0" smtClean="0"/>
              <a:t>for example</a:t>
            </a:r>
          </a:p>
          <a:p>
            <a:pPr lvl="2"/>
            <a:r>
              <a:rPr lang="en-US" dirty="0" smtClean="0"/>
              <a:t>bigrams vs. trigrams</a:t>
            </a:r>
          </a:p>
          <a:p>
            <a:pPr lvl="2"/>
            <a:r>
              <a:rPr lang="en-US" dirty="0" smtClean="0"/>
              <a:t>100K sentence corpus vs. 100M</a:t>
            </a:r>
          </a:p>
          <a:p>
            <a:pPr lvl="2"/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A very good option: </a:t>
            </a:r>
            <a:r>
              <a:rPr lang="en-US" sz="2400" dirty="0" smtClean="0">
                <a:solidFill>
                  <a:srgbClr val="FF6600"/>
                </a:solidFill>
              </a:rPr>
              <a:t>extrinsic</a:t>
            </a:r>
            <a:r>
              <a:rPr lang="en-US" sz="2400" dirty="0" smtClean="0"/>
              <a:t> evaluation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If </a:t>
            </a:r>
            <a:r>
              <a:rPr lang="en-US" sz="2400" dirty="0" smtClean="0"/>
              <a:t>you’re going to be using it for machine translation</a:t>
            </a:r>
          </a:p>
          <a:p>
            <a:pPr lvl="1"/>
            <a:r>
              <a:rPr lang="en-US" sz="2000" dirty="0" smtClean="0"/>
              <a:t>build a system with each language model</a:t>
            </a:r>
          </a:p>
          <a:p>
            <a:pPr lvl="1"/>
            <a:r>
              <a:rPr lang="en-US" sz="2000" dirty="0" smtClean="0"/>
              <a:t>compare the two based on their approach for machine translation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400" dirty="0" smtClean="0"/>
              <a:t>Sometimes we don’t know the application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Can </a:t>
            </a:r>
            <a:r>
              <a:rPr lang="en-US" sz="2400" dirty="0" smtClean="0"/>
              <a:t>be time consuming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Granularity </a:t>
            </a:r>
            <a:r>
              <a:rPr lang="en-US" sz="2400" dirty="0" smtClean="0"/>
              <a:t>of results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Common NLP/machine learning/AI approach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204395"/>
            <a:ext cx="2206752" cy="52322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All sentences</a:t>
            </a:r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968752" y="3747195"/>
            <a:ext cx="1600200" cy="533400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endCxn id="8" idx="1"/>
          </p:cNvCxnSpPr>
          <p:nvPr/>
        </p:nvCxnSpPr>
        <p:spPr>
          <a:xfrm>
            <a:off x="2968752" y="4737795"/>
            <a:ext cx="1600200" cy="437347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68952" y="2895600"/>
            <a:ext cx="2286000" cy="95410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Training sentences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568952" y="4698088"/>
            <a:ext cx="2286000" cy="95410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Testing sentences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3048000"/>
            <a:ext cx="1981200" cy="1752598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3200400"/>
            <a:ext cx="1524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n</a:t>
            </a:r>
            <a:r>
              <a:rPr lang="en-US" sz="2400" dirty="0" smtClean="0"/>
              <a:t>-gram</a:t>
            </a:r>
          </a:p>
          <a:p>
            <a:r>
              <a:rPr lang="en-US" sz="2400" dirty="0" smtClean="0"/>
              <a:t>language model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565648" y="34274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62600" y="36560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562600" y="38846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565648" y="41132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562600" y="43418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05400" y="23622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Test sentences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429000" y="5638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Ideas?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good model should do a good job of predicting actual sentences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3576935"/>
            <a:ext cx="1981200" cy="995065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387950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model 1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143000" y="5100935"/>
            <a:ext cx="1981200" cy="995065"/>
          </a:xfrm>
          <a:prstGeom prst="rect">
            <a:avLst/>
          </a:prstGeom>
          <a:solidFill>
            <a:srgbClr val="FF66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5403502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model 2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962400" y="35753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59352" y="38039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59352" y="40325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62400" y="42611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59352" y="44897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41648" y="50993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53279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38600" y="55565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41648" y="57851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038600" y="6013747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86200" y="2819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sentences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629400" y="3805535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8A818"/>
                </a:solidFill>
              </a:rPr>
              <a:t>probability</a:t>
            </a:r>
            <a:endParaRPr lang="en-US" sz="2000" dirty="0">
              <a:solidFill>
                <a:srgbClr val="B8A818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29400" y="53340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probability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5715000" y="3810000"/>
            <a:ext cx="609600" cy="4616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5715000" y="5334000"/>
            <a:ext cx="609600" cy="4616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-Down Arrow 24"/>
          <p:cNvSpPr/>
          <p:nvPr/>
        </p:nvSpPr>
        <p:spPr>
          <a:xfrm>
            <a:off x="7086600" y="4489747"/>
            <a:ext cx="381000" cy="609600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696200" y="4495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Perplexity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1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View the problem as trying to predict the test corpus one word at a time in sequence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 </a:t>
            </a:r>
            <a:r>
              <a:rPr lang="en-US" sz="2400" dirty="0" smtClean="0"/>
              <a:t>perfect model would always know the next word with probability 1 (like people who finish each other’s sentences)</a:t>
            </a:r>
          </a:p>
          <a:p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72896" y="54848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069848" y="57134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69848" y="59420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72896" y="61706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9848" y="6399212"/>
            <a:ext cx="14447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72896" y="4876800"/>
            <a:ext cx="174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sentences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822448" y="5484812"/>
            <a:ext cx="1216152" cy="1588"/>
          </a:xfrm>
          <a:prstGeom prst="straightConnector1">
            <a:avLst/>
          </a:prstGeom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67200" y="51816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like to eat banana peels 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Perplexity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8153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 </a:t>
            </a:r>
            <a:r>
              <a:rPr lang="en-US" sz="2800" dirty="0" smtClean="0"/>
              <a:t>reasonable measure of how well our model is doing would be the average probability: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Perplexity is a related measure that is commonly used and is 1 over this value and often done in log space</a:t>
            </a:r>
            <a:endParaRPr lang="en-US" sz="2800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92130"/>
              </p:ext>
            </p:extLst>
          </p:nvPr>
        </p:nvGraphicFramePr>
        <p:xfrm>
          <a:off x="1690688" y="5105400"/>
          <a:ext cx="5372100" cy="156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75" name="Equation" r:id="rId3" imgW="2616200" imgH="762000" progId="Equation.3">
                  <p:embed/>
                </p:oleObj>
              </mc:Choice>
              <mc:Fallback>
                <p:oleObj name="Equation" r:id="rId3" imgW="2616200" imgH="762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5105400"/>
                        <a:ext cx="5372100" cy="156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255417"/>
              </p:ext>
            </p:extLst>
          </p:nvPr>
        </p:nvGraphicFramePr>
        <p:xfrm>
          <a:off x="2849563" y="2794000"/>
          <a:ext cx="2592387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76" name="Equation" r:id="rId5" imgW="1092200" imgH="495300" progId="Equation.3">
                  <p:embed/>
                </p:oleObj>
              </mc:Choice>
              <mc:Fallback>
                <p:oleObj name="Equation" r:id="rId5" imgW="1092200" imgH="4953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563" y="2794000"/>
                        <a:ext cx="2592387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61963" y="203200"/>
            <a:ext cx="5816600" cy="566738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>
              <a:lnSpc>
                <a:spcPct val="94000"/>
              </a:lnSpc>
            </a:pPr>
            <a:r>
              <a:rPr lang="en-US"/>
              <a:t>Independent or Dependent?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752600"/>
            <a:ext cx="8229600" cy="3437787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0" indent="0" eaLnBrk="1" hangingPunct="1">
              <a:lnSpc>
                <a:spcPct val="95000"/>
              </a:lnSpc>
              <a:spcBef>
                <a:spcPct val="47000"/>
              </a:spcBef>
              <a:buNone/>
            </a:pPr>
            <a:r>
              <a:rPr lang="en-US" dirty="0" smtClean="0"/>
              <a:t>You c</a:t>
            </a:r>
            <a:r>
              <a:rPr lang="en-US" dirty="0" smtClean="0"/>
              <a:t>atching </a:t>
            </a:r>
            <a:r>
              <a:rPr lang="en-US" dirty="0" smtClean="0"/>
              <a:t>a </a:t>
            </a:r>
            <a:r>
              <a:rPr lang="en-US" dirty="0"/>
              <a:t>cold and</a:t>
            </a:r>
            <a:r>
              <a:rPr lang="en-US" dirty="0" smtClean="0"/>
              <a:t> </a:t>
            </a:r>
            <a:r>
              <a:rPr lang="en-US" dirty="0" smtClean="0"/>
              <a:t>a butterfly flapping its wings in Africa</a:t>
            </a:r>
            <a:endParaRPr lang="en-US" dirty="0" smtClean="0"/>
          </a:p>
          <a:p>
            <a:pPr marL="0" indent="0" eaLnBrk="1" hangingPunct="1">
              <a:lnSpc>
                <a:spcPct val="95000"/>
              </a:lnSpc>
              <a:spcBef>
                <a:spcPct val="47000"/>
              </a:spcBef>
              <a:buNone/>
            </a:pPr>
            <a:endParaRPr lang="en-US" dirty="0" smtClean="0"/>
          </a:p>
          <a:p>
            <a:pPr marL="0" indent="0" eaLnBrk="1" hangingPunct="1">
              <a:lnSpc>
                <a:spcPct val="95000"/>
              </a:lnSpc>
              <a:spcBef>
                <a:spcPct val="47000"/>
              </a:spcBef>
              <a:buNone/>
            </a:pPr>
            <a:r>
              <a:rPr lang="en-US" dirty="0" smtClean="0"/>
              <a:t>Miles </a:t>
            </a:r>
            <a:r>
              <a:rPr lang="en-US" dirty="0" smtClean="0"/>
              <a:t>per gallon and driving habits</a:t>
            </a:r>
          </a:p>
          <a:p>
            <a:pPr marL="0" indent="0" eaLnBrk="1" hangingPunct="1">
              <a:lnSpc>
                <a:spcPct val="95000"/>
              </a:lnSpc>
              <a:spcBef>
                <a:spcPct val="47000"/>
              </a:spcBef>
              <a:buNone/>
            </a:pPr>
            <a:endParaRPr lang="en-US" dirty="0" smtClean="0"/>
          </a:p>
          <a:p>
            <a:pPr marL="0" indent="0" eaLnBrk="1" hangingPunct="1">
              <a:lnSpc>
                <a:spcPct val="95000"/>
              </a:lnSpc>
              <a:spcBef>
                <a:spcPct val="47000"/>
              </a:spcBef>
              <a:buNone/>
            </a:pPr>
            <a:r>
              <a:rPr lang="en-US" dirty="0" smtClean="0"/>
              <a:t>Height </a:t>
            </a:r>
            <a:r>
              <a:rPr lang="en-US" dirty="0" smtClean="0"/>
              <a:t>and longevity of life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view of perplexity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Weighted average branching factor</a:t>
            </a:r>
          </a:p>
          <a:p>
            <a:pPr lvl="1"/>
            <a:r>
              <a:rPr lang="en-US" dirty="0" smtClean="0"/>
              <a:t>number of possible next words that can follow a word or phrase</a:t>
            </a:r>
          </a:p>
          <a:p>
            <a:pPr lvl="1"/>
            <a:r>
              <a:rPr lang="en-US" dirty="0" smtClean="0"/>
              <a:t>measure of the complexity/uncertainty of text (as viewed from the language models perspective)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Smoothing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98474" y="2971800"/>
            <a:ext cx="4473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P(</a:t>
            </a:r>
            <a:r>
              <a:rPr lang="en-US" dirty="0" smtClean="0">
                <a:solidFill>
                  <a:srgbClr val="0000FF"/>
                </a:solidFill>
              </a:rPr>
              <a:t>I think today is a good day to be me</a:t>
            </a:r>
            <a:r>
              <a:rPr lang="en-US" dirty="0" smtClean="0">
                <a:solidFill>
                  <a:srgbClr val="000000"/>
                </a:solidFill>
              </a:rPr>
              <a:t>) =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31874" y="3352800"/>
            <a:ext cx="2405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P(</a:t>
            </a:r>
            <a:r>
              <a:rPr lang="en-US" dirty="0" smtClean="0">
                <a:solidFill>
                  <a:srgbClr val="0000FF"/>
                </a:solidFill>
              </a:rPr>
              <a:t>I | &lt;start&gt; &lt;start&gt;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31874" y="3733800"/>
            <a:ext cx="2102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think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&lt;start&gt; I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31874" y="4126468"/>
            <a:ext cx="2112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today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I think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31874" y="4495800"/>
            <a:ext cx="2213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is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think today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31874" y="4876800"/>
            <a:ext cx="1801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today is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31874" y="5269468"/>
            <a:ext cx="1756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P(</a:t>
            </a:r>
            <a:r>
              <a:rPr lang="en-US" dirty="0" err="1" smtClean="0">
                <a:solidFill>
                  <a:srgbClr val="0000FF"/>
                </a:solidFill>
              </a:rPr>
              <a:t>good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r>
              <a:rPr lang="en-US" dirty="0" smtClean="0">
                <a:solidFill>
                  <a:srgbClr val="0000FF"/>
                </a:solidFill>
              </a:rPr>
              <a:t> is a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31874" y="565046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38399" y="4045803"/>
            <a:ext cx="4248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If any of these has never been seen before, </a:t>
            </a:r>
            <a:r>
              <a:rPr lang="en-US" sz="2400" dirty="0" err="1" smtClean="0">
                <a:solidFill>
                  <a:srgbClr val="FF0000"/>
                </a:solidFill>
              </a:rPr>
              <a:t>prob</a:t>
            </a:r>
            <a:r>
              <a:rPr lang="en-US" sz="2400" dirty="0" smtClean="0">
                <a:solidFill>
                  <a:srgbClr val="FF0000"/>
                </a:solidFill>
              </a:rPr>
              <a:t> = 0!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1836003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if our test set contains the following sentence, but one of the trigrams never occurred in our training data?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 err="1">
                <a:solidFill>
                  <a:srgbClr val="FF6600"/>
                </a:solidFill>
              </a:rPr>
              <a:t>p(z</a:t>
            </a:r>
            <a:r>
              <a:rPr lang="en-US" sz="2400" dirty="0">
                <a:solidFill>
                  <a:srgbClr val="FF6600"/>
                </a:solidFill>
              </a:rPr>
              <a:t> | </a:t>
            </a:r>
            <a:r>
              <a:rPr lang="en-US" sz="2400" dirty="0" err="1" smtClean="0">
                <a:solidFill>
                  <a:srgbClr val="FF6600"/>
                </a:solidFill>
              </a:rPr>
              <a:t>x</a:t>
            </a:r>
            <a:r>
              <a:rPr lang="en-US" sz="2400" dirty="0" smtClean="0">
                <a:solidFill>
                  <a:srgbClr val="FF6600"/>
                </a:solidFill>
              </a:rPr>
              <a:t> </a:t>
            </a:r>
            <a:r>
              <a:rPr lang="en-US" sz="2400" dirty="0" err="1" smtClean="0">
                <a:solidFill>
                  <a:srgbClr val="FF6600"/>
                </a:solidFill>
              </a:rPr>
              <a:t>y</a:t>
            </a:r>
            <a:r>
              <a:rPr lang="en-US" sz="2400" dirty="0">
                <a:solidFill>
                  <a:srgbClr val="FF6600"/>
                </a:solidFill>
              </a:rPr>
              <a:t>) = ?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Suppose </a:t>
            </a:r>
            <a:r>
              <a:rPr lang="en-US" sz="2400" dirty="0"/>
              <a:t>our training data includes</a:t>
            </a:r>
            <a:br>
              <a:rPr lang="en-US" sz="2400" dirty="0"/>
            </a:br>
            <a:r>
              <a:rPr lang="en-US" sz="2400" dirty="0"/>
              <a:t>	… </a:t>
            </a:r>
            <a:r>
              <a:rPr lang="en-US" sz="2400" dirty="0" smtClean="0"/>
              <a:t>x y a </a:t>
            </a:r>
            <a:r>
              <a:rPr lang="en-US" sz="2400" dirty="0"/>
              <a:t>..</a:t>
            </a:r>
            <a:br>
              <a:rPr lang="en-US" sz="2400" dirty="0"/>
            </a:br>
            <a:r>
              <a:rPr lang="en-US" sz="2400" dirty="0"/>
              <a:t>	… </a:t>
            </a:r>
            <a:r>
              <a:rPr lang="en-US" sz="2400" dirty="0" err="1" smtClean="0"/>
              <a:t>x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dirty="0" smtClean="0"/>
              <a:t> </a:t>
            </a:r>
            <a:r>
              <a:rPr lang="en-US" sz="2400" dirty="0" err="1" smtClean="0"/>
              <a:t>d</a:t>
            </a:r>
            <a:r>
              <a:rPr lang="en-US" sz="2400" dirty="0" smtClean="0"/>
              <a:t> </a:t>
            </a:r>
            <a:r>
              <a:rPr lang="en-US" sz="2400" dirty="0"/>
              <a:t>…</a:t>
            </a:r>
            <a:br>
              <a:rPr lang="en-US" sz="2400" dirty="0"/>
            </a:br>
            <a:r>
              <a:rPr lang="en-US" sz="2400" dirty="0"/>
              <a:t>	… </a:t>
            </a:r>
            <a:r>
              <a:rPr lang="en-US" sz="2400" dirty="0" err="1" smtClean="0"/>
              <a:t>x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dirty="0" smtClean="0"/>
              <a:t> </a:t>
            </a:r>
            <a:r>
              <a:rPr lang="en-US" sz="2400" dirty="0" err="1" smtClean="0"/>
              <a:t>d</a:t>
            </a:r>
            <a:r>
              <a:rPr lang="en-US" sz="2400" dirty="0" smtClean="0"/>
              <a:t> </a:t>
            </a:r>
            <a:r>
              <a:rPr lang="en-US" sz="2400" dirty="0"/>
              <a:t>…</a:t>
            </a:r>
            <a:br>
              <a:rPr lang="en-US" sz="2400" dirty="0"/>
            </a:br>
            <a:r>
              <a:rPr lang="en-US" sz="2400" dirty="0"/>
              <a:t>but </a:t>
            </a:r>
            <a:r>
              <a:rPr lang="en-US" sz="2400" dirty="0" smtClean="0"/>
              <a:t>never: </a:t>
            </a:r>
            <a:r>
              <a:rPr lang="en-US" sz="2400" dirty="0"/>
              <a:t>xyz</a:t>
            </a: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We </a:t>
            </a:r>
            <a:r>
              <a:rPr lang="en-US" sz="2400" dirty="0" smtClean="0"/>
              <a:t>would conclude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	p(a | </a:t>
            </a:r>
            <a:r>
              <a:rPr lang="en-US" sz="2400" dirty="0" smtClean="0"/>
              <a:t>x y</a:t>
            </a:r>
            <a:r>
              <a:rPr lang="en-US" sz="2400" dirty="0"/>
              <a:t>) = 1/3?</a:t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sz="2400" dirty="0" err="1"/>
              <a:t>p(d</a:t>
            </a:r>
            <a:r>
              <a:rPr lang="en-US" sz="2400" dirty="0"/>
              <a:t> | </a:t>
            </a:r>
            <a:r>
              <a:rPr lang="en-US" sz="2400" dirty="0" err="1" smtClean="0"/>
              <a:t>x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dirty="0"/>
              <a:t>) = 2/3?</a:t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sz="2400" dirty="0" err="1"/>
              <a:t>p(z</a:t>
            </a:r>
            <a:r>
              <a:rPr lang="en-US" sz="2400" dirty="0"/>
              <a:t> | </a:t>
            </a:r>
            <a:r>
              <a:rPr lang="en-US" sz="2400" dirty="0" err="1" smtClean="0"/>
              <a:t>x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dirty="0"/>
              <a:t>) = 0/3?</a:t>
            </a: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Is </a:t>
            </a:r>
            <a:r>
              <a:rPr lang="en-US" sz="2400" dirty="0" smtClean="0">
                <a:solidFill>
                  <a:srgbClr val="FF0000"/>
                </a:solidFill>
              </a:rPr>
              <a:t>this ok?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Intuitively</a:t>
            </a:r>
            <a:r>
              <a:rPr lang="en-US" sz="2400" dirty="0" smtClean="0">
                <a:solidFill>
                  <a:srgbClr val="FF0000"/>
                </a:solidFill>
              </a:rPr>
              <a:t>, how should we fix these?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Smoothing the</a:t>
            </a:r>
            <a:r>
              <a:rPr lang="en-US" dirty="0" smtClean="0"/>
              <a:t> estimates</a:t>
            </a:r>
            <a:endParaRPr lang="en-US" dirty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648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 smtClean="0"/>
              <a:t>Basic idea: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p(a</a:t>
            </a:r>
            <a:r>
              <a:rPr lang="en-US" sz="2800" dirty="0"/>
              <a:t> | </a:t>
            </a:r>
            <a:r>
              <a:rPr lang="en-US" sz="2800" dirty="0" err="1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/>
              <a:t>) = 1/3?	</a:t>
            </a:r>
            <a:r>
              <a:rPr lang="en-US" sz="2800" i="1" dirty="0" smtClean="0">
                <a:solidFill>
                  <a:srgbClr val="FF0000"/>
                </a:solidFill>
                <a:latin typeface="Times New Roman" charset="0"/>
              </a:rPr>
              <a:t>reduce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   	p(d | </a:t>
            </a:r>
            <a:r>
              <a:rPr lang="en-US" sz="2800" dirty="0" smtClean="0"/>
              <a:t>x y</a:t>
            </a:r>
            <a:r>
              <a:rPr lang="en-US" sz="2800" dirty="0"/>
              <a:t>) = 2/3?</a:t>
            </a:r>
            <a:r>
              <a:rPr lang="en-US" sz="2800" dirty="0" smtClean="0"/>
              <a:t>	</a:t>
            </a:r>
            <a:r>
              <a:rPr lang="en-US" sz="2800" i="1" dirty="0" smtClean="0">
                <a:solidFill>
                  <a:srgbClr val="FF0000"/>
                </a:solidFill>
                <a:latin typeface="Times New Roman" charset="0"/>
              </a:rPr>
              <a:t>reduce</a:t>
            </a:r>
            <a:r>
              <a:rPr lang="en-US" sz="2800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p(z | </a:t>
            </a:r>
            <a:r>
              <a:rPr lang="en-US" sz="2800" dirty="0" smtClean="0"/>
              <a:t>x y</a:t>
            </a:r>
            <a:r>
              <a:rPr lang="en-US" sz="2800" dirty="0"/>
              <a:t>) = 0/3?	</a:t>
            </a:r>
            <a:r>
              <a:rPr lang="en-US" sz="2800" i="1" dirty="0" smtClean="0">
                <a:solidFill>
                  <a:srgbClr val="FF0000"/>
                </a:solidFill>
                <a:latin typeface="Times New Roman" charset="0"/>
              </a:rPr>
              <a:t>increase</a:t>
            </a:r>
            <a:br>
              <a:rPr lang="en-US" sz="2800" i="1" dirty="0" smtClean="0">
                <a:solidFill>
                  <a:srgbClr val="FF0000"/>
                </a:solidFill>
                <a:latin typeface="Times New Roman" charset="0"/>
              </a:rPr>
            </a:b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				</a:t>
            </a:r>
            <a:r>
              <a:rPr lang="en-US" sz="2800" i="1" dirty="0" smtClean="0">
                <a:solidFill>
                  <a:srgbClr val="FF0000"/>
                </a:solidFill>
                <a:latin typeface="Times New Roman" charset="0"/>
              </a:rPr>
              <a:t>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FF6600"/>
                </a:solidFill>
              </a:rPr>
              <a:t>Discount</a:t>
            </a:r>
            <a:r>
              <a:rPr lang="en-US" sz="2800" dirty="0" smtClean="0"/>
              <a:t> </a:t>
            </a:r>
            <a:r>
              <a:rPr lang="en-US" sz="2800" dirty="0"/>
              <a:t>the positive counts </a:t>
            </a:r>
            <a:r>
              <a:rPr lang="en-US" sz="2800" dirty="0" smtClean="0"/>
              <a:t>somewhat</a:t>
            </a:r>
            <a:endParaRPr lang="en-US" sz="2800" b="1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800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FF6600"/>
                </a:solidFill>
              </a:rPr>
              <a:t>Reallocate</a:t>
            </a:r>
            <a:r>
              <a:rPr lang="en-US" sz="2800" dirty="0" smtClean="0"/>
              <a:t> </a:t>
            </a:r>
            <a:r>
              <a:rPr lang="en-US" sz="2800" dirty="0"/>
              <a:t>that probability to the </a:t>
            </a:r>
            <a:r>
              <a:rPr lang="en-US" sz="2800" dirty="0" smtClean="0"/>
              <a:t>zeroes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008000"/>
                </a:solidFill>
              </a:rPr>
              <a:t>Remember, it needs to stay a probability distribution</a:t>
            </a:r>
            <a:endParaRPr lang="en-US" sz="28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situations</a:t>
            </a:r>
            <a:endParaRPr lang="en-US" dirty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43434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p</a:t>
            </a:r>
            <a:r>
              <a:rPr lang="en-US" sz="2800" dirty="0">
                <a:solidFill>
                  <a:srgbClr val="FF6600"/>
                </a:solidFill>
              </a:rPr>
              <a:t>(z | </a:t>
            </a:r>
            <a:r>
              <a:rPr lang="en-US" sz="2800" dirty="0" smtClean="0">
                <a:solidFill>
                  <a:srgbClr val="FF6600"/>
                </a:solidFill>
              </a:rPr>
              <a:t>x y</a:t>
            </a:r>
            <a:r>
              <a:rPr lang="en-US" sz="2800" dirty="0">
                <a:solidFill>
                  <a:srgbClr val="FF6600"/>
                </a:solidFill>
              </a:rPr>
              <a:t>) = </a:t>
            </a:r>
            <a:r>
              <a:rPr lang="en-US" sz="2800" dirty="0" smtClean="0">
                <a:solidFill>
                  <a:srgbClr val="FF6600"/>
                </a:solidFill>
              </a:rPr>
              <a:t>?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/>
              <a:t>Suppose </a:t>
            </a:r>
            <a:r>
              <a:rPr lang="en-US" sz="2800" dirty="0"/>
              <a:t>our training data includes</a:t>
            </a:r>
            <a:br>
              <a:rPr lang="en-US" sz="2800" dirty="0"/>
            </a:br>
            <a:r>
              <a:rPr lang="en-US" sz="2800" dirty="0" smtClean="0"/>
              <a:t>	… x y a … (100 times)</a:t>
            </a:r>
            <a:br>
              <a:rPr lang="en-US" sz="2800" dirty="0" smtClean="0"/>
            </a:br>
            <a:r>
              <a:rPr lang="en-US" sz="2800" dirty="0" smtClean="0"/>
              <a:t>	… x y d … (100 times)</a:t>
            </a:r>
            <a:br>
              <a:rPr lang="en-US" sz="2800" dirty="0" smtClean="0"/>
            </a:br>
            <a:r>
              <a:rPr lang="en-US" sz="2800" dirty="0" smtClean="0"/>
              <a:t>	… x y d … (100 times)</a:t>
            </a:r>
            <a:br>
              <a:rPr lang="en-US" sz="2800" dirty="0" smtClean="0"/>
            </a:br>
            <a:r>
              <a:rPr lang="en-US" sz="2800" dirty="0" smtClean="0"/>
              <a:t>but never: x y z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/>
              <a:t>Suppose our training data includes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 smtClean="0"/>
              <a:t>		 </a:t>
            </a:r>
            <a:r>
              <a:rPr lang="en-US" sz="2800" dirty="0" smtClean="0"/>
              <a:t>… x y a … </a:t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en-US" sz="2800" dirty="0" smtClean="0"/>
              <a:t> … </a:t>
            </a:r>
            <a:r>
              <a:rPr lang="en-US" sz="2800" dirty="0" smtClean="0"/>
              <a:t>x y d … </a:t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en-US" sz="2800" dirty="0" smtClean="0"/>
              <a:t> … </a:t>
            </a:r>
            <a:r>
              <a:rPr lang="en-US" sz="2800" dirty="0" smtClean="0"/>
              <a:t>x y d … 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800" dirty="0" smtClean="0"/>
              <a:t>	   </a:t>
            </a:r>
            <a:r>
              <a:rPr lang="en-US" sz="2800" dirty="0" smtClean="0"/>
              <a:t> … </a:t>
            </a:r>
            <a:r>
              <a:rPr lang="en-US" sz="2800" dirty="0" smtClean="0"/>
              <a:t>x y … (300 times)</a:t>
            </a:r>
            <a:br>
              <a:rPr lang="en-US" sz="2800" dirty="0" smtClean="0"/>
            </a:br>
            <a:r>
              <a:rPr lang="en-US" sz="2800" dirty="0" smtClean="0"/>
              <a:t>but never: x y z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6019800"/>
            <a:ext cx="6019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Is this the same situation as before?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Smoothing the</a:t>
            </a:r>
            <a:r>
              <a:rPr lang="en-US" dirty="0" smtClean="0"/>
              <a:t> estimates</a:t>
            </a:r>
            <a:endParaRPr lang="en-US" dirty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648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Should we conclude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/>
              <a:t>p(a</a:t>
            </a:r>
            <a:r>
              <a:rPr lang="en-US" sz="2800" dirty="0"/>
              <a:t> | </a:t>
            </a:r>
            <a:r>
              <a:rPr lang="en-US" sz="2800" dirty="0" err="1"/>
              <a:t>xy</a:t>
            </a:r>
            <a:r>
              <a:rPr lang="en-US" sz="2800" dirty="0"/>
              <a:t>) = 1/3?	</a:t>
            </a:r>
            <a:r>
              <a:rPr lang="en-US" sz="2800" i="1" dirty="0" smtClean="0">
                <a:solidFill>
                  <a:srgbClr val="FF0000"/>
                </a:solidFill>
                <a:latin typeface="Times New Roman" charset="0"/>
              </a:rPr>
              <a:t>reduce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   	p(d | </a:t>
            </a:r>
            <a:r>
              <a:rPr lang="en-US" sz="2800" dirty="0" err="1"/>
              <a:t>xy</a:t>
            </a:r>
            <a:r>
              <a:rPr lang="en-US" sz="2800" dirty="0"/>
              <a:t>) = 2/3?</a:t>
            </a:r>
            <a:r>
              <a:rPr lang="en-US" sz="2800" dirty="0" smtClean="0"/>
              <a:t>	</a:t>
            </a:r>
            <a:r>
              <a:rPr lang="en-US" sz="2800" i="1" dirty="0" smtClean="0">
                <a:solidFill>
                  <a:srgbClr val="FF0000"/>
                </a:solidFill>
                <a:latin typeface="Times New Roman" charset="0"/>
              </a:rPr>
              <a:t>reduce</a:t>
            </a:r>
            <a:r>
              <a:rPr lang="en-US" sz="2800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p(z | </a:t>
            </a:r>
            <a:r>
              <a:rPr lang="en-US" sz="2800" dirty="0" err="1"/>
              <a:t>xy</a:t>
            </a:r>
            <a:r>
              <a:rPr lang="en-US" sz="2800" dirty="0"/>
              <a:t>) = 0/3?	</a:t>
            </a:r>
            <a:r>
              <a:rPr lang="en-US" sz="2800" i="1" dirty="0" smtClean="0">
                <a:solidFill>
                  <a:srgbClr val="FF0000"/>
                </a:solidFill>
                <a:latin typeface="Times New Roman" charset="0"/>
              </a:rPr>
              <a:t>increase</a:t>
            </a:r>
            <a:br>
              <a:rPr lang="en-US" sz="2800" i="1" dirty="0" smtClean="0">
                <a:solidFill>
                  <a:srgbClr val="FF0000"/>
                </a:solidFill>
                <a:latin typeface="Times New Roman" charset="0"/>
              </a:rPr>
            </a:br>
            <a:r>
              <a:rPr lang="en-US" sz="2800" i="1" dirty="0">
                <a:solidFill>
                  <a:srgbClr val="FF0000"/>
                </a:solidFill>
                <a:latin typeface="Times New Roman" charset="0"/>
              </a:rPr>
              <a:t>					</a:t>
            </a:r>
            <a:endParaRPr lang="en-US" sz="2800" i="1" dirty="0" smtClean="0">
              <a:solidFill>
                <a:srgbClr val="FF0000"/>
              </a:solidFill>
              <a:latin typeface="Times New Roman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/>
              <a:t>Readjusting the estimate is particularly important if:</a:t>
            </a:r>
          </a:p>
          <a:p>
            <a:pPr lvl="1">
              <a:lnSpc>
                <a:spcPct val="90000"/>
              </a:lnSpc>
            </a:pPr>
            <a:r>
              <a:rPr lang="en-US" sz="2500" dirty="0" smtClean="0"/>
              <a:t>the </a:t>
            </a:r>
            <a:r>
              <a:rPr lang="en-US" sz="2500" dirty="0"/>
              <a:t>denominator is small …</a:t>
            </a:r>
          </a:p>
          <a:p>
            <a:pPr lvl="2">
              <a:lnSpc>
                <a:spcPct val="90000"/>
              </a:lnSpc>
            </a:pPr>
            <a:r>
              <a:rPr lang="en-US" sz="2100" dirty="0"/>
              <a:t>1/3 probably too high, 100/300 probably about right</a:t>
            </a:r>
            <a:endParaRPr lang="en-US" sz="2100" dirty="0" smtClean="0"/>
          </a:p>
          <a:p>
            <a:pPr lvl="1">
              <a:lnSpc>
                <a:spcPct val="90000"/>
              </a:lnSpc>
            </a:pPr>
            <a:r>
              <a:rPr lang="en-US" sz="2500" dirty="0" smtClean="0"/>
              <a:t>numerator </a:t>
            </a:r>
            <a:r>
              <a:rPr lang="en-US" sz="2500" dirty="0"/>
              <a:t>is small …</a:t>
            </a:r>
          </a:p>
          <a:p>
            <a:pPr lvl="2">
              <a:lnSpc>
                <a:spcPct val="90000"/>
              </a:lnSpc>
            </a:pPr>
            <a:r>
              <a:rPr lang="en-US" sz="2100" dirty="0"/>
              <a:t>1/300 probably too high, 100/300 probably about right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</a:t>
            </a:r>
            <a:r>
              <a:rPr lang="en-US" dirty="0" smtClean="0"/>
              <a:t>-one (</a:t>
            </a:r>
            <a:r>
              <a:rPr lang="en-US" dirty="0" err="1" smtClean="0"/>
              <a:t>Laplacian</a:t>
            </a:r>
            <a:r>
              <a:rPr lang="en-US" dirty="0" smtClean="0"/>
              <a:t>) smoothing</a:t>
            </a:r>
            <a:endParaRPr lang="en-US" dirty="0"/>
          </a:p>
        </p:txBody>
      </p:sp>
      <p:graphicFrame>
        <p:nvGraphicFramePr>
          <p:cNvPr id="422915" name="Group 3"/>
          <p:cNvGraphicFramePr>
            <a:graphicFrameLocks noGrp="1"/>
          </p:cNvGraphicFramePr>
          <p:nvPr/>
        </p:nvGraphicFramePr>
        <p:xfrm>
          <a:off x="762000" y="2108200"/>
          <a:ext cx="7620000" cy="4145279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xyz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 xy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29/29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</a:t>
            </a:r>
            <a:r>
              <a:rPr lang="en-US" dirty="0" smtClean="0"/>
              <a:t>-one (</a:t>
            </a:r>
            <a:r>
              <a:rPr lang="en-US" dirty="0" err="1" smtClean="0"/>
              <a:t>Laplacian</a:t>
            </a:r>
            <a:r>
              <a:rPr lang="en-US" dirty="0" smtClean="0"/>
              <a:t>) smoothing</a:t>
            </a:r>
            <a:endParaRPr lang="en-US" dirty="0"/>
          </a:p>
        </p:txBody>
      </p:sp>
      <p:graphicFrame>
        <p:nvGraphicFramePr>
          <p:cNvPr id="420937" name="Group 73"/>
          <p:cNvGraphicFramePr>
            <a:graphicFrameLocks noGrp="1"/>
          </p:cNvGraphicFramePr>
          <p:nvPr/>
        </p:nvGraphicFramePr>
        <p:xfrm>
          <a:off x="762000" y="2079625"/>
          <a:ext cx="7620000" cy="4173219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101/326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201/326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xyz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 xy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300/300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326/326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11" name="Rectangle 74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686800" cy="4648200"/>
          </a:xfrm>
          <a:noFill/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2400"/>
              <a:t>300 observations instead of 3 – better data, less smoothing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</a:t>
            </a:r>
            <a:r>
              <a:rPr lang="en-US" dirty="0" smtClean="0"/>
              <a:t>-one (</a:t>
            </a:r>
            <a:r>
              <a:rPr lang="en-US" dirty="0" err="1" smtClean="0"/>
              <a:t>Laplacian</a:t>
            </a:r>
            <a:r>
              <a:rPr lang="en-US" dirty="0" smtClean="0"/>
              <a:t>) smoothing</a:t>
            </a:r>
            <a:endParaRPr lang="en-US" dirty="0"/>
          </a:p>
        </p:txBody>
      </p:sp>
      <p:graphicFrame>
        <p:nvGraphicFramePr>
          <p:cNvPr id="419245" name="Group 429"/>
          <p:cNvGraphicFramePr>
            <a:graphicFrameLocks noGrp="1"/>
          </p:cNvGraphicFramePr>
          <p:nvPr/>
        </p:nvGraphicFramePr>
        <p:xfrm>
          <a:off x="612648" y="2560321"/>
          <a:ext cx="7620000" cy="4145279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xyz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 xy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29/29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9246" name="Rectangle 430"/>
          <p:cNvSpPr>
            <a:spLocks noGrp="1" noChangeArrowheads="1"/>
          </p:cNvSpPr>
          <p:nvPr>
            <p:ph type="body" idx="1"/>
          </p:nvPr>
        </p:nvSpPr>
        <p:spPr>
          <a:xfrm>
            <a:off x="304800" y="1625600"/>
            <a:ext cx="8686800" cy="660400"/>
          </a:xfrm>
          <a:noFill/>
        </p:spPr>
        <p:txBody>
          <a:bodyPr>
            <a:normAutofit fontScale="92500"/>
          </a:bodyPr>
          <a:lstStyle/>
          <a:p>
            <a:pPr>
              <a:buFont typeface="Wingdings" charset="2"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What happens if we’re now considering 20,000 word types?</a:t>
            </a:r>
          </a:p>
          <a:p>
            <a:pPr>
              <a:buFont typeface="Wingdings" charset="2"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</a:t>
            </a:r>
            <a:r>
              <a:rPr lang="en-US" dirty="0" smtClean="0"/>
              <a:t>-</a:t>
            </a:r>
            <a:r>
              <a:rPr lang="en-US" dirty="0" smtClean="0">
                <a:sym typeface="Symbol" charset="2"/>
              </a:rPr>
              <a:t>one</a:t>
            </a:r>
            <a:r>
              <a:rPr lang="en-US" dirty="0" smtClean="0"/>
              <a:t> (</a:t>
            </a:r>
            <a:r>
              <a:rPr lang="en-US" dirty="0" err="1" smtClean="0"/>
              <a:t>Laplacian</a:t>
            </a:r>
            <a:r>
              <a:rPr lang="en-US" dirty="0" smtClean="0"/>
              <a:t>) smoothing</a:t>
            </a:r>
            <a:endParaRPr lang="en-US" dirty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648" y="1600200"/>
            <a:ext cx="8534400" cy="533400"/>
          </a:xfrm>
        </p:spPr>
        <p:txBody>
          <a:bodyPr>
            <a:noAutofit/>
          </a:bodyPr>
          <a:lstStyle/>
          <a:p>
            <a:pPr>
              <a:buFont typeface="Wingdings" charset="2"/>
              <a:buNone/>
            </a:pPr>
            <a:r>
              <a:rPr lang="en-US" sz="3200" dirty="0" smtClean="0">
                <a:solidFill>
                  <a:srgbClr val="0000FF"/>
                </a:solidFill>
              </a:rPr>
              <a:t>20000 </a:t>
            </a:r>
            <a:r>
              <a:rPr lang="en-US" sz="3200" dirty="0">
                <a:solidFill>
                  <a:srgbClr val="0000FF"/>
                </a:solidFill>
              </a:rPr>
              <a:t>word types, not 26 letters</a:t>
            </a:r>
          </a:p>
        </p:txBody>
      </p:sp>
      <p:graphicFrame>
        <p:nvGraphicFramePr>
          <p:cNvPr id="422101" name="Group 213"/>
          <p:cNvGraphicFramePr>
            <a:graphicFrameLocks noGrp="1"/>
          </p:cNvGraphicFramePr>
          <p:nvPr/>
        </p:nvGraphicFramePr>
        <p:xfrm>
          <a:off x="533400" y="2456181"/>
          <a:ext cx="8077200" cy="3394075"/>
        </p:xfrm>
        <a:graphic>
          <a:graphicData uri="http://schemas.openxmlformats.org/drawingml/2006/table">
            <a:tbl>
              <a:tblPr/>
              <a:tblGrid>
                <a:gridCol w="1981200"/>
                <a:gridCol w="1524000"/>
                <a:gridCol w="1524000"/>
                <a:gridCol w="1524000"/>
                <a:gridCol w="1524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20003/20003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19400" y="602998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Any problem with this?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How does independence affect our probability equations/properties?</a:t>
            </a:r>
          </a:p>
          <a:p>
            <a:pPr lvl="1"/>
            <a:endParaRPr lang="en-US" sz="2000" dirty="0" smtClean="0">
              <a:solidFill>
                <a:srgbClr val="000000"/>
              </a:solidFill>
            </a:endParaRPr>
          </a:p>
          <a:p>
            <a:pPr lvl="1"/>
            <a:endParaRPr lang="en-US" sz="2000" dirty="0" smtClean="0">
              <a:solidFill>
                <a:srgbClr val="000000"/>
              </a:solidFill>
            </a:endParaRPr>
          </a:p>
          <a:p>
            <a:pPr lvl="1"/>
            <a:endParaRPr lang="en-US" sz="2000" dirty="0" smtClean="0">
              <a:solidFill>
                <a:srgbClr val="000000"/>
              </a:solidFill>
            </a:endParaRPr>
          </a:p>
          <a:p>
            <a:pPr lvl="1"/>
            <a:endParaRPr lang="en-US" sz="2000" dirty="0" smtClean="0">
              <a:solidFill>
                <a:srgbClr val="000000"/>
              </a:solidFill>
            </a:endParaRPr>
          </a:p>
          <a:p>
            <a:pPr lvl="1"/>
            <a:endParaRPr lang="en-US" sz="2000" dirty="0" smtClean="0">
              <a:solidFill>
                <a:srgbClr val="000000"/>
              </a:solidFill>
            </a:endParaRPr>
          </a:p>
          <a:p>
            <a:pPr lvl="1"/>
            <a:endParaRPr lang="en-US" sz="2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If A and B are independent, written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(A|B) = P(A)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P(B|A) = P(B)</a:t>
            </a:r>
            <a:endParaRPr lang="en-US" sz="2000" dirty="0">
              <a:solidFill>
                <a:srgbClr val="000000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88229"/>
              </p:ext>
            </p:extLst>
          </p:nvPr>
        </p:nvGraphicFramePr>
        <p:xfrm>
          <a:off x="5410200" y="4724400"/>
          <a:ext cx="812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Equation" r:id="rId3" imgW="406400" imgH="152400" progId="Equation.3">
                  <p:embed/>
                </p:oleObj>
              </mc:Choice>
              <mc:Fallback>
                <p:oleObj name="Equation" r:id="rId3" imgW="4064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10200" y="4724400"/>
                        <a:ext cx="8128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3200" y="2457061"/>
            <a:ext cx="2895600" cy="20387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2600" y="6104581"/>
            <a:ext cx="3492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does that mean about P(A,B)?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Add-</a:t>
            </a:r>
            <a:r>
              <a:rPr lang="en-US" smtClean="0">
                <a:sym typeface="Symbol" charset="2"/>
              </a:rPr>
              <a:t>one</a:t>
            </a:r>
            <a:r>
              <a:rPr lang="en-US" smtClean="0"/>
              <a:t> (Laplacian) smoothing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198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An “unseen event” is a 0-count event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The </a:t>
            </a:r>
            <a:r>
              <a:rPr lang="en-US" sz="1800" dirty="0" smtClean="0"/>
              <a:t>probability of an unseen event is 19998/20003</a:t>
            </a:r>
          </a:p>
          <a:p>
            <a:pPr lvl="1"/>
            <a:r>
              <a:rPr lang="en-US" sz="1600" dirty="0" smtClean="0">
                <a:solidFill>
                  <a:srgbClr val="FF6600"/>
                </a:solidFill>
              </a:rPr>
              <a:t>add one smoothing thinks it is very likely to see a novel event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The </a:t>
            </a:r>
            <a:r>
              <a:rPr lang="en-US" sz="1800" dirty="0" smtClean="0"/>
              <a:t>problem with add-one smoothing is it gives too much probability mass to unseen events</a:t>
            </a:r>
            <a:endParaRPr lang="en-US" sz="1800" dirty="0"/>
          </a:p>
        </p:txBody>
      </p:sp>
      <p:graphicFrame>
        <p:nvGraphicFramePr>
          <p:cNvPr id="422101" name="Group 213"/>
          <p:cNvGraphicFramePr>
            <a:graphicFrameLocks noGrp="1"/>
          </p:cNvGraphicFramePr>
          <p:nvPr/>
        </p:nvGraphicFramePr>
        <p:xfrm>
          <a:off x="1676400" y="4114800"/>
          <a:ext cx="5410202" cy="2513672"/>
        </p:xfrm>
        <a:graphic>
          <a:graphicData uri="http://schemas.openxmlformats.org/drawingml/2006/table">
            <a:tbl>
              <a:tblPr/>
              <a:tblGrid>
                <a:gridCol w="1327030"/>
                <a:gridCol w="1020793"/>
                <a:gridCol w="1020793"/>
                <a:gridCol w="1020793"/>
                <a:gridCol w="1020793"/>
              </a:tblGrid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3/20003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84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07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1/20003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05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20003/20003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smoothing problem</a:t>
            </a:r>
            <a:endParaRPr lang="en-US" dirty="0"/>
          </a:p>
        </p:txBody>
      </p:sp>
      <p:graphicFrame>
        <p:nvGraphicFramePr>
          <p:cNvPr id="4" name="Group 213"/>
          <p:cNvGraphicFramePr>
            <a:graphicFrameLocks noGrp="1"/>
          </p:cNvGraphicFramePr>
          <p:nvPr/>
        </p:nvGraphicFramePr>
        <p:xfrm>
          <a:off x="533400" y="3159125"/>
          <a:ext cx="8077200" cy="3394075"/>
        </p:xfrm>
        <a:graphic>
          <a:graphicData uri="http://schemas.openxmlformats.org/drawingml/2006/table">
            <a:tbl>
              <a:tblPr/>
              <a:tblGrid>
                <a:gridCol w="1981200"/>
                <a:gridCol w="1524000"/>
                <a:gridCol w="1524000"/>
                <a:gridCol w="1524000"/>
                <a:gridCol w="1524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?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/>
                          <a:cs typeface="Tahoma"/>
                        </a:rPr>
                        <a:t>?</a:t>
                      </a: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/>
                          <a:cs typeface="Tahoma"/>
                        </a:rPr>
                        <a:t>?</a:t>
                      </a: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8541404">
            <a:off x="7384217" y="2043097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probability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 rot="18541404">
            <a:off x="5936417" y="2067238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modification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</a:t>
            </a:r>
            <a:r>
              <a:rPr lang="en-US" dirty="0" smtClean="0"/>
              <a:t>-</a:t>
            </a:r>
            <a:r>
              <a:rPr lang="en-US" dirty="0" smtClean="0">
                <a:sym typeface="Symbol" charset="2"/>
              </a:rPr>
              <a:t>lambda</a:t>
            </a:r>
            <a:r>
              <a:rPr lang="en-US" dirty="0" smtClean="0"/>
              <a:t> smoothing</a:t>
            </a:r>
            <a:endParaRPr lang="en-US" dirty="0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534400" cy="137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A large dictionary makes novel events too probable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Instead </a:t>
            </a:r>
            <a:r>
              <a:rPr lang="en-US" sz="2000" dirty="0"/>
              <a:t>of adding 1 to all counts, add </a:t>
            </a:r>
            <a:r>
              <a:rPr lang="en-US" sz="2000" dirty="0">
                <a:sym typeface="Symbol" charset="2"/>
              </a:rPr>
              <a:t> = 0.01?</a:t>
            </a:r>
          </a:p>
          <a:p>
            <a:pPr lvl="1"/>
            <a:r>
              <a:rPr lang="en-US" sz="1800" dirty="0">
                <a:sym typeface="Symbol" charset="2"/>
              </a:rPr>
              <a:t>This gives much less probability to novel </a:t>
            </a:r>
            <a:r>
              <a:rPr lang="en-US" sz="1800" dirty="0" smtClean="0">
                <a:sym typeface="Symbol" charset="2"/>
              </a:rPr>
              <a:t>events</a:t>
            </a:r>
          </a:p>
        </p:txBody>
      </p:sp>
      <p:graphicFrame>
        <p:nvGraphicFramePr>
          <p:cNvPr id="6" name="Group 213"/>
          <p:cNvGraphicFramePr>
            <a:graphicFrameLocks noGrp="1"/>
          </p:cNvGraphicFramePr>
          <p:nvPr/>
        </p:nvGraphicFramePr>
        <p:xfrm>
          <a:off x="533400" y="3159125"/>
          <a:ext cx="8077200" cy="3394075"/>
        </p:xfrm>
        <a:graphic>
          <a:graphicData uri="http://schemas.openxmlformats.org/drawingml/2006/table">
            <a:tbl>
              <a:tblPr/>
              <a:tblGrid>
                <a:gridCol w="1981200"/>
                <a:gridCol w="1524000"/>
                <a:gridCol w="1524000"/>
                <a:gridCol w="1524000"/>
                <a:gridCol w="1524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abacus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1.01/203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abbot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abduct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above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2.01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2.01/203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Abram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see the zygote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0.01/203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/>
                          <a:cs typeface="Tahoma"/>
                        </a:rPr>
                        <a:t>203</a:t>
                      </a: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How does independence affect our probability equations/properties?</a:t>
            </a:r>
          </a:p>
          <a:p>
            <a:pPr lvl="1"/>
            <a:endParaRPr lang="en-US" sz="2000" dirty="0" smtClean="0">
              <a:solidFill>
                <a:srgbClr val="000000"/>
              </a:solidFill>
            </a:endParaRPr>
          </a:p>
          <a:p>
            <a:pPr lvl="1"/>
            <a:endParaRPr lang="en-US" sz="2000" dirty="0" smtClean="0">
              <a:solidFill>
                <a:srgbClr val="000000"/>
              </a:solidFill>
            </a:endParaRPr>
          </a:p>
          <a:p>
            <a:pPr lvl="1"/>
            <a:endParaRPr lang="en-US" sz="2000" dirty="0" smtClean="0">
              <a:solidFill>
                <a:srgbClr val="000000"/>
              </a:solidFill>
            </a:endParaRPr>
          </a:p>
          <a:p>
            <a:pPr lvl="1"/>
            <a:endParaRPr lang="en-US" sz="2000" dirty="0" smtClean="0">
              <a:solidFill>
                <a:srgbClr val="000000"/>
              </a:solidFill>
            </a:endParaRPr>
          </a:p>
          <a:p>
            <a:pPr lvl="1"/>
            <a:endParaRPr lang="en-US" sz="2000" dirty="0" smtClean="0">
              <a:solidFill>
                <a:srgbClr val="000000"/>
              </a:solidFill>
            </a:endParaRPr>
          </a:p>
          <a:p>
            <a:pPr lvl="1"/>
            <a:endParaRPr lang="en-US" sz="2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If A and B are independent, written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(A|B) = P(A)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P(B|A) = P(B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P(A,B) = P(A|B) P(B) = P(A) P(B)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P(A,B) = P(B|A) P(A) = P(A) P(B)</a:t>
            </a:r>
            <a:endParaRPr lang="en-US" sz="2000" dirty="0">
              <a:solidFill>
                <a:srgbClr val="0000FF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727405"/>
              </p:ext>
            </p:extLst>
          </p:nvPr>
        </p:nvGraphicFramePr>
        <p:xfrm>
          <a:off x="5410200" y="4724400"/>
          <a:ext cx="812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4" name="Equation" r:id="rId3" imgW="406400" imgH="152400" progId="Equation.3">
                  <p:embed/>
                </p:oleObj>
              </mc:Choice>
              <mc:Fallback>
                <p:oleObj name="Equation" r:id="rId3" imgW="4064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10200" y="4724400"/>
                        <a:ext cx="8128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3200" y="2457061"/>
            <a:ext cx="2895600" cy="203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446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3863" y="165100"/>
            <a:ext cx="5435600" cy="60007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/>
              <a:t>Conditional Independence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764147"/>
            <a:ext cx="7924800" cy="2213939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Dependent events can become independent given certain other </a:t>
            </a:r>
            <a:r>
              <a:rPr lang="en-US" sz="2000" dirty="0" smtClean="0">
                <a:solidFill>
                  <a:srgbClr val="000000"/>
                </a:solidFill>
              </a:rPr>
              <a:t>events</a:t>
            </a: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Examples,</a:t>
            </a:r>
          </a:p>
          <a:p>
            <a:pPr marL="800100" lvl="1" indent="-342900" eaLnBrk="1" hangingPunct="1"/>
            <a:r>
              <a:rPr lang="en-US" sz="1800" dirty="0" smtClean="0">
                <a:solidFill>
                  <a:srgbClr val="000000"/>
                </a:solidFill>
                <a:ea typeface="ＭＳ Ｐゴシック" charset="-128"/>
              </a:rPr>
              <a:t>height and length of life</a:t>
            </a:r>
          </a:p>
          <a:p>
            <a:pPr marL="800100" lvl="1" indent="-342900" eaLnBrk="1" hangingPunct="1"/>
            <a:r>
              <a:rPr lang="en-US" sz="1800" dirty="0" smtClean="0">
                <a:solidFill>
                  <a:srgbClr val="000000"/>
                </a:solidFill>
                <a:ea typeface="ＭＳ Ｐゴシック" charset="-128"/>
              </a:rPr>
              <a:t>“correlation” studies</a:t>
            </a:r>
          </a:p>
          <a:p>
            <a:pPr marL="1200150" lvl="2" indent="-342900" eaLnBrk="1" hangingPunct="1"/>
            <a:r>
              <a:rPr lang="en-US" sz="1600" dirty="0" smtClean="0">
                <a:solidFill>
                  <a:srgbClr val="000000"/>
                </a:solidFill>
                <a:ea typeface="ＭＳ Ｐゴシック" charset="-128"/>
              </a:rPr>
              <a:t>size of your lawn and length of life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5400" y="4147562"/>
            <a:ext cx="5943600" cy="2463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260073" y="6474023"/>
            <a:ext cx="18133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http://</a:t>
            </a:r>
            <a:r>
              <a:rPr lang="en-US" sz="1400" dirty="0" err="1"/>
              <a:t>xkcd.com</a:t>
            </a:r>
            <a:r>
              <a:rPr lang="en-US" sz="1400" dirty="0"/>
              <a:t>/552/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23863" y="165100"/>
            <a:ext cx="5435600" cy="60007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/>
              <a:t>Conditional Independence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33400" y="1764147"/>
            <a:ext cx="7924800" cy="4646913"/>
          </a:xfrm>
          <a:noFill/>
        </p:spPr>
        <p:txBody>
          <a:bodyPr wrap="square" lIns="63500" tIns="25400" rIns="63500" bIns="25400">
            <a:spAutoFit/>
          </a:bodyPr>
          <a:lstStyle/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Dependent events can become independent given certain other </a:t>
            </a:r>
            <a:r>
              <a:rPr lang="en-US" sz="2000" dirty="0" smtClean="0">
                <a:solidFill>
                  <a:srgbClr val="000000"/>
                </a:solidFill>
              </a:rPr>
              <a:t>events</a:t>
            </a: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Examples</a:t>
            </a:r>
            <a:r>
              <a:rPr lang="en-US" sz="2000" dirty="0" smtClean="0">
                <a:solidFill>
                  <a:srgbClr val="000000"/>
                </a:solidFill>
              </a:rPr>
              <a:t>,</a:t>
            </a:r>
          </a:p>
          <a:p>
            <a:pPr marL="800100" lvl="1" indent="-342900" eaLnBrk="1" hangingPunct="1"/>
            <a:r>
              <a:rPr lang="en-US" sz="1800" dirty="0" smtClean="0">
                <a:solidFill>
                  <a:srgbClr val="000000"/>
                </a:solidFill>
                <a:ea typeface="ＭＳ Ｐゴシック" charset="-128"/>
              </a:rPr>
              <a:t>height and length of life</a:t>
            </a:r>
          </a:p>
          <a:p>
            <a:pPr marL="800100" lvl="1" indent="-342900" eaLnBrk="1" hangingPunct="1"/>
            <a:r>
              <a:rPr lang="en-US" sz="1800" dirty="0" smtClean="0">
                <a:solidFill>
                  <a:srgbClr val="000000"/>
                </a:solidFill>
                <a:ea typeface="ＭＳ Ｐゴシック" charset="-128"/>
              </a:rPr>
              <a:t>“correlation” studies</a:t>
            </a:r>
          </a:p>
          <a:p>
            <a:pPr marL="1200150" lvl="2" indent="-342900" eaLnBrk="1" hangingPunct="1"/>
            <a:r>
              <a:rPr lang="en-US" sz="1600" dirty="0" smtClean="0">
                <a:solidFill>
                  <a:srgbClr val="000000"/>
                </a:solidFill>
                <a:ea typeface="ＭＳ Ｐゴシック" charset="-128"/>
              </a:rPr>
              <a:t>size of your lawn and length of life</a:t>
            </a: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4000"/>
              </a:lnSpc>
              <a:spcBef>
                <a:spcPct val="4700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If </a:t>
            </a:r>
            <a:r>
              <a:rPr lang="en-US" sz="2000" dirty="0">
                <a:solidFill>
                  <a:srgbClr val="000000"/>
                </a:solidFill>
              </a:rPr>
              <a:t>A, B are conditionally independent</a:t>
            </a:r>
            <a:r>
              <a:rPr lang="en-US" sz="2000" dirty="0" smtClean="0">
                <a:solidFill>
                  <a:srgbClr val="000000"/>
                </a:solidFill>
              </a:rPr>
              <a:t> of C</a:t>
            </a:r>
          </a:p>
          <a:p>
            <a:pPr lvl="1"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1800" dirty="0" smtClean="0">
                <a:solidFill>
                  <a:srgbClr val="000000"/>
                </a:solidFill>
                <a:ea typeface="ＭＳ Ｐゴシック" charset="-128"/>
              </a:rPr>
              <a:t>P(A,B|C) = P(A|C</a:t>
            </a:r>
            <a:r>
              <a:rPr lang="en-US" sz="1800" dirty="0" smtClean="0">
                <a:solidFill>
                  <a:srgbClr val="000000"/>
                </a:solidFill>
                <a:ea typeface="ＭＳ Ｐゴシック" charset="-128"/>
              </a:rPr>
              <a:t>) P</a:t>
            </a:r>
            <a:r>
              <a:rPr lang="en-US" sz="1800" dirty="0" smtClean="0">
                <a:solidFill>
                  <a:srgbClr val="000000"/>
                </a:solidFill>
                <a:ea typeface="ＭＳ Ｐゴシック" charset="-128"/>
              </a:rPr>
              <a:t>(B|C)</a:t>
            </a:r>
          </a:p>
          <a:p>
            <a:pPr lvl="1"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1800" dirty="0" smtClean="0">
                <a:solidFill>
                  <a:srgbClr val="000000"/>
                </a:solidFill>
                <a:ea typeface="ＭＳ Ｐゴシック" charset="-128"/>
              </a:rPr>
              <a:t>P</a:t>
            </a:r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(A|B</a:t>
            </a:r>
            <a:r>
              <a:rPr lang="en-US" sz="1800" dirty="0" smtClean="0">
                <a:solidFill>
                  <a:srgbClr val="000000"/>
                </a:solidFill>
                <a:ea typeface="ＭＳ Ｐゴシック" charset="-128"/>
              </a:rPr>
              <a:t>,C</a:t>
            </a:r>
            <a:r>
              <a:rPr lang="en-US" sz="1800" dirty="0">
                <a:solidFill>
                  <a:srgbClr val="000000"/>
                </a:solidFill>
                <a:ea typeface="ＭＳ Ｐゴシック" charset="-128"/>
              </a:rPr>
              <a:t>) = P(A|C</a:t>
            </a:r>
            <a:r>
              <a:rPr lang="en-US" sz="1800" dirty="0" smtClean="0">
                <a:solidFill>
                  <a:srgbClr val="000000"/>
                </a:solidFill>
                <a:ea typeface="ＭＳ Ｐゴシック" charset="-128"/>
              </a:rPr>
              <a:t>)</a:t>
            </a:r>
          </a:p>
          <a:p>
            <a:pPr lvl="1"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1800" dirty="0" smtClean="0">
                <a:solidFill>
                  <a:srgbClr val="000000"/>
                </a:solidFill>
                <a:ea typeface="ＭＳ Ｐゴシック" charset="-128"/>
              </a:rPr>
              <a:t>P(B|A,C) = P(B|C)</a:t>
            </a:r>
          </a:p>
          <a:p>
            <a:pPr lvl="1" eaLnBrk="1" hangingPunct="1">
              <a:lnSpc>
                <a:spcPct val="94000"/>
              </a:lnSpc>
              <a:spcBef>
                <a:spcPct val="47000"/>
              </a:spcBef>
            </a:pPr>
            <a:r>
              <a:rPr lang="en-US" sz="1800" dirty="0" smtClean="0">
                <a:solidFill>
                  <a:srgbClr val="000000"/>
                </a:solidFill>
                <a:ea typeface="ＭＳ Ｐゴシック" charset="-128"/>
              </a:rPr>
              <a:t>but P(A,B) ≠ P(A)P(B)</a:t>
            </a:r>
            <a:endParaRPr lang="en-US" sz="1800" dirty="0">
              <a:solidFill>
                <a:srgbClr val="000000"/>
              </a:solidFill>
              <a:ea typeface="ＭＳ Ｐゴシック" charset="-128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630727"/>
              </p:ext>
            </p:extLst>
          </p:nvPr>
        </p:nvGraphicFramePr>
        <p:xfrm>
          <a:off x="5031420" y="4495800"/>
          <a:ext cx="1193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6" name="Equation" r:id="rId6" imgW="596900" imgH="177800" progId="Equation.3">
                  <p:embed/>
                </p:oleObj>
              </mc:Choice>
              <mc:Fallback>
                <p:oleObj name="Equation" r:id="rId6" imgW="5969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31420" y="4495800"/>
                        <a:ext cx="11938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76783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Assume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Sometimes we will assume two variables are independent (or conditionally independent) even though they’re not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Why?</a:t>
            </a:r>
          </a:p>
          <a:p>
            <a:pPr lvl="1"/>
            <a:r>
              <a:rPr lang="en-US" dirty="0" smtClean="0"/>
              <a:t>Creates a simpler model</a:t>
            </a:r>
          </a:p>
          <a:p>
            <a:pPr lvl="2"/>
            <a:r>
              <a:rPr lang="en-US" dirty="0" err="1" smtClean="0"/>
              <a:t>p(X,Y</a:t>
            </a:r>
            <a:r>
              <a:rPr lang="en-US" dirty="0" smtClean="0"/>
              <a:t>) many more variables than just P(X) and P(Y)</a:t>
            </a:r>
          </a:p>
          <a:p>
            <a:pPr lvl="1"/>
            <a:r>
              <a:rPr lang="en-US" dirty="0" smtClean="0"/>
              <a:t>May not be able to estimate the more complicated model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4458</TotalTime>
  <Words>2969</Words>
  <Application>Microsoft Macintosh PowerPoint</Application>
  <PresentationFormat>On-screen Show (4:3)</PresentationFormat>
  <Paragraphs>660</Paragraphs>
  <Slides>52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4" baseType="lpstr">
      <vt:lpstr>Median</vt:lpstr>
      <vt:lpstr>Equation</vt:lpstr>
      <vt:lpstr>Language modeling</vt:lpstr>
      <vt:lpstr>Admin</vt:lpstr>
      <vt:lpstr>Independence</vt:lpstr>
      <vt:lpstr>Independent or Dependent?</vt:lpstr>
      <vt:lpstr>Independent variables</vt:lpstr>
      <vt:lpstr>Independent variables</vt:lpstr>
      <vt:lpstr>Conditional Independence</vt:lpstr>
      <vt:lpstr>Conditional Independence</vt:lpstr>
      <vt:lpstr>Assume independence</vt:lpstr>
      <vt:lpstr>Language modeling</vt:lpstr>
      <vt:lpstr>Language modeling</vt:lpstr>
      <vt:lpstr>Ideas?</vt:lpstr>
      <vt:lpstr>Look at a corpus</vt:lpstr>
      <vt:lpstr>Language modeling</vt:lpstr>
      <vt:lpstr>Language modeling</vt:lpstr>
      <vt:lpstr>Language modeling</vt:lpstr>
      <vt:lpstr>n-gram language modeling</vt:lpstr>
      <vt:lpstr>Our friend the chain rule</vt:lpstr>
      <vt:lpstr>The n-gram approximation</vt:lpstr>
      <vt:lpstr>Estimating probabilities</vt:lpstr>
      <vt:lpstr>Estimating from a corpus</vt:lpstr>
      <vt:lpstr>Estimating from a corpus</vt:lpstr>
      <vt:lpstr>Estimating from a corpus</vt:lpstr>
      <vt:lpstr>Estimating from a corpus</vt:lpstr>
      <vt:lpstr>Estimating from a corpus</vt:lpstr>
      <vt:lpstr>Applying a model</vt:lpstr>
      <vt:lpstr>Some examples</vt:lpstr>
      <vt:lpstr>Generating examples</vt:lpstr>
      <vt:lpstr>Generating examples</vt:lpstr>
      <vt:lpstr>Generation examples</vt:lpstr>
      <vt:lpstr>Generation examples</vt:lpstr>
      <vt:lpstr>Generation examples</vt:lpstr>
      <vt:lpstr>Evaluation</vt:lpstr>
      <vt:lpstr>Evaluation</vt:lpstr>
      <vt:lpstr>Evaluation</vt:lpstr>
      <vt:lpstr>Evaluation</vt:lpstr>
      <vt:lpstr>Evaluation</vt:lpstr>
      <vt:lpstr>Perplexity</vt:lpstr>
      <vt:lpstr>Perplexity</vt:lpstr>
      <vt:lpstr>Another view of perplexity</vt:lpstr>
      <vt:lpstr>Smoothing</vt:lpstr>
      <vt:lpstr>A better approach</vt:lpstr>
      <vt:lpstr>Smoothing the estimates</vt:lpstr>
      <vt:lpstr>Other situations</vt:lpstr>
      <vt:lpstr>Smoothing the estimates</vt:lpstr>
      <vt:lpstr>Add-one (Laplacian) smoothing</vt:lpstr>
      <vt:lpstr>Add-one (Laplacian) smoothing</vt:lpstr>
      <vt:lpstr>Add-one (Laplacian) smoothing</vt:lpstr>
      <vt:lpstr>Add-one (Laplacian) smoothing</vt:lpstr>
      <vt:lpstr>Add-one (Laplacian) smoothing</vt:lpstr>
      <vt:lpstr>The general smoothing problem</vt:lpstr>
      <vt:lpstr>Add-lambda smoothing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Kauchak</cp:lastModifiedBy>
  <cp:revision>364</cp:revision>
  <dcterms:created xsi:type="dcterms:W3CDTF">2011-02-02T19:47:14Z</dcterms:created>
  <dcterms:modified xsi:type="dcterms:W3CDTF">2014-09-12T00:39:28Z</dcterms:modified>
</cp:coreProperties>
</file>