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embeddings/oleObject2.bin" ContentType="application/vnd.openxmlformats-officedocument.oleObject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embeddings/oleObject3.bin" ContentType="application/vnd.openxmlformats-officedocument.oleObject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1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438" r:id="rId2"/>
    <p:sldId id="256" r:id="rId3"/>
    <p:sldId id="358" r:id="rId4"/>
    <p:sldId id="435" r:id="rId5"/>
    <p:sldId id="436" r:id="rId6"/>
    <p:sldId id="437" r:id="rId7"/>
    <p:sldId id="440" r:id="rId8"/>
    <p:sldId id="433" r:id="rId9"/>
    <p:sldId id="441" r:id="rId10"/>
    <p:sldId id="359" r:id="rId11"/>
    <p:sldId id="389" r:id="rId12"/>
    <p:sldId id="391" r:id="rId13"/>
    <p:sldId id="360" r:id="rId14"/>
    <p:sldId id="361" r:id="rId15"/>
    <p:sldId id="439" r:id="rId16"/>
    <p:sldId id="362" r:id="rId17"/>
    <p:sldId id="363" r:id="rId18"/>
    <p:sldId id="442" r:id="rId19"/>
    <p:sldId id="364" r:id="rId20"/>
    <p:sldId id="365" r:id="rId21"/>
    <p:sldId id="392" r:id="rId22"/>
    <p:sldId id="393" r:id="rId23"/>
    <p:sldId id="366" r:id="rId24"/>
    <p:sldId id="367" r:id="rId25"/>
    <p:sldId id="394" r:id="rId26"/>
    <p:sldId id="368" r:id="rId27"/>
    <p:sldId id="369" r:id="rId28"/>
    <p:sldId id="370" r:id="rId29"/>
    <p:sldId id="376" r:id="rId30"/>
    <p:sldId id="377" r:id="rId31"/>
    <p:sldId id="378" r:id="rId32"/>
    <p:sldId id="395" r:id="rId33"/>
    <p:sldId id="396" r:id="rId34"/>
    <p:sldId id="413" r:id="rId35"/>
    <p:sldId id="397" r:id="rId36"/>
    <p:sldId id="398" r:id="rId37"/>
    <p:sldId id="399" r:id="rId38"/>
    <p:sldId id="445" r:id="rId39"/>
    <p:sldId id="444" r:id="rId40"/>
    <p:sldId id="404" r:id="rId41"/>
    <p:sldId id="405" r:id="rId42"/>
    <p:sldId id="406" r:id="rId43"/>
    <p:sldId id="407" r:id="rId44"/>
    <p:sldId id="408" r:id="rId45"/>
    <p:sldId id="432" r:id="rId46"/>
    <p:sldId id="409" r:id="rId47"/>
    <p:sldId id="410" r:id="rId48"/>
    <p:sldId id="434" r:id="rId49"/>
    <p:sldId id="411" r:id="rId50"/>
    <p:sldId id="41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5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-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k04747:classes:cs159:grading:assign0: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2"/>
            </a:solidFill>
          </c:spPr>
          <c:invertIfNegative val="0"/>
          <c:cat>
            <c:numRef>
              <c:f>Sheet1!$G$6:$G$12</c:f>
              <c:numCache>
                <c:formatCode>General</c:formatCode>
                <c:ptCount val="7"/>
                <c:pt idx="0">
                  <c:v>5.0</c:v>
                </c:pt>
                <c:pt idx="1">
                  <c:v>5.5</c:v>
                </c:pt>
                <c:pt idx="2">
                  <c:v>6.0</c:v>
                </c:pt>
                <c:pt idx="3">
                  <c:v>6.5</c:v>
                </c:pt>
                <c:pt idx="4">
                  <c:v>7.0</c:v>
                </c:pt>
                <c:pt idx="5">
                  <c:v>7.5</c:v>
                </c:pt>
                <c:pt idx="6">
                  <c:v>8.0</c:v>
                </c:pt>
              </c:numCache>
            </c:numRef>
          </c:cat>
          <c:val>
            <c:numRef>
              <c:f>Sheet1!$H$6:$H$12</c:f>
              <c:numCache>
                <c:formatCode>General</c:formatCode>
                <c:ptCount val="7"/>
                <c:pt idx="0">
                  <c:v>3.0</c:v>
                </c:pt>
                <c:pt idx="1">
                  <c:v>2.0</c:v>
                </c:pt>
                <c:pt idx="2">
                  <c:v>4.0</c:v>
                </c:pt>
                <c:pt idx="3">
                  <c:v>4.0</c:v>
                </c:pt>
                <c:pt idx="4">
                  <c:v>7.0</c:v>
                </c:pt>
                <c:pt idx="5">
                  <c:v>2.0</c:v>
                </c:pt>
                <c:pt idx="6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162952"/>
        <c:axId val="-2112136392"/>
      </c:barChart>
      <c:catAx>
        <c:axId val="-210816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2136392"/>
        <c:crosses val="autoZero"/>
        <c:auto val="1"/>
        <c:lblAlgn val="ctr"/>
        <c:lblOffset val="100"/>
        <c:noMultiLvlLbl val="0"/>
      </c:catAx>
      <c:valAx>
        <c:axId val="-211213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8162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31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9" Type="http://schemas.openxmlformats.org/officeDocument/2006/relationships/tags" Target="../tags/tag14.xml"/><Relationship Id="rId10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Relationship Id="rId9" Type="http://schemas.openxmlformats.org/officeDocument/2006/relationships/tags" Target="../tags/tag34.xml"/><Relationship Id="rId10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0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0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hyperlink" Target="http://www.nytim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914400"/>
            <a:ext cx="9525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807720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Sisters Reunited After 18 Years in Checkout Counter</a:t>
            </a:r>
          </a:p>
          <a:p>
            <a:r>
              <a:rPr lang="nl-NL" sz="2400" dirty="0"/>
              <a:t>Deer </a:t>
            </a:r>
            <a:r>
              <a:rPr lang="nl-NL" sz="2400" dirty="0" err="1"/>
              <a:t>Kill</a:t>
            </a:r>
            <a:r>
              <a:rPr lang="nl-NL" sz="2400" dirty="0"/>
              <a:t> 130,000</a:t>
            </a:r>
          </a:p>
          <a:p>
            <a:r>
              <a:rPr lang="nl-NL" sz="2400" dirty="0" err="1"/>
              <a:t>Prostitutes</a:t>
            </a:r>
            <a:r>
              <a:rPr lang="nl-NL" sz="2400" dirty="0"/>
              <a:t> Appeal </a:t>
            </a:r>
            <a:r>
              <a:rPr lang="nl-NL" sz="2400" dirty="0" err="1"/>
              <a:t>to</a:t>
            </a:r>
            <a:r>
              <a:rPr lang="nl-NL" sz="2400" dirty="0"/>
              <a:t> Pope</a:t>
            </a:r>
          </a:p>
          <a:p>
            <a:r>
              <a:rPr lang="nl-NL" sz="2400" dirty="0"/>
              <a:t>Man </a:t>
            </a:r>
            <a:r>
              <a:rPr lang="nl-NL" sz="2400" dirty="0" err="1"/>
              <a:t>Struck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Lightning</a:t>
            </a:r>
            <a:r>
              <a:rPr lang="nl-NL" sz="2400" dirty="0"/>
              <a:t> </a:t>
            </a:r>
            <a:r>
              <a:rPr lang="nl-NL" sz="2400" dirty="0" err="1"/>
              <a:t>Faces</a:t>
            </a:r>
            <a:r>
              <a:rPr lang="nl-NL" sz="2400" dirty="0"/>
              <a:t> </a:t>
            </a:r>
            <a:r>
              <a:rPr lang="nl-NL" sz="2400" dirty="0" err="1"/>
              <a:t>Battery</a:t>
            </a:r>
            <a:r>
              <a:rPr lang="nl-NL" sz="2400" dirty="0"/>
              <a:t> Charge</a:t>
            </a:r>
          </a:p>
          <a:p>
            <a:r>
              <a:rPr lang="nl-NL" sz="2400" dirty="0" err="1"/>
              <a:t>Milk</a:t>
            </a:r>
            <a:r>
              <a:rPr lang="nl-NL" sz="2400" dirty="0"/>
              <a:t> Drinkers Are Turning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Powder</a:t>
            </a:r>
            <a:endParaRPr lang="nl-NL" sz="2400" dirty="0"/>
          </a:p>
          <a:p>
            <a:r>
              <a:rPr lang="nl-NL" sz="2400" dirty="0"/>
              <a:t>Doctor </a:t>
            </a:r>
            <a:r>
              <a:rPr lang="nl-NL" sz="2400" dirty="0" err="1"/>
              <a:t>Who</a:t>
            </a:r>
            <a:r>
              <a:rPr lang="nl-NL" sz="2400" dirty="0"/>
              <a:t> </a:t>
            </a:r>
            <a:r>
              <a:rPr lang="nl-NL" sz="2400" dirty="0" err="1"/>
              <a:t>Aided</a:t>
            </a:r>
            <a:r>
              <a:rPr lang="nl-NL" sz="2400" dirty="0"/>
              <a:t> Bin Laden Raid In </a:t>
            </a:r>
            <a:r>
              <a:rPr lang="nl-NL" sz="2400" dirty="0" err="1"/>
              <a:t>Jail</a:t>
            </a:r>
            <a:endParaRPr lang="nl-NL" sz="2400" dirty="0"/>
          </a:p>
          <a:p>
            <a:r>
              <a:rPr lang="nl-NL" sz="2400" dirty="0" err="1"/>
              <a:t>Enraged</a:t>
            </a:r>
            <a:r>
              <a:rPr lang="nl-NL" sz="2400" dirty="0"/>
              <a:t> </a:t>
            </a:r>
            <a:r>
              <a:rPr lang="nl-NL" sz="2400" dirty="0" err="1"/>
              <a:t>Cow</a:t>
            </a:r>
            <a:r>
              <a:rPr lang="nl-NL" sz="2400" dirty="0"/>
              <a:t> </a:t>
            </a:r>
            <a:r>
              <a:rPr lang="nl-NL" sz="2400" dirty="0" err="1"/>
              <a:t>Injures</a:t>
            </a:r>
            <a:r>
              <a:rPr lang="nl-NL" sz="2400" dirty="0"/>
              <a:t> Farmer </a:t>
            </a:r>
            <a:r>
              <a:rPr lang="nl-NL" sz="2400" dirty="0" err="1"/>
              <a:t>with</a:t>
            </a:r>
            <a:r>
              <a:rPr lang="nl-NL" sz="2400" dirty="0"/>
              <a:t> </a:t>
            </a:r>
            <a:r>
              <a:rPr lang="nl-NL" sz="2400" dirty="0" err="1"/>
              <a:t>Axe</a:t>
            </a:r>
            <a:endParaRPr lang="nl-NL" sz="2400" dirty="0"/>
          </a:p>
          <a:p>
            <a:r>
              <a:rPr lang="nl-NL" sz="2400" dirty="0"/>
              <a:t>Eye </a:t>
            </a:r>
            <a:r>
              <a:rPr lang="nl-NL" sz="2400" dirty="0" err="1"/>
              <a:t>Drops</a:t>
            </a:r>
            <a:r>
              <a:rPr lang="nl-NL" sz="2400" dirty="0"/>
              <a:t> Off </a:t>
            </a:r>
            <a:r>
              <a:rPr lang="nl-NL" sz="2400" dirty="0" err="1"/>
              <a:t>Shelf</a:t>
            </a:r>
            <a:endParaRPr lang="nl-NL" sz="2400" dirty="0"/>
          </a:p>
          <a:p>
            <a:r>
              <a:rPr lang="nl-NL" sz="2400" dirty="0" err="1"/>
              <a:t>Drunk</a:t>
            </a:r>
            <a:r>
              <a:rPr lang="nl-NL" sz="2400" dirty="0"/>
              <a:t> </a:t>
            </a:r>
            <a:r>
              <a:rPr lang="nl-NL" sz="2400" dirty="0" err="1"/>
              <a:t>Gets</a:t>
            </a:r>
            <a:r>
              <a:rPr lang="nl-NL" sz="2400" dirty="0"/>
              <a:t> </a:t>
            </a:r>
            <a:r>
              <a:rPr lang="nl-NL" sz="2400" dirty="0" err="1"/>
              <a:t>Nine</a:t>
            </a:r>
            <a:r>
              <a:rPr lang="nl-NL" sz="2400" dirty="0"/>
              <a:t> </a:t>
            </a:r>
            <a:r>
              <a:rPr lang="nl-NL" sz="2400" dirty="0" err="1"/>
              <a:t>Months</a:t>
            </a:r>
            <a:r>
              <a:rPr lang="nl-NL" sz="2400" dirty="0"/>
              <a:t> in </a:t>
            </a:r>
            <a:r>
              <a:rPr lang="nl-NL" sz="2400" dirty="0" err="1"/>
              <a:t>Violin</a:t>
            </a:r>
            <a:r>
              <a:rPr lang="nl-NL" sz="2400" dirty="0"/>
              <a:t> Case</a:t>
            </a:r>
          </a:p>
          <a:p>
            <a:r>
              <a:rPr lang="nl-NL" sz="2400" dirty="0"/>
              <a:t>Stolen </a:t>
            </a:r>
            <a:r>
              <a:rPr lang="nl-NL" sz="2400" dirty="0" err="1"/>
              <a:t>Paining</a:t>
            </a:r>
            <a:r>
              <a:rPr lang="nl-NL" sz="2400" dirty="0"/>
              <a:t> Found </a:t>
            </a:r>
            <a:r>
              <a:rPr lang="nl-NL" sz="2400" dirty="0" err="1"/>
              <a:t>by</a:t>
            </a:r>
            <a:r>
              <a:rPr lang="nl-NL" sz="2400" dirty="0"/>
              <a:t> Tree</a:t>
            </a:r>
          </a:p>
          <a:p>
            <a:r>
              <a:rPr lang="nl-NL" sz="2400" dirty="0" err="1"/>
              <a:t>Include</a:t>
            </a:r>
            <a:r>
              <a:rPr lang="nl-NL" sz="2400" dirty="0"/>
              <a:t> </a:t>
            </a:r>
            <a:r>
              <a:rPr lang="nl-NL" sz="2400" dirty="0" err="1"/>
              <a:t>Your</a:t>
            </a:r>
            <a:r>
              <a:rPr lang="nl-NL" sz="2400" dirty="0"/>
              <a:t> </a:t>
            </a:r>
            <a:r>
              <a:rPr lang="nl-NL" sz="2400" dirty="0" err="1"/>
              <a:t>Children</a:t>
            </a:r>
            <a:r>
              <a:rPr lang="nl-NL" sz="2400" dirty="0"/>
              <a:t> </a:t>
            </a:r>
            <a:r>
              <a:rPr lang="nl-NL" sz="2400" dirty="0" err="1"/>
              <a:t>When</a:t>
            </a:r>
            <a:r>
              <a:rPr lang="nl-NL" sz="2400" dirty="0"/>
              <a:t> </a:t>
            </a:r>
            <a:r>
              <a:rPr lang="nl-NL" sz="2400" dirty="0" err="1"/>
              <a:t>Baking</a:t>
            </a:r>
            <a:r>
              <a:rPr lang="nl-NL" sz="2400" dirty="0"/>
              <a:t> Cookies</a:t>
            </a:r>
          </a:p>
          <a:p>
            <a:r>
              <a:rPr lang="nl-NL" sz="2400" dirty="0"/>
              <a:t>August Sales </a:t>
            </a:r>
            <a:r>
              <a:rPr lang="nl-NL" sz="2400" dirty="0" err="1"/>
              <a:t>Fall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GM as Trucks Lift Chrysler</a:t>
            </a:r>
          </a:p>
          <a:p>
            <a:r>
              <a:rPr lang="nl-NL" sz="2400" dirty="0"/>
              <a:t>Big </a:t>
            </a:r>
            <a:r>
              <a:rPr lang="nl-NL" sz="2400" dirty="0" err="1"/>
              <a:t>Rig</a:t>
            </a:r>
            <a:r>
              <a:rPr lang="nl-NL" sz="2400" dirty="0"/>
              <a:t> </a:t>
            </a:r>
            <a:r>
              <a:rPr lang="nl-NL" sz="2400" dirty="0" err="1"/>
              <a:t>Carrying</a:t>
            </a:r>
            <a:r>
              <a:rPr lang="nl-NL" sz="2400" dirty="0"/>
              <a:t> Fruit Crashes on 210 </a:t>
            </a:r>
            <a:r>
              <a:rPr lang="nl-NL" sz="2400" dirty="0" err="1"/>
              <a:t>Freeway</a:t>
            </a:r>
            <a:r>
              <a:rPr lang="nl-NL" sz="2400" dirty="0"/>
              <a:t>, </a:t>
            </a:r>
            <a:r>
              <a:rPr lang="nl-NL" sz="2400" dirty="0" err="1"/>
              <a:t>Creates</a:t>
            </a:r>
            <a:r>
              <a:rPr lang="nl-NL" sz="2400" dirty="0"/>
              <a:t> Jam</a:t>
            </a:r>
          </a:p>
          <a:p>
            <a:r>
              <a:rPr lang="nl-NL" sz="2400" dirty="0"/>
              <a:t>Squad </a:t>
            </a:r>
            <a:r>
              <a:rPr lang="nl-NL" sz="2400" dirty="0" err="1"/>
              <a:t>Helps</a:t>
            </a:r>
            <a:r>
              <a:rPr lang="nl-NL" sz="2400" dirty="0"/>
              <a:t> Dog </a:t>
            </a:r>
            <a:r>
              <a:rPr lang="nl-NL" sz="2400" dirty="0" err="1"/>
              <a:t>Bite</a:t>
            </a:r>
            <a:r>
              <a:rPr lang="nl-NL" sz="2400" dirty="0"/>
              <a:t> </a:t>
            </a:r>
            <a:r>
              <a:rPr lang="nl-NL" sz="2400" dirty="0" err="1"/>
              <a:t>Victims</a:t>
            </a:r>
            <a:endParaRPr lang="nl-NL" sz="2400" dirty="0"/>
          </a:p>
          <a:p>
            <a:r>
              <a:rPr lang="nl-NL" sz="2400" dirty="0" err="1"/>
              <a:t>Two</a:t>
            </a:r>
            <a:r>
              <a:rPr lang="nl-NL" sz="2400" dirty="0"/>
              <a:t> Foot </a:t>
            </a:r>
            <a:r>
              <a:rPr lang="nl-NL" sz="2400" dirty="0" err="1"/>
              <a:t>Ferries</a:t>
            </a:r>
            <a:r>
              <a:rPr lang="nl-NL" sz="2400" dirty="0"/>
              <a:t> May Be </a:t>
            </a:r>
            <a:r>
              <a:rPr lang="nl-NL" sz="2400" dirty="0" err="1"/>
              <a:t>Headed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Trinidad</a:t>
            </a:r>
          </a:p>
          <a:p>
            <a:r>
              <a:rPr lang="nl-NL" sz="2400" dirty="0"/>
              <a:t>Astronaut Takes </a:t>
            </a:r>
            <a:r>
              <a:rPr lang="nl-NL" sz="2400" dirty="0" err="1"/>
              <a:t>Blame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Gas in </a:t>
            </a:r>
            <a:r>
              <a:rPr lang="nl-NL" sz="2400" dirty="0" err="1"/>
              <a:t>Spacecraft</a:t>
            </a:r>
            <a:endParaRPr lang="nl-NL" sz="2400" dirty="0"/>
          </a:p>
          <a:p>
            <a:r>
              <a:rPr lang="nl-NL" sz="2400" dirty="0"/>
              <a:t>Reagan </a:t>
            </a:r>
            <a:r>
              <a:rPr lang="nl-NL" sz="2400" dirty="0" err="1"/>
              <a:t>Wins</a:t>
            </a:r>
            <a:r>
              <a:rPr lang="nl-NL" sz="2400" dirty="0"/>
              <a:t> on Budget, but More Lies </a:t>
            </a:r>
            <a:r>
              <a:rPr lang="nl-NL" sz="2400" dirty="0" err="1"/>
              <a:t>Ahead</a:t>
            </a:r>
            <a:endParaRPr lang="nl-NL" sz="2400" dirty="0"/>
          </a:p>
          <a:p>
            <a:r>
              <a:rPr lang="nl-NL" sz="2400" dirty="0"/>
              <a:t>Dealers Will </a:t>
            </a:r>
            <a:r>
              <a:rPr lang="nl-NL" sz="2400" dirty="0" err="1"/>
              <a:t>Hear</a:t>
            </a:r>
            <a:r>
              <a:rPr lang="nl-NL" sz="2400" dirty="0"/>
              <a:t> </a:t>
            </a:r>
            <a:r>
              <a:rPr lang="nl-NL" sz="2400" dirty="0" err="1"/>
              <a:t>Car</a:t>
            </a:r>
            <a:r>
              <a:rPr lang="nl-NL" sz="2400" dirty="0"/>
              <a:t> Talk at </a:t>
            </a:r>
            <a:r>
              <a:rPr lang="nl-NL" sz="2400" dirty="0" err="1"/>
              <a:t>Noon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26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3862" y="1702382"/>
            <a:ext cx="8235950" cy="5308018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</a:t>
            </a:r>
            <a:r>
              <a:rPr lang="en-US" sz="2400" dirty="0" smtClean="0">
                <a:solidFill>
                  <a:schemeClr val="tx2"/>
                </a:solidFill>
              </a:rPr>
              <a:t>dice, “look at” another sentence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</a:t>
            </a:r>
            <a:r>
              <a:rPr lang="en-US" sz="2400" dirty="0" smtClean="0">
                <a:solidFill>
                  <a:schemeClr val="tx2"/>
                </a:solidFill>
              </a:rPr>
              <a:t>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In </a:t>
            </a:r>
            <a:r>
              <a:rPr lang="en-US" sz="2400" dirty="0" smtClean="0">
                <a:solidFill>
                  <a:schemeClr val="tx2"/>
                </a:solidFill>
              </a:rPr>
              <a:t>NLP our sample spaces tend to be </a:t>
            </a:r>
            <a:r>
              <a:rPr lang="en-US" sz="2400" b="1" i="1" dirty="0" smtClean="0">
                <a:solidFill>
                  <a:schemeClr val="tx2"/>
                </a:solidFill>
              </a:rPr>
              <a:t>very</a:t>
            </a:r>
            <a:r>
              <a:rPr lang="en-US" sz="2400" dirty="0" smtClean="0">
                <a:solidFill>
                  <a:schemeClr val="tx2"/>
                </a:solidFill>
              </a:rPr>
              <a:t> large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All words, bigrams, 5-grams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All sentences of length 20 (given a finite vocabulary)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All sentences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All parse trees over a given sentence</a:t>
            </a:r>
          </a:p>
          <a:p>
            <a:pPr lvl="1">
              <a:lnSpc>
                <a:spcPct val="93000"/>
              </a:lnSpc>
              <a:spcBef>
                <a:spcPct val="47000"/>
              </a:spcBef>
            </a:pP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18589"/>
            <a:ext cx="8235950" cy="5339411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</a:t>
            </a:r>
            <a:r>
              <a:rPr lang="en-US" sz="2000" dirty="0" smtClean="0">
                <a:solidFill>
                  <a:schemeClr val="tx2"/>
                </a:solidFill>
              </a:rPr>
              <a:t>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Dice </a:t>
            </a:r>
            <a:r>
              <a:rPr lang="en-US" sz="2000" dirty="0" smtClean="0">
                <a:solidFill>
                  <a:schemeClr val="tx2"/>
                </a:solidFill>
              </a:rPr>
              <a:t>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NLP</a:t>
            </a:r>
            <a:endParaRPr lang="en-US" sz="20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a particular word/part of speech occurring in a sentence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a particular topic discussed (politics, sports)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sentence with a parasitic gap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pick your favorite phenomena…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p(even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p(odd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p(parasitic</a:t>
            </a:r>
            <a:r>
              <a:rPr lang="en-US" dirty="0" smtClean="0">
                <a:solidFill>
                  <a:schemeClr val="tx2"/>
                </a:solidFill>
              </a:rPr>
              <a:t> gap)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(first word in a sentence is “banana”)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25413"/>
            <a:ext cx="3849060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It </a:t>
            </a:r>
            <a:r>
              <a:rPr lang="en-US" sz="2400" dirty="0" smtClean="0">
                <a:solidFill>
                  <a:schemeClr val="tx2"/>
                </a:solidFill>
              </a:rPr>
              <a:t>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 smtClean="0">
                <a:solidFill>
                  <a:schemeClr val="tx2"/>
                </a:solidFill>
              </a:rPr>
              <a:t>X</a:t>
            </a:r>
            <a:r>
              <a:rPr lang="en-US" sz="2400" dirty="0" smtClean="0">
                <a:solidFill>
                  <a:schemeClr val="tx2"/>
                </a:solidFill>
              </a:rPr>
              <a:t>, could be the number of heads for a </a:t>
            </a:r>
            <a:r>
              <a:rPr lang="en-US" sz="2400" dirty="0" smtClean="0">
                <a:solidFill>
                  <a:schemeClr val="tx2"/>
                </a:solidFill>
              </a:rPr>
              <a:t>coin tossed three times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775F55"/>
                </a:solidFill>
              </a:rPr>
              <a:t>We can then talk about the probability of the different values of a random </a:t>
            </a:r>
            <a:r>
              <a:rPr lang="en-US" sz="2000" dirty="0" smtClean="0">
                <a:solidFill>
                  <a:srgbClr val="775F55"/>
                </a:solidFill>
              </a:rPr>
              <a:t>variable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75F55"/>
                </a:solidFill>
              </a:rPr>
              <a:t>The definition of probabilities over </a:t>
            </a:r>
            <a:r>
              <a:rPr lang="en-US" sz="2000" i="1" dirty="0" smtClean="0">
                <a:solidFill>
                  <a:srgbClr val="775F55"/>
                </a:solidFill>
              </a:rPr>
              <a:t>all</a:t>
            </a:r>
            <a:r>
              <a:rPr lang="en-US" sz="2000" dirty="0" smtClean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000" b="1" dirty="0" smtClean="0">
                <a:solidFill>
                  <a:srgbClr val="FF6600"/>
                </a:solidFill>
              </a:rPr>
              <a:t>probability distribution  </a:t>
            </a:r>
            <a:endParaRPr 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826"/>
              </p:ext>
            </p:extLst>
          </p:nvPr>
        </p:nvGraphicFramePr>
        <p:xfrm>
          <a:off x="762000" y="3886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71747"/>
              </p:ext>
            </p:extLst>
          </p:nvPr>
        </p:nvGraphicFramePr>
        <p:xfrm>
          <a:off x="3048000" y="4775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775F55"/>
                </a:solidFill>
              </a:rPr>
              <a:t>We can then talk about the probability of the different values of a random </a:t>
            </a:r>
            <a:r>
              <a:rPr lang="en-US" sz="2000" dirty="0" smtClean="0">
                <a:solidFill>
                  <a:srgbClr val="775F55"/>
                </a:solidFill>
              </a:rPr>
              <a:t>variable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75F55"/>
                </a:solidFill>
              </a:rPr>
              <a:t>The definition of probabilities over </a:t>
            </a:r>
            <a:r>
              <a:rPr lang="en-US" sz="2000" i="1" dirty="0" smtClean="0">
                <a:solidFill>
                  <a:srgbClr val="775F55"/>
                </a:solidFill>
              </a:rPr>
              <a:t>all</a:t>
            </a:r>
            <a:r>
              <a:rPr lang="en-US" sz="2000" dirty="0" smtClean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000" b="1" dirty="0" smtClean="0">
                <a:solidFill>
                  <a:srgbClr val="FF6600"/>
                </a:solidFill>
              </a:rPr>
              <a:t>probability distribution  </a:t>
            </a:r>
            <a:endParaRPr 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90763"/>
              </p:ext>
            </p:extLst>
          </p:nvPr>
        </p:nvGraphicFramePr>
        <p:xfrm>
          <a:off x="762000" y="3886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56223"/>
              </p:ext>
            </p:extLst>
          </p:nvPr>
        </p:nvGraphicFramePr>
        <p:xfrm>
          <a:off x="3048000" y="4775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1/8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3/8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3/8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1/8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7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 probability distribution assigns probability values to all possible values of a random variable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-1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Unconditional/prior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Simplest form of </a:t>
            </a:r>
            <a:r>
              <a:rPr lang="en-US" sz="2800" dirty="0" smtClean="0">
                <a:solidFill>
                  <a:srgbClr val="775F55"/>
                </a:solidFill>
              </a:rPr>
              <a:t>probability distribution </a:t>
            </a:r>
            <a:r>
              <a:rPr lang="en-US" sz="2800" dirty="0" smtClean="0">
                <a:solidFill>
                  <a:srgbClr val="775F55"/>
                </a:solidFill>
              </a:rPr>
              <a:t>is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Prior </a:t>
            </a:r>
            <a:r>
              <a:rPr lang="en-US" sz="2800" dirty="0" smtClean="0">
                <a:solidFill>
                  <a:srgbClr val="775F55"/>
                </a:solidFill>
              </a:rPr>
              <a:t>probability: without any additional </a:t>
            </a:r>
            <a:r>
              <a:rPr lang="en-US" sz="2800" dirty="0" smtClean="0">
                <a:solidFill>
                  <a:srgbClr val="775F55"/>
                </a:solidFill>
              </a:rPr>
              <a:t>information: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heads on a coin toss?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</a:t>
            </a:r>
            <a:r>
              <a:rPr lang="en-US" sz="2400" dirty="0" smtClean="0">
                <a:solidFill>
                  <a:srgbClr val="775F55"/>
                </a:solidFill>
              </a:rPr>
              <a:t>is the probability of a sentence containing a pronoun?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sentence containing the word “banana”?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What is the probability of a document discussing politics?</a:t>
            </a:r>
          </a:p>
          <a:p>
            <a:pPr lvl="1"/>
            <a:r>
              <a:rPr lang="en-US" sz="2400" dirty="0" smtClean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260" y="2002118"/>
            <a:ext cx="7824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probability of getting HHH for three coin tosses, assuming a fair coin?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is the probability of getting </a:t>
            </a:r>
            <a:r>
              <a:rPr lang="en-US" sz="2400" dirty="0" smtClean="0">
                <a:solidFill>
                  <a:srgbClr val="FF0000"/>
                </a:solidFill>
              </a:rPr>
              <a:t>THT </a:t>
            </a:r>
            <a:r>
              <a:rPr lang="en-US" sz="2400" dirty="0">
                <a:solidFill>
                  <a:srgbClr val="FF0000"/>
                </a:solidFill>
              </a:rPr>
              <a:t>for three coin tosses, assuming a fair coin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048000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1/8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029200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1/8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3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</a:t>
            </a:r>
            <a:r>
              <a:rPr lang="en-US" sz="2400" dirty="0" smtClean="0">
                <a:solidFill>
                  <a:srgbClr val="775F55"/>
                </a:solidFill>
              </a:rPr>
              <a:t>(X,Y)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 probability of X </a:t>
            </a:r>
            <a:r>
              <a:rPr lang="en-US" sz="2000" i="1" dirty="0" smtClean="0">
                <a:solidFill>
                  <a:srgbClr val="775F55"/>
                </a:solidFill>
              </a:rPr>
              <a:t>and</a:t>
            </a:r>
            <a:r>
              <a:rPr lang="en-US" sz="2000" dirty="0" smtClean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 distribution over the cross product of possible values</a:t>
            </a:r>
            <a:endParaRPr lang="en-US" sz="2000" dirty="0">
              <a:solidFill>
                <a:srgbClr val="775F5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733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53340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73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0.92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57452"/>
              </p:ext>
            </p:extLst>
          </p:nvPr>
        </p:nvGraphicFramePr>
        <p:xfrm>
          <a:off x="4114800" y="41249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 – </a:t>
            </a:r>
            <a:r>
              <a:rPr lang="en-US" dirty="0" smtClean="0"/>
              <a:t>Fall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</a:t>
            </a:r>
            <a:r>
              <a:rPr lang="en-US" sz="2400" dirty="0" smtClean="0">
                <a:solidFill>
                  <a:srgbClr val="775F55"/>
                </a:solidFill>
              </a:rPr>
              <a:t>questions/probabilities of the two variables can be calculated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30540"/>
              </p:ext>
            </p:extLst>
          </p:nvPr>
        </p:nvGraphicFramePr>
        <p:xfrm>
          <a:off x="533400" y="44297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  <a:r>
              <a:rPr lang="en-US" sz="2800" dirty="0" err="1" smtClean="0">
                <a:solidFill>
                  <a:srgbClr val="FF0000"/>
                </a:solidFill>
              </a:rPr>
              <a:t>P(ENGPass</a:t>
            </a:r>
            <a:r>
              <a:rPr lang="en-US" sz="2800" dirty="0" smtClean="0">
                <a:solidFill>
                  <a:srgbClr val="FF0000"/>
                </a:solidFill>
              </a:rPr>
              <a:t>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775F55"/>
                </a:solidFill>
              </a:rPr>
              <a:t>All</a:t>
            </a:r>
            <a:r>
              <a:rPr lang="en-US" sz="2400" dirty="0" smtClean="0">
                <a:solidFill>
                  <a:srgbClr val="775F55"/>
                </a:solidFill>
              </a:rPr>
              <a:t> </a:t>
            </a:r>
            <a:r>
              <a:rPr lang="en-US" sz="2400" dirty="0" smtClean="0">
                <a:solidFill>
                  <a:srgbClr val="775F55"/>
                </a:solidFill>
              </a:rPr>
              <a:t>questions/probabilities of the two variables can be </a:t>
            </a:r>
            <a:r>
              <a:rPr lang="en-US" sz="2400" dirty="0" smtClean="0">
                <a:solidFill>
                  <a:srgbClr val="775F55"/>
                </a:solidFill>
              </a:rPr>
              <a:t>calculated </a:t>
            </a:r>
            <a:r>
              <a:rPr lang="en-US" sz="2400" dirty="0" smtClean="0">
                <a:solidFill>
                  <a:srgbClr val="775F55"/>
                </a:solidFill>
              </a:rPr>
              <a:t>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86399"/>
              </p:ext>
            </p:extLst>
          </p:nvPr>
        </p:nvGraphicFramePr>
        <p:xfrm>
          <a:off x="533400" y="44297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did you figure that out?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0.92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62006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66" name="Equation" r:id="rId3" imgW="1066800" imgH="368300" progId="Equation.3">
                  <p:embed/>
                </p:oleObj>
              </mc:Choice>
              <mc:Fallback>
                <p:oleObj name="Equation" r:id="rId3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5471" y="3018118"/>
            <a:ext cx="443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Called “marginalization”, aka summing over a variable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</a:t>
            </a:r>
            <a:r>
              <a:rPr lang="en-US" sz="2400" dirty="0" smtClean="0">
                <a:solidFill>
                  <a:srgbClr val="775F55"/>
                </a:solidFill>
              </a:rPr>
              <a:t>(X|Y) models this (read “probability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given</a:t>
            </a:r>
            <a:r>
              <a:rPr lang="en-US" sz="2400" dirty="0" smtClean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 smtClean="0">
                <a:solidFill>
                  <a:srgbClr val="008000"/>
                </a:solidFill>
              </a:rPr>
              <a:t>given</a:t>
            </a:r>
            <a:r>
              <a:rPr lang="en-US" sz="2000" dirty="0" smtClean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the document is about politics, </a:t>
            </a:r>
            <a:r>
              <a:rPr lang="en-US" sz="2000" dirty="0" smtClean="0">
                <a:solidFill>
                  <a:srgbClr val="008000"/>
                </a:solidFill>
              </a:rPr>
              <a:t>given</a:t>
            </a:r>
            <a:r>
              <a:rPr lang="en-US" sz="2000" dirty="0" smtClean="0">
                <a:solidFill>
                  <a:srgbClr val="775F55"/>
                </a:solidFill>
              </a:rPr>
              <a:t> that it contains the word “Clinton”?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What is the probability of the word “banana” </a:t>
            </a:r>
            <a:r>
              <a:rPr lang="en-US" sz="2000" dirty="0" smtClean="0">
                <a:solidFill>
                  <a:srgbClr val="008000"/>
                </a:solidFill>
              </a:rPr>
              <a:t>given</a:t>
            </a:r>
            <a:r>
              <a:rPr lang="en-US" sz="2000" dirty="0" smtClean="0">
                <a:solidFill>
                  <a:srgbClr val="775F55"/>
                </a:solidFill>
              </a:rPr>
              <a:t> that the sentence also contains the word “split”?</a:t>
            </a:r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Notice </a:t>
            </a:r>
            <a:r>
              <a:rPr lang="en-US" sz="2400" dirty="0" smtClean="0">
                <a:solidFill>
                  <a:srgbClr val="775F55"/>
                </a:solidFill>
              </a:rPr>
              <a:t>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6" name="Equation" r:id="rId13" imgW="774700" imgH="177800" progId="Equation.3">
                  <p:embed/>
                </p:oleObj>
              </mc:Choice>
              <mc:Fallback>
                <p:oleObj name="Equation" r:id="rId13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terms of </a:t>
            </a:r>
            <a:r>
              <a:rPr lang="en-US" sz="2400" dirty="0" err="1" smtClean="0">
                <a:solidFill>
                  <a:srgbClr val="FF0000"/>
                </a:solidFill>
              </a:rPr>
              <a:t>pior</a:t>
            </a:r>
            <a:r>
              <a:rPr lang="en-US" sz="2400" dirty="0" smtClean="0">
                <a:solidFill>
                  <a:srgbClr val="FF0000"/>
                </a:solidFill>
              </a:rPr>
              <a:t> and joint distributions, what is the conditional probability distribution?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0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y has happened, in what proportion of those events does x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p(NLPPass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67547"/>
              </p:ext>
            </p:extLst>
          </p:nvPr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1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p(NLPPass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0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98248"/>
              </p:ext>
            </p:extLst>
          </p:nvPr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P(NLPPass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1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2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this is very different than </a:t>
            </a:r>
            <a:r>
              <a:rPr lang="en-US" sz="2400" dirty="0" err="1" smtClean="0">
                <a:solidFill>
                  <a:srgbClr val="0000FF"/>
                </a:solidFill>
              </a:rPr>
              <a:t>p(NLPPass</a:t>
            </a:r>
            <a:r>
              <a:rPr lang="en-US" sz="2400" dirty="0" smtClean="0">
                <a:solidFill>
                  <a:srgbClr val="0000FF"/>
                </a:solidFill>
              </a:rPr>
              <a:t>=true) = 0.89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3276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When </a:t>
            </a:r>
            <a:r>
              <a:rPr lang="en-US" sz="2800" dirty="0" smtClean="0">
                <a:solidFill>
                  <a:srgbClr val="775F55"/>
                </a:solidFill>
              </a:rPr>
              <a:t>talking about a particular assignment, you should technically write p(X=x), etc.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However</a:t>
            </a:r>
            <a:r>
              <a:rPr lang="en-US" sz="2800" dirty="0" smtClean="0">
                <a:solidFill>
                  <a:srgbClr val="775F55"/>
                </a:solidFill>
              </a:rPr>
              <a:t>, when it’s </a:t>
            </a:r>
            <a:r>
              <a:rPr lang="en-US" sz="2800" dirty="0" smtClean="0">
                <a:solidFill>
                  <a:srgbClr val="775F55"/>
                </a:solidFill>
              </a:rPr>
              <a:t>clear, </a:t>
            </a:r>
            <a:r>
              <a:rPr lang="en-US" sz="2800" dirty="0" smtClean="0">
                <a:solidFill>
                  <a:srgbClr val="775F55"/>
                </a:solidFill>
              </a:rPr>
              <a:t>we’ll often shorten it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Also</a:t>
            </a:r>
            <a:r>
              <a:rPr lang="en-US" sz="2800" dirty="0" smtClean="0">
                <a:solidFill>
                  <a:srgbClr val="775F55"/>
                </a:solidFill>
              </a:rPr>
              <a:t>, we may also say P(X) or p(x) to generically mean any particular value, i.e. P(X=</a:t>
            </a:r>
            <a:r>
              <a:rPr lang="en-US" sz="2800" dirty="0" err="1" smtClean="0">
                <a:solidFill>
                  <a:srgbClr val="775F55"/>
                </a:solidFill>
              </a:rPr>
              <a:t>x</a:t>
            </a:r>
            <a:r>
              <a:rPr lang="en-US" sz="2800" dirty="0" smtClean="0">
                <a:solidFill>
                  <a:srgbClr val="775F55"/>
                </a:solidFill>
              </a:rPr>
              <a:t>)</a:t>
            </a:r>
            <a:endParaRPr lang="en-US" sz="2800" dirty="0">
              <a:solidFill>
                <a:srgbClr val="775F55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459109"/>
              </p:ext>
            </p:extLst>
          </p:nvPr>
        </p:nvGraphicFramePr>
        <p:xfrm>
          <a:off x="2438400" y="5460159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1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460159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74962"/>
              </p:ext>
            </p:extLst>
          </p:nvPr>
        </p:nvGraphicFramePr>
        <p:xfrm>
          <a:off x="871538" y="6131672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2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6131672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993559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62273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</a:t>
            </a:r>
            <a:r>
              <a:rPr lang="en-US" dirty="0" smtClean="0">
                <a:ea typeface="ＭＳ Ｐゴシック" charset="-128"/>
              </a:rPr>
              <a:t> ?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advice</a:t>
            </a:r>
          </a:p>
          <a:p>
            <a:pPr lvl="1"/>
            <a:r>
              <a:rPr lang="en-US" dirty="0" smtClean="0"/>
              <a:t>test individual components of your regex first, then put them all together</a:t>
            </a:r>
          </a:p>
          <a:p>
            <a:pPr lvl="1"/>
            <a:r>
              <a:rPr lang="en-US" dirty="0" smtClean="0"/>
              <a:t>write test cases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Assignment deadlines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Class participation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P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 smtClean="0">
                <a:ea typeface="ＭＳ Ｐゴシック" charset="-128"/>
              </a:rPr>
              <a:t>A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n-US" i="1" dirty="0" smtClean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</a:t>
            </a:r>
            <a:r>
              <a:rPr lang="en-US" dirty="0" smtClean="0"/>
              <a:t> probabilities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More </a:t>
            </a:r>
            <a:r>
              <a:rPr lang="en-US" sz="2800" dirty="0" smtClean="0">
                <a:solidFill>
                  <a:schemeClr val="tx2"/>
                </a:solidFill>
              </a:rPr>
              <a:t>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 smtClean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 smtClean="0">
                <a:solidFill>
                  <a:schemeClr val="tx2"/>
                </a:solidFill>
              </a:rPr>
              <a:t>1</a:t>
            </a:r>
            <a:r>
              <a:rPr lang="en-US" sz="2500" dirty="0" smtClean="0">
                <a:solidFill>
                  <a:schemeClr val="tx2"/>
                </a:solidFill>
              </a:rPr>
              <a:t>, e</a:t>
            </a:r>
            <a:r>
              <a:rPr lang="en-US" sz="2500" baseline="-25000" dirty="0" smtClean="0">
                <a:solidFill>
                  <a:schemeClr val="tx2"/>
                </a:solidFill>
              </a:rPr>
              <a:t>2</a:t>
            </a:r>
            <a:r>
              <a:rPr lang="en-US" sz="2500" dirty="0" smtClean="0">
                <a:solidFill>
                  <a:schemeClr val="tx2"/>
                </a:solidFill>
              </a:rPr>
              <a:t>, …, e</a:t>
            </a:r>
            <a:r>
              <a:rPr lang="en-US" sz="2500" baseline="-25000" dirty="0" smtClean="0">
                <a:solidFill>
                  <a:schemeClr val="tx2"/>
                </a:solidFill>
              </a:rPr>
              <a:t>n</a:t>
            </a:r>
            <a:endParaRPr lang="en-US" sz="2500" dirty="0" smtClean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(E1, E2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73753"/>
              </p:ext>
            </p:extLst>
          </p:nvPr>
        </p:nvGraphicFramePr>
        <p:xfrm>
          <a:off x="1715814" y="41148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8" name="Equation" r:id="rId6" imgW="1270000" imgH="368300" progId="Equation.3">
                  <p:embed/>
                </p:oleObj>
              </mc:Choice>
              <mc:Fallback>
                <p:oleObj name="Equation" r:id="rId6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1148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(aka product rule)</a:t>
            </a:r>
            <a:endParaRPr lang="en-US" dirty="0"/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7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8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 smtClean="0">
                <a:solidFill>
                  <a:srgbClr val="775F55"/>
                </a:solidFill>
              </a:rPr>
              <a:t>AND</a:t>
            </a:r>
            <a:r>
              <a:rPr lang="en-US" sz="2400" dirty="0" smtClean="0">
                <a:solidFill>
                  <a:srgbClr val="775F55"/>
                </a:solidFill>
              </a:rPr>
              <a:t> Y occurring as two steps: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Y occurs with some probability P(Y)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smtClean="0">
                <a:solidFill>
                  <a:srgbClr val="775F55"/>
                </a:solidFill>
              </a:rPr>
              <a:t>Then, X occurs, given that Y has </a:t>
            </a:r>
            <a:r>
              <a:rPr lang="en-US" sz="2400" dirty="0" err="1" smtClean="0">
                <a:solidFill>
                  <a:srgbClr val="775F55"/>
                </a:solidFill>
              </a:rPr>
              <a:t>occured</a:t>
            </a:r>
            <a:endParaRPr lang="en-US" sz="2400" dirty="0" smtClean="0">
              <a:solidFill>
                <a:srgbClr val="775F55"/>
              </a:solidFill>
            </a:endParaRPr>
          </a:p>
          <a:p>
            <a:pPr algn="l"/>
            <a:r>
              <a:rPr lang="en-US" sz="2400" dirty="0" smtClean="0">
                <a:solidFill>
                  <a:srgbClr val="775F55"/>
                </a:solidFill>
              </a:rPr>
              <a:t> </a:t>
            </a: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 smtClean="0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676400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</a:t>
            </a:r>
            <a:endParaRPr lang="en-US" dirty="0"/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0" name="Equation" r:id="rId3" imgW="1892300" imgH="177800" progId="Equation.3">
                  <p:embed/>
                </p:oleObj>
              </mc:Choice>
              <mc:Fallback>
                <p:oleObj name="Equation" r:id="rId3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1" name="Equation" r:id="rId5" imgW="1765300" imgH="177800" progId="Equation.3">
                  <p:embed/>
                </p:oleObj>
              </mc:Choice>
              <mc:Fallback>
                <p:oleObj name="Equation" r:id="rId5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2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3" name="Equation" r:id="rId9" imgW="1778000" imgH="177800" progId="Equation.3">
                  <p:embed/>
                </p:oleObj>
              </mc:Choice>
              <mc:Fallback>
                <p:oleObj name="Equation" r:id="rId9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1676400" y="4724400"/>
          <a:ext cx="5791200" cy="8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4" name="Equation" r:id="rId11" imgW="1244600" imgH="177800" progId="Equation.3">
                  <p:embed/>
                </p:oleObj>
              </mc:Choice>
              <mc:Fallback>
                <p:oleObj name="Equation" r:id="rId11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791200" cy="827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chain rule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 smtClean="0">
                <a:solidFill>
                  <a:srgbClr val="775F55"/>
                </a:solidFill>
              </a:rPr>
              <a:t>P(X|Y) </a:t>
            </a:r>
            <a:endParaRPr lang="en-US" sz="2100" dirty="0">
              <a:solidFill>
                <a:srgbClr val="775F55"/>
              </a:solidFill>
            </a:endParaRP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43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44" name="Equation" r:id="rId5" imgW="1384300" imgH="368300" progId="Equation.3">
                  <p:embed/>
                </p:oleObj>
              </mc:Choice>
              <mc:Fallback>
                <p:oleObj name="Equation" r:id="rId5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’ rule (theorem)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/>
        </p:nvGraphicFramePr>
        <p:xfrm>
          <a:off x="762000" y="19050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4" name="Equation" r:id="rId3" imgW="1193800" imgH="393700" progId="Equation.3">
                  <p:embed/>
                </p:oleObj>
              </mc:Choice>
              <mc:Fallback>
                <p:oleObj name="Equation" r:id="rId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5029200" y="19812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5" name="Equation" r:id="rId5" imgW="1473200" imgH="177800" progId="Equation.3">
                  <p:embed/>
                </p:oleObj>
              </mc:Choice>
              <mc:Fallback>
                <p:oleObj name="Equation" r:id="rId5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57600" y="19812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/>
        </p:nvGraphicFramePr>
        <p:xfrm>
          <a:off x="796925" y="32337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6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2337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 noChangeAspect="1"/>
          </p:cNvGraphicFramePr>
          <p:nvPr/>
        </p:nvGraphicFramePr>
        <p:xfrm>
          <a:off x="5038725" y="3309938"/>
          <a:ext cx="30654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7" name="Equation" r:id="rId9" imgW="1498600" imgH="177800" progId="Equation.3">
                  <p:embed/>
                </p:oleObj>
              </mc:Choice>
              <mc:Fallback>
                <p:oleObj name="Equation" r:id="rId9" imgW="14986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3309938"/>
                        <a:ext cx="306546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692525" y="3309937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8" name="Equation" r:id="rId11" imgW="1574800" imgH="393700" progId="Equation.3">
                  <p:embed/>
                </p:oleObj>
              </mc:Choice>
              <mc:Fallback>
                <p:oleObj name="Equation" r:id="rId11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Sometimes </a:t>
            </a:r>
            <a:r>
              <a:rPr lang="en-US" sz="2800" dirty="0" smtClean="0">
                <a:solidFill>
                  <a:srgbClr val="775F55"/>
                </a:solidFill>
              </a:rPr>
              <a:t>this can be more intuitive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75F55"/>
                </a:solidFill>
              </a:rPr>
              <a:t>Why</a:t>
            </a:r>
            <a:r>
              <a:rPr lang="en-US" sz="2800" dirty="0" smtClean="0">
                <a:solidFill>
                  <a:srgbClr val="775F55"/>
                </a:solidFill>
              </a:rPr>
              <a:t>?</a:t>
            </a:r>
            <a:endParaRPr lang="en-US" sz="2800" dirty="0">
              <a:solidFill>
                <a:srgbClr val="775F55"/>
              </a:solidFill>
            </a:endParaRP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6" name="Equation" r:id="rId3" imgW="1574800" imgH="393700" progId="Equation.3">
                  <p:embed/>
                </p:oleObj>
              </mc:Choice>
              <mc:Fallback>
                <p:oleObj name="Equation" r:id="rId3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p(disease | symptoms</a:t>
            </a:r>
            <a:r>
              <a:rPr lang="en-US" sz="2400" dirty="0" smtClean="0">
                <a:solidFill>
                  <a:srgbClr val="775F55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would you estimate this?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Find a bunch of people with thos</a:t>
            </a:r>
            <a:r>
              <a:rPr lang="en-US" sz="2400" dirty="0" smtClean="0">
                <a:solidFill>
                  <a:srgbClr val="0000FF"/>
                </a:solidFill>
              </a:rPr>
              <a:t>e symptoms and see how many have the disease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Is this feasible?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p(disease | symptoms</a:t>
            </a:r>
            <a:r>
              <a:rPr lang="en-US" sz="2400" dirty="0" smtClean="0">
                <a:solidFill>
                  <a:srgbClr val="775F55"/>
                </a:solidFill>
              </a:rPr>
              <a:t>)     p( symptoms | disease 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84598"/>
              </p:ext>
            </p:extLst>
          </p:nvPr>
        </p:nvGraphicFramePr>
        <p:xfrm>
          <a:off x="3505200" y="1759085"/>
          <a:ext cx="304800" cy="29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3" name="Equation" r:id="rId3" imgW="139700" imgH="127000" progId="Equation.3">
                  <p:embed/>
                </p:oleObj>
              </mc:Choice>
              <mc:Fallback>
                <p:oleObj name="Equation" r:id="rId3" imgW="1397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759085"/>
                        <a:ext cx="304800" cy="29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77747" y="3244334"/>
            <a:ext cx="3744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would you estimate this?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2057400"/>
            <a:ext cx="609600" cy="1186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4267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a bunch of people with the disease and see how many have this set of symptoms.  Much easier!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75F55"/>
                </a:solidFill>
              </a:rPr>
              <a:t>p</a:t>
            </a:r>
            <a:r>
              <a:rPr lang="en-US" sz="2400" dirty="0" smtClean="0">
                <a:solidFill>
                  <a:srgbClr val="775F55"/>
                </a:solidFill>
              </a:rPr>
              <a:t>( linguistic phenomena | features )</a:t>
            </a:r>
          </a:p>
          <a:p>
            <a:pPr lvl="1"/>
            <a:r>
              <a:rPr lang="en-US" sz="2000" dirty="0" smtClean="0">
                <a:solidFill>
                  <a:srgbClr val="775F55"/>
                </a:solidFill>
              </a:rPr>
              <a:t>For all examples that had those features, how many had that phenomena?</a:t>
            </a:r>
          </a:p>
          <a:p>
            <a:pPr lvl="1"/>
            <a:r>
              <a:rPr lang="en-US" sz="2000" dirty="0" err="1" smtClean="0">
                <a:solidFill>
                  <a:srgbClr val="775F55"/>
                </a:solidFill>
              </a:rPr>
              <a:t>p(features</a:t>
            </a:r>
            <a:r>
              <a:rPr lang="en-US" sz="2000" dirty="0" smtClean="0">
                <a:solidFill>
                  <a:srgbClr val="775F55"/>
                </a:solidFill>
              </a:rPr>
              <a:t> | linguistic phenomena)</a:t>
            </a:r>
          </a:p>
          <a:p>
            <a:pPr lvl="2"/>
            <a:r>
              <a:rPr lang="en-US" sz="1800" dirty="0" smtClean="0">
                <a:solidFill>
                  <a:srgbClr val="775F55"/>
                </a:solidFill>
              </a:rPr>
              <a:t>For all the examples with that phenomena, how many had this feature</a:t>
            </a:r>
          </a:p>
          <a:p>
            <a:endParaRPr lang="en-US" sz="2400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75F55"/>
                </a:solidFill>
              </a:rPr>
              <a:t>p(cause</a:t>
            </a:r>
            <a:r>
              <a:rPr lang="en-US" sz="2400" dirty="0" smtClean="0">
                <a:solidFill>
                  <a:srgbClr val="775F55"/>
                </a:solidFill>
              </a:rPr>
              <a:t> | effect) vs. </a:t>
            </a:r>
            <a:r>
              <a:rPr lang="en-US" sz="2400" dirty="0" err="1" smtClean="0">
                <a:solidFill>
                  <a:srgbClr val="775F55"/>
                </a:solidFill>
              </a:rPr>
              <a:t>p(effect</a:t>
            </a:r>
            <a:r>
              <a:rPr lang="en-US" sz="2400" dirty="0" smtClean="0">
                <a:solidFill>
                  <a:srgbClr val="775F55"/>
                </a:solidFill>
              </a:rPr>
              <a:t> | cause)</a:t>
            </a:r>
          </a:p>
        </p:txBody>
      </p:sp>
    </p:spTree>
    <p:extLst>
      <p:ext uri="{BB962C8B-B14F-4D97-AF65-F5344CB8AC3E}">
        <p14:creationId xmlns:p14="http://schemas.microsoft.com/office/powerpoint/2010/main" val="27407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 you think the average, median, min and max were for the “programming proficiency” question (1-10)?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just won’t put these away.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These, I just won’t put away.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object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 just won’t put       away.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filler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</a:t>
            </a:r>
            <a:r>
              <a:rPr lang="en-US" sz="3200" dirty="0" smtClean="0"/>
              <a:t> did you put       away?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 smtClean="0">
                <a:solidFill>
                  <a:srgbClr val="0000FF"/>
                </a:solidFill>
              </a:rPr>
              <a:t>that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 smtClean="0"/>
              <a:t>put       away.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Whose</a:t>
            </a:r>
            <a:r>
              <a:rPr lang="en-US" sz="3200" dirty="0" smtClean="0"/>
              <a:t> socks did you fold      and put       away?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fold       ?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Whose</a:t>
              </a:r>
              <a:r>
                <a:rPr lang="en-US" sz="3200" dirty="0" smtClean="0"/>
                <a:t> socks did you put        away?</a:t>
              </a:r>
              <a:endParaRPr lang="en-US" sz="3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gap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These</a:t>
            </a:r>
            <a:r>
              <a:rPr lang="en-US" sz="3200" dirty="0" smtClean="0"/>
              <a:t> I’ll put       away without folding       .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00FF"/>
                  </a:solidFill>
                </a:rPr>
                <a:t>These</a:t>
              </a:r>
              <a:r>
                <a:rPr lang="en-US" sz="3200" dirty="0" smtClean="0"/>
                <a:t> without folding         .</a:t>
              </a:r>
              <a:endParaRPr lang="en-US" sz="32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 smtClean="0"/>
                  <a:t> I’ll put        away.</a:t>
                </a:r>
                <a:endParaRPr lang="en-US" sz="32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gap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       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1. Cannot exist by themselves (parasitic)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my pants away without folding        .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2. They’re optional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</a:t>
            </a:r>
            <a:r>
              <a:rPr lang="en-US" sz="2800" dirty="0" smtClean="0"/>
              <a:t> I’ll put        away without folding them.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http://literalminded.wordpress.com/2009/02/10/dougs-parasitic-gap/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parasitic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 smtClean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Problem</a:t>
            </a:r>
            <a:r>
              <a:rPr lang="en-US" dirty="0" smtClean="0">
                <a:solidFill>
                  <a:srgbClr val="775F55"/>
                </a:solidFill>
              </a:rPr>
              <a:t>: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rgbClr val="775F55"/>
                </a:solidFill>
              </a:rPr>
              <a:t>Laura </a:t>
            </a:r>
            <a:r>
              <a:rPr lang="en-US" dirty="0" smtClean="0">
                <a:solidFill>
                  <a:srgbClr val="775F55"/>
                </a:solidFill>
              </a:rPr>
              <a:t>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</a:t>
            </a:r>
            <a:r>
              <a:rPr lang="en-US" dirty="0" smtClean="0">
                <a:solidFill>
                  <a:srgbClr val="FF0000"/>
                </a:solidFill>
              </a:rPr>
              <a:t>what is the probability it actually 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Laura</a:t>
            </a:r>
            <a:r>
              <a:rPr lang="en-US" dirty="0" smtClean="0">
                <a:solidFill>
                  <a:srgbClr val="775F55"/>
                </a:solidFill>
              </a:rPr>
              <a:t> </a:t>
            </a:r>
            <a:r>
              <a:rPr lang="en-US" dirty="0" smtClean="0">
                <a:solidFill>
                  <a:srgbClr val="775F55"/>
                </a:solidFill>
              </a:rPr>
              <a:t>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question do we want to ask?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Laura</a:t>
            </a:r>
            <a:r>
              <a:rPr lang="en-US" dirty="0" smtClean="0">
                <a:solidFill>
                  <a:srgbClr val="775F55"/>
                </a:solidFill>
              </a:rPr>
              <a:t> </a:t>
            </a:r>
            <a:r>
              <a:rPr lang="en-US" dirty="0" smtClean="0">
                <a:solidFill>
                  <a:srgbClr val="775F55"/>
                </a:solidFill>
              </a:rPr>
              <a:t>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" imgW="660400" imgH="203200" progId="Equation.3">
                  <p:embed/>
                </p:oleObj>
              </mc:Choice>
              <mc:Fallback>
                <p:oleObj name="Equation" r:id="rId3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Laura</a:t>
            </a:r>
            <a:r>
              <a:rPr lang="en-US" dirty="0" smtClean="0">
                <a:solidFill>
                  <a:srgbClr val="775F55"/>
                </a:solidFill>
              </a:rPr>
              <a:t> </a:t>
            </a:r>
            <a:r>
              <a:rPr lang="en-US" dirty="0" smtClean="0">
                <a:solidFill>
                  <a:srgbClr val="775F55"/>
                </a:solidFill>
              </a:rPr>
              <a:t>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4" name="Equation" r:id="rId3" imgW="1308100" imgH="393700" progId="Equation.3">
                  <p:embed/>
                </p:oleObj>
              </mc:Choice>
              <mc:Fallback>
                <p:oleObj name="Equation" r:id="rId3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5" name="Equation" r:id="rId5" imgW="1054100" imgH="558800" progId="Equation.3">
                  <p:embed/>
                </p:oleObj>
              </mc:Choice>
              <mc:Fallback>
                <p:oleObj name="Equation" r:id="rId5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46" name="Equation" r:id="rId7" imgW="1714500" imgH="393700" progId="Equation.3">
                  <p:embed/>
                </p:oleObj>
              </mc:Choice>
              <mc:Fallback>
                <p:oleObj name="Equation" r:id="rId7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0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90648"/>
              </p:ext>
            </p:extLst>
          </p:nvPr>
        </p:nvGraphicFramePr>
        <p:xfrm>
          <a:off x="2286000" y="1752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82951" y="5094112"/>
            <a:ext cx="32650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Mean/median: 6.5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8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</a:t>
            </a:r>
            <a:r>
              <a:rPr lang="en-US" dirty="0" smtClean="0"/>
              <a:t> of parasitic gaps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75F55"/>
                </a:solidFill>
              </a:rPr>
              <a:t>Laura</a:t>
            </a:r>
            <a:r>
              <a:rPr lang="en-US" dirty="0" smtClean="0">
                <a:solidFill>
                  <a:srgbClr val="775F55"/>
                </a:solidFill>
              </a:rPr>
              <a:t> </a:t>
            </a:r>
            <a:r>
              <a:rPr lang="en-US" dirty="0" smtClean="0">
                <a:solidFill>
                  <a:srgbClr val="775F55"/>
                </a:solidFill>
              </a:rPr>
              <a:t>Linguist has developed a complicated set of regular expressions to try and identify parasitic gaps.  If a sentence has a parasitic gap, it correctly identifies it 95% of the time.  If it doesn’t, it will incorrectly say it does with probability 0.005.  Suppose we run it on a sentence and the algorithm says it is a parasitic gap, what is the probability it actually is?</a:t>
            </a:r>
            <a:endParaRPr lang="en-US" dirty="0">
              <a:solidFill>
                <a:srgbClr val="775F55"/>
              </a:solidFill>
            </a:endParaRP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97" name="Equation" r:id="rId3" imgW="2159000" imgH="393700" progId="Equation.3">
                  <p:embed/>
                </p:oleObj>
              </mc:Choice>
              <mc:Fallback>
                <p:oleObj name="Equation" r:id="rId3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 = gap</a:t>
            </a:r>
          </a:p>
          <a:p>
            <a:r>
              <a:rPr lang="en-US" sz="2000" dirty="0" smtClean="0"/>
              <a:t>T = test positive</a:t>
            </a:r>
            <a:endParaRPr lang="en-US" sz="2000" dirty="0"/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98" name="Equation" r:id="rId5" imgW="2616200" imgH="368300" progId="Equation.3">
                  <p:embed/>
                </p:oleObj>
              </mc:Choice>
              <mc:Fallback>
                <p:oleObj name="Equation" r:id="rId5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0: programing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Python	9</a:t>
            </a:r>
          </a:p>
          <a:p>
            <a:pPr marL="0" indent="0">
              <a:buNone/>
            </a:pPr>
            <a:r>
              <a:rPr lang="en-US" dirty="0" smtClean="0"/>
              <a:t>Java		8</a:t>
            </a:r>
          </a:p>
          <a:p>
            <a:pPr marL="0" indent="0">
              <a:buNone/>
            </a:pPr>
            <a:r>
              <a:rPr lang="en-US" dirty="0" smtClean="0"/>
              <a:t>Haskell	1</a:t>
            </a:r>
          </a:p>
          <a:p>
            <a:pPr marL="0" indent="0">
              <a:buNone/>
            </a:pPr>
            <a:r>
              <a:rPr lang="en-US" dirty="0" smtClean="0"/>
              <a:t>Ruby		1</a:t>
            </a:r>
          </a:p>
          <a:p>
            <a:pPr marL="0" indent="0">
              <a:buNone/>
            </a:pPr>
            <a:r>
              <a:rPr lang="en-US" dirty="0" err="1" smtClean="0"/>
              <a:t>Matlab</a:t>
            </a:r>
            <a:r>
              <a:rPr lang="en-US" dirty="0" smtClean="0"/>
              <a:t>	1</a:t>
            </a:r>
          </a:p>
          <a:p>
            <a:pPr marL="0" indent="0">
              <a:buNone/>
            </a:pPr>
            <a:r>
              <a:rPr lang="en-US" dirty="0" smtClean="0"/>
              <a:t>SML		1</a:t>
            </a:r>
          </a:p>
          <a:p>
            <a:pPr marL="0" indent="0">
              <a:buNone/>
            </a:pPr>
            <a:r>
              <a:rPr lang="en-US" dirty="0" smtClean="0"/>
              <a:t>C++		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0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Regex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454400" cy="115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2819400"/>
            <a:ext cx="35687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00" y="3937000"/>
            <a:ext cx="3505200" cy="115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92700"/>
            <a:ext cx="34798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0" y="1676400"/>
            <a:ext cx="3416300" cy="105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667000"/>
            <a:ext cx="34036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7600" y="3733800"/>
            <a:ext cx="33782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600" y="4749800"/>
            <a:ext cx="34290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6324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0"/>
              </a:rPr>
              <a:t>www.nytimes.com</a:t>
            </a:r>
            <a:r>
              <a:rPr lang="en-US" dirty="0" smtClean="0"/>
              <a:t>  1/25/2011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probability?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 err="1"/>
              <a:t>Prostitutes</a:t>
            </a:r>
            <a:r>
              <a:rPr lang="nl-NL" sz="3200" dirty="0"/>
              <a:t> Appeal </a:t>
            </a:r>
            <a:r>
              <a:rPr lang="nl-NL" sz="3200" dirty="0" err="1"/>
              <a:t>to</a:t>
            </a:r>
            <a:r>
              <a:rPr lang="nl-NL" sz="3200" dirty="0"/>
              <a:t> Pope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Language is ambiguous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Probability theory gives us a tool to model this ambiguity in reasonable ways.</a:t>
            </a:r>
          </a:p>
        </p:txBody>
      </p:sp>
    </p:spTree>
    <p:extLst>
      <p:ext uri="{BB962C8B-B14F-4D97-AF65-F5344CB8AC3E}">
        <p14:creationId xmlns:p14="http://schemas.microsoft.com/office/powerpoint/2010/main" val="377024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4036</TotalTime>
  <Words>2469</Words>
  <Application>Microsoft Macintosh PowerPoint</Application>
  <PresentationFormat>On-screen Show (4:3)</PresentationFormat>
  <Paragraphs>463</Paragraphs>
  <Slides>50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Median</vt:lpstr>
      <vt:lpstr>Equation</vt:lpstr>
      <vt:lpstr>Microsoft Equation</vt:lpstr>
      <vt:lpstr>PowerPoint Presentation</vt:lpstr>
      <vt:lpstr>Probability</vt:lpstr>
      <vt:lpstr>Admin</vt:lpstr>
      <vt:lpstr>Assignment 0</vt:lpstr>
      <vt:lpstr>Assignment 0</vt:lpstr>
      <vt:lpstr>Assignment 0: programing languages</vt:lpstr>
      <vt:lpstr>Regex revisited</vt:lpstr>
      <vt:lpstr>Corpus statistics</vt:lpstr>
      <vt:lpstr>Why probability?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Random variables</vt:lpstr>
      <vt:lpstr>Probability distribution</vt:lpstr>
      <vt:lpstr>Unconditional/prior probability</vt:lpstr>
      <vt:lpstr>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 rule</vt:lpstr>
      <vt:lpstr>Bayes rule</vt:lpstr>
      <vt:lpstr>Bayes rule</vt:lpstr>
      <vt:lpstr>Bayes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274</cp:revision>
  <dcterms:created xsi:type="dcterms:W3CDTF">2011-01-25T19:35:23Z</dcterms:created>
  <dcterms:modified xsi:type="dcterms:W3CDTF">2014-09-10T00:10:38Z</dcterms:modified>
</cp:coreProperties>
</file>