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embeddings/Microsoft_Equation4.bin" ContentType="application/vnd.openxmlformats-officedocument.oleObject"/>
  <Override PartName="/ppt/embeddings/oleObject4.bin" ContentType="application/vnd.openxmlformats-officedocument.oleObject"/>
  <Override PartName="/ppt/embeddings/Microsoft_Equation5.bin" ContentType="application/vnd.openxmlformats-officedocument.oleObject"/>
  <Override PartName="/ppt/embeddings/oleObject5.bin" ContentType="application/vnd.openxmlformats-officedocument.oleObject"/>
  <Override PartName="/ppt/embeddings/Microsoft_Equation6.bin" ContentType="application/vnd.openxmlformats-officedocument.oleObject"/>
  <Override PartName="/ppt/embeddings/oleObject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9.bin" ContentType="application/vnd.openxmlformats-officedocument.oleObject"/>
  <Override PartName="/ppt/embeddings/oleObject9.bin" ContentType="application/vnd.openxmlformats-officedocument.oleObject"/>
  <Override PartName="/ppt/embeddings/Microsoft_Equation10.bin" ContentType="application/vnd.openxmlformats-officedocument.oleObject"/>
  <Override PartName="/ppt/embeddings/oleObject10.bin" ContentType="application/vnd.openxmlformats-officedocument.oleObject"/>
  <Override PartName="/ppt/embeddings/Microsoft_Equation11.bin" ContentType="application/vnd.openxmlformats-officedocument.oleObject"/>
  <Override PartName="/ppt/embeddings/oleObject11.bin" ContentType="application/vnd.openxmlformats-officedocument.oleObject"/>
  <Override PartName="/ppt/embeddings/Microsoft_Equation12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notesSlides/notesSlide2.xml" ContentType="application/vnd.openxmlformats-officedocument.presentationml.notesSlide+xml"/>
  <Override PartName="/ppt/embeddings/oleObject14.bin" ContentType="application/vnd.openxmlformats-officedocument.oleObject"/>
  <Override PartName="/ppt/embeddings/Microsoft_Equation16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17.bin" ContentType="application/vnd.openxmlformats-officedocument.oleObject"/>
  <Override PartName="/ppt/notesSlides/notesSlide3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Microsoft_Equation18.bin" ContentType="application/vnd.openxmlformats-officedocument.oleObject"/>
  <Override PartName="/ppt/notesSlides/notesSlide4.xml" ContentType="application/vnd.openxmlformats-officedocument.presentationml.notesSlide+xml"/>
  <Override PartName="/ppt/embeddings/oleObject23.bin" ContentType="application/vnd.openxmlformats-officedocument.oleObject"/>
  <Override PartName="/ppt/embeddings/Microsoft_Equation1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Microsoft_Equation28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Microsoft_Equation29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Microsoft_Equation30.bin" ContentType="application/vnd.openxmlformats-officedocument.oleObject"/>
  <Override PartName="/ppt/embeddings/oleObject37.bin" ContentType="application/vnd.openxmlformats-officedocument.oleObject"/>
  <Override PartName="/ppt/embeddings/Microsoft_Equation31.bin" ContentType="application/vnd.openxmlformats-officedocument.oleObject"/>
  <Override PartName="/ppt/embeddings/oleObject38.bin" ContentType="application/vnd.openxmlformats-officedocument.oleObject"/>
  <Override PartName="/ppt/embeddings/Microsoft_Equation32.bin" ContentType="application/vnd.openxmlformats-officedocument.oleObject"/>
  <Override PartName="/ppt/embeddings/oleObject39.bin" ContentType="application/vnd.openxmlformats-officedocument.oleObject"/>
  <Override PartName="/ppt/embeddings/Microsoft_Equation33.bin" ContentType="application/vnd.openxmlformats-officedocument.oleObject"/>
  <Override PartName="/ppt/embeddings/oleObject40.bin" ContentType="application/vnd.openxmlformats-officedocument.oleObject"/>
  <Override PartName="/ppt/embeddings/Microsoft_Equation34.bin" ContentType="application/vnd.openxmlformats-officedocument.oleObject"/>
  <Override PartName="/ppt/embeddings/oleObject41.bin" ContentType="application/vnd.openxmlformats-officedocument.oleObject"/>
  <Override PartName="/ppt/embeddings/Microsoft_Equation35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Microsoft_Equation36.bin" ContentType="application/vnd.openxmlformats-officedocument.oleObject"/>
  <Override PartName="/ppt/embeddings/oleObject45.bin" ContentType="application/vnd.openxmlformats-officedocument.oleObject"/>
  <Override PartName="/ppt/embeddings/Microsoft_Equation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2"/>
  </p:notesMasterIdLst>
  <p:handoutMasterIdLst>
    <p:handoutMasterId r:id="rId93"/>
  </p:handoutMasterIdLst>
  <p:sldIdLst>
    <p:sldId id="256" r:id="rId2"/>
    <p:sldId id="258" r:id="rId3"/>
    <p:sldId id="531" r:id="rId4"/>
    <p:sldId id="419" r:id="rId5"/>
    <p:sldId id="421" r:id="rId6"/>
    <p:sldId id="422" r:id="rId7"/>
    <p:sldId id="423" r:id="rId8"/>
    <p:sldId id="427" r:id="rId9"/>
    <p:sldId id="426" r:id="rId10"/>
    <p:sldId id="429" r:id="rId11"/>
    <p:sldId id="430" r:id="rId12"/>
    <p:sldId id="431" r:id="rId13"/>
    <p:sldId id="432" r:id="rId14"/>
    <p:sldId id="433" r:id="rId15"/>
    <p:sldId id="435" r:id="rId16"/>
    <p:sldId id="459" r:id="rId17"/>
    <p:sldId id="449" r:id="rId18"/>
    <p:sldId id="450" r:id="rId19"/>
    <p:sldId id="451" r:id="rId20"/>
    <p:sldId id="452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53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7" r:id="rId57"/>
    <p:sldId id="498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507" r:id="rId67"/>
    <p:sldId id="508" r:id="rId68"/>
    <p:sldId id="509" r:id="rId69"/>
    <p:sldId id="510" r:id="rId70"/>
    <p:sldId id="511" r:id="rId71"/>
    <p:sldId id="512" r:id="rId72"/>
    <p:sldId id="513" r:id="rId73"/>
    <p:sldId id="514" r:id="rId74"/>
    <p:sldId id="515" r:id="rId75"/>
    <p:sldId id="516" r:id="rId76"/>
    <p:sldId id="517" r:id="rId77"/>
    <p:sldId id="518" r:id="rId78"/>
    <p:sldId id="519" r:id="rId79"/>
    <p:sldId id="520" r:id="rId80"/>
    <p:sldId id="521" r:id="rId81"/>
    <p:sldId id="522" r:id="rId82"/>
    <p:sldId id="523" r:id="rId83"/>
    <p:sldId id="533" r:id="rId84"/>
    <p:sldId id="524" r:id="rId85"/>
    <p:sldId id="525" r:id="rId86"/>
    <p:sldId id="526" r:id="rId87"/>
    <p:sldId id="527" r:id="rId88"/>
    <p:sldId id="528" r:id="rId89"/>
    <p:sldId id="529" r:id="rId90"/>
    <p:sldId id="530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37.emf"/><Relationship Id="rId5" Type="http://schemas.openxmlformats.org/officeDocument/2006/relationships/image" Target="../media/image33.emf"/><Relationship Id="rId1" Type="http://schemas.openxmlformats.org/officeDocument/2006/relationships/image" Target="../media/image39.emf"/><Relationship Id="rId2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7.emf"/><Relationship Id="rId3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image" Target="../media/image39.emf"/><Relationship Id="rId2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5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5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F61A-0B16-D146-877E-74689C474697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C93F-D858-7E40-9C27-B9AFE7CF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each</a:t>
            </a:r>
            <a:r>
              <a:rPr lang="en-US" baseline="0" dirty="0" smtClean="0"/>
              <a:t> example is classified correctly!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we</a:t>
            </a:r>
            <a:r>
              <a:rPr lang="en-US" baseline="0" dirty="0" smtClean="0"/>
              <a:t> can always scale w by a constant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we</a:t>
            </a:r>
            <a:r>
              <a:rPr lang="en-US" baseline="0" dirty="0" smtClean="0"/>
              <a:t> can always scale w by a </a:t>
            </a:r>
            <a:r>
              <a:rPr lang="en-US" baseline="0" smtClean="0"/>
              <a:t>constant factor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they are vectors (i.e. points) and they support/define</a:t>
            </a:r>
            <a:r>
              <a:rPr lang="en-US" baseline="0" dirty="0" smtClean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11/20/14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4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11/20/14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0.emf"/><Relationship Id="rId7" Type="http://schemas.openxmlformats.org/officeDocument/2006/relationships/oleObject" Target="../embeddings/Microsoft_Equation9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4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9.emf"/><Relationship Id="rId7" Type="http://schemas.openxmlformats.org/officeDocument/2006/relationships/oleObject" Target="../embeddings/Microsoft_Equation13.bin"/><Relationship Id="rId8" Type="http://schemas.openxmlformats.org/officeDocument/2006/relationships/image" Target="../media/image30.emf"/><Relationship Id="rId9" Type="http://schemas.openxmlformats.org/officeDocument/2006/relationships/image" Target="../media/image10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31.emf"/><Relationship Id="rId5" Type="http://schemas.openxmlformats.org/officeDocument/2006/relationships/oleObject" Target="../embeddings/Microsoft_Equation15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3.emf"/><Relationship Id="rId6" Type="http://schemas.openxmlformats.org/officeDocument/2006/relationships/oleObject" Target="../embeddings/Microsoft_Equation16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image" Target="../media/image34.emf"/><Relationship Id="rId10" Type="http://schemas.openxmlformats.org/officeDocument/2006/relationships/oleObject" Target="../embeddings/Microsoft_Equation17.bin"/><Relationship Id="rId11" Type="http://schemas.openxmlformats.org/officeDocument/2006/relationships/image" Target="../media/image3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8.bin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3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3.emf"/><Relationship Id="rId6" Type="http://schemas.openxmlformats.org/officeDocument/2006/relationships/oleObject" Target="../embeddings/Microsoft_Equation19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1.emf"/><Relationship Id="rId9" Type="http://schemas.openxmlformats.org/officeDocument/2006/relationships/oleObject" Target="../embeddings/Microsoft_Equation22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5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6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7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8.bin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7.emf"/><Relationship Id="rId7" Type="http://schemas.openxmlformats.org/officeDocument/2006/relationships/oleObject" Target="../embeddings/Microsoft_Equation29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0.bin"/><Relationship Id="rId12" Type="http://schemas.openxmlformats.org/officeDocument/2006/relationships/image" Target="../media/image4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8.emf"/><Relationship Id="rId5" Type="http://schemas.openxmlformats.org/officeDocument/2006/relationships/oleObject" Target="../embeddings/Microsoft_Equation31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9.emf"/><Relationship Id="rId5" Type="http://schemas.openxmlformats.org/officeDocument/2006/relationships/oleObject" Target="../embeddings/Microsoft_Equation32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9.emf"/><Relationship Id="rId5" Type="http://schemas.openxmlformats.org/officeDocument/2006/relationships/oleObject" Target="../embeddings/Microsoft_Equation33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7.emf"/><Relationship Id="rId5" Type="http://schemas.openxmlformats.org/officeDocument/2006/relationships/oleObject" Target="../embeddings/Microsoft_Equation34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7.emf"/><Relationship Id="rId5" Type="http://schemas.openxmlformats.org/officeDocument/2006/relationships/oleObject" Target="../embeddings/Microsoft_Equation35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Microsoft_Equation36.bin"/><Relationship Id="rId9" Type="http://schemas.openxmlformats.org/officeDocument/2006/relationships/image" Target="../media/image52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37.emf"/><Relationship Id="rId5" Type="http://schemas.openxmlformats.org/officeDocument/2006/relationships/oleObject" Target="../embeddings/Microsoft_Equation37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software/classifier.shtml" TargetMode="External"/><Relationship Id="rId4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vmlight.joachim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Advanced Classification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</a:t>
            </a:r>
            <a:r>
              <a:rPr lang="en-US" dirty="0" smtClean="0"/>
              <a:t>159</a:t>
            </a:r>
            <a:r>
              <a:rPr lang="en-US" dirty="0" smtClean="0"/>
              <a:t> </a:t>
            </a:r>
            <a:r>
              <a:rPr lang="en-US" dirty="0" smtClean="0"/>
              <a:t>– Fall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classification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/>
              <a:t>this </a:t>
            </a:r>
            <a:r>
              <a:rPr lang="en-US" dirty="0" smtClean="0"/>
              <a:t>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/>
              <a:t>this </a:t>
            </a:r>
            <a:r>
              <a:rPr lang="en-US" dirty="0" smtClean="0"/>
              <a:t>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closest to red, but…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/>
              <a:t>this </a:t>
            </a:r>
            <a:r>
              <a:rPr lang="en-US" dirty="0" smtClean="0"/>
              <a:t>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measure “nearest”?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Euclidean distance! (or L1 or …)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a</a:t>
            </a:r>
            <a:r>
              <a:rPr lang="en-US" sz="2000" baseline="-25000" dirty="0"/>
              <a:t>n</a:t>
            </a:r>
            <a:r>
              <a:rPr lang="en-US" sz="2000" baseline="-25000" dirty="0" smtClean="0"/>
              <a:t>)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,…,</a:t>
            </a:r>
            <a:r>
              <a:rPr lang="en-US" sz="2000" dirty="0" err="1" smtClean="0"/>
              <a:t>b</a:t>
            </a:r>
            <a:r>
              <a:rPr lang="en-US" sz="2000" baseline="-25000" dirty="0" err="1"/>
              <a:t>n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7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8" name="Equation" r:id="rId5" imgW="2857500" imgH="279400" progId="Equation.3">
                  <p:embed/>
                </p:oleObj>
              </mc:Choice>
              <mc:Fallback>
                <p:oleObj name="Equation" r:id="rId5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 smtClean="0"/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decision boundaries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/>
              <a:t>are places in the features space where the classification of a point/example changes</a:t>
            </a:r>
            <a:endParaRPr lang="en-US" sz="2400" b="0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k-NN </a:t>
            </a:r>
            <a:r>
              <a:rPr lang="en-US" sz="2000" dirty="0">
                <a:solidFill>
                  <a:srgbClr val="0000FF"/>
                </a:solidFill>
              </a:rPr>
              <a:t>gives locally defined decision boundaries </a:t>
            </a:r>
            <a:r>
              <a:rPr lang="en-US" sz="2000" dirty="0" smtClean="0">
                <a:solidFill>
                  <a:srgbClr val="0000FF"/>
                </a:solidFill>
              </a:rPr>
              <a:t>between classes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46" y="1638160"/>
            <a:ext cx="4800600" cy="4102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/>
              <a:t> Nearest Neighbour (</a:t>
            </a:r>
            <a:r>
              <a:rPr lang="en-GB" i="1" dirty="0" err="1" smtClean="0"/>
              <a:t>k</a:t>
            </a:r>
            <a:r>
              <a:rPr lang="en-GB" dirty="0" err="1" smtClean="0"/>
              <a:t>NN</a:t>
            </a:r>
            <a:r>
              <a:rPr lang="en-GB" dirty="0" smtClean="0"/>
              <a:t>) Classifier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32868" y="5505697"/>
            <a:ext cx="1495744" cy="42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>
                <a:latin typeface="CMR12" pitchFamily="34" charset="2"/>
              </a:rPr>
              <a:t> = 1</a:t>
            </a:r>
            <a:endParaRPr lang="en-GB" dirty="0">
              <a:latin typeface="CMR12" pitchFamily="34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04800" y="6262750"/>
            <a:ext cx="7723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FF0000"/>
                </a:solidFill>
              </a:rPr>
              <a:t>What is the decision boundary for k-NN for this one?</a:t>
            </a:r>
            <a:endParaRPr lang="en-US" sz="28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3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7772400" cy="509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Quiz #</a:t>
            </a:r>
            <a:r>
              <a:rPr lang="en-US" sz="3200" dirty="0" smtClean="0"/>
              <a:t>3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ean: 25.25 (87%)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edian: 26 (90%)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5 graded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ML lab next Tue (there will be candy to be won </a:t>
            </a:r>
            <a:r>
              <a:rPr lang="en-US" sz="3200" dirty="0">
                <a:sym typeface="Wingdings"/>
              </a:rPr>
              <a:t></a:t>
            </a:r>
            <a:r>
              <a:rPr lang="en-US" sz="3200" dirty="0" smtClean="0">
                <a:sym typeface="Wingdings"/>
              </a:rPr>
              <a:t>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/>
              <a:t> Nearest Neighbour (</a:t>
            </a:r>
            <a:r>
              <a:rPr lang="en-GB" i="1" dirty="0" err="1" smtClean="0"/>
              <a:t>k</a:t>
            </a:r>
            <a:r>
              <a:rPr lang="en-GB" dirty="0" err="1" smtClean="0"/>
              <a:t>NN</a:t>
            </a:r>
            <a:r>
              <a:rPr lang="en-GB" dirty="0" smtClean="0"/>
              <a:t>) Classifier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2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MMI10" pitchFamily="34" charset="2"/>
                </a:rPr>
                <a:t>K</a:t>
              </a:r>
              <a:r>
                <a:rPr lang="en-GB" dirty="0" smtClean="0">
                  <a:latin typeface="CMR12" pitchFamily="34" charset="2"/>
                </a:rPr>
                <a:t> = 1</a:t>
              </a:r>
              <a:endParaRPr lang="en-GB" dirty="0">
                <a:latin typeface="CMR12" pitchFamily="34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36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machine learning approaches make strong assumptions about the data </a:t>
            </a:r>
          </a:p>
          <a:p>
            <a:pPr lvl="1"/>
            <a:r>
              <a:rPr lang="en-US" dirty="0" smtClean="0"/>
              <a:t>If the assumptions are true this can often lead to better performance</a:t>
            </a:r>
          </a:p>
          <a:p>
            <a:pPr lvl="1"/>
            <a:r>
              <a:rPr lang="en-US" dirty="0" smtClean="0"/>
              <a:t>If the assumptions aren’t true, they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approaches don’t make many assumptions about the data</a:t>
            </a:r>
          </a:p>
          <a:p>
            <a:pPr lvl="1"/>
            <a:r>
              <a:rPr lang="en-US" dirty="0" smtClean="0"/>
              <a:t>This can allow us to learn from more varied data</a:t>
            </a:r>
          </a:p>
          <a:p>
            <a:pPr lvl="1"/>
            <a:r>
              <a:rPr lang="en-US" dirty="0" smtClean="0"/>
              <a:t>But, they are more prone to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and generally require more training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9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3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Assume now that our model of the blue class is two circles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648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Project proposal: tonight at 11:</a:t>
            </a:r>
            <a:r>
              <a:rPr lang="en-US" sz="3200" dirty="0" smtClean="0"/>
              <a:t>59pm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</a:t>
            </a:r>
            <a:r>
              <a:rPr lang="en-US" sz="3200" dirty="0"/>
              <a:t>7: Friday at 5pm</a:t>
            </a:r>
          </a:p>
          <a:p>
            <a:pPr lvl="1"/>
            <a:r>
              <a:rPr lang="en-US" dirty="0"/>
              <a:t>See my e-mail (Wednesday)</a:t>
            </a:r>
          </a:p>
          <a:p>
            <a:pPr lvl="1"/>
            <a:r>
              <a:rPr lang="en-US" dirty="0"/>
              <a:t>Both p(*|positive) and p(*|negative) should use exactly the same set of </a:t>
            </a:r>
            <a:r>
              <a:rPr lang="en-US" dirty="0" smtClean="0"/>
              <a:t>features</a:t>
            </a:r>
          </a:p>
          <a:p>
            <a:pPr lvl="2"/>
            <a:r>
              <a:rPr lang="en-US" dirty="0" smtClean="0"/>
              <a:t>specifically, all the words that were seen during training (with </a:t>
            </a:r>
            <a:r>
              <a:rPr lang="en-US" b="1" dirty="0" smtClean="0"/>
              <a:t>either</a:t>
            </a:r>
            <a:r>
              <a:rPr lang="en-US" dirty="0" smtClean="0"/>
              <a:t> label)</a:t>
            </a:r>
            <a:endParaRPr lang="en-US" dirty="0"/>
          </a:p>
          <a:p>
            <a:pPr lvl="2"/>
            <a:r>
              <a:rPr lang="en-US" dirty="0" smtClean="0"/>
              <a:t>this </a:t>
            </a:r>
            <a:r>
              <a:rPr lang="en-US" dirty="0"/>
              <a:t>is one of the main reasons we need smoothing!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50020"/>
              </p:ext>
            </p:extLst>
          </p:nvPr>
        </p:nvGraphicFramePr>
        <p:xfrm>
          <a:off x="725514" y="5425757"/>
          <a:ext cx="3519484" cy="87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Equation" r:id="rId3" imgW="1943100" imgH="482600" progId="Equation.3">
                  <p:embed/>
                </p:oleObj>
              </mc:Choice>
              <mc:Fallback>
                <p:oleObj name="Equation" r:id="rId3" imgW="194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514" y="5425757"/>
                        <a:ext cx="3519484" cy="87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743733"/>
              </p:ext>
            </p:extLst>
          </p:nvPr>
        </p:nvGraphicFramePr>
        <p:xfrm>
          <a:off x="5201337" y="5425757"/>
          <a:ext cx="3634163" cy="87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5" imgW="2006600" imgH="482600" progId="Equation.3">
                  <p:embed/>
                </p:oleObj>
              </mc:Choice>
              <mc:Fallback>
                <p:oleObj name="Equation" r:id="rId5" imgW="2006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1337" y="5425757"/>
                        <a:ext cx="3634163" cy="87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527442" y="5859619"/>
            <a:ext cx="559469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7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5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2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4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8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5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were the </a:t>
            </a:r>
            <a:r>
              <a:rPr lang="en-US" i="1" dirty="0" smtClean="0">
                <a:solidFill>
                  <a:srgbClr val="FF0000"/>
                </a:solidFill>
              </a:rPr>
              <a:t>model</a:t>
            </a:r>
            <a:r>
              <a:rPr lang="en-US" dirty="0" smtClean="0">
                <a:solidFill>
                  <a:srgbClr val="FF0000"/>
                </a:solidFill>
              </a:rPr>
              <a:t> assumptions (if any) that </a:t>
            </a:r>
            <a:r>
              <a:rPr lang="en-US" i="1" dirty="0" smtClean="0">
                <a:solidFill>
                  <a:srgbClr val="FF0000"/>
                </a:solidFill>
              </a:rPr>
              <a:t>k-</a:t>
            </a:r>
            <a:r>
              <a:rPr lang="en-US" dirty="0" smtClean="0">
                <a:solidFill>
                  <a:srgbClr val="FF0000"/>
                </a:solidFill>
              </a:rPr>
              <a:t>NN and NB </a:t>
            </a:r>
            <a:r>
              <a:rPr lang="en-US" dirty="0" smtClean="0">
                <a:solidFill>
                  <a:srgbClr val="FF0000"/>
                </a:solidFill>
              </a:rPr>
              <a:t>made </a:t>
            </a:r>
            <a:r>
              <a:rPr lang="en-US" dirty="0" smtClean="0">
                <a:solidFill>
                  <a:srgbClr val="FF0000"/>
                </a:solidFill>
              </a:rPr>
              <a:t>about the data?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Are there </a:t>
            </a:r>
            <a:r>
              <a:rPr lang="en-US" dirty="0" smtClean="0">
                <a:solidFill>
                  <a:srgbClr val="FF0000"/>
                </a:solidFill>
              </a:rPr>
              <a:t>training data </a:t>
            </a:r>
            <a:r>
              <a:rPr lang="en-US" dirty="0" smtClean="0">
                <a:solidFill>
                  <a:srgbClr val="FF0000"/>
                </a:solidFill>
              </a:rPr>
              <a:t>sets that could never be learned </a:t>
            </a:r>
            <a:r>
              <a:rPr lang="en-US" dirty="0" smtClean="0">
                <a:solidFill>
                  <a:srgbClr val="FF0000"/>
                </a:solidFill>
              </a:rPr>
              <a:t>correctly by these algorithms?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Machine Learning: A Geometric 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7" y="1447612"/>
            <a:ext cx="7102060" cy="53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MMI10" pitchFamily="34" charset="2"/>
                </a:rPr>
                <a:t>K</a:t>
              </a:r>
              <a:r>
                <a:rPr lang="en-GB" dirty="0" smtClean="0">
                  <a:latin typeface="CMR12" pitchFamily="34" charset="2"/>
                </a:rPr>
                <a:t> = 1</a:t>
              </a:r>
              <a:endParaRPr lang="en-GB" dirty="0">
                <a:latin typeface="CMR12" pitchFamily="34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36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8153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strong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400" dirty="0"/>
              <a:t>in 2 dimensions, </a:t>
            </a:r>
            <a:r>
              <a:rPr lang="en-US" sz="2400" dirty="0" smtClean="0"/>
              <a:t>you can </a:t>
            </a:r>
            <a:r>
              <a:rPr lang="en-US" sz="2400" dirty="0"/>
              <a:t>separate </a:t>
            </a:r>
            <a:r>
              <a:rPr lang="en-US" sz="2400" dirty="0" smtClean="0"/>
              <a:t>labels/</a:t>
            </a:r>
            <a:r>
              <a:rPr lang="en-US" sz="2400" dirty="0" smtClean="0"/>
              <a:t>classes </a:t>
            </a:r>
            <a:r>
              <a:rPr lang="en-US" sz="2400" dirty="0"/>
              <a:t>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 smtClean="0"/>
              <a:t>hyperplanes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FF6600"/>
                </a:solidFill>
              </a:rPr>
              <a:t>linear model </a:t>
            </a:r>
            <a:r>
              <a:rPr lang="en-US" sz="2400" dirty="0" smtClean="0"/>
              <a:t>is a model that assumes the data is linearly separable</a:t>
            </a:r>
            <a:endParaRPr lang="en-US" sz="2400" dirty="0"/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53"/>
            <a:ext cx="8564978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hyperplane</a:t>
            </a:r>
            <a:r>
              <a:rPr lang="en-US" dirty="0" smtClean="0"/>
              <a:t> is line/plane in a high 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What defines a </a:t>
            </a:r>
            <a:r>
              <a:rPr lang="en-US" sz="3600" dirty="0" err="1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4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96538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763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146953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43948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277" y="5178672"/>
            <a:ext cx="3162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this line look like?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5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07544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14006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7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99401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6495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11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902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2551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also view it as the line perpendicular to the </a:t>
            </a:r>
            <a:r>
              <a:rPr lang="en-US" sz="2800" i="1" dirty="0" smtClean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100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7654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w=(1,2)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Mathematically, how can we classify points based on a line?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BLUE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(1,-1)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969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17095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w=(1,2)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Mathematically, how can we classify points based on a line?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BLUE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(1,-1)</a:t>
            </a:r>
            <a:endParaRPr lang="en-US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68715"/>
              </p:ext>
            </p:extLst>
          </p:nvPr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Equation" r:id="rId5" imgW="850900" imgH="177800" progId="Equation.3">
                  <p:embed/>
                </p:oleObj>
              </mc:Choice>
              <mc:Fallback>
                <p:oleObj name="Equation" r:id="rId5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(1,1):</a:t>
            </a:r>
            <a:endParaRPr lang="en-US" sz="2400" dirty="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24244"/>
              </p:ext>
            </p:extLst>
          </p:nvPr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Equation" r:id="rId7" imgW="1016000" imgH="165100" progId="Equation.3">
                  <p:embed/>
                </p:oleObj>
              </mc:Choice>
              <mc:Fallback>
                <p:oleObj name="Equation" r:id="rId7" imgW="1016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(1,-1):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sign indicates which side of the line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62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vs. Bananas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/>
                <a:gridCol w="724973"/>
                <a:gridCol w="1156348"/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Label</a:t>
                      </a:r>
                      <a:endParaRPr lang="en-US" sz="1400" dirty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we visualize this data?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5480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42343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move the line off of the origin?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713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6456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97295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325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5524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Now intersects at -1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9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linear model in </a:t>
            </a:r>
            <a:r>
              <a:rPr lang="en-US" i="1" dirty="0" smtClean="0"/>
              <a:t>n</a:t>
            </a:r>
            <a:r>
              <a:rPr lang="en-US" dirty="0" smtClean="0"/>
              <a:t>-dimensional space (i.e. </a:t>
            </a:r>
            <a:r>
              <a:rPr lang="en-US" i="1" dirty="0" smtClean="0"/>
              <a:t>n</a:t>
            </a:r>
            <a:r>
              <a:rPr lang="en-US" dirty="0" smtClean="0"/>
              <a:t> features) is define by </a:t>
            </a:r>
            <a:r>
              <a:rPr lang="en-US" i="1" dirty="0" smtClean="0"/>
              <a:t>n+</a:t>
            </a:r>
            <a:r>
              <a:rPr lang="en-US" dirty="0" smtClean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 smtClean="0"/>
              <a:t>n</a:t>
            </a:r>
            <a:r>
              <a:rPr lang="en-US" dirty="0" smtClean="0"/>
              <a:t>-dimensions, a </a:t>
            </a:r>
            <a:r>
              <a:rPr lang="en-US" i="1" dirty="0" err="1" smtClean="0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68437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8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b = -a)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630156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9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57067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classify with a linear model by checking the sign: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Negative example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90376"/>
              </p:ext>
            </p:extLst>
          </p:nvPr>
        </p:nvGraphicFramePr>
        <p:xfrm>
          <a:off x="4525963" y="3071813"/>
          <a:ext cx="22034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3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5963" y="3071813"/>
                        <a:ext cx="2203450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Positive example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72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f</a:t>
            </a:r>
            <a:r>
              <a:rPr lang="en-US" sz="2400" i="1" baseline="-25000" dirty="0" smtClean="0">
                <a:latin typeface="Arial"/>
                <a:cs typeface="Arial"/>
              </a:rPr>
              <a:t>1</a:t>
            </a:r>
            <a:r>
              <a:rPr lang="en-US" sz="2400" i="1" dirty="0" smtClean="0">
                <a:latin typeface="Arial"/>
                <a:cs typeface="Arial"/>
              </a:rPr>
              <a:t>,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f</a:t>
            </a:r>
            <a:r>
              <a:rPr lang="en-US" sz="2400" i="1" baseline="-25000" dirty="0" smtClean="0">
                <a:latin typeface="Arial"/>
                <a:cs typeface="Arial"/>
              </a:rPr>
              <a:t>2</a:t>
            </a:r>
            <a:r>
              <a:rPr lang="en-US" sz="2400" i="1" dirty="0" smtClean="0">
                <a:latin typeface="Arial"/>
                <a:cs typeface="Arial"/>
              </a:rPr>
              <a:t>, …, </a:t>
            </a:r>
            <a:r>
              <a:rPr lang="en-US" sz="2400" i="1" dirty="0" err="1" smtClean="0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m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02975"/>
              </p:ext>
            </p:extLst>
          </p:nvPr>
        </p:nvGraphicFramePr>
        <p:xfrm>
          <a:off x="4525963" y="4140200"/>
          <a:ext cx="2203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5963" y="4140200"/>
                        <a:ext cx="220345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73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 labels)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learn a linear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9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</a:t>
            </a:r>
            <a:r>
              <a:rPr lang="en-US" dirty="0" err="1" smtClean="0">
                <a:solidFill>
                  <a:srgbClr val="FF0000"/>
                </a:solidFill>
              </a:rPr>
              <a:t>hyperplane</a:t>
            </a:r>
            <a:r>
              <a:rPr lang="en-US" dirty="0" smtClean="0">
                <a:solidFill>
                  <a:srgbClr val="FF0000"/>
                </a:solidFill>
              </a:rPr>
              <a:t> would you choose?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6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Choose the line where the distance to the nearest point(s) is as large as possible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73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r>
              <a:rPr lang="en-US" sz="2000" dirty="0" smtClean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</a:t>
            </a:r>
            <a:r>
              <a:rPr lang="en-US" sz="2000" dirty="0" smtClean="0">
                <a:solidFill>
                  <a:srgbClr val="FF6600"/>
                </a:solidFill>
              </a:rPr>
              <a:t>arge margin </a:t>
            </a:r>
            <a:r>
              <a:rPr lang="en-US" sz="2000" dirty="0" smtClean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6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Select the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with the largest margin where the points are classified correctly!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Setup as a </a:t>
            </a:r>
            <a:r>
              <a:rPr lang="en-US" sz="2800" dirty="0" smtClean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68468"/>
              </p:ext>
            </p:extLst>
          </p:nvPr>
        </p:nvGraphicFramePr>
        <p:xfrm>
          <a:off x="2447357" y="3890515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7357" y="3890515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81352"/>
              </p:ext>
            </p:extLst>
          </p:nvPr>
        </p:nvGraphicFramePr>
        <p:xfrm>
          <a:off x="2494632" y="4862760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Equation" r:id="rId6" imgW="1219200" imgH="215900" progId="Equation.3">
                  <p:embed/>
                </p:oleObj>
              </mc:Choice>
              <mc:Fallback>
                <p:oleObj name="Equation" r:id="rId6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4632" y="4862760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4640" y="43066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96064" y="4860625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say?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456" y="5893167"/>
            <a:ext cx="602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y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: label for example </a:t>
            </a:r>
            <a:r>
              <a:rPr lang="en-US" sz="2000" dirty="0" err="1" smtClean="0"/>
              <a:t>i</a:t>
            </a:r>
            <a:r>
              <a:rPr lang="en-US" sz="2000" dirty="0" smtClean="0"/>
              <a:t>, either 1 (positive) or -1 (negative)</a:t>
            </a:r>
          </a:p>
          <a:p>
            <a:r>
              <a:rPr lang="en-US" sz="2000" i="1" dirty="0" smtClean="0"/>
              <a:t>x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: our feature </a:t>
            </a:r>
            <a:r>
              <a:rPr lang="en-US" sz="2000" dirty="0" smtClean="0">
                <a:solidFill>
                  <a:srgbClr val="0000FF"/>
                </a:solidFill>
              </a:rPr>
              <a:t>vector</a:t>
            </a:r>
            <a:r>
              <a:rPr lang="en-US" sz="2000" dirty="0" smtClean="0"/>
              <a:t> for example </a:t>
            </a:r>
            <a:r>
              <a:rPr lang="en-US" sz="2000" dirty="0" err="1" smtClean="0"/>
              <a:t>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8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vs. Bananas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/>
                <a:gridCol w="724973"/>
                <a:gridCol w="1156348"/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Label</a:t>
                      </a:r>
                      <a:endParaRPr lang="en-US" sz="1400" dirty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706218"/>
            <a:ext cx="437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Turn features into numerical </a:t>
            </a:r>
            <a:r>
              <a:rPr lang="en-US" sz="2400" dirty="0" smtClean="0">
                <a:solidFill>
                  <a:srgbClr val="0000FF"/>
                </a:solidFill>
              </a:rPr>
              <a:t>values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41501" y="2624071"/>
            <a:ext cx="4765539" cy="2868824"/>
            <a:chOff x="3841501" y="2624071"/>
            <a:chExt cx="4765539" cy="286882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728" y="509278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Weight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Color</a:t>
              </a:r>
              <a:endParaRPr lang="en-US" sz="2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view examples as points in an </a:t>
            </a:r>
            <a:r>
              <a:rPr lang="en-US" sz="2400" i="1" dirty="0" smtClean="0"/>
              <a:t>n</a:t>
            </a:r>
            <a:r>
              <a:rPr lang="en-US" sz="2400" dirty="0" smtClean="0"/>
              <a:t>-dimensional space where </a:t>
            </a:r>
            <a:r>
              <a:rPr lang="en-US" sz="2400" i="1" dirty="0" smtClean="0"/>
              <a:t>n</a:t>
            </a:r>
            <a:r>
              <a:rPr lang="en-US" sz="2400" dirty="0" smtClean="0"/>
              <a:t> is the number of features </a:t>
            </a:r>
            <a:r>
              <a:rPr lang="en-US" sz="2400" dirty="0" smtClean="0"/>
              <a:t>called the </a:t>
            </a:r>
            <a:r>
              <a:rPr lang="en-US" sz="2400" dirty="0" smtClean="0">
                <a:solidFill>
                  <a:srgbClr val="FF6600"/>
                </a:solidFill>
              </a:rPr>
              <a:t>feature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65816"/>
              </p:ext>
            </p:extLst>
          </p:nvPr>
        </p:nvGraphicFramePr>
        <p:xfrm>
          <a:off x="5885671" y="197092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2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5671" y="197092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61826"/>
              </p:ext>
            </p:extLst>
          </p:nvPr>
        </p:nvGraphicFramePr>
        <p:xfrm>
          <a:off x="5948202" y="3201863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3" name="Equation" r:id="rId5" imgW="1206500" imgH="215900" progId="Equation.3">
                  <p:embed/>
                </p:oleObj>
              </mc:Choice>
              <mc:Fallback>
                <p:oleObj name="Equation" r:id="rId5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8202" y="3201863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2954" y="25754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21805"/>
              </p:ext>
            </p:extLst>
          </p:nvPr>
        </p:nvGraphicFramePr>
        <p:xfrm>
          <a:off x="927329" y="2042832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4" name="Equation" r:id="rId7" imgW="1320800" imgH="215900" progId="Equation.3">
                  <p:embed/>
                </p:oleObj>
              </mc:Choice>
              <mc:Fallback>
                <p:oleObj name="Equation" r:id="rId7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329" y="2042832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4149"/>
              </p:ext>
            </p:extLst>
          </p:nvPr>
        </p:nvGraphicFramePr>
        <p:xfrm>
          <a:off x="974604" y="3274036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5" name="Equation" r:id="rId8" imgW="1219200" imgH="215900" progId="Equation.3">
                  <p:embed/>
                </p:oleObj>
              </mc:Choice>
              <mc:Fallback>
                <p:oleObj name="Equation" r:id="rId8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4604" y="3274036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4612" y="264734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3667" y="1681484"/>
            <a:ext cx="0" cy="26528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9695" y="5080000"/>
            <a:ext cx="324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Are these equivalent?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28564"/>
              </p:ext>
            </p:extLst>
          </p:nvPr>
        </p:nvGraphicFramePr>
        <p:xfrm>
          <a:off x="7583310" y="3688344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6" name="Equation" r:id="rId10" imgW="342900" imgH="165100" progId="Equation.3">
                  <p:embed/>
                </p:oleObj>
              </mc:Choice>
              <mc:Fallback>
                <p:oleObj name="Equation" r:id="rId10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3310" y="3688344"/>
                        <a:ext cx="862012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6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03221"/>
              </p:ext>
            </p:extLst>
          </p:nvPr>
        </p:nvGraphicFramePr>
        <p:xfrm>
          <a:off x="5885671" y="197092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6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5671" y="197092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197848"/>
              </p:ext>
            </p:extLst>
          </p:nvPr>
        </p:nvGraphicFramePr>
        <p:xfrm>
          <a:off x="5948202" y="3201863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7" name="Equation" r:id="rId6" imgW="1206500" imgH="215900" progId="Equation.3">
                  <p:embed/>
                </p:oleObj>
              </mc:Choice>
              <mc:Fallback>
                <p:oleObj name="Equation" r:id="rId6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8202" y="3201863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2954" y="25754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63597"/>
              </p:ext>
            </p:extLst>
          </p:nvPr>
        </p:nvGraphicFramePr>
        <p:xfrm>
          <a:off x="927329" y="2042832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8" name="Equation" r:id="rId8" imgW="1320800" imgH="215900" progId="Equation.3">
                  <p:embed/>
                </p:oleObj>
              </mc:Choice>
              <mc:Fallback>
                <p:oleObj name="Equation" r:id="rId8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329" y="2042832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337141"/>
              </p:ext>
            </p:extLst>
          </p:nvPr>
        </p:nvGraphicFramePr>
        <p:xfrm>
          <a:off x="974604" y="3274036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9" name="Equation" r:id="rId9" imgW="1219200" imgH="215900" progId="Equation.3">
                  <p:embed/>
                </p:oleObj>
              </mc:Choice>
              <mc:Fallback>
                <p:oleObj name="Equation" r:id="rId9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4604" y="3274036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4612" y="264734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3667" y="1681484"/>
            <a:ext cx="0" cy="26528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612" y="5541397"/>
            <a:ext cx="2211950" cy="1190363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82050" y="5541397"/>
            <a:ext cx="206735" cy="54170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55222" y="5710837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w=(0.5,1)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840629" y="5514351"/>
            <a:ext cx="2211950" cy="1190363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58067" y="4989685"/>
            <a:ext cx="444780" cy="106637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37200" y="5779775"/>
            <a:ext cx="1085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31087" y="5438740"/>
            <a:ext cx="2211950" cy="1190363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48525" y="4301121"/>
            <a:ext cx="664697" cy="167932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5260" y="5665697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w=(2,4)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97333" y="58561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788905"/>
              </p:ext>
            </p:extLst>
          </p:nvPr>
        </p:nvGraphicFramePr>
        <p:xfrm>
          <a:off x="7583310" y="3688344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0" name="Equation" r:id="rId11" imgW="342900" imgH="165100" progId="Equation.3">
                  <p:embed/>
                </p:oleObj>
              </mc:Choice>
              <mc:Fallback>
                <p:oleObj name="Equation" r:id="rId11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83310" y="3688344"/>
                        <a:ext cx="862012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68779"/>
              </p:ext>
            </p:extLst>
          </p:nvPr>
        </p:nvGraphicFramePr>
        <p:xfrm>
          <a:off x="2851782" y="2825823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1782" y="2825823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97994"/>
              </p:ext>
            </p:extLst>
          </p:nvPr>
        </p:nvGraphicFramePr>
        <p:xfrm>
          <a:off x="2930525" y="366487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0525" y="366487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327376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649" y="5246778"/>
            <a:ext cx="572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We’ll assume c =1, however, any c &gt; 0 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9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90029" y="1865489"/>
            <a:ext cx="492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calculate the margin?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5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any separating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These are called the support vectors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8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86729" y="1603879"/>
            <a:ext cx="7070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 smtClean="0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6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1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44135"/>
              </p:ext>
            </p:extLst>
          </p:nvPr>
        </p:nvGraphicFramePr>
        <p:xfrm>
          <a:off x="5390896" y="3903423"/>
          <a:ext cx="2594606" cy="56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3" imgW="1104900" imgH="241300" progId="Equation.3">
                  <p:embed/>
                </p:oleObj>
              </mc:Choice>
              <mc:Fallback>
                <p:oleObj name="Equation" r:id="rId3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0896" y="3903423"/>
                        <a:ext cx="2594606" cy="56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22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1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17452"/>
              </p:ext>
            </p:extLst>
          </p:nvPr>
        </p:nvGraphicFramePr>
        <p:xfrm>
          <a:off x="5535789" y="3627438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89" y="3627438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length normalized weight vectors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0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Examples in a feature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87865"/>
              </p:ext>
            </p:extLst>
          </p:nvPr>
        </p:nvGraphicFramePr>
        <p:xfrm>
          <a:off x="4858455" y="3301843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8455" y="3301843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78071"/>
              </p:ext>
            </p:extLst>
          </p:nvPr>
        </p:nvGraphicFramePr>
        <p:xfrm>
          <a:off x="5600700" y="4315181"/>
          <a:ext cx="30257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4" name="Equation" r:id="rId5" imgW="1371600" imgH="419100" progId="Equation.3">
                  <p:embed/>
                </p:oleObj>
              </mc:Choice>
              <mc:Fallback>
                <p:oleObj name="Equation" r:id="rId5" imgW="1371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0700" y="4315181"/>
                        <a:ext cx="302577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89568"/>
              </p:ext>
            </p:extLst>
          </p:nvPr>
        </p:nvGraphicFramePr>
        <p:xfrm>
          <a:off x="5626983" y="5187950"/>
          <a:ext cx="28305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5" name="Equation" r:id="rId7" imgW="1282700" imgH="419100" progId="Equation.3">
                  <p:embed/>
                </p:oleObj>
              </mc:Choice>
              <mc:Fallback>
                <p:oleObj name="Equation" r:id="rId7" imgW="1282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6983" y="5187950"/>
                        <a:ext cx="283051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134577"/>
              </p:ext>
            </p:extLst>
          </p:nvPr>
        </p:nvGraphicFramePr>
        <p:xfrm>
          <a:off x="5629275" y="6242127"/>
          <a:ext cx="923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6" name="Equation" r:id="rId9" imgW="419100" imgH="165100" progId="Equation.3">
                  <p:embed/>
                </p:oleObj>
              </mc:Choice>
              <mc:Fallback>
                <p:oleObj name="Equation" r:id="rId9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29275" y="6242127"/>
                        <a:ext cx="9239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58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317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length normalized?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33728"/>
              </p:ext>
            </p:extLst>
          </p:nvPr>
        </p:nvGraphicFramePr>
        <p:xfrm>
          <a:off x="5535789" y="3627438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89" y="3627438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length normalized weight vectors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3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317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length normalized?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w=(2,4)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15284"/>
              </p:ext>
            </p:extLst>
          </p:nvPr>
        </p:nvGraphicFramePr>
        <p:xfrm>
          <a:off x="5535789" y="3627438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89" y="3627438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length normalized weight vectors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9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4130515"/>
            <a:ext cx="206735" cy="49727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317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length normalized?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w=(0.5,1)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05657"/>
              </p:ext>
            </p:extLst>
          </p:nvPr>
        </p:nvGraphicFramePr>
        <p:xfrm>
          <a:off x="5535789" y="3627438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89" y="3627438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length normalized weight vectors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5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482688" y="32956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344576" y="62849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51932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44651" y="447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097051" y="501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7160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49451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7160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868451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630451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532151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21638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31544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846351" y="5995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468651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900326" y="5359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544851" y="570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32306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716176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325776" y="3352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39257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555838" y="4495800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828888" y="5291138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462301" y="44783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382801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735101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>
          <a:xfrm rot="18012209">
            <a:off x="3258925" y="3013234"/>
            <a:ext cx="190358" cy="34723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30651" y="2583233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853545" y="3279952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725333" y="5448300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21" y="3457575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252751" y="4379913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628864" y="5194301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681251" y="4632326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6038" y="2226117"/>
            <a:ext cx="265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Thought experiment: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8222" y="2765778"/>
            <a:ext cx="3640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Someone gives you the optimal support vectors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Where is the max margin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41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15963" y="2321623"/>
            <a:ext cx="307436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 = (d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-d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)/2 </a:t>
            </a:r>
            <a:endParaRPr lang="en-US" sz="2800" b="1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482688" y="32956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344576" y="62849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51932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44651" y="447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097051" y="501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7160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49451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7160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868451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630451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532151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21638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31544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846351" y="5995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468651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900326" y="5359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544851" y="570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32306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716176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325776" y="3352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39257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555838" y="4495800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828888" y="5291138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462301" y="44783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382801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735101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182884"/>
              </p:ext>
            </p:extLst>
          </p:nvPr>
        </p:nvGraphicFramePr>
        <p:xfrm>
          <a:off x="635881" y="1594927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881" y="1594927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230651" y="2583233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853545" y="3279952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725333" y="5448300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21" y="3457575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1333" y="3203222"/>
            <a:ext cx="4106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Max margin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is halfway in between the positive support vectors and the negative support vectors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1333" y="5700889"/>
            <a:ext cx="101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252751" y="4379913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628864" y="5194301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681251" y="4632326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18012209">
            <a:off x="3258925" y="3013234"/>
            <a:ext cx="190358" cy="34723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12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15963" y="2321623"/>
            <a:ext cx="307436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 = (d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-d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)/2 </a:t>
            </a:r>
            <a:endParaRPr lang="en-US" sz="2800" b="1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482688" y="32956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344576" y="62849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51932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44651" y="447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097051" y="501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7160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49451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7160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868451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630451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532151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21638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31544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846351" y="5995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468651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900326" y="5359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544851" y="570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32306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716176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325776" y="3352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39257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555838" y="4495800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828888" y="5291138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462301" y="44783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382801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735101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62534"/>
              </p:ext>
            </p:extLst>
          </p:nvPr>
        </p:nvGraphicFramePr>
        <p:xfrm>
          <a:off x="635881" y="1594927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881" y="1594927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230651" y="2583233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853545" y="3279952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725333" y="5448300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21" y="3457575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1333" y="3203222"/>
            <a:ext cx="4106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 margin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is halfway in between the positive support vectors and the negative support vectors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15963" y="4825524"/>
            <a:ext cx="3679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All support vectors are the same distance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To maximize, </a:t>
            </a:r>
            <a:r>
              <a:rPr lang="en-US" sz="2000" dirty="0" err="1" smtClean="0">
                <a:solidFill>
                  <a:srgbClr val="0000FF"/>
                </a:solidFill>
              </a:rPr>
              <a:t>hyperplane</a:t>
            </a:r>
            <a:r>
              <a:rPr lang="en-US" sz="2000" dirty="0" smtClean="0">
                <a:solidFill>
                  <a:srgbClr val="0000FF"/>
                </a:solidFill>
              </a:rPr>
              <a:t> should be directly in between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252751" y="4379913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628864" y="5194301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681251" y="4632326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18012209">
            <a:off x="3258925" y="3013234"/>
            <a:ext cx="190358" cy="34723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58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059863" y="1536793"/>
            <a:ext cx="307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 = (d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-d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)/2 </a:t>
            </a:r>
            <a:endParaRPr lang="en-US" sz="2800" b="1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2801" y="3295650"/>
            <a:ext cx="0" cy="304165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104689" y="6284913"/>
            <a:ext cx="4081462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279439" y="4114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704764" y="44719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857164" y="50180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4761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009564" y="38750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76164" y="47894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628564" y="4941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390564" y="4560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292264" y="45481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19239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29145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606464" y="59959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228764" y="48656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660439" y="53594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304964" y="5703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2990764" y="47894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476289" y="32766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085889" y="3352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152689" y="4114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315951" y="4495800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589001" y="5291138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222414" y="4478338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142914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495214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66537"/>
              </p:ext>
            </p:extLst>
          </p:nvPr>
        </p:nvGraphicFramePr>
        <p:xfrm>
          <a:off x="635881" y="1594927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6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881" y="1594927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613658" y="3279952"/>
            <a:ext cx="2243139" cy="2990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485446" y="5448300"/>
            <a:ext cx="398060" cy="417513"/>
          </a:xfrm>
          <a:prstGeom prst="plus">
            <a:avLst>
              <a:gd name="adj" fmla="val 3788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534" y="3457575"/>
            <a:ext cx="398060" cy="184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012864" y="4379913"/>
            <a:ext cx="254000" cy="184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388977" y="5194301"/>
            <a:ext cx="244475" cy="174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441364" y="4632326"/>
            <a:ext cx="234950" cy="179387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78599" y="2071687"/>
            <a:ext cx="5523068" cy="1204913"/>
            <a:chOff x="3578599" y="2071687"/>
            <a:chExt cx="5523068" cy="120491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509347"/>
                </p:ext>
              </p:extLst>
            </p:nvPr>
          </p:nvGraphicFramePr>
          <p:xfrm>
            <a:off x="3578599" y="2444381"/>
            <a:ext cx="1087967" cy="458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7" name="Equation" r:id="rId5" imgW="482600" imgH="203200" progId="Equation.3">
                    <p:embed/>
                  </p:oleObj>
                </mc:Choice>
                <mc:Fallback>
                  <p:oleObj name="Equation" r:id="rId5" imgW="482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78599" y="2444381"/>
                          <a:ext cx="1087967" cy="4580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5748817"/>
                </p:ext>
              </p:extLst>
            </p:nvPr>
          </p:nvGraphicFramePr>
          <p:xfrm>
            <a:off x="4716992" y="2071687"/>
            <a:ext cx="4384675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8" name="Equation" r:id="rId7" imgW="1943100" imgH="533400" progId="Equation.3">
                    <p:embed/>
                  </p:oleObj>
                </mc:Choice>
                <mc:Fallback>
                  <p:oleObj name="Equation" r:id="rId7" imgW="1943100" imgH="533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16992" y="2071687"/>
                          <a:ext cx="4384675" cy="1204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389255" y="3481503"/>
            <a:ext cx="4411184" cy="2412766"/>
            <a:chOff x="4666566" y="4418955"/>
            <a:chExt cx="4411184" cy="2412766"/>
          </a:xfrm>
        </p:grpSpPr>
        <p:grpSp>
          <p:nvGrpSpPr>
            <p:cNvPr id="9" name="Group 8"/>
            <p:cNvGrpSpPr/>
            <p:nvPr/>
          </p:nvGrpSpPr>
          <p:grpSpPr>
            <a:xfrm>
              <a:off x="4666566" y="4418955"/>
              <a:ext cx="4411184" cy="2412766"/>
              <a:chOff x="4666566" y="4418955"/>
              <a:chExt cx="4411184" cy="241276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66566" y="4418955"/>
                <a:ext cx="4411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What is 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wx+b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for support vectors?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21627" y="5192832"/>
                <a:ext cx="723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Hint:</a:t>
                </a:r>
                <a:endParaRPr lang="en-US" sz="2400" dirty="0"/>
              </a:p>
            </p:txBody>
          </p:sp>
          <p:graphicFrame>
            <p:nvGraphicFramePr>
              <p:cNvPr id="61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099710"/>
                  </p:ext>
                </p:extLst>
              </p:nvPr>
            </p:nvGraphicFramePr>
            <p:xfrm>
              <a:off x="5374950" y="6374951"/>
              <a:ext cx="2525591" cy="4567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69" name="Equation" r:id="rId9" imgW="1193800" imgH="215900" progId="Equation.3">
                      <p:embed/>
                    </p:oleObj>
                  </mc:Choice>
                  <mc:Fallback>
                    <p:oleObj name="Equation" r:id="rId9" imgW="11938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374950" y="6374951"/>
                            <a:ext cx="2525591" cy="45677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" name="TextBox 63"/>
              <p:cNvSpPr txBox="1"/>
              <p:nvPr/>
            </p:nvSpPr>
            <p:spPr>
              <a:xfrm>
                <a:off x="5059863" y="5932508"/>
                <a:ext cx="1201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subject to:</a:t>
                </a:r>
                <a:endParaRPr lang="en-US" sz="2000" dirty="0"/>
              </a:p>
            </p:txBody>
          </p:sp>
        </p:grp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9358552"/>
                </p:ext>
              </p:extLst>
            </p:nvPr>
          </p:nvGraphicFramePr>
          <p:xfrm>
            <a:off x="5356627" y="5604162"/>
            <a:ext cx="2326996" cy="380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70" name="Equation" r:id="rId11" imgW="1320800" imgH="215900" progId="Equation.3">
                    <p:embed/>
                  </p:oleObj>
                </mc:Choice>
                <mc:Fallback>
                  <p:oleObj name="Equation" r:id="rId11" imgW="1320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56627" y="5604162"/>
                          <a:ext cx="2326996" cy="3803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03283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02006"/>
              </p:ext>
            </p:extLst>
          </p:nvPr>
        </p:nvGraphicFramePr>
        <p:xfrm>
          <a:off x="2851782" y="2117112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2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1782" y="2117112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529415"/>
              </p:ext>
            </p:extLst>
          </p:nvPr>
        </p:nvGraphicFramePr>
        <p:xfrm>
          <a:off x="2930525" y="2838802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3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25" y="2838802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45532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2998" y="4148667"/>
            <a:ext cx="3721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support vectors have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358516"/>
              </p:ext>
            </p:extLst>
          </p:nvPr>
        </p:nvGraphicFramePr>
        <p:xfrm>
          <a:off x="4923587" y="4220810"/>
          <a:ext cx="2019077" cy="45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4" name="Equation" r:id="rId7" imgW="965200" imgH="215900" progId="Equation.3">
                  <p:embed/>
                </p:oleObj>
              </mc:Choice>
              <mc:Fallback>
                <p:oleObj name="Equation" r:id="rId7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3587" y="4220810"/>
                        <a:ext cx="2019077" cy="45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30973" y="5069568"/>
            <a:ext cx="661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Otherwise, we could make the margin larger!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059863" y="1536793"/>
            <a:ext cx="307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 = (d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-d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)/2 </a:t>
            </a:r>
            <a:endParaRPr lang="en-US" sz="2800" b="1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2801" y="3295650"/>
            <a:ext cx="0" cy="304165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104689" y="6284913"/>
            <a:ext cx="4081462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279439" y="4114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704764" y="44719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857164" y="50180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4761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009564" y="38750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76164" y="47894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628564" y="4941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390564" y="4560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292264" y="45481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19239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29145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606464" y="59959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228764" y="48656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660439" y="53594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304964" y="5703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2990764" y="47894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476289" y="32766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085889" y="3352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152689" y="4114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315951" y="4495800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589001" y="5291138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222414" y="4478338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142914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495214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735913"/>
              </p:ext>
            </p:extLst>
          </p:nvPr>
        </p:nvGraphicFramePr>
        <p:xfrm>
          <a:off x="635881" y="1594927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4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881" y="1594927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613658" y="3279952"/>
            <a:ext cx="2243139" cy="2990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485446" y="5448300"/>
            <a:ext cx="398060" cy="417513"/>
          </a:xfrm>
          <a:prstGeom prst="plus">
            <a:avLst>
              <a:gd name="adj" fmla="val 3788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534" y="3457575"/>
            <a:ext cx="398060" cy="184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012864" y="4379913"/>
            <a:ext cx="254000" cy="184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388977" y="5194301"/>
            <a:ext cx="244475" cy="174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441364" y="4632326"/>
            <a:ext cx="234950" cy="179387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78599" y="2071687"/>
            <a:ext cx="5523068" cy="1204913"/>
            <a:chOff x="3578599" y="2071687"/>
            <a:chExt cx="5523068" cy="120491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378902"/>
                </p:ext>
              </p:extLst>
            </p:nvPr>
          </p:nvGraphicFramePr>
          <p:xfrm>
            <a:off x="3578599" y="2444381"/>
            <a:ext cx="1087967" cy="458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15" name="Equation" r:id="rId5" imgW="482600" imgH="203200" progId="Equation.3">
                    <p:embed/>
                  </p:oleObj>
                </mc:Choice>
                <mc:Fallback>
                  <p:oleObj name="Equation" r:id="rId5" imgW="482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78599" y="2444381"/>
                          <a:ext cx="1087967" cy="4580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206377"/>
                </p:ext>
              </p:extLst>
            </p:nvPr>
          </p:nvGraphicFramePr>
          <p:xfrm>
            <a:off x="4716992" y="2071687"/>
            <a:ext cx="4384675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16" name="Equation" r:id="rId7" imgW="1943100" imgH="533400" progId="Equation.3">
                    <p:embed/>
                  </p:oleObj>
                </mc:Choice>
                <mc:Fallback>
                  <p:oleObj name="Equation" r:id="rId7" imgW="1943100" imgH="533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16992" y="2071687"/>
                          <a:ext cx="4384675" cy="1204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86756"/>
              </p:ext>
            </p:extLst>
          </p:nvPr>
        </p:nvGraphicFramePr>
        <p:xfrm>
          <a:off x="4716992" y="3352800"/>
          <a:ext cx="217805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7" name="Equation" r:id="rId9" imgW="965200" imgH="508000" progId="Equation.3">
                  <p:embed/>
                </p:oleObj>
              </mc:Choice>
              <mc:Fallback>
                <p:oleObj name="Equation" r:id="rId9" imgW="965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16992" y="3352800"/>
                        <a:ext cx="2178050" cy="114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83778" y="3745468"/>
            <a:ext cx="202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negative example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6674556" y="3745468"/>
            <a:ext cx="409222" cy="2000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45353"/>
              </p:ext>
            </p:extLst>
          </p:nvPr>
        </p:nvGraphicFramePr>
        <p:xfrm>
          <a:off x="4716992" y="4738689"/>
          <a:ext cx="85883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8" name="Equation" r:id="rId11" imgW="381000" imgH="444500" progId="Equation.3">
                  <p:embed/>
                </p:oleObj>
              </mc:Choice>
              <mc:Fallback>
                <p:oleObj name="Equation" r:id="rId11" imgW="381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6992" y="4738689"/>
                        <a:ext cx="858837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393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789970"/>
              </p:ext>
            </p:extLst>
          </p:nvPr>
        </p:nvGraphicFramePr>
        <p:xfrm>
          <a:off x="2817957" y="1941911"/>
          <a:ext cx="19748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Equation" r:id="rId3" imgW="800100" imgH="444500" progId="Equation.3">
                  <p:embed/>
                </p:oleObj>
              </mc:Choice>
              <mc:Fallback>
                <p:oleObj name="Equation" r:id="rId3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7957" y="1941911"/>
                        <a:ext cx="197485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61257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778" y="4562944"/>
            <a:ext cx="7867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Maximizing the margin is equivalent to minimizing ||w||!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</a:rPr>
              <a:t>              (subject to the separating constraints)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778" y="4562944"/>
            <a:ext cx="7867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Maximizing the margin is equivalent to minimizing ||w||!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</a:rPr>
              <a:t>              (subject to the separating constraints)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93973"/>
              </p:ext>
            </p:extLst>
          </p:nvPr>
        </p:nvGraphicFramePr>
        <p:xfrm>
          <a:off x="2874080" y="2357306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5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4080" y="2357306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08753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6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129" y="35105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75104"/>
              </p:ext>
            </p:extLst>
          </p:nvPr>
        </p:nvGraphicFramePr>
        <p:xfrm>
          <a:off x="1167144" y="2945005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144" y="2945005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01037"/>
              </p:ext>
            </p:extLst>
          </p:nvPr>
        </p:nvGraphicFramePr>
        <p:xfrm>
          <a:off x="1223589" y="3972173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0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3589" y="3972173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6780" y="4559586"/>
            <a:ext cx="617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constraints: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make sure the data is separable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encourages w to be larger (once the data is separable)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6261" y="2411875"/>
            <a:ext cx="630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minimization criterion wants w to be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11239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Maximizing the margin: the real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87321"/>
              </p:ext>
            </p:extLst>
          </p:nvPr>
        </p:nvGraphicFramePr>
        <p:xfrm>
          <a:off x="2930525" y="3549529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0525" y="3549529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30525" y="4572077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difference?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981709"/>
              </p:ext>
            </p:extLst>
          </p:nvPr>
        </p:nvGraphicFramePr>
        <p:xfrm>
          <a:off x="2727325" y="2282825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7325" y="2282825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2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Maximizing the margin: the real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402307"/>
              </p:ext>
            </p:extLst>
          </p:nvPr>
        </p:nvGraphicFramePr>
        <p:xfrm>
          <a:off x="2930525" y="3549529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0525" y="3549529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30525" y="4572077"/>
            <a:ext cx="243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squared?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289619"/>
              </p:ext>
            </p:extLst>
          </p:nvPr>
        </p:nvGraphicFramePr>
        <p:xfrm>
          <a:off x="2727325" y="2282825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6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7325" y="2282825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5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Maximizing the margin: the real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78029"/>
              </p:ext>
            </p:extLst>
          </p:nvPr>
        </p:nvGraphicFramePr>
        <p:xfrm>
          <a:off x="5532936" y="357128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5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2936" y="357128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91476" y="29445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272260"/>
              </p:ext>
            </p:extLst>
          </p:nvPr>
        </p:nvGraphicFramePr>
        <p:xfrm>
          <a:off x="5182099" y="2259013"/>
          <a:ext cx="3352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6" name="Equation" r:id="rId5" imgW="1358900" imgH="317500" progId="Equation.3">
                  <p:embed/>
                </p:oleObj>
              </mc:Choice>
              <mc:Fallback>
                <p:oleObj name="Equation" r:id="rId5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099" y="2259013"/>
                        <a:ext cx="33528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47444" y="1707445"/>
            <a:ext cx="0" cy="25309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90172"/>
              </p:ext>
            </p:extLst>
          </p:nvPr>
        </p:nvGraphicFramePr>
        <p:xfrm>
          <a:off x="658144" y="369545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7" name="Equation" r:id="rId7" imgW="1193800" imgH="215900" progId="Equation.3">
                  <p:embed/>
                </p:oleObj>
              </mc:Choice>
              <mc:Fallback>
                <p:oleObj name="Equation" r:id="rId7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144" y="369545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905" y="30969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086184"/>
              </p:ext>
            </p:extLst>
          </p:nvPr>
        </p:nvGraphicFramePr>
        <p:xfrm>
          <a:off x="534671" y="2304576"/>
          <a:ext cx="3478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8" name="Equation" r:id="rId8" imgW="1409700" imgH="368300" progId="Equation.3">
                  <p:embed/>
                </p:oleObj>
              </mc:Choice>
              <mc:Fallback>
                <p:oleObj name="Equation" r:id="rId8" imgW="1409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671" y="2304576"/>
                        <a:ext cx="347821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3532" y="4769556"/>
            <a:ext cx="672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Minimizing ||w|| is equivalent to minimizing ||w||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936" y="5693011"/>
            <a:ext cx="653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sum of the squared weights is a convex function!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Support vector machine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454808"/>
              </p:ext>
            </p:extLst>
          </p:nvPr>
        </p:nvGraphicFramePr>
        <p:xfrm>
          <a:off x="2953103" y="2637467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1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103" y="2637467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7843" y="2175802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98248"/>
              </p:ext>
            </p:extLst>
          </p:nvPr>
        </p:nvGraphicFramePr>
        <p:xfrm>
          <a:off x="2826103" y="1535818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6103" y="1535818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3265059"/>
            <a:ext cx="83186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a version of a </a:t>
            </a:r>
            <a:r>
              <a:rPr lang="en-US" sz="2400" dirty="0" smtClean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 smtClean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 smtClean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 smtClean="0"/>
              <a:t>Many, many variants of solving this problem (we’ll see one in a bit)</a:t>
            </a:r>
          </a:p>
        </p:txBody>
      </p:sp>
    </p:spTree>
    <p:extLst>
      <p:ext uri="{BB962C8B-B14F-4D97-AF65-F5344CB8AC3E}">
        <p14:creationId xmlns:p14="http://schemas.microsoft.com/office/powerpoint/2010/main" val="40156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successful (if not the most successful) classification approach: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799769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334" y="3816673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Support vector machine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80067" y="4458020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 nearest neighbor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1667" y="3132667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decision tree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132667"/>
            <a:ext cx="26797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40" y="3796831"/>
            <a:ext cx="27686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4458020"/>
            <a:ext cx="2578100" cy="381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0" y="5014388"/>
            <a:ext cx="2552700" cy="368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8264" y="4982578"/>
            <a:ext cx="1461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Naïve Bayes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307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over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47" y="1920802"/>
            <a:ext cx="8187901" cy="45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9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successful classifiers in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4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Perceptron algorithm</a:t>
            </a:r>
          </a:p>
          <a:p>
            <a:pPr lvl="1"/>
            <a:r>
              <a:rPr lang="en-US" dirty="0" smtClean="0"/>
              <a:t>Linear classifier</a:t>
            </a:r>
          </a:p>
          <a:p>
            <a:pPr lvl="1"/>
            <a:r>
              <a:rPr lang="en-US" dirty="0" smtClean="0"/>
              <a:t>Trains “online”</a:t>
            </a:r>
          </a:p>
          <a:p>
            <a:pPr lvl="1"/>
            <a:r>
              <a:rPr lang="en-US" dirty="0" smtClean="0"/>
              <a:t>Fast and easy to implement</a:t>
            </a:r>
          </a:p>
          <a:p>
            <a:pPr lvl="1"/>
            <a:r>
              <a:rPr lang="en-US" dirty="0" smtClean="0"/>
              <a:t>Often used for tuning parameters (not necessarily for classifying)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Logistic regression classifier (aka Maximum entropy classifier)</a:t>
            </a:r>
          </a:p>
          <a:p>
            <a:pPr lvl="1"/>
            <a:r>
              <a:rPr lang="en-US" dirty="0" smtClean="0"/>
              <a:t>Probabilistic classifier</a:t>
            </a:r>
          </a:p>
          <a:p>
            <a:pPr lvl="1"/>
            <a:r>
              <a:rPr lang="en-US" dirty="0" smtClean="0"/>
              <a:t>Doesn’t have the NB constraints</a:t>
            </a:r>
          </a:p>
          <a:p>
            <a:pPr lvl="1"/>
            <a:r>
              <a:rPr lang="en-US" dirty="0" smtClean="0"/>
              <a:t>Performs very well</a:t>
            </a:r>
          </a:p>
          <a:p>
            <a:pPr lvl="1"/>
            <a:r>
              <a:rPr lang="en-US" dirty="0" smtClean="0"/>
              <a:t>More computationally intensive to train than NB</a:t>
            </a:r>
          </a:p>
        </p:txBody>
      </p:sp>
    </p:spTree>
    <p:extLst>
      <p:ext uri="{BB962C8B-B14F-4D97-AF65-F5344CB8AC3E}">
        <p14:creationId xmlns:p14="http://schemas.microsoft.com/office/powerpoint/2010/main" val="403176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closest to red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37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SVM</a:t>
            </a:r>
          </a:p>
          <a:p>
            <a:pPr lvl="1"/>
            <a:r>
              <a:rPr lang="en-US" dirty="0"/>
              <a:t>SVM light: </a:t>
            </a:r>
            <a:r>
              <a:rPr lang="en-US" dirty="0">
                <a:hlinkClick r:id="rId2"/>
              </a:rPr>
              <a:t>http://svmlight.joachims.org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Others, but this one is awesome!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Maximum Entropy classifier</a:t>
            </a:r>
          </a:p>
          <a:p>
            <a:pPr lvl="1"/>
            <a:r>
              <a:rPr lang="en-US" dirty="0">
                <a:hlinkClick r:id="rId3"/>
              </a:rPr>
              <a:t>http://nlp.stanford.edu/software/</a:t>
            </a:r>
            <a:r>
              <a:rPr lang="en-US" dirty="0" smtClean="0">
                <a:hlinkClick r:id="rId3"/>
              </a:rPr>
              <a:t>classifier.shtml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General ML frameworks:</a:t>
            </a:r>
            <a:endParaRPr lang="en-US" dirty="0"/>
          </a:p>
          <a:p>
            <a:pPr marL="822960" lvl="1" indent="-457200"/>
            <a:r>
              <a:rPr lang="en-US" dirty="0" smtClean="0"/>
              <a:t>Python: </a:t>
            </a:r>
            <a:r>
              <a:rPr lang="en-US" dirty="0" err="1" smtClean="0"/>
              <a:t>scikit</a:t>
            </a:r>
            <a:r>
              <a:rPr lang="en-US" dirty="0" smtClean="0"/>
              <a:t>-learn, </a:t>
            </a:r>
            <a:r>
              <a:rPr lang="en-US" dirty="0" err="1" smtClean="0"/>
              <a:t>MLpy</a:t>
            </a:r>
            <a:endParaRPr lang="en-US" dirty="0" smtClean="0"/>
          </a:p>
          <a:p>
            <a:pPr marL="822960" lvl="1" indent="-457200"/>
            <a:r>
              <a:rPr lang="en-US" dirty="0" smtClean="0"/>
              <a:t>Java: </a:t>
            </a:r>
            <a:r>
              <a:rPr lang="en-US" dirty="0" err="1" smtClean="0"/>
              <a:t>Weka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http://www.cs.waikato.ac.nz/ml/weka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marL="822960" lvl="1" indent="-457200"/>
            <a:r>
              <a:rPr lang="en-US" dirty="0" smtClean="0"/>
              <a:t>Many others…</a:t>
            </a:r>
          </a:p>
        </p:txBody>
      </p:sp>
    </p:spTree>
    <p:extLst>
      <p:ext uri="{BB962C8B-B14F-4D97-AF65-F5344CB8AC3E}">
        <p14:creationId xmlns:p14="http://schemas.microsoft.com/office/powerpoint/2010/main" val="385578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4426</TotalTime>
  <Words>2320</Words>
  <Application>Microsoft Macintosh PowerPoint</Application>
  <PresentationFormat>On-screen Show (4:3)</PresentationFormat>
  <Paragraphs>515</Paragraphs>
  <Slides>90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Median</vt:lpstr>
      <vt:lpstr>Equation</vt:lpstr>
      <vt:lpstr>Microsoft Equation</vt:lpstr>
      <vt:lpstr>Advanced Classification techniques</vt:lpstr>
      <vt:lpstr>Admin</vt:lpstr>
      <vt:lpstr>Admin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this example?</vt:lpstr>
      <vt:lpstr>What about this example?</vt:lpstr>
      <vt:lpstr>What about this example?</vt:lpstr>
      <vt:lpstr>k-Nearest Neighbor (k-NN)</vt:lpstr>
      <vt:lpstr>k-Nearest Neighbor (k-NN)</vt:lpstr>
      <vt:lpstr>Euclidean distance</vt:lpstr>
      <vt:lpstr>Decision boundaries</vt:lpstr>
      <vt:lpstr>k-NN decision boundaries</vt:lpstr>
      <vt:lpstr>K Nearest Neighbour (kNN) Classifier</vt:lpstr>
      <vt:lpstr>K Nearest Neighbour (kNN) Classifier</vt:lpstr>
      <vt:lpstr>Machine learning models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Which hyperplane would you choose?</vt:lpstr>
      <vt:lpstr>Large margin classifiers</vt:lpstr>
      <vt:lpstr>Large margin classifiers</vt:lpstr>
      <vt:lpstr>Large margin classifier setup</vt:lpstr>
      <vt:lpstr>Large margin classifier setup</vt:lpstr>
      <vt:lpstr>Large margin classifier setup</vt:lpstr>
      <vt:lpstr>Large margin classifier setup</vt:lpstr>
      <vt:lpstr>Measuring the margin</vt:lpstr>
      <vt:lpstr>Support vectors</vt:lpstr>
      <vt:lpstr>Measuring the margin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Maximizing the margin</vt:lpstr>
      <vt:lpstr>Maximizing the margin</vt:lpstr>
      <vt:lpstr>Maximizing the margin</vt:lpstr>
      <vt:lpstr>Maximizing the margin: the real problem</vt:lpstr>
      <vt:lpstr>Maximizing the margin: the real problem</vt:lpstr>
      <vt:lpstr>Maximizing the margin: the real problem</vt:lpstr>
      <vt:lpstr>Support vector machine problem</vt:lpstr>
      <vt:lpstr>Support vector machines</vt:lpstr>
      <vt:lpstr>Trends over time</vt:lpstr>
      <vt:lpstr>Other successful classifiers in NLP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534</cp:revision>
  <cp:lastPrinted>2014-11-21T01:27:52Z</cp:lastPrinted>
  <dcterms:created xsi:type="dcterms:W3CDTF">2013-09-08T20:10:23Z</dcterms:created>
  <dcterms:modified xsi:type="dcterms:W3CDTF">2014-11-21T01:27:55Z</dcterms:modified>
</cp:coreProperties>
</file>