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1.xml" ContentType="application/vnd.openxmlformats-officedocument.presentationml.notesSlide+xml"/>
  <Override PartName="/ppt/embeddings/oleObject6.bin" ContentType="application/vnd.openxmlformats-officedocument.oleObject"/>
  <Override PartName="/ppt/notesSlides/notesSlide2.xml" ContentType="application/vnd.openxmlformats-officedocument.presentationml.notesSlide+xml"/>
  <Override PartName="/ppt/embeddings/oleObject7.bin" ContentType="application/vnd.openxmlformats-officedocument.oleObject"/>
  <Override PartName="/ppt/notesSlides/notesSlide3.xml" ContentType="application/vnd.openxmlformats-officedocument.presentationml.notesSlide+xml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notesSlides/notesSlide4.xml" ContentType="application/vnd.openxmlformats-officedocument.presentationml.notesSlide+xml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notesSlides/notesSlide5.xml" ContentType="application/vnd.openxmlformats-officedocument.presentationml.notesSlide+xml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sldIdLst>
    <p:sldId id="256" r:id="rId2"/>
    <p:sldId id="391" r:id="rId3"/>
    <p:sldId id="569" r:id="rId4"/>
    <p:sldId id="570" r:id="rId5"/>
    <p:sldId id="571" r:id="rId6"/>
    <p:sldId id="572" r:id="rId7"/>
    <p:sldId id="573" r:id="rId8"/>
    <p:sldId id="574" r:id="rId9"/>
    <p:sldId id="575" r:id="rId10"/>
    <p:sldId id="576" r:id="rId11"/>
    <p:sldId id="577" r:id="rId12"/>
    <p:sldId id="578" r:id="rId13"/>
    <p:sldId id="579" r:id="rId14"/>
    <p:sldId id="580" r:id="rId15"/>
    <p:sldId id="582" r:id="rId16"/>
    <p:sldId id="583" r:id="rId17"/>
    <p:sldId id="584" r:id="rId18"/>
    <p:sldId id="58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2.emf"/><Relationship Id="rId3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image" Target="../media/image1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image" Target="../media/image18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3036D-6C87-C144-9F20-632B6105FC1E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1B958-A927-EA46-82E8-92FF4B0E5C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30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no,</a:t>
            </a:r>
            <a:r>
              <a:rPr lang="en-US" baseline="0" dirty="0" smtClean="0"/>
              <a:t> it doesn’t very as theta changes.  It’s a constant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38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38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38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as lambda gets larger we bias more and more towards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31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Goes to 0!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80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946ACE8-63DF-9F4D-BC2B-A77DBA62BA53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946ACE8-63DF-9F4D-BC2B-A77DBA62BA53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46ACE8-63DF-9F4D-BC2B-A77DBA62BA53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46ACE8-63DF-9F4D-BC2B-A77DBA62BA53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946ACE8-63DF-9F4D-BC2B-A77DBA62BA53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46ACE8-63DF-9F4D-BC2B-A77DBA62BA53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7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8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8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8.e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9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0.e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1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5.bin"/><Relationship Id="rId12" Type="http://schemas.openxmlformats.org/officeDocument/2006/relationships/image" Target="../media/image13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3.bin"/><Relationship Id="rId5" Type="http://schemas.openxmlformats.org/officeDocument/2006/relationships/image" Target="../media/image10.emf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9" Type="http://schemas.openxmlformats.org/officeDocument/2006/relationships/oleObject" Target="../embeddings/oleObject14.bin"/><Relationship Id="rId10" Type="http://schemas.openxmlformats.org/officeDocument/2006/relationships/image" Target="../media/image1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6.bin"/><Relationship Id="rId5" Type="http://schemas.openxmlformats.org/officeDocument/2006/relationships/image" Target="../media/image12.emf"/><Relationship Id="rId6" Type="http://schemas.openxmlformats.org/officeDocument/2006/relationships/oleObject" Target="../embeddings/oleObject17.bin"/><Relationship Id="rId7" Type="http://schemas.openxmlformats.org/officeDocument/2006/relationships/image" Target="../media/image17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12.e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18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12.emf"/><Relationship Id="rId5" Type="http://schemas.openxmlformats.org/officeDocument/2006/relationships/oleObject" Target="../embeddings/oleObject21.bin"/><Relationship Id="rId6" Type="http://schemas.openxmlformats.org/officeDocument/2006/relationships/image" Target="../media/image18.e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0932" y="4038600"/>
            <a:ext cx="6648268" cy="1828800"/>
          </a:xfrm>
        </p:spPr>
        <p:txBody>
          <a:bodyPr/>
          <a:lstStyle/>
          <a:p>
            <a:r>
              <a:rPr lang="en-US" dirty="0" smtClean="0"/>
              <a:t>priors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Kauchak</a:t>
            </a:r>
            <a:br>
              <a:rPr lang="en-US" dirty="0" smtClean="0"/>
            </a:br>
            <a:r>
              <a:rPr lang="en-US" dirty="0" smtClean="0"/>
              <a:t>CS159 Fall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Priors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232133"/>
              </p:ext>
            </p:extLst>
          </p:nvPr>
        </p:nvGraphicFramePr>
        <p:xfrm>
          <a:off x="1828800" y="1905000"/>
          <a:ext cx="40608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77" name="Equation" r:id="rId4" imgW="1739900" imgH="431800" progId="Equation.3">
                  <p:embed/>
                </p:oleObj>
              </mc:Choice>
              <mc:Fallback>
                <p:oleObj name="Equation" r:id="rId4" imgW="17399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28800" y="1905000"/>
                        <a:ext cx="4060825" cy="100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4265399" y="2921833"/>
            <a:ext cx="419100" cy="116733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362200" y="4415135"/>
            <a:ext cx="4747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Does p(data) matter for the </a:t>
            </a:r>
            <a:r>
              <a:rPr lang="en-US" sz="2400" dirty="0" err="1" smtClean="0">
                <a:solidFill>
                  <a:srgbClr val="FF0000"/>
                </a:solidFill>
              </a:rPr>
              <a:t>argmax</a:t>
            </a:r>
            <a:r>
              <a:rPr lang="en-US" sz="2400" dirty="0" smtClean="0">
                <a:solidFill>
                  <a:srgbClr val="FF0000"/>
                </a:solidFill>
              </a:rPr>
              <a:t>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194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Priors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245998"/>
              </p:ext>
            </p:extLst>
          </p:nvPr>
        </p:nvGraphicFramePr>
        <p:xfrm>
          <a:off x="2302455" y="3694124"/>
          <a:ext cx="400208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901" name="Equation" r:id="rId4" imgW="1714500" imgH="215900" progId="Equation.3">
                  <p:embed/>
                </p:oleObj>
              </mc:Choice>
              <mc:Fallback>
                <p:oleObj name="Equation" r:id="rId4" imgW="17145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02455" y="3694124"/>
                        <a:ext cx="4002088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7899" y="1846335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likelihood of the data under the model</a:t>
            </a:r>
            <a:endParaRPr lang="en-US" sz="20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084299" y="2643664"/>
            <a:ext cx="1411501" cy="100226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00562" y="1846335"/>
            <a:ext cx="38779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probability of different parameters,</a:t>
            </a:r>
          </a:p>
          <a:p>
            <a:r>
              <a:rPr lang="en-US" sz="2000" dirty="0" smtClean="0"/>
              <a:t>call the </a:t>
            </a:r>
            <a:r>
              <a:rPr lang="en-US" sz="2000" dirty="0" smtClean="0">
                <a:solidFill>
                  <a:srgbClr val="FF6600"/>
                </a:solidFill>
              </a:rPr>
              <a:t>prior</a:t>
            </a:r>
            <a:endParaRPr lang="en-US" sz="2000" dirty="0">
              <a:solidFill>
                <a:srgbClr val="FF66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056099" y="2489776"/>
            <a:ext cx="762000" cy="115615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07899" y="4917824"/>
            <a:ext cx="65826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does MLE assume for a prior on the model parameters?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00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Priors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067716"/>
              </p:ext>
            </p:extLst>
          </p:nvPr>
        </p:nvGraphicFramePr>
        <p:xfrm>
          <a:off x="2302455" y="3694124"/>
          <a:ext cx="400208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925" name="Equation" r:id="rId4" imgW="1714500" imgH="215900" progId="Equation.3">
                  <p:embed/>
                </p:oleObj>
              </mc:Choice>
              <mc:Fallback>
                <p:oleObj name="Equation" r:id="rId4" imgW="17145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02455" y="3694124"/>
                        <a:ext cx="4002088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7899" y="1846335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likelihood of the data under the model</a:t>
            </a:r>
            <a:endParaRPr lang="en-US" sz="20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084299" y="2643664"/>
            <a:ext cx="1411501" cy="100226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00562" y="1846335"/>
            <a:ext cx="38779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probability of different parameters,</a:t>
            </a:r>
          </a:p>
          <a:p>
            <a:r>
              <a:rPr lang="en-US" sz="2000" dirty="0" smtClean="0"/>
              <a:t>call the </a:t>
            </a:r>
            <a:r>
              <a:rPr lang="en-US" sz="2000" dirty="0" smtClean="0">
                <a:solidFill>
                  <a:srgbClr val="FF6600"/>
                </a:solidFill>
              </a:rPr>
              <a:t>prior</a:t>
            </a:r>
            <a:endParaRPr lang="en-US" sz="2000" dirty="0">
              <a:solidFill>
                <a:srgbClr val="FF66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056099" y="2489776"/>
            <a:ext cx="762000" cy="115615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23298" y="4917824"/>
            <a:ext cx="83920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Assumes a </a:t>
            </a:r>
            <a:r>
              <a:rPr lang="en-US" sz="2800" dirty="0" smtClean="0">
                <a:solidFill>
                  <a:srgbClr val="FF6600"/>
                </a:solidFill>
              </a:rPr>
              <a:t>uniform prior</a:t>
            </a:r>
            <a:r>
              <a:rPr lang="en-US" sz="2800" dirty="0" smtClean="0">
                <a:solidFill>
                  <a:srgbClr val="0000FF"/>
                </a:solidFill>
              </a:rPr>
              <a:t>, i.e. all </a:t>
            </a:r>
            <a:r>
              <a:rPr lang="en-US" sz="2800" dirty="0" err="1" smtClean="0">
                <a:solidFill>
                  <a:srgbClr val="0000FF"/>
                </a:solidFill>
              </a:rPr>
              <a:t>Θ</a:t>
            </a:r>
            <a:r>
              <a:rPr lang="en-US" sz="2800" dirty="0" smtClean="0">
                <a:solidFill>
                  <a:srgbClr val="0000FF"/>
                </a:solidFill>
              </a:rPr>
              <a:t> are equally likely!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Relies solely on the likelihood</a:t>
            </a:r>
          </a:p>
        </p:txBody>
      </p:sp>
    </p:spTree>
    <p:extLst>
      <p:ext uri="{BB962C8B-B14F-4D97-AF65-F5344CB8AC3E}">
        <p14:creationId xmlns:p14="http://schemas.microsoft.com/office/powerpoint/2010/main" val="1768071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893157"/>
              </p:ext>
            </p:extLst>
          </p:nvPr>
        </p:nvGraphicFramePr>
        <p:xfrm>
          <a:off x="2057400" y="2057400"/>
          <a:ext cx="400208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157" name="Equation" r:id="rId3" imgW="1714500" imgH="215900" progId="Equation.3">
                  <p:embed/>
                </p:oleObj>
              </mc:Choice>
              <mc:Fallback>
                <p:oleObj name="Equation" r:id="rId3" imgW="17145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7400" y="2057400"/>
                        <a:ext cx="4002088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93521"/>
              </p:ext>
            </p:extLst>
          </p:nvPr>
        </p:nvGraphicFramePr>
        <p:xfrm>
          <a:off x="304800" y="3733800"/>
          <a:ext cx="325755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158" name="Equation" r:id="rId5" imgW="1752600" imgH="457200" progId="Equation.3">
                  <p:embed/>
                </p:oleObj>
              </mc:Choice>
              <mc:Fallback>
                <p:oleObj name="Equation" r:id="rId5" imgW="1752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733800"/>
                        <a:ext cx="3257550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2286000" y="2560638"/>
            <a:ext cx="2209800" cy="117316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5600700" y="2560638"/>
            <a:ext cx="190500" cy="117316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56437" y="4071840"/>
            <a:ext cx="3777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can use any distribution we’d like</a:t>
            </a:r>
          </a:p>
          <a:p>
            <a:r>
              <a:rPr lang="en-US" dirty="0" smtClean="0"/>
              <a:t>This allows us to impart addition </a:t>
            </a:r>
            <a:r>
              <a:rPr lang="en-US" dirty="0" smtClean="0">
                <a:solidFill>
                  <a:srgbClr val="FF6600"/>
                </a:solidFill>
              </a:rPr>
              <a:t>bias</a:t>
            </a:r>
            <a:r>
              <a:rPr lang="en-US" dirty="0" smtClean="0"/>
              <a:t> into the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048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view on the prior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207377"/>
              </p:ext>
            </p:extLst>
          </p:nvPr>
        </p:nvGraphicFramePr>
        <p:xfrm>
          <a:off x="1295400" y="2560638"/>
          <a:ext cx="569277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1" name="Equation" r:id="rId3" imgW="2438400" imgH="215900" progId="Equation.3">
                  <p:embed/>
                </p:oleObj>
              </mc:Choice>
              <mc:Fallback>
                <p:oleObj name="Equation" r:id="rId3" imgW="24384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2560638"/>
                        <a:ext cx="5692775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2959" y="1780652"/>
            <a:ext cx="6342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Remember, the max is the same if we take the log:</a:t>
            </a:r>
            <a:endParaRPr lang="en-US" sz="2400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404755"/>
              </p:ext>
            </p:extLst>
          </p:nvPr>
        </p:nvGraphicFramePr>
        <p:xfrm>
          <a:off x="622505" y="4052093"/>
          <a:ext cx="3651250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2" name="Equation" r:id="rId5" imgW="1879600" imgH="457200" progId="Equation.3">
                  <p:embed/>
                </p:oleObj>
              </mc:Choice>
              <mc:Fallback>
                <p:oleObj name="Equation" r:id="rId5" imgW="1879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505" y="4052093"/>
                        <a:ext cx="3651250" cy="8874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2895600" y="3147220"/>
            <a:ext cx="1278609" cy="81518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6258528" y="3147220"/>
            <a:ext cx="370872" cy="81518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88084" y="4052093"/>
            <a:ext cx="3777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can use any distribution we’d like</a:t>
            </a:r>
          </a:p>
          <a:p>
            <a:r>
              <a:rPr lang="en-US" dirty="0" smtClean="0"/>
              <a:t>This allows us to impart addition </a:t>
            </a:r>
            <a:r>
              <a:rPr lang="en-US" dirty="0" smtClean="0">
                <a:solidFill>
                  <a:srgbClr val="FF6600"/>
                </a:solidFill>
              </a:rPr>
              <a:t>bias</a:t>
            </a:r>
            <a:r>
              <a:rPr lang="en-US" dirty="0" smtClean="0"/>
              <a:t> into the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795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571" y="163230"/>
            <a:ext cx="2975268" cy="990600"/>
          </a:xfrm>
        </p:spPr>
        <p:txBody>
          <a:bodyPr/>
          <a:lstStyle/>
          <a:p>
            <a:r>
              <a:rPr lang="en-US" dirty="0" smtClean="0"/>
              <a:t>Prior for NB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72738"/>
              </p:ext>
            </p:extLst>
          </p:nvPr>
        </p:nvGraphicFramePr>
        <p:xfrm>
          <a:off x="2057400" y="1660249"/>
          <a:ext cx="4495800" cy="397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46" name="Equation" r:id="rId4" imgW="2438400" imgH="215900" progId="Equation.3">
                  <p:embed/>
                </p:oleObj>
              </mc:Choice>
              <mc:Fallback>
                <p:oleObj name="Equation" r:id="rId4" imgW="24384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7400" y="1660249"/>
                        <a:ext cx="4495800" cy="3974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2319412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Uniform prior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32490" y="2347786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Dirichlet</a:t>
            </a:r>
            <a:r>
              <a:rPr lang="en-US" dirty="0" smtClean="0"/>
              <a:t> prior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352800" y="2209800"/>
            <a:ext cx="0" cy="44196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38800" y="3057835"/>
            <a:ext cx="1558910" cy="131393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79747" y="3057835"/>
            <a:ext cx="1582698" cy="13139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33800" y="3057836"/>
            <a:ext cx="1548569" cy="131393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075436" y="4520819"/>
            <a:ext cx="760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λ</a:t>
            </a:r>
            <a:r>
              <a:rPr lang="en-US" dirty="0" smtClean="0"/>
              <a:t>= 0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835943" y="4736068"/>
            <a:ext cx="3774657" cy="0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29200" y="4659868"/>
            <a:ext cx="1100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increasing</a:t>
            </a:r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6593" y="3029462"/>
            <a:ext cx="1548569" cy="1313938"/>
          </a:xfrm>
          <a:prstGeom prst="rect">
            <a:avLst/>
          </a:prstGeom>
        </p:spPr>
      </p:pic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4067156"/>
              </p:ext>
            </p:extLst>
          </p:nvPr>
        </p:nvGraphicFramePr>
        <p:xfrm>
          <a:off x="377532" y="5573898"/>
          <a:ext cx="2482850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47" name="Equation" r:id="rId9" imgW="1384300" imgH="520700" progId="Equation.3">
                  <p:embed/>
                </p:oleObj>
              </mc:Choice>
              <mc:Fallback>
                <p:oleObj name="Equation" r:id="rId9" imgW="1384300" imgH="520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7532" y="5573898"/>
                        <a:ext cx="2482850" cy="938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84573"/>
              </p:ext>
            </p:extLst>
          </p:nvPr>
        </p:nvGraphicFramePr>
        <p:xfrm>
          <a:off x="3881843" y="5573898"/>
          <a:ext cx="469741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48" name="Equation" r:id="rId11" imgW="3238500" imgH="520700" progId="Equation.3">
                  <p:embed/>
                </p:oleObj>
              </mc:Choice>
              <mc:Fallback>
                <p:oleObj name="Equation" r:id="rId11" imgW="3238500" imgH="520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881843" y="5573898"/>
                        <a:ext cx="4697412" cy="758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9739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Prior: another view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3250" y="4731603"/>
            <a:ext cx="6710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happens to our likelihood if, for one of the labels, we never saw a particular feature?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0539" y="3500735"/>
            <a:ext cx="74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MLE: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352800" y="5927205"/>
            <a:ext cx="1476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Goes to 0!</a:t>
            </a:r>
            <a:endParaRPr 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9447123"/>
              </p:ext>
            </p:extLst>
          </p:nvPr>
        </p:nvGraphicFramePr>
        <p:xfrm>
          <a:off x="2952994" y="3362643"/>
          <a:ext cx="2482850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253" name="Equation" r:id="rId4" imgW="1384300" imgH="520700" progId="Equation.3">
                  <p:embed/>
                </p:oleObj>
              </mc:Choice>
              <mc:Fallback>
                <p:oleObj name="Equation" r:id="rId4" imgW="1384300" imgH="520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52994" y="3362643"/>
                        <a:ext cx="2482850" cy="938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778953"/>
              </p:ext>
            </p:extLst>
          </p:nvPr>
        </p:nvGraphicFramePr>
        <p:xfrm>
          <a:off x="2000539" y="2221706"/>
          <a:ext cx="3121025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254" name="Equation" r:id="rId6" imgW="2146300" imgH="482600" progId="Equation.3">
                  <p:embed/>
                </p:oleObj>
              </mc:Choice>
              <mc:Fallback>
                <p:oleObj name="Equation" r:id="rId6" imgW="2146300" imgH="482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00539" y="2221706"/>
                        <a:ext cx="3121025" cy="703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5733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Prior: another view</a:t>
            </a:r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>
            <a:off x="3962400" y="3352800"/>
            <a:ext cx="685800" cy="685800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032325" y="5848290"/>
            <a:ext cx="2893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Adding a prior avoids this!</a:t>
            </a:r>
            <a:endParaRPr lang="en-US" sz="2000" dirty="0">
              <a:solidFill>
                <a:srgbClr val="0000FF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63686"/>
              </p:ext>
            </p:extLst>
          </p:nvPr>
        </p:nvGraphicFramePr>
        <p:xfrm>
          <a:off x="3071336" y="2064415"/>
          <a:ext cx="2482850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277" name="Equation" r:id="rId3" imgW="1384300" imgH="520700" progId="Equation.3">
                  <p:embed/>
                </p:oleObj>
              </mc:Choice>
              <mc:Fallback>
                <p:oleObj name="Equation" r:id="rId3" imgW="1384300" imgH="520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71336" y="2064415"/>
                        <a:ext cx="2482850" cy="938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508524"/>
              </p:ext>
            </p:extLst>
          </p:nvPr>
        </p:nvGraphicFramePr>
        <p:xfrm>
          <a:off x="3218871" y="4525963"/>
          <a:ext cx="248761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278" name="Equation" r:id="rId5" imgW="1714500" imgH="520700" progId="Equation.3">
                  <p:embed/>
                </p:oleObj>
              </mc:Choice>
              <mc:Fallback>
                <p:oleObj name="Equation" r:id="rId5" imgW="1714500" imgH="520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18871" y="4525963"/>
                        <a:ext cx="2487612" cy="758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6100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Smoothing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1705463"/>
            <a:ext cx="1143000" cy="2455863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277232" y="2772110"/>
            <a:ext cx="1522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training data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4372463"/>
            <a:ext cx="1143000" cy="9599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5279" y="5638800"/>
            <a:ext cx="3167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each label, pretend like we’ve seen each feature/word occur </a:t>
            </a:r>
            <a:r>
              <a:rPr lang="en-US" dirty="0" err="1" smtClean="0"/>
              <a:t>inλadditional</a:t>
            </a:r>
            <a:r>
              <a:rPr lang="en-US" dirty="0" smtClean="0"/>
              <a:t> examples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1066800" y="4953000"/>
            <a:ext cx="381000" cy="68580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05200" y="5562600"/>
            <a:ext cx="495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Sometimes this is also called </a:t>
            </a:r>
            <a:r>
              <a:rPr lang="en-US" sz="2000" dirty="0" smtClean="0">
                <a:solidFill>
                  <a:srgbClr val="FF6600"/>
                </a:solidFill>
              </a:rPr>
              <a:t>smoothing </a:t>
            </a:r>
            <a:r>
              <a:rPr lang="en-US" sz="2000" dirty="0" smtClean="0">
                <a:solidFill>
                  <a:srgbClr val="0000FF"/>
                </a:solidFill>
              </a:rPr>
              <a:t>because it is seen as smoothing or interpolating between the MLE and some other distribution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5203825" y="3175189"/>
            <a:ext cx="685800" cy="685800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174073"/>
              </p:ext>
            </p:extLst>
          </p:nvPr>
        </p:nvGraphicFramePr>
        <p:xfrm>
          <a:off x="4312761" y="1886804"/>
          <a:ext cx="2482850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301" name="Equation" r:id="rId3" imgW="1384300" imgH="520700" progId="Equation.3">
                  <p:embed/>
                </p:oleObj>
              </mc:Choice>
              <mc:Fallback>
                <p:oleObj name="Equation" r:id="rId3" imgW="1384300" imgH="520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12761" y="1886804"/>
                        <a:ext cx="2482850" cy="938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355571"/>
              </p:ext>
            </p:extLst>
          </p:nvPr>
        </p:nvGraphicFramePr>
        <p:xfrm>
          <a:off x="4460296" y="4348352"/>
          <a:ext cx="248761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302" name="Equation" r:id="rId5" imgW="1714500" imgH="520700" progId="Equation.3">
                  <p:embed/>
                </p:oleObj>
              </mc:Choice>
              <mc:Fallback>
                <p:oleObj name="Equation" r:id="rId5" imgW="1714500" imgH="520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60296" y="4348352"/>
                        <a:ext cx="2487612" cy="758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6318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2912" y="1848987"/>
            <a:ext cx="8343136" cy="467184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/>
              <a:t>Assignment 7 </a:t>
            </a:r>
            <a:r>
              <a:rPr lang="en-US" dirty="0" smtClean="0"/>
              <a:t>due Friday </a:t>
            </a:r>
            <a:r>
              <a:rPr lang="en-US" dirty="0" smtClean="0"/>
              <a:t>at </a:t>
            </a:r>
            <a:r>
              <a:rPr lang="en-US" dirty="0" smtClean="0"/>
              <a:t>5pm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Project proposals due Thursday at 11:59pm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Grading update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715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likelihood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1534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75F55"/>
                </a:solidFill>
              </a:rPr>
              <a:t>Intuitive</a:t>
            </a:r>
          </a:p>
          <a:p>
            <a:pPr marL="0" indent="0">
              <a:buNone/>
            </a:pPr>
            <a:endParaRPr lang="en-US" dirty="0" smtClean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75F55"/>
                </a:solidFill>
              </a:rPr>
              <a:t>Sets the probabilities so as to maximize the probability of the training data</a:t>
            </a:r>
          </a:p>
          <a:p>
            <a:endParaRPr lang="en-US" dirty="0" smtClean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Problems?</a:t>
            </a:r>
            <a:endParaRPr lang="en-US" dirty="0" smtClean="0">
              <a:solidFill>
                <a:srgbClr val="775F55"/>
              </a:solidFill>
            </a:endParaRPr>
          </a:p>
          <a:p>
            <a:pPr lvl="1"/>
            <a:r>
              <a:rPr lang="en-US" dirty="0" err="1" smtClean="0">
                <a:solidFill>
                  <a:srgbClr val="775F55"/>
                </a:solidFill>
              </a:rPr>
              <a:t>Overfitting</a:t>
            </a:r>
            <a:r>
              <a:rPr lang="en-US" dirty="0" smtClean="0">
                <a:solidFill>
                  <a:srgbClr val="775F55"/>
                </a:solidFill>
              </a:rPr>
              <a:t>!</a:t>
            </a:r>
          </a:p>
          <a:p>
            <a:pPr lvl="1"/>
            <a:r>
              <a:rPr lang="en-US" dirty="0" smtClean="0">
                <a:solidFill>
                  <a:srgbClr val="775F55"/>
                </a:solidFill>
              </a:rPr>
              <a:t>Amount of data</a:t>
            </a:r>
          </a:p>
          <a:p>
            <a:pPr lvl="2"/>
            <a:r>
              <a:rPr lang="en-US" dirty="0" smtClean="0">
                <a:solidFill>
                  <a:srgbClr val="775F55"/>
                </a:solidFill>
              </a:rPr>
              <a:t>particularly problematic for rare events</a:t>
            </a:r>
          </a:p>
          <a:p>
            <a:pPr lvl="1"/>
            <a:r>
              <a:rPr lang="en-US" dirty="0" smtClean="0">
                <a:solidFill>
                  <a:srgbClr val="775F55"/>
                </a:solidFill>
              </a:rPr>
              <a:t>Is our training data representative</a:t>
            </a:r>
          </a:p>
          <a:p>
            <a:pPr lvl="1"/>
            <a:endParaRPr lang="en-US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095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762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steps for probabilistic modeling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5281221" y="2514600"/>
            <a:ext cx="3461611" cy="4114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Which model do we use, i.e. how do we calculate p(</a:t>
            </a:r>
            <a:r>
              <a:rPr lang="en-US" i="1" dirty="0" smtClean="0"/>
              <a:t>feature, label</a:t>
            </a:r>
            <a:r>
              <a:rPr lang="en-US" dirty="0" smtClean="0"/>
              <a:t>)?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do train the model, i.e. how to we we </a:t>
            </a:r>
            <a:r>
              <a:rPr lang="en-US" dirty="0" smtClean="0">
                <a:solidFill>
                  <a:srgbClr val="FF6600"/>
                </a:solidFill>
              </a:rPr>
              <a:t>estimate the probabilities</a:t>
            </a:r>
            <a:r>
              <a:rPr lang="en-US" dirty="0" smtClean="0"/>
              <a:t> for the model?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do we deal with </a:t>
            </a:r>
            <a:r>
              <a:rPr lang="en-US" dirty="0" err="1" smtClean="0"/>
              <a:t>overfitting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13464" y="1738595"/>
            <a:ext cx="3014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Probabilistic models</a:t>
            </a:r>
            <a:endParaRPr lang="en-US" sz="2800" dirty="0">
              <a:solidFill>
                <a:srgbClr val="0000FF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0" y="1738595"/>
            <a:ext cx="0" cy="51194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80387" y="2536521"/>
            <a:ext cx="393395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Step 1: pick a model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Step 2: figure out how to estimate the probabilities for the model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Step 3 (optional): deal with </a:t>
            </a:r>
            <a:r>
              <a:rPr lang="en-US" sz="2400" dirty="0" err="1" smtClean="0"/>
              <a:t>overfitting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76200" y="5343845"/>
            <a:ext cx="4343400" cy="1295400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12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Coin1 data: 3 Heads and 1 Tail</a:t>
            </a:r>
          </a:p>
          <a:p>
            <a:pPr marL="0" indent="0">
              <a:buNone/>
            </a:pPr>
            <a:r>
              <a:rPr lang="en-US" dirty="0" smtClean="0"/>
              <a:t>Coin2 data: 30 Heads and 10 tails</a:t>
            </a:r>
          </a:p>
          <a:p>
            <a:pPr marL="0" indent="0">
              <a:buNone/>
            </a:pPr>
            <a:r>
              <a:rPr lang="en-US" dirty="0" smtClean="0"/>
              <a:t>Coin3 data: 2 Tails</a:t>
            </a:r>
          </a:p>
          <a:p>
            <a:pPr marL="0" indent="0">
              <a:buNone/>
            </a:pPr>
            <a:r>
              <a:rPr lang="en-US" dirty="0" smtClean="0"/>
              <a:t>Coin4 data:  497 Heads and 503 tails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If someone asked you what the probability of heads was for each of these coins, what would you say?</a:t>
            </a:r>
          </a:p>
        </p:txBody>
      </p:sp>
    </p:spTree>
    <p:extLst>
      <p:ext uri="{BB962C8B-B14F-4D97-AF65-F5344CB8AC3E}">
        <p14:creationId xmlns:p14="http://schemas.microsoft.com/office/powerpoint/2010/main" val="3822064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From a probability standpoint, </a:t>
            </a:r>
            <a:r>
              <a:rPr lang="en-US" dirty="0" smtClean="0"/>
              <a:t>MLE training is </a:t>
            </a:r>
            <a:r>
              <a:rPr lang="en-US" dirty="0" smtClean="0"/>
              <a:t>selecting the </a:t>
            </a:r>
            <a:r>
              <a:rPr lang="en-US" dirty="0" err="1" smtClean="0"/>
              <a:t>Θ</a:t>
            </a:r>
            <a:r>
              <a:rPr lang="en-US" dirty="0" smtClean="0"/>
              <a:t> that maximizes: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693079"/>
              </p:ext>
            </p:extLst>
          </p:nvPr>
        </p:nvGraphicFramePr>
        <p:xfrm>
          <a:off x="3252788" y="2954684"/>
          <a:ext cx="1570037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989" name="Equation" r:id="rId3" imgW="673100" imgH="203200" progId="Equation.3">
                  <p:embed/>
                </p:oleObj>
              </mc:Choice>
              <mc:Fallback>
                <p:oleObj name="Equation" r:id="rId3" imgW="6731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52788" y="2954684"/>
                        <a:ext cx="1570037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4859" y="4921596"/>
            <a:ext cx="7218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pick </a:t>
            </a:r>
            <a:r>
              <a:rPr lang="en-US" sz="2400" dirty="0" smtClean="0"/>
              <a:t>the most likely model parameters given the data</a:t>
            </a:r>
            <a:endParaRPr lang="en-US" sz="2400" dirty="0"/>
          </a:p>
        </p:txBody>
      </p:sp>
      <p:graphicFrame>
        <p:nvGraphicFramePr>
          <p:cNvPr id="6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985611"/>
              </p:ext>
            </p:extLst>
          </p:nvPr>
        </p:nvGraphicFramePr>
        <p:xfrm>
          <a:off x="2597150" y="4113559"/>
          <a:ext cx="28448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990" name="Equation" r:id="rId5" imgW="1219200" imgH="215900" progId="Equation.3">
                  <p:embed/>
                </p:oleObj>
              </mc:Choice>
              <mc:Fallback>
                <p:oleObj name="Equation" r:id="rId5" imgW="12192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97150" y="4113559"/>
                        <a:ext cx="2844800" cy="503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3549996"/>
            <a:ext cx="537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i.e.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7575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revisited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247081"/>
              </p:ext>
            </p:extLst>
          </p:nvPr>
        </p:nvGraphicFramePr>
        <p:xfrm>
          <a:off x="3152775" y="3962400"/>
          <a:ext cx="207486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805" name="Equation" r:id="rId3" imgW="889000" imgH="203200" progId="Equation.3">
                  <p:embed/>
                </p:oleObj>
              </mc:Choice>
              <mc:Fallback>
                <p:oleObj name="Equation" r:id="rId3" imgW="8890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52775" y="3962400"/>
                        <a:ext cx="2074863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can incorporate a prior belief in what the probabilities might </a:t>
            </a:r>
            <a:r>
              <a:rPr lang="en-US" dirty="0" smtClean="0"/>
              <a:t>be!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 do this, we need to break down our probability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55166" y="4788128"/>
            <a:ext cx="1719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(Hint: Bayes rule)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775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revisited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2362200"/>
            <a:ext cx="4872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are each of these probabilities?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9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75146"/>
              </p:ext>
            </p:extLst>
          </p:nvPr>
        </p:nvGraphicFramePr>
        <p:xfrm>
          <a:off x="2246463" y="3645932"/>
          <a:ext cx="40894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829" name="Equation" r:id="rId3" imgW="1752600" imgH="431800" progId="Equation.3">
                  <p:embed/>
                </p:oleObj>
              </mc:Choice>
              <mc:Fallback>
                <p:oleObj name="Equation" r:id="rId3" imgW="17526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46463" y="3645932"/>
                        <a:ext cx="4089400" cy="100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3948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Priors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596439"/>
              </p:ext>
            </p:extLst>
          </p:nvPr>
        </p:nvGraphicFramePr>
        <p:xfrm>
          <a:off x="2246463" y="3645932"/>
          <a:ext cx="40894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53" name="Equation" r:id="rId3" imgW="1752600" imgH="431800" progId="Equation.3">
                  <p:embed/>
                </p:oleObj>
              </mc:Choice>
              <mc:Fallback>
                <p:oleObj name="Equation" r:id="rId3" imgW="17526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46463" y="3645932"/>
                        <a:ext cx="4089400" cy="100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07899" y="1846335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likelihood of the data under the model</a:t>
            </a:r>
            <a:endParaRPr lang="en-US" sz="20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84299" y="2643664"/>
            <a:ext cx="1600200" cy="100226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00562" y="1846335"/>
            <a:ext cx="38779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probability of different parameters,</a:t>
            </a:r>
          </a:p>
          <a:p>
            <a:r>
              <a:rPr lang="en-US" sz="2000" dirty="0" smtClean="0"/>
              <a:t>call the </a:t>
            </a:r>
            <a:r>
              <a:rPr lang="en-US" sz="2000" dirty="0" smtClean="0">
                <a:solidFill>
                  <a:srgbClr val="FF6600"/>
                </a:solidFill>
              </a:rPr>
              <a:t>prior</a:t>
            </a:r>
            <a:endParaRPr lang="en-US" sz="2000" dirty="0">
              <a:solidFill>
                <a:srgbClr val="FF66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056099" y="2489776"/>
            <a:ext cx="762000" cy="115615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67760" y="5819745"/>
            <a:ext cx="3999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probability of seeing the data (regardless of model)</a:t>
            </a:r>
            <a:endParaRPr lang="en-US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684499" y="4652407"/>
            <a:ext cx="419100" cy="116733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0116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1472</TotalTime>
  <Words>531</Words>
  <Application>Microsoft Macintosh PowerPoint</Application>
  <PresentationFormat>On-screen Show (4:3)</PresentationFormat>
  <Paragraphs>98</Paragraphs>
  <Slides>18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Median</vt:lpstr>
      <vt:lpstr>Equation</vt:lpstr>
      <vt:lpstr>priors</vt:lpstr>
      <vt:lpstr>Admin</vt:lpstr>
      <vt:lpstr>Maximum likelihood estimation</vt:lpstr>
      <vt:lpstr>Basic steps for probabilistic modeling</vt:lpstr>
      <vt:lpstr>Priors</vt:lpstr>
      <vt:lpstr>Training revisited</vt:lpstr>
      <vt:lpstr>Estimating revisited</vt:lpstr>
      <vt:lpstr>Estimating revisited</vt:lpstr>
      <vt:lpstr>Priors</vt:lpstr>
      <vt:lpstr>Priors</vt:lpstr>
      <vt:lpstr>Priors</vt:lpstr>
      <vt:lpstr>Priors</vt:lpstr>
      <vt:lpstr>A better approach</vt:lpstr>
      <vt:lpstr>Another view on the prior</vt:lpstr>
      <vt:lpstr>Prior for NB</vt:lpstr>
      <vt:lpstr>Prior: another view</vt:lpstr>
      <vt:lpstr>Prior: another view</vt:lpstr>
      <vt:lpstr>Smoothing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Lexical Semantics</dc:title>
  <dc:creator>Dave Kauchak</dc:creator>
  <cp:lastModifiedBy>David Kauchak</cp:lastModifiedBy>
  <cp:revision>373</cp:revision>
  <dcterms:created xsi:type="dcterms:W3CDTF">2011-03-21T22:01:10Z</dcterms:created>
  <dcterms:modified xsi:type="dcterms:W3CDTF">2014-11-18T21:23:40Z</dcterms:modified>
</cp:coreProperties>
</file>