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2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3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4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5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6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7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3"/>
  </p:notesMasterIdLst>
  <p:sldIdLst>
    <p:sldId id="256" r:id="rId2"/>
    <p:sldId id="391" r:id="rId3"/>
    <p:sldId id="498" r:id="rId4"/>
    <p:sldId id="509" r:id="rId5"/>
    <p:sldId id="525" r:id="rId6"/>
    <p:sldId id="526" r:id="rId7"/>
    <p:sldId id="529" r:id="rId8"/>
    <p:sldId id="530" r:id="rId9"/>
    <p:sldId id="531" r:id="rId10"/>
    <p:sldId id="533" r:id="rId11"/>
    <p:sldId id="556" r:id="rId12"/>
    <p:sldId id="557" r:id="rId13"/>
    <p:sldId id="630" r:id="rId14"/>
    <p:sldId id="631" r:id="rId15"/>
    <p:sldId id="558" r:id="rId16"/>
    <p:sldId id="559" r:id="rId17"/>
    <p:sldId id="648" r:id="rId18"/>
    <p:sldId id="649" r:id="rId19"/>
    <p:sldId id="629" r:id="rId20"/>
    <p:sldId id="634" r:id="rId21"/>
    <p:sldId id="560" r:id="rId22"/>
    <p:sldId id="561" r:id="rId23"/>
    <p:sldId id="562" r:id="rId24"/>
    <p:sldId id="628" r:id="rId25"/>
    <p:sldId id="653" r:id="rId26"/>
    <p:sldId id="654" r:id="rId27"/>
    <p:sldId id="635" r:id="rId28"/>
    <p:sldId id="636" r:id="rId29"/>
    <p:sldId id="637" r:id="rId30"/>
    <p:sldId id="638" r:id="rId31"/>
    <p:sldId id="639" r:id="rId32"/>
    <p:sldId id="640" r:id="rId33"/>
    <p:sldId id="641" r:id="rId34"/>
    <p:sldId id="642" r:id="rId35"/>
    <p:sldId id="644" r:id="rId36"/>
    <p:sldId id="645" r:id="rId37"/>
    <p:sldId id="646" r:id="rId38"/>
    <p:sldId id="647" r:id="rId39"/>
    <p:sldId id="643" r:id="rId40"/>
    <p:sldId id="656" r:id="rId41"/>
    <p:sldId id="650" r:id="rId42"/>
    <p:sldId id="657" r:id="rId43"/>
    <p:sldId id="658" r:id="rId44"/>
    <p:sldId id="660" r:id="rId45"/>
    <p:sldId id="661" r:id="rId46"/>
    <p:sldId id="662" r:id="rId47"/>
    <p:sldId id="652" r:id="rId48"/>
    <p:sldId id="663" r:id="rId49"/>
    <p:sldId id="664" r:id="rId50"/>
    <p:sldId id="651" r:id="rId51"/>
    <p:sldId id="666" r:id="rId52"/>
    <p:sldId id="665" r:id="rId53"/>
    <p:sldId id="667" r:id="rId54"/>
    <p:sldId id="668" r:id="rId55"/>
    <p:sldId id="669" r:id="rId56"/>
    <p:sldId id="670" r:id="rId57"/>
    <p:sldId id="671" r:id="rId58"/>
    <p:sldId id="672" r:id="rId59"/>
    <p:sldId id="673" r:id="rId60"/>
    <p:sldId id="674" r:id="rId61"/>
    <p:sldId id="675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Relationship Id="rId2" Type="http://schemas.openxmlformats.org/officeDocument/2006/relationships/image" Target="../media/image56.emf"/><Relationship Id="rId3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036D-6C87-C144-9F20-632B6105FC1E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B958-A927-EA46-82E8-92FF4B0E5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3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for discrete, we could simply do a much</a:t>
            </a:r>
            <a:r>
              <a:rPr lang="en-US" baseline="0" dirty="0" smtClean="0"/>
              <a:t> larger table, but often that doesn’t capture everything we want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10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just involves</a:t>
            </a:r>
            <a:r>
              <a:rPr lang="en-US" baseline="0" dirty="0" smtClean="0"/>
              <a:t> iterating over the data and aggregating these counts!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just involves</a:t>
            </a:r>
            <a:r>
              <a:rPr lang="en-US" baseline="0" dirty="0" smtClean="0"/>
              <a:t> iterating over the data and aggregating these counts!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4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just involves</a:t>
            </a:r>
            <a:r>
              <a:rPr lang="en-US" baseline="0" dirty="0" smtClean="0"/>
              <a:t> iterating over the data and aggregating these counts!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4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Concern: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6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- Concern: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although</a:t>
            </a:r>
            <a:r>
              <a:rPr lang="en-US" baseline="0" dirty="0" smtClean="0"/>
              <a:t> we don’t generally “generate” a document from a model, it’s often useful to look at the generative story of a model (i.e. how the model says a document was generate) to help us understand why the model assigns certain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946ACE8-63DF-9F4D-BC2B-A77DBA62BA53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946ACE8-63DF-9F4D-BC2B-A77DBA62BA53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3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3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34.bin"/><Relationship Id="rId5" Type="http://schemas.openxmlformats.org/officeDocument/2006/relationships/image" Target="../media/image3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3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36.bin"/><Relationship Id="rId5" Type="http://schemas.openxmlformats.org/officeDocument/2006/relationships/image" Target="../media/image37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42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43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oleObject" Target="../embeddings/Microsoft_Equation3.bin"/><Relationship Id="rId5" Type="http://schemas.openxmlformats.org/officeDocument/2006/relationships/image" Target="../media/image44.e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45.emf"/><Relationship Id="rId8" Type="http://schemas.openxmlformats.org/officeDocument/2006/relationships/oleObject" Target="../embeddings/oleObject40.bin"/><Relationship Id="rId9" Type="http://schemas.openxmlformats.org/officeDocument/2006/relationships/image" Target="../media/image46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47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oleObject" Target="../embeddings/Microsoft_Equation5.bin"/><Relationship Id="rId5" Type="http://schemas.openxmlformats.org/officeDocument/2006/relationships/image" Target="../media/image48.emf"/><Relationship Id="rId6" Type="http://schemas.openxmlformats.org/officeDocument/2006/relationships/oleObject" Target="../embeddings/Microsoft_Equation6.bin"/><Relationship Id="rId7" Type="http://schemas.openxmlformats.org/officeDocument/2006/relationships/image" Target="../media/image49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50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oleObject" Target="../embeddings/oleObject41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52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53.emf"/><Relationship Id="rId5" Type="http://schemas.openxmlformats.org/officeDocument/2006/relationships/oleObject" Target="../embeddings/Microsoft_Equation9.bin"/><Relationship Id="rId6" Type="http://schemas.openxmlformats.org/officeDocument/2006/relationships/image" Target="../media/image54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55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56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57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8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0932" y="4038600"/>
            <a:ext cx="6648268" cy="1828800"/>
          </a:xfrm>
        </p:spPr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CS159 Fall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probabilities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training data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0" name="Right Arrow 49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51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probabilistic model</a:t>
              </a:r>
              <a:endParaRPr lang="en-US" sz="2000" dirty="0"/>
            </a:p>
          </p:txBody>
        </p:sp>
      </p:grpSp>
      <p:sp>
        <p:nvSpPr>
          <p:cNvPr id="54" name="TextBox 53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</a:t>
            </a:r>
            <a:endParaRPr lang="en-US" sz="2000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3929634" y="1998400"/>
            <a:ext cx="2623566" cy="1278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879846" y="4684817"/>
            <a:ext cx="2623566" cy="1639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356898"/>
              </p:ext>
            </p:extLst>
          </p:nvPr>
        </p:nvGraphicFramePr>
        <p:xfrm>
          <a:off x="4483100" y="3514725"/>
          <a:ext cx="19161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1003300" imgH="482600" progId="Equation.3">
                  <p:embed/>
                </p:oleObj>
              </mc:Choice>
              <mc:Fallback>
                <p:oleObj name="Equation" r:id="rId3" imgW="1003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3100" y="3514725"/>
                        <a:ext cx="1916113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Connector 58"/>
          <p:cNvCxnSpPr/>
          <p:nvPr/>
        </p:nvCxnSpPr>
        <p:spPr>
          <a:xfrm flipV="1">
            <a:off x="6553200" y="1998400"/>
            <a:ext cx="0" cy="432620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158988"/>
              </p:ext>
            </p:extLst>
          </p:nvPr>
        </p:nvGraphicFramePr>
        <p:xfrm>
          <a:off x="6705600" y="1988535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317500" imgH="203200" progId="Equation.3">
                  <p:embed/>
                </p:oleObj>
              </mc:Choice>
              <mc:Fallback>
                <p:oleObj name="Equation" r:id="rId5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5600" y="1988535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551215"/>
              </p:ext>
            </p:extLst>
          </p:nvPr>
        </p:nvGraphicFramePr>
        <p:xfrm>
          <a:off x="6704012" y="2759075"/>
          <a:ext cx="1320216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7" imgW="520700" imgH="203200" progId="Equation.3">
                  <p:embed/>
                </p:oleObj>
              </mc:Choice>
              <mc:Fallback>
                <p:oleObj name="Equation" r:id="rId7" imgW="520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4012" y="2759075"/>
                        <a:ext cx="1320216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61004"/>
              </p:ext>
            </p:extLst>
          </p:nvPr>
        </p:nvGraphicFramePr>
        <p:xfrm>
          <a:off x="6680200" y="3514125"/>
          <a:ext cx="1405828" cy="538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9" imgW="533400" imgH="203200" progId="Equation.3">
                  <p:embed/>
                </p:oleObj>
              </mc:Choice>
              <mc:Fallback>
                <p:oleObj name="Equation" r:id="rId9" imgW="533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80200" y="3514125"/>
                        <a:ext cx="1405828" cy="538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532558"/>
              </p:ext>
            </p:extLst>
          </p:nvPr>
        </p:nvGraphicFramePr>
        <p:xfrm>
          <a:off x="6748138" y="5638800"/>
          <a:ext cx="140526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1" imgW="558800" imgH="215900" progId="Equation.3">
                  <p:embed/>
                </p:oleObj>
              </mc:Choice>
              <mc:Fallback>
                <p:oleObj name="Equation" r:id="rId11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48138" y="5638800"/>
                        <a:ext cx="1405262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 rot="5400000">
            <a:off x="6995132" y="460629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266182" y="6411752"/>
            <a:ext cx="249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 = number of features)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3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 estimation for NB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235476"/>
              </p:ext>
            </p:extLst>
          </p:nvPr>
        </p:nvGraphicFramePr>
        <p:xfrm>
          <a:off x="5046285" y="3553578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4" name="Equation" r:id="rId3" imgW="317500" imgH="203200" progId="Equation.3">
                  <p:embed/>
                </p:oleObj>
              </mc:Choice>
              <mc:Fallback>
                <p:oleObj name="Equation" r:id="rId3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6285" y="3553578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556505"/>
              </p:ext>
            </p:extLst>
          </p:nvPr>
        </p:nvGraphicFramePr>
        <p:xfrm>
          <a:off x="7118350" y="3565525"/>
          <a:ext cx="13509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5" name="Equation" r:id="rId5" imgW="533400" imgH="228600" progId="Equation.3">
                  <p:embed/>
                </p:oleObj>
              </mc:Choice>
              <mc:Fallback>
                <p:oleObj name="Equation" r:id="rId5" imgW="533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8350" y="3565525"/>
                        <a:ext cx="1350963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8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probabilistic model</a:t>
              </a:r>
              <a:endParaRPr lang="en-US" sz="2000" dirty="0"/>
            </a:p>
          </p:txBody>
        </p:sp>
      </p:grpSp>
      <p:sp>
        <p:nvSpPr>
          <p:cNvPr id="11" name="TextBox 10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</a:t>
            </a:r>
            <a:endParaRPr lang="en-US" sz="20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855121"/>
              </p:ext>
            </p:extLst>
          </p:nvPr>
        </p:nvGraphicFramePr>
        <p:xfrm>
          <a:off x="5859463" y="1762125"/>
          <a:ext cx="19161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6" name="Equation" r:id="rId7" imgW="1003300" imgH="457200" progId="Equation.3">
                  <p:embed/>
                </p:oleObj>
              </mc:Choice>
              <mc:Fallback>
                <p:oleObj name="Equation" r:id="rId7" imgW="1003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59463" y="1762125"/>
                        <a:ext cx="1916112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4267200" y="1738478"/>
            <a:ext cx="0" cy="48147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training data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486400" y="2514600"/>
            <a:ext cx="533400" cy="103897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15200" y="2515618"/>
            <a:ext cx="448388" cy="11057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00600" y="4873518"/>
            <a:ext cx="373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the MLE estimates for these?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0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Maximum likelihood estimates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654235"/>
              </p:ext>
            </p:extLst>
          </p:nvPr>
        </p:nvGraphicFramePr>
        <p:xfrm>
          <a:off x="355600" y="3727450"/>
          <a:ext cx="3811588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15" name="Equation" r:id="rId4" imgW="1409700" imgH="444500" progId="Equation.3">
                  <p:embed/>
                </p:oleObj>
              </mc:Choice>
              <mc:Fallback>
                <p:oleObj name="Equation" r:id="rId4" imgW="1409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3727450"/>
                        <a:ext cx="3811588" cy="119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35221"/>
              </p:ext>
            </p:extLst>
          </p:nvPr>
        </p:nvGraphicFramePr>
        <p:xfrm>
          <a:off x="969963" y="1939925"/>
          <a:ext cx="27479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16" name="Equation" r:id="rId6" imgW="1016000" imgH="393700" progId="Equation.3">
                  <p:embed/>
                </p:oleObj>
              </mc:Choice>
              <mc:Fallback>
                <p:oleObj name="Equation" r:id="rId6" imgW="101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1939925"/>
                        <a:ext cx="27479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160236" y="1992868"/>
            <a:ext cx="302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examples with label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168909" y="2498725"/>
            <a:ext cx="2895600" cy="15875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419668" y="2526268"/>
            <a:ext cx="254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total number of examples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35509" y="3745468"/>
            <a:ext cx="454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examples with the label with feature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940309" y="4278868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160236" y="4355068"/>
            <a:ext cx="302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examples with label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2871" y="5685771"/>
            <a:ext cx="5721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training a NB model then involve?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difficult is this to calculate?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56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ext classification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036301"/>
              </p:ext>
            </p:extLst>
          </p:nvPr>
        </p:nvGraphicFramePr>
        <p:xfrm>
          <a:off x="287338" y="3727450"/>
          <a:ext cx="39497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32" name="Equation" r:id="rId4" imgW="1460500" imgH="444500" progId="Equation.3">
                  <p:embed/>
                </p:oleObj>
              </mc:Choice>
              <mc:Fallback>
                <p:oleObj name="Equation" r:id="rId4" imgW="1460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3727450"/>
                        <a:ext cx="3949700" cy="119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882759"/>
              </p:ext>
            </p:extLst>
          </p:nvPr>
        </p:nvGraphicFramePr>
        <p:xfrm>
          <a:off x="969963" y="1939925"/>
          <a:ext cx="27479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33" name="Equation" r:id="rId6" imgW="1016000" imgH="393700" progId="Equation.3">
                  <p:embed/>
                </p:oleObj>
              </mc:Choice>
              <mc:Fallback>
                <p:oleObj name="Equation" r:id="rId6" imgW="101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1939925"/>
                        <a:ext cx="27479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2648" y="5729113"/>
            <a:ext cx="8365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these counts for text classification with unigram features?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6371316" y="2145544"/>
            <a:ext cx="960348" cy="1100666"/>
            <a:chOff x="612648" y="2370667"/>
            <a:chExt cx="960348" cy="1100666"/>
          </a:xfrm>
        </p:grpSpPr>
        <p:sp>
          <p:nvSpPr>
            <p:cNvPr id="13" name="Rectangle 1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643193" y="3745468"/>
            <a:ext cx="43618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Unigram features:</a:t>
            </a:r>
          </a:p>
          <a:p>
            <a:r>
              <a:rPr lang="en-US" sz="2400" i="1" dirty="0">
                <a:solidFill>
                  <a:srgbClr val="FF6600"/>
                </a:solidFill>
              </a:rPr>
              <a:t> </a:t>
            </a:r>
            <a:r>
              <a:rPr lang="en-US" sz="2400" i="1" dirty="0" smtClean="0">
                <a:solidFill>
                  <a:srgbClr val="FF6600"/>
                </a:solidFill>
              </a:rPr>
              <a:t> </a:t>
            </a:r>
            <a:r>
              <a:rPr lang="en-US" sz="2400" i="1" dirty="0" err="1" smtClean="0">
                <a:solidFill>
                  <a:srgbClr val="FF6600"/>
                </a:solidFill>
              </a:rPr>
              <a:t>w</a:t>
            </a:r>
            <a:r>
              <a:rPr lang="en-US" sz="2400" i="1" baseline="-25000" dirty="0" err="1">
                <a:solidFill>
                  <a:srgbClr val="FF6600"/>
                </a:solidFill>
              </a:rPr>
              <a:t>j</a:t>
            </a:r>
            <a:r>
              <a:rPr lang="en-US" sz="2400" dirty="0" smtClean="0">
                <a:solidFill>
                  <a:srgbClr val="FF6600"/>
                </a:solidFill>
              </a:rPr>
              <a:t>, whether or not word</a:t>
            </a:r>
            <a:r>
              <a:rPr lang="en-US" sz="2400" i="1" dirty="0">
                <a:solidFill>
                  <a:srgbClr val="FF6600"/>
                </a:solidFill>
              </a:rPr>
              <a:t> </a:t>
            </a:r>
            <a:r>
              <a:rPr lang="en-US" sz="2400" i="1" dirty="0" err="1" smtClean="0">
                <a:solidFill>
                  <a:srgbClr val="FF6600"/>
                </a:solidFill>
              </a:rPr>
              <a:t>w</a:t>
            </a:r>
            <a:r>
              <a:rPr lang="en-US" sz="2400" i="1" baseline="-25000" dirty="0" err="1">
                <a:solidFill>
                  <a:srgbClr val="FF6600"/>
                </a:solidFill>
              </a:rPr>
              <a:t>j</a:t>
            </a:r>
            <a:r>
              <a:rPr lang="en-US" sz="2400" dirty="0" smtClean="0">
                <a:solidFill>
                  <a:srgbClr val="FF6600"/>
                </a:solidFill>
              </a:rPr>
              <a:t> occurs </a:t>
            </a:r>
            <a:br>
              <a:rPr lang="en-US" sz="2400" dirty="0" smtClean="0">
                <a:solidFill>
                  <a:srgbClr val="FF6600"/>
                </a:solidFill>
              </a:rPr>
            </a:br>
            <a:r>
              <a:rPr lang="en-US" sz="2400" dirty="0" smtClean="0">
                <a:solidFill>
                  <a:srgbClr val="FF6600"/>
                </a:solidFill>
              </a:rPr>
              <a:t>  in the text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711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text classification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041209"/>
              </p:ext>
            </p:extLst>
          </p:nvPr>
        </p:nvGraphicFramePr>
        <p:xfrm>
          <a:off x="287338" y="4013200"/>
          <a:ext cx="394970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8" name="Equation" r:id="rId4" imgW="1460500" imgH="444500" progId="Equation.3">
                  <p:embed/>
                </p:oleObj>
              </mc:Choice>
              <mc:Fallback>
                <p:oleObj name="Equation" r:id="rId4" imgW="1460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4013200"/>
                        <a:ext cx="3949700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33060"/>
              </p:ext>
            </p:extLst>
          </p:nvPr>
        </p:nvGraphicFramePr>
        <p:xfrm>
          <a:off x="969963" y="2223635"/>
          <a:ext cx="27479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9" name="Equation" r:id="rId6" imgW="1016000" imgH="393700" progId="Equation.3">
                  <p:embed/>
                </p:oleObj>
              </mc:Choice>
              <mc:Fallback>
                <p:oleObj name="Equation" r:id="rId6" imgW="101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2223635"/>
                        <a:ext cx="27479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151165" y="2293669"/>
            <a:ext cx="2579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texts with label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168909" y="2782435"/>
            <a:ext cx="2345879" cy="15875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347096" y="2809978"/>
            <a:ext cx="209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total number of texts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08077" y="4047320"/>
            <a:ext cx="411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texts with the label with word </a:t>
            </a:r>
            <a:r>
              <a:rPr lang="en-US" i="1" dirty="0" err="1" smtClean="0">
                <a:solidFill>
                  <a:srgbClr val="0000FF"/>
                </a:solidFill>
              </a:rPr>
              <a:t>w</a:t>
            </a:r>
            <a:r>
              <a:rPr lang="en-US" i="1" baseline="-25000" dirty="0" err="1">
                <a:solidFill>
                  <a:srgbClr val="0000FF"/>
                </a:solidFill>
              </a:rPr>
              <a:t>j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845760" y="4562578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160236" y="4638778"/>
            <a:ext cx="2579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texts with label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4817478" y="103891"/>
            <a:ext cx="960348" cy="1100666"/>
            <a:chOff x="612648" y="2370667"/>
            <a:chExt cx="960348" cy="1100666"/>
          </a:xfrm>
        </p:grpSpPr>
        <p:sp>
          <p:nvSpPr>
            <p:cNvPr id="13" name="Rectangle 1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3199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classification</a:t>
            </a:r>
            <a:endParaRPr lang="en-US" dirty="0"/>
          </a:p>
        </p:txBody>
      </p:sp>
      <p:grpSp>
        <p:nvGrpSpPr>
          <p:cNvPr id="4" name="Group 37"/>
          <p:cNvGrpSpPr/>
          <p:nvPr/>
        </p:nvGrpSpPr>
        <p:grpSpPr>
          <a:xfrm>
            <a:off x="5124237" y="1705711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NB Model</a:t>
              </a:r>
              <a:endParaRPr lang="en-US" sz="2000" dirty="0"/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3082" y="2193204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banana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362237" y="2035132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24437" y="2035132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0237" y="2183067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0.004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66375" y="5962267"/>
            <a:ext cx="819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use a probabilistic model for classification/prediction?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33082" y="41910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126" y="4852656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Given an unlabeled example: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4874567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4822442"/>
            <a:ext cx="22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redict the label</a:t>
            </a:r>
            <a:endParaRPr lang="en-US" sz="2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728041"/>
              </p:ext>
            </p:extLst>
          </p:nvPr>
        </p:nvGraphicFramePr>
        <p:xfrm>
          <a:off x="4956175" y="3200400"/>
          <a:ext cx="191452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36" name="Equation" r:id="rId3" imgW="1003300" imgH="482600" progId="Equation.3">
                  <p:embed/>
                </p:oleObj>
              </mc:Choice>
              <mc:Fallback>
                <p:oleObj name="Equation" r:id="rId3" imgW="1003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6175" y="3200400"/>
                        <a:ext cx="1914525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55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5950"/>
            <a:ext cx="8153400" cy="990600"/>
          </a:xfrm>
        </p:spPr>
        <p:txBody>
          <a:bodyPr/>
          <a:lstStyle/>
          <a:p>
            <a:r>
              <a:rPr lang="en-US" dirty="0" smtClean="0"/>
              <a:t>NB classification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815101" y="1727619"/>
            <a:ext cx="1931062" cy="28252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4459" y="1821132"/>
            <a:ext cx="1440861" cy="84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probabilistic </a:t>
            </a:r>
            <a:r>
              <a:rPr lang="en-US" sz="1400" dirty="0" smtClean="0"/>
              <a:t>model:</a:t>
            </a:r>
            <a:endParaRPr lang="en-US" sz="1400" dirty="0"/>
          </a:p>
          <a:p>
            <a:pPr algn="ctr"/>
            <a:endParaRPr lang="en-US" sz="1050" dirty="0"/>
          </a:p>
          <a:p>
            <a:pPr algn="ctr"/>
            <a:r>
              <a:rPr lang="en-US" sz="1050" dirty="0"/>
              <a:t>p(</a:t>
            </a:r>
            <a:r>
              <a:rPr lang="en-US" sz="1050" i="1" dirty="0"/>
              <a:t>features, </a:t>
            </a:r>
            <a:r>
              <a:rPr lang="en-US" sz="1050" i="1" dirty="0" smtClean="0"/>
              <a:t>label1</a:t>
            </a:r>
            <a:r>
              <a:rPr lang="en-US" sz="1050" dirty="0" smtClean="0"/>
              <a:t>)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279664" y="2898108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banana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232152" y="299542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975" y="3814536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apple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232152" y="386611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809594" y="2932251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96601" y="3814536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703281"/>
              </p:ext>
            </p:extLst>
          </p:nvPr>
        </p:nvGraphicFramePr>
        <p:xfrm>
          <a:off x="4832350" y="2833688"/>
          <a:ext cx="19065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16" name="Equation" r:id="rId3" imgW="1397000" imgH="482600" progId="Equation.3">
                  <p:embed/>
                </p:oleObj>
              </mc:Choice>
              <mc:Fallback>
                <p:oleObj name="Equation" r:id="rId3" imgW="1397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2350" y="2833688"/>
                        <a:ext cx="1906588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60611" y="3235046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pick largest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33082" y="5136635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133600" y="5605463"/>
            <a:ext cx="4649788" cy="922337"/>
            <a:chOff x="1335063" y="5642547"/>
            <a:chExt cx="4649788" cy="922337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6814253"/>
                </p:ext>
              </p:extLst>
            </p:nvPr>
          </p:nvGraphicFramePr>
          <p:xfrm>
            <a:off x="2517751" y="5642547"/>
            <a:ext cx="3467100" cy="92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917" name="Equation" r:id="rId5" imgW="1816100" imgH="482600" progId="Equation.3">
                    <p:embed/>
                  </p:oleObj>
                </mc:Choice>
                <mc:Fallback>
                  <p:oleObj name="Equation" r:id="rId5" imgW="18161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17751" y="5642547"/>
                          <a:ext cx="3467100" cy="9223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335063" y="5867400"/>
              <a:ext cx="1103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label = 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458994"/>
              </p:ext>
            </p:extLst>
          </p:nvPr>
        </p:nvGraphicFramePr>
        <p:xfrm>
          <a:off x="4862513" y="3675063"/>
          <a:ext cx="18764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18" name="Equation" r:id="rId7" imgW="1447800" imgH="482600" progId="Equation.3">
                  <p:embed/>
                </p:oleObj>
              </mc:Choice>
              <mc:Fallback>
                <p:oleObj name="Equation" r:id="rId7" imgW="1447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2513" y="3675063"/>
                        <a:ext cx="18764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469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5950"/>
            <a:ext cx="8153400" cy="990600"/>
          </a:xfrm>
        </p:spPr>
        <p:txBody>
          <a:bodyPr/>
          <a:lstStyle/>
          <a:p>
            <a:r>
              <a:rPr lang="en-US" dirty="0" smtClean="0"/>
              <a:t>NB classification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815101" y="1727619"/>
            <a:ext cx="1931062" cy="28252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4459" y="1821132"/>
            <a:ext cx="1440861" cy="84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probabilistic </a:t>
            </a:r>
            <a:r>
              <a:rPr lang="en-US" sz="1400" dirty="0" smtClean="0"/>
              <a:t>model:</a:t>
            </a:r>
            <a:endParaRPr lang="en-US" sz="1400" dirty="0"/>
          </a:p>
          <a:p>
            <a:pPr algn="ctr"/>
            <a:endParaRPr lang="en-US" sz="1050" dirty="0"/>
          </a:p>
          <a:p>
            <a:pPr algn="ctr"/>
            <a:r>
              <a:rPr lang="en-US" sz="1050" dirty="0"/>
              <a:t>p(</a:t>
            </a:r>
            <a:r>
              <a:rPr lang="en-US" sz="1050" i="1" dirty="0"/>
              <a:t>features, </a:t>
            </a:r>
            <a:r>
              <a:rPr lang="en-US" sz="1050" i="1" dirty="0" smtClean="0"/>
              <a:t>label1</a:t>
            </a:r>
            <a:r>
              <a:rPr lang="en-US" sz="1050" dirty="0" smtClean="0"/>
              <a:t>)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279664" y="2898108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banana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232152" y="299542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975" y="3814536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 smtClean="0">
                <a:solidFill>
                  <a:srgbClr val="008000"/>
                </a:solidFill>
              </a:rPr>
              <a:t>apple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232152" y="386611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809594" y="2932251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96601" y="3814536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97546"/>
              </p:ext>
            </p:extLst>
          </p:nvPr>
        </p:nvGraphicFramePr>
        <p:xfrm>
          <a:off x="4832350" y="2833688"/>
          <a:ext cx="19065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77" name="Equation" r:id="rId3" imgW="1397000" imgH="482600" progId="Equation.3">
                  <p:embed/>
                </p:oleObj>
              </mc:Choice>
              <mc:Fallback>
                <p:oleObj name="Equation" r:id="rId3" imgW="1397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2350" y="2833688"/>
                        <a:ext cx="1906588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60611" y="3235046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pick largest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33082" y="5136635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320561"/>
              </p:ext>
            </p:extLst>
          </p:nvPr>
        </p:nvGraphicFramePr>
        <p:xfrm>
          <a:off x="4862513" y="3675063"/>
          <a:ext cx="18764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78" name="Equation" r:id="rId5" imgW="1447800" imgH="482600" progId="Equation.3">
                  <p:embed/>
                </p:oleObj>
              </mc:Choice>
              <mc:Fallback>
                <p:oleObj name="Equation" r:id="rId5" imgW="1447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2513" y="3675063"/>
                        <a:ext cx="18764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12648" y="5867892"/>
            <a:ext cx="7782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Notice that each label has it’s own separate set of parameters, i.e. </a:t>
            </a:r>
            <a:r>
              <a:rPr lang="en-US" sz="2000" i="1" dirty="0" smtClean="0"/>
              <a:t>p(</a:t>
            </a:r>
            <a:r>
              <a:rPr lang="en-US" sz="2000" i="1" dirty="0" err="1" smtClean="0"/>
              <a:t>x</a:t>
            </a:r>
            <a:r>
              <a:rPr lang="en-US" sz="2000" i="1" baseline="-25000" dirty="0" err="1"/>
              <a:t>j</a:t>
            </a:r>
            <a:r>
              <a:rPr lang="en-US" sz="2000" i="1" dirty="0" err="1" smtClean="0"/>
              <a:t>|y</a:t>
            </a:r>
            <a:r>
              <a:rPr lang="en-US" sz="2000" i="1" dirty="0" smtClean="0"/>
              <a:t>)</a:t>
            </a:r>
            <a:endParaRPr lang="en-US" sz="2000" i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304643" y="4168910"/>
            <a:ext cx="1229874" cy="1829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241143" y="3298218"/>
            <a:ext cx="1531821" cy="27002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12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5950"/>
            <a:ext cx="8153400" cy="990600"/>
          </a:xfrm>
        </p:spPr>
        <p:txBody>
          <a:bodyPr/>
          <a:lstStyle/>
          <a:p>
            <a:r>
              <a:rPr lang="en-US" dirty="0" smtClean="0"/>
              <a:t>Bernoulli NB for text classification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815101" y="1727619"/>
            <a:ext cx="1931062" cy="28252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4459" y="1821132"/>
            <a:ext cx="1440861" cy="84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probabilistic </a:t>
            </a:r>
            <a:r>
              <a:rPr lang="en-US" sz="1400" dirty="0" smtClean="0"/>
              <a:t>model:</a:t>
            </a:r>
            <a:endParaRPr lang="en-US" sz="1400" dirty="0"/>
          </a:p>
          <a:p>
            <a:pPr algn="ctr"/>
            <a:endParaRPr lang="en-US" sz="1050" dirty="0"/>
          </a:p>
          <a:p>
            <a:pPr algn="ctr"/>
            <a:r>
              <a:rPr lang="en-US" sz="1050" dirty="0"/>
              <a:t>p(</a:t>
            </a:r>
            <a:r>
              <a:rPr lang="en-US" sz="1050" i="1" dirty="0"/>
              <a:t>features, </a:t>
            </a:r>
            <a:r>
              <a:rPr lang="en-US" sz="1050" i="1" dirty="0" smtClean="0"/>
              <a:t>label1</a:t>
            </a:r>
            <a:r>
              <a:rPr lang="en-US" sz="1050" dirty="0" smtClean="0"/>
              <a:t>)</a:t>
            </a:r>
            <a:endParaRPr lang="en-US" sz="1050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4232152" y="299542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232152" y="386611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809594" y="2932251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96601" y="3814536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247780"/>
              </p:ext>
            </p:extLst>
          </p:nvPr>
        </p:nvGraphicFramePr>
        <p:xfrm>
          <a:off x="4814888" y="2833688"/>
          <a:ext cx="19415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03" name="Equation" r:id="rId3" imgW="1422400" imgH="482600" progId="Equation.3">
                  <p:embed/>
                </p:oleObj>
              </mc:Choice>
              <mc:Fallback>
                <p:oleObj name="Equation" r:id="rId3" imgW="1422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4888" y="2833688"/>
                        <a:ext cx="1941512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60611" y="3235046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pick largest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33082" y="5136635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134673"/>
              </p:ext>
            </p:extLst>
          </p:nvPr>
        </p:nvGraphicFramePr>
        <p:xfrm>
          <a:off x="4845050" y="3675063"/>
          <a:ext cx="190976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04" name="Equation" r:id="rId5" imgW="1473200" imgH="482600" progId="Equation.3">
                  <p:embed/>
                </p:oleObj>
              </mc:Choice>
              <mc:Fallback>
                <p:oleObj name="Equation" r:id="rId5" imgW="1473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5050" y="3675063"/>
                        <a:ext cx="1909763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12"/>
          <p:cNvGrpSpPr/>
          <p:nvPr/>
        </p:nvGrpSpPr>
        <p:grpSpPr>
          <a:xfrm>
            <a:off x="332713" y="3016665"/>
            <a:ext cx="960348" cy="1100666"/>
            <a:chOff x="612648" y="2370667"/>
            <a:chExt cx="960348" cy="1100666"/>
          </a:xfrm>
        </p:grpSpPr>
        <p:sp>
          <p:nvSpPr>
            <p:cNvPr id="27" name="Rectangle 26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461451" y="3300818"/>
            <a:ext cx="3108629" cy="693904"/>
            <a:chOff x="2359651" y="2494659"/>
            <a:chExt cx="3605732" cy="971300"/>
          </a:xfrm>
        </p:grpSpPr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 smtClean="0">
                  <a:latin typeface="Verdana" pitchFamily="34" charset="0"/>
                </a:rPr>
                <a:t>(</a:t>
              </a:r>
              <a:r>
                <a:rPr lang="en-US" sz="1400" dirty="0">
                  <a:latin typeface="Verdana" pitchFamily="34" charset="0"/>
                </a:rPr>
                <a:t>1</a:t>
              </a:r>
              <a:r>
                <a:rPr lang="en-US" sz="1400" dirty="0" smtClean="0">
                  <a:latin typeface="Verdana" pitchFamily="34" charset="0"/>
                </a:rPr>
                <a:t>, </a:t>
              </a:r>
              <a:r>
                <a:rPr lang="en-US" sz="1400" dirty="0">
                  <a:latin typeface="Verdana" pitchFamily="34" charset="0"/>
                </a:rPr>
                <a:t>1, 1, 0, 0, 1, 0, 0, …)</a:t>
              </a: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905723"/>
              <a:ext cx="4718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92027"/>
              <a:ext cx="6708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3</a:t>
              </a:r>
              <a:endParaRPr lang="en-US" sz="1200" baseline="-25000" dirty="0"/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 rot="17992015">
              <a:off x="3122464" y="2935658"/>
              <a:ext cx="540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4</a:t>
              </a:r>
              <a:endParaRPr lang="en-US" sz="1200" baseline="-25000" dirty="0"/>
            </a:p>
          </p:txBody>
        </p:sp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 rot="17992015">
              <a:off x="3324889" y="2978883"/>
              <a:ext cx="6405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5</a:t>
              </a:r>
              <a:endParaRPr lang="en-US" sz="1200" baseline="-25000" dirty="0"/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 rot="17992015">
              <a:off x="3638199" y="2964026"/>
              <a:ext cx="6062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6</a:t>
              </a:r>
              <a:endParaRPr lang="en-US" sz="1200" baseline="-25000" dirty="0"/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 rot="17992015">
              <a:off x="3891834" y="2956711"/>
              <a:ext cx="589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7</a:t>
              </a:r>
              <a:endParaRPr lang="en-US" sz="1200" baseline="-25000" dirty="0"/>
            </a:p>
          </p:txBody>
        </p:sp>
        <p:sp>
          <p:nvSpPr>
            <p:cNvPr id="43" name="Text Box 22"/>
            <p:cNvSpPr txBox="1">
              <a:spLocks noChangeArrowheads="1"/>
            </p:cNvSpPr>
            <p:nvPr/>
          </p:nvSpPr>
          <p:spPr bwMode="auto">
            <a:xfrm rot="17992015">
              <a:off x="4185374" y="2933897"/>
              <a:ext cx="587886" cy="32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8</a:t>
              </a:r>
              <a:endParaRPr lang="en-US" sz="1200" baseline="-25000" dirty="0"/>
            </a:p>
          </p:txBody>
        </p:sp>
        <p:sp>
          <p:nvSpPr>
            <p:cNvPr id="44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942957"/>
              <a:ext cx="55769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1</a:t>
              </a:r>
              <a:endParaRPr lang="en-US" sz="1200" baseline="-250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58263" y="5588000"/>
            <a:ext cx="6658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good is this model for </a:t>
            </a:r>
            <a:r>
              <a:rPr lang="en-US" sz="2800" i="1" dirty="0" smtClean="0">
                <a:solidFill>
                  <a:srgbClr val="FF0000"/>
                </a:solidFill>
              </a:rPr>
              <a:t>text</a:t>
            </a:r>
            <a:r>
              <a:rPr lang="en-US" sz="2800" dirty="0" smtClean="0">
                <a:solidFill>
                  <a:srgbClr val="FF0000"/>
                </a:solidFill>
              </a:rPr>
              <a:t> classification?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8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 bwMode="auto">
          <a:xfrm>
            <a:off x="1371259" y="3619192"/>
            <a:ext cx="6266883" cy="64934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NB for text classification</a:t>
            </a:r>
            <a:endParaRPr lang="en-US" dirty="0"/>
          </a:p>
        </p:txBody>
      </p:sp>
      <p:grpSp>
        <p:nvGrpSpPr>
          <p:cNvPr id="4" name="Group 12"/>
          <p:cNvGrpSpPr/>
          <p:nvPr/>
        </p:nvGrpSpPr>
        <p:grpSpPr>
          <a:xfrm>
            <a:off x="1831181" y="1729888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155237" y="1812494"/>
            <a:ext cx="3650588" cy="971301"/>
            <a:chOff x="2314795" y="2494659"/>
            <a:chExt cx="3650588" cy="971301"/>
          </a:xfrm>
        </p:grpSpPr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 smtClean="0">
                  <a:latin typeface="Verdana" pitchFamily="34" charset="0"/>
                </a:rPr>
                <a:t>(</a:t>
              </a:r>
              <a:r>
                <a:rPr lang="en-US" sz="2000" dirty="0">
                  <a:latin typeface="Verdana" pitchFamily="34" charset="0"/>
                </a:rPr>
                <a:t>1</a:t>
              </a:r>
              <a:r>
                <a:rPr lang="en-US" sz="2000" dirty="0" smtClean="0">
                  <a:latin typeface="Verdana" pitchFamily="34" charset="0"/>
                </a:rPr>
                <a:t>, </a:t>
              </a:r>
              <a:r>
                <a:rPr lang="en-US" sz="2000" dirty="0">
                  <a:latin typeface="Verdana" pitchFamily="34" charset="0"/>
                </a:rPr>
                <a:t>1, 1, 0, 0, 1, 0, 0, …)</a:t>
              </a: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860867"/>
              <a:ext cx="47182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47171"/>
              <a:ext cx="67086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 rot="17992015">
              <a:off x="3208224" y="2890802"/>
              <a:ext cx="5408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 rot="17992015">
              <a:off x="3438358" y="2934026"/>
              <a:ext cx="640549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5</a:t>
              </a:r>
              <a:endParaRPr lang="en-US" baseline="-25000" dirty="0"/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 rot="17992015">
              <a:off x="3768820" y="2919170"/>
              <a:ext cx="6062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6</a:t>
              </a:r>
              <a:endParaRPr lang="en-US" baseline="-25000" dirty="0"/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 rot="17992015">
              <a:off x="4086258" y="2910546"/>
              <a:ext cx="589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7</a:t>
              </a:r>
              <a:endParaRPr lang="en-US" baseline="-25000" dirty="0"/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 rot="17992015">
              <a:off x="4587212" y="2842413"/>
              <a:ext cx="42926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8</a:t>
              </a:r>
              <a:endParaRPr lang="en-US" baseline="-25000" dirty="0"/>
            </a:p>
          </p:txBody>
        </p:sp>
        <p:sp>
          <p:nvSpPr>
            <p:cNvPr id="36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898101"/>
              <a:ext cx="55769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695210"/>
              </p:ext>
            </p:extLst>
          </p:nvPr>
        </p:nvGraphicFramePr>
        <p:xfrm>
          <a:off x="1595438" y="3584575"/>
          <a:ext cx="20685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94" name="Equation" r:id="rId4" imgW="1422400" imgH="482600" progId="Equation.3">
                  <p:embed/>
                </p:oleObj>
              </mc:Choice>
              <mc:Fallback>
                <p:oleObj name="Equation" r:id="rId4" imgW="1422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438" y="3584575"/>
                        <a:ext cx="2068512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65103"/>
              </p:ext>
            </p:extLst>
          </p:nvPr>
        </p:nvGraphicFramePr>
        <p:xfrm>
          <a:off x="5197475" y="3592857"/>
          <a:ext cx="21399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95" name="Equation" r:id="rId6" imgW="1473200" imgH="482600" progId="Equation.3">
                  <p:embed/>
                </p:oleObj>
              </mc:Choice>
              <mc:Fallback>
                <p:oleObj name="Equation" r:id="rId6" imgW="1473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97475" y="3592857"/>
                        <a:ext cx="2139950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3636458" y="5266688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pick largest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0" name="Right Arrow 79"/>
          <p:cNvSpPr/>
          <p:nvPr/>
        </p:nvSpPr>
        <p:spPr bwMode="auto">
          <a:xfrm rot="7158053">
            <a:off x="2826686" y="2939892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1" name="Right Arrow 80"/>
          <p:cNvSpPr/>
          <p:nvPr/>
        </p:nvSpPr>
        <p:spPr bwMode="auto">
          <a:xfrm rot="14441947" flipH="1">
            <a:off x="5162533" y="2939893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2" name="Right Arrow 81"/>
          <p:cNvSpPr/>
          <p:nvPr/>
        </p:nvSpPr>
        <p:spPr bwMode="auto">
          <a:xfrm rot="7158053">
            <a:off x="4789719" y="4587389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3" name="Right Arrow 82"/>
          <p:cNvSpPr/>
          <p:nvPr/>
        </p:nvSpPr>
        <p:spPr bwMode="auto">
          <a:xfrm rot="14441947" flipH="1">
            <a:off x="2902845" y="4587389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260" y="5863453"/>
            <a:ext cx="6840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For text classification, what is this computation?  Does it make sense?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8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912" y="1848987"/>
            <a:ext cx="8343136" cy="467184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Assignment 7 out soon (due next Friday at 5pm)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Quiz #3 next Tuesday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- Text similarity -&gt; this week (though, light on ML)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Project proposal presentations Tuesday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1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 bwMode="auto">
          <a:xfrm>
            <a:off x="1371259" y="3619192"/>
            <a:ext cx="6266883" cy="64934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NB for text classification</a:t>
            </a:r>
            <a:endParaRPr lang="en-US" dirty="0"/>
          </a:p>
        </p:txBody>
      </p:sp>
      <p:grpSp>
        <p:nvGrpSpPr>
          <p:cNvPr id="4" name="Group 12"/>
          <p:cNvGrpSpPr/>
          <p:nvPr/>
        </p:nvGrpSpPr>
        <p:grpSpPr>
          <a:xfrm>
            <a:off x="1831181" y="1734548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155237" y="1812494"/>
            <a:ext cx="3650588" cy="971301"/>
            <a:chOff x="2314795" y="2494659"/>
            <a:chExt cx="3650588" cy="971301"/>
          </a:xfrm>
        </p:grpSpPr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 smtClean="0">
                  <a:latin typeface="Verdana" pitchFamily="34" charset="0"/>
                </a:rPr>
                <a:t>(</a:t>
              </a:r>
              <a:r>
                <a:rPr lang="en-US" sz="2000" dirty="0">
                  <a:latin typeface="Verdana" pitchFamily="34" charset="0"/>
                </a:rPr>
                <a:t>1</a:t>
              </a:r>
              <a:r>
                <a:rPr lang="en-US" sz="2000" dirty="0" smtClean="0">
                  <a:latin typeface="Verdana" pitchFamily="34" charset="0"/>
                </a:rPr>
                <a:t>, </a:t>
              </a:r>
              <a:r>
                <a:rPr lang="en-US" sz="2000" dirty="0">
                  <a:latin typeface="Verdana" pitchFamily="34" charset="0"/>
                </a:rPr>
                <a:t>1, 1, 0, 0, 1, 0, 0, …)</a:t>
              </a: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860867"/>
              <a:ext cx="47182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47171"/>
              <a:ext cx="67086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 rot="17992015">
              <a:off x="3208224" y="2890802"/>
              <a:ext cx="5408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 rot="17992015">
              <a:off x="3438358" y="2934026"/>
              <a:ext cx="640549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5</a:t>
              </a:r>
              <a:endParaRPr lang="en-US" baseline="-25000" dirty="0"/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 rot="17992015">
              <a:off x="3768820" y="2919170"/>
              <a:ext cx="6062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6</a:t>
              </a:r>
              <a:endParaRPr lang="en-US" baseline="-25000" dirty="0"/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 rot="17992015">
              <a:off x="4086258" y="2910546"/>
              <a:ext cx="589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7</a:t>
              </a:r>
              <a:endParaRPr lang="en-US" baseline="-25000" dirty="0"/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 rot="17992015">
              <a:off x="4587212" y="2842413"/>
              <a:ext cx="42926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8</a:t>
              </a:r>
              <a:endParaRPr lang="en-US" baseline="-25000" dirty="0"/>
            </a:p>
          </p:txBody>
        </p:sp>
        <p:sp>
          <p:nvSpPr>
            <p:cNvPr id="36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898101"/>
              <a:ext cx="55769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689389"/>
              </p:ext>
            </p:extLst>
          </p:nvPr>
        </p:nvGraphicFramePr>
        <p:xfrm>
          <a:off x="1595438" y="3583976"/>
          <a:ext cx="20685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98" name="Equation" r:id="rId4" imgW="1422400" imgH="482600" progId="Equation.3">
                  <p:embed/>
                </p:oleObj>
              </mc:Choice>
              <mc:Fallback>
                <p:oleObj name="Equation" r:id="rId4" imgW="1422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438" y="3583976"/>
                        <a:ext cx="2068512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922998"/>
              </p:ext>
            </p:extLst>
          </p:nvPr>
        </p:nvGraphicFramePr>
        <p:xfrm>
          <a:off x="5197475" y="3583976"/>
          <a:ext cx="21399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99" name="Equation" r:id="rId6" imgW="1473200" imgH="482600" progId="Equation.3">
                  <p:embed/>
                </p:oleObj>
              </mc:Choice>
              <mc:Fallback>
                <p:oleObj name="Equation" r:id="rId6" imgW="1473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97475" y="3583976"/>
                        <a:ext cx="2139950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3636458" y="5266688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pick largest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0" name="Right Arrow 79"/>
          <p:cNvSpPr/>
          <p:nvPr/>
        </p:nvSpPr>
        <p:spPr bwMode="auto">
          <a:xfrm rot="7158053">
            <a:off x="2826686" y="2939892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1" name="Right Arrow 80"/>
          <p:cNvSpPr/>
          <p:nvPr/>
        </p:nvSpPr>
        <p:spPr bwMode="auto">
          <a:xfrm rot="14441947" flipH="1">
            <a:off x="5162533" y="2939893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2" name="Right Arrow 81"/>
          <p:cNvSpPr/>
          <p:nvPr/>
        </p:nvSpPr>
        <p:spPr bwMode="auto">
          <a:xfrm rot="7158053">
            <a:off x="4789719" y="4587389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3" name="Right Arrow 82"/>
          <p:cNvSpPr/>
          <p:nvPr/>
        </p:nvSpPr>
        <p:spPr bwMode="auto">
          <a:xfrm rot="14441947" flipH="1">
            <a:off x="2902845" y="4587389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208" y="5850068"/>
            <a:ext cx="8325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Each word that occurs, contributes </a:t>
            </a:r>
            <a:r>
              <a:rPr lang="en-US" sz="2800" i="1" dirty="0" smtClean="0">
                <a:solidFill>
                  <a:srgbClr val="0000FF"/>
                </a:solidFill>
              </a:rPr>
              <a:t>p(</a:t>
            </a:r>
            <a:r>
              <a:rPr lang="en-US" sz="2800" i="1" dirty="0" err="1" smtClean="0">
                <a:solidFill>
                  <a:srgbClr val="0000FF"/>
                </a:solidFill>
              </a:rPr>
              <a:t>w</a:t>
            </a:r>
            <a:r>
              <a:rPr lang="en-US" sz="2800" i="1" baseline="-25000" dirty="0" err="1">
                <a:solidFill>
                  <a:srgbClr val="0000FF"/>
                </a:solidFill>
              </a:rPr>
              <a:t>j</a:t>
            </a:r>
            <a:r>
              <a:rPr lang="en-US" sz="2800" i="1" dirty="0" err="1" smtClean="0">
                <a:solidFill>
                  <a:srgbClr val="0000FF"/>
                </a:solidFill>
              </a:rPr>
              <a:t>|y</a:t>
            </a:r>
            <a:r>
              <a:rPr lang="en-US" sz="2800" i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Each word that does NOT occur, contributes </a:t>
            </a:r>
            <a:r>
              <a:rPr lang="en-US" sz="2800" i="1" dirty="0" smtClean="0">
                <a:solidFill>
                  <a:srgbClr val="0000FF"/>
                </a:solidFill>
              </a:rPr>
              <a:t>1-p(</a:t>
            </a:r>
            <a:r>
              <a:rPr lang="en-US" sz="2800" i="1" dirty="0" err="1" smtClean="0">
                <a:solidFill>
                  <a:srgbClr val="0000FF"/>
                </a:solidFill>
              </a:rPr>
              <a:t>w</a:t>
            </a:r>
            <a:r>
              <a:rPr lang="en-US" sz="2800" i="1" baseline="-25000" dirty="0" err="1">
                <a:solidFill>
                  <a:srgbClr val="0000FF"/>
                </a:solidFill>
              </a:rPr>
              <a:t>j</a:t>
            </a:r>
            <a:r>
              <a:rPr lang="en-US" sz="2800" i="1" dirty="0" err="1" smtClean="0">
                <a:solidFill>
                  <a:srgbClr val="0000FF"/>
                </a:solidFill>
              </a:rPr>
              <a:t>|y</a:t>
            </a:r>
            <a:r>
              <a:rPr lang="en-US" sz="2800" i="1" dirty="0" smtClean="0">
                <a:solidFill>
                  <a:srgbClr val="0000FF"/>
                </a:solidFill>
              </a:rPr>
              <a:t>)</a:t>
            </a:r>
            <a:endParaRPr lang="en-US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8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Generative Story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600200"/>
            <a:ext cx="8385048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To classify with </a:t>
            </a:r>
            <a:r>
              <a:rPr lang="en-US" sz="2400" dirty="0"/>
              <a:t>a model, we’re given </a:t>
            </a:r>
            <a:r>
              <a:rPr lang="en-US" sz="2400" dirty="0" smtClean="0"/>
              <a:t>an example and </a:t>
            </a:r>
            <a:r>
              <a:rPr lang="en-US" sz="2400" dirty="0"/>
              <a:t>we</a:t>
            </a:r>
            <a:r>
              <a:rPr lang="en-US" sz="2400" dirty="0" smtClean="0"/>
              <a:t> obtain the probability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We can also ask </a:t>
            </a:r>
            <a:r>
              <a:rPr lang="en-US" sz="2400" dirty="0"/>
              <a:t>how a given model would </a:t>
            </a:r>
            <a:r>
              <a:rPr lang="en-US" sz="2400" i="1" dirty="0">
                <a:solidFill>
                  <a:srgbClr val="FF6600"/>
                </a:solidFill>
              </a:rPr>
              <a:t>generate</a:t>
            </a:r>
            <a:r>
              <a:rPr lang="en-US" sz="2400" dirty="0"/>
              <a:t> </a:t>
            </a:r>
            <a:r>
              <a:rPr lang="en-US" sz="2400" dirty="0" smtClean="0"/>
              <a:t>an example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This </a:t>
            </a:r>
            <a:r>
              <a:rPr lang="en-US" sz="2400" dirty="0"/>
              <a:t>is the “generative story” for a </a:t>
            </a:r>
            <a:r>
              <a:rPr lang="en-US" sz="2400" dirty="0" smtClean="0"/>
              <a:t>model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Looking at the generative story can help understand the model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We also can use generative stories to help develop a model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8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00" y="228600"/>
            <a:ext cx="8153400" cy="990600"/>
          </a:xfrm>
        </p:spPr>
        <p:txBody>
          <a:bodyPr/>
          <a:lstStyle/>
          <a:p>
            <a:r>
              <a:rPr lang="en-US" dirty="0" smtClean="0"/>
              <a:t>Bernoulli NB generative 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120519"/>
              </p:ext>
            </p:extLst>
          </p:nvPr>
        </p:nvGraphicFramePr>
        <p:xfrm>
          <a:off x="3646488" y="1614488"/>
          <a:ext cx="191452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85" name="Equation" r:id="rId4" imgW="1003300" imgH="482600" progId="Equation.3">
                  <p:embed/>
                </p:oleObj>
              </mc:Choice>
              <mc:Fallback>
                <p:oleObj name="Equation" r:id="rId4" imgW="1003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6488" y="1614488"/>
                        <a:ext cx="1914525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3276600"/>
            <a:ext cx="5959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generative story for the NB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6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00" y="228600"/>
            <a:ext cx="8153400" cy="990600"/>
          </a:xfrm>
        </p:spPr>
        <p:txBody>
          <a:bodyPr/>
          <a:lstStyle/>
          <a:p>
            <a:r>
              <a:rPr lang="en-US" dirty="0" smtClean="0"/>
              <a:t>Bernoulli NB generative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667000"/>
            <a:ext cx="8153400" cy="2895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roll </a:t>
            </a:r>
            <a:r>
              <a:rPr lang="en-US" dirty="0"/>
              <a:t>a </a:t>
            </a:r>
            <a:r>
              <a:rPr lang="en-US" dirty="0" smtClean="0"/>
              <a:t>biased, </a:t>
            </a:r>
            <a:r>
              <a:rPr lang="en-US" dirty="0" err="1" smtClean="0"/>
              <a:t>num_labels</a:t>
            </a:r>
            <a:r>
              <a:rPr lang="en-US" dirty="0"/>
              <a:t>-sided </a:t>
            </a:r>
            <a:r>
              <a:rPr lang="en-US" dirty="0" smtClean="0"/>
              <a:t>die</a:t>
            </a:r>
          </a:p>
          <a:p>
            <a:pPr marL="514350" indent="-514350">
              <a:buAutoNum type="arabicPeriod"/>
            </a:pPr>
            <a:r>
              <a:rPr lang="en-US" dirty="0" smtClean="0"/>
              <a:t>For each feature: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Flip a </a:t>
            </a:r>
            <a:r>
              <a:rPr lang="en-US" i="1" dirty="0" smtClean="0"/>
              <a:t>biased</a:t>
            </a:r>
            <a:r>
              <a:rPr lang="en-US" dirty="0" smtClean="0"/>
              <a:t> coin: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if heads, include the feature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if tails, don’t include the feature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991309"/>
              </p:ext>
            </p:extLst>
          </p:nvPr>
        </p:nvGraphicFramePr>
        <p:xfrm>
          <a:off x="3646488" y="1614488"/>
          <a:ext cx="191452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09" name="Equation" r:id="rId4" imgW="1003300" imgH="482600" progId="Equation.3">
                  <p:embed/>
                </p:oleObj>
              </mc:Choice>
              <mc:Fallback>
                <p:oleObj name="Equation" r:id="rId4" imgW="1003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6488" y="1614488"/>
                        <a:ext cx="1914525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6935" y="5700133"/>
            <a:ext cx="5967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this mean for text classification, assuming unigram features?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7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00" y="228600"/>
            <a:ext cx="8153400" cy="990600"/>
          </a:xfrm>
        </p:spPr>
        <p:txBody>
          <a:bodyPr/>
          <a:lstStyle/>
          <a:p>
            <a:r>
              <a:rPr lang="en-US" dirty="0" smtClean="0"/>
              <a:t>Bernoulli NB generative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667000"/>
            <a:ext cx="8153400" cy="2895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roll </a:t>
            </a:r>
            <a:r>
              <a:rPr lang="en-US" dirty="0"/>
              <a:t>a </a:t>
            </a:r>
            <a:r>
              <a:rPr lang="en-US" dirty="0" smtClean="0"/>
              <a:t>biased, </a:t>
            </a:r>
            <a:r>
              <a:rPr lang="en-US" dirty="0" err="1" smtClean="0"/>
              <a:t>num_labels</a:t>
            </a:r>
            <a:r>
              <a:rPr lang="en-US" dirty="0"/>
              <a:t>-sided </a:t>
            </a:r>
            <a:r>
              <a:rPr lang="en-US" dirty="0" smtClean="0"/>
              <a:t>die</a:t>
            </a:r>
          </a:p>
          <a:p>
            <a:pPr marL="514350" indent="-514350">
              <a:buAutoNum type="arabicPeriod"/>
            </a:pPr>
            <a:r>
              <a:rPr lang="en-US" dirty="0" smtClean="0"/>
              <a:t>For each word in your vocabulary: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Flip a </a:t>
            </a:r>
            <a:r>
              <a:rPr lang="en-US" i="1" dirty="0" smtClean="0"/>
              <a:t>biased</a:t>
            </a:r>
            <a:r>
              <a:rPr lang="en-US" dirty="0" smtClean="0"/>
              <a:t> coin: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if heads, include the word in the text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if tails, don’t include the word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722959"/>
              </p:ext>
            </p:extLst>
          </p:nvPr>
        </p:nvGraphicFramePr>
        <p:xfrm>
          <a:off x="3622675" y="1614488"/>
          <a:ext cx="196373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25" name="Equation" r:id="rId4" imgW="1028700" imgH="482600" progId="Equation.3">
                  <p:embed/>
                </p:oleObj>
              </mc:Choice>
              <mc:Fallback>
                <p:oleObj name="Equation" r:id="rId4" imgW="1028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22675" y="1614488"/>
                        <a:ext cx="1963738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72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068061"/>
              </p:ext>
            </p:extLst>
          </p:nvPr>
        </p:nvGraphicFramePr>
        <p:xfrm>
          <a:off x="3416300" y="2370138"/>
          <a:ext cx="191452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79" name="Equation" r:id="rId3" imgW="1003300" imgH="482600" progId="Equation.3">
                  <p:embed/>
                </p:oleObj>
              </mc:Choice>
              <mc:Fallback>
                <p:oleObj name="Equation" r:id="rId3" imgW="1003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6300" y="2370138"/>
                        <a:ext cx="1914525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8643" y="3969603"/>
            <a:ext cx="19026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Pros/cons?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9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Easy to implement</a:t>
            </a:r>
          </a:p>
          <a:p>
            <a:pPr lvl="1"/>
            <a:r>
              <a:rPr lang="en-US" dirty="0" smtClean="0"/>
              <a:t>Fast!</a:t>
            </a:r>
          </a:p>
          <a:p>
            <a:pPr lvl="1"/>
            <a:r>
              <a:rPr lang="en-US" dirty="0" smtClean="0"/>
              <a:t>Can be done on large data sets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Naïve Bayes assumption is generally not true</a:t>
            </a:r>
          </a:p>
          <a:p>
            <a:pPr lvl="1"/>
            <a:r>
              <a:rPr lang="en-US" dirty="0" smtClean="0"/>
              <a:t>Performance isn’t as good as more complicated models</a:t>
            </a:r>
          </a:p>
          <a:p>
            <a:pPr lvl="1"/>
            <a:r>
              <a:rPr lang="en-US" dirty="0" smtClean="0"/>
              <a:t>For text classification (and other sparse feature domains) the p(x</a:t>
            </a:r>
            <a:r>
              <a:rPr lang="en-US" baseline="-25000" dirty="0" smtClean="0"/>
              <a:t>i</a:t>
            </a:r>
            <a:r>
              <a:rPr lang="en-US" dirty="0" smtClean="0"/>
              <a:t>=0|y) can be </a:t>
            </a:r>
            <a:r>
              <a:rPr lang="en-US" dirty="0" err="1" smtClean="0"/>
              <a:t>problematice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1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32" name="Picture 16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Another generative story</a:t>
            </a:r>
            <a:endParaRPr lang="en-US" dirty="0"/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612648" y="16002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R</a:t>
            </a:r>
            <a:r>
              <a:rPr lang="en-US" sz="2400" dirty="0" smtClean="0">
                <a:latin typeface="Verdana" pitchFamily="34" charset="0"/>
              </a:rPr>
              <a:t>andomly draw words from a “bag of words” until document length is reached </a:t>
            </a:r>
            <a:endParaRPr lang="en-US" sz="2400" dirty="0">
              <a:latin typeface="Verdana" pitchFamily="34" charset="0"/>
            </a:endParaRPr>
          </a:p>
        </p:txBody>
      </p:sp>
      <p:grpSp>
        <p:nvGrpSpPr>
          <p:cNvPr id="60435" name="Group 19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6043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0" name="Text Box 4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1" name="Group 25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60437" name="Oval 21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8" name="Text Box 22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60442" name="Group 26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60439" name="Oval 23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0" name="Text Box 24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60443" name="Group 27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60444" name="Oval 2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5" name="Text Box 2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6" name="Group 30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60447" name="Oval 3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8" name="Text Box 3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9" name="Group 33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60450" name="Oval 34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1" name="Text Box 35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52" name="Group 36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60453" name="Oval 37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Text Box 38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036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612647" y="231721"/>
            <a:ext cx="8196939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Draw </a:t>
            </a:r>
            <a:r>
              <a:rPr lang="en-US" dirty="0"/>
              <a:t>words from a </a:t>
            </a:r>
            <a:r>
              <a:rPr lang="en-US" dirty="0" smtClean="0"/>
              <a:t>fixed distribution</a:t>
            </a:r>
            <a:endParaRPr lang="en-US" dirty="0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79877" name="Group 5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79878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9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79881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79883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79884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5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79887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8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89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79890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1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92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79893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4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95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79896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7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41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090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0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090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091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6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80922" name="Text Box 26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  <p:grpSp>
        <p:nvGrpSpPr>
          <p:cNvPr id="80924" name="Group 28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6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788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training data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7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probabilistic model</a:t>
              </a:r>
              <a:endParaRPr lang="en-US" sz="2000" dirty="0"/>
            </a:p>
          </p:txBody>
        </p:sp>
      </p:grpSp>
      <p:sp>
        <p:nvSpPr>
          <p:cNvPr id="10" name="TextBox 9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2438400"/>
            <a:ext cx="4604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the data with a probabilistic model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specifically, learn </a:t>
            </a:r>
            <a:r>
              <a:rPr lang="en-US" sz="2400" dirty="0" smtClean="0">
                <a:solidFill>
                  <a:srgbClr val="FF6600"/>
                </a:solidFill>
              </a:rPr>
              <a:t>p(</a:t>
            </a:r>
            <a:r>
              <a:rPr lang="en-US" sz="2400" i="1" dirty="0" smtClean="0">
                <a:solidFill>
                  <a:srgbClr val="FF6600"/>
                </a:solidFill>
              </a:rPr>
              <a:t>features,</a:t>
            </a:r>
            <a:r>
              <a:rPr lang="en-US" sz="2400" i="1" dirty="0">
                <a:solidFill>
                  <a:srgbClr val="FF6600"/>
                </a:solidFill>
              </a:rPr>
              <a:t> </a:t>
            </a:r>
            <a:r>
              <a:rPr lang="en-US" sz="2400" i="1" dirty="0" smtClean="0">
                <a:solidFill>
                  <a:srgbClr val="FF6600"/>
                </a:solidFill>
              </a:rPr>
              <a:t>label</a:t>
            </a:r>
            <a:r>
              <a:rPr lang="en-US" sz="2400" dirty="0" smtClean="0">
                <a:solidFill>
                  <a:srgbClr val="FF6600"/>
                </a:solidFill>
              </a:rPr>
              <a:t>)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6600"/>
                </a:solidFill>
              </a:rPr>
              <a:t>p(</a:t>
            </a:r>
            <a:r>
              <a:rPr lang="en-US" sz="2400" i="1" dirty="0" smtClean="0">
                <a:solidFill>
                  <a:srgbClr val="FF6600"/>
                </a:solidFill>
              </a:rPr>
              <a:t>features, label</a:t>
            </a:r>
            <a:r>
              <a:rPr lang="en-US" sz="2400" dirty="0" smtClean="0">
                <a:solidFill>
                  <a:srgbClr val="FF6600"/>
                </a:solidFill>
              </a:rPr>
              <a:t>)</a:t>
            </a:r>
            <a:r>
              <a:rPr lang="en-US" sz="2400" dirty="0" smtClean="0"/>
              <a:t> tells us how likely these features and this example are</a:t>
            </a:r>
          </a:p>
        </p:txBody>
      </p:sp>
    </p:spTree>
    <p:extLst>
      <p:ext uri="{BB962C8B-B14F-4D97-AF65-F5344CB8AC3E}">
        <p14:creationId xmlns:p14="http://schemas.microsoft.com/office/powerpoint/2010/main" val="264495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2949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2950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2953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2955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2956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7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2958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2959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0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1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2962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3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4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2965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6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7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2968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9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2973" name="Group 29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2974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5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764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3974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3977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8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3979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3980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1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3982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3983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85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3986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88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3989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0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91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3992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3994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3995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6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97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3998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9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84000" name="Text Box 32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</p:spTree>
    <p:extLst>
      <p:ext uri="{BB962C8B-B14F-4D97-AF65-F5344CB8AC3E}">
        <p14:creationId xmlns:p14="http://schemas.microsoft.com/office/powerpoint/2010/main" val="99934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4997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4998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9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00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2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5003" name="Group 11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5004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5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5006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5007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8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09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5010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1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12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5013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4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15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5016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7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5018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5019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0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21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5022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961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6021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602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2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602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602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602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603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603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603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6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603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604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6042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6043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4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45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6046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7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86048" name="Text Box 32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6049" name="Text Box 33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  <p:grpSp>
        <p:nvGrpSpPr>
          <p:cNvPr id="86050" name="Group 34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6051" name="Oval 3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2" name="Text Box 3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83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0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7061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2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6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7067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8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74" name="Group 34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7075" name="Oval 3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6" name="Text Box 3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87077" name="Text Box 37"/>
          <p:cNvSpPr txBox="1">
            <a:spLocks noChangeArrowheads="1"/>
          </p:cNvSpPr>
          <p:nvPr/>
        </p:nvSpPr>
        <p:spPr bwMode="auto">
          <a:xfrm>
            <a:off x="5638800" y="213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2006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86047" y="1751735"/>
            <a:ext cx="6371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Is this a NB model, i.e. does it assume each individual word occurrence is independent?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8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09847" y="1630145"/>
            <a:ext cx="63719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Yes!  Doesn’t matter what words were drawn previously, still the same probability of getting any particular word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4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09847" y="1630145"/>
            <a:ext cx="637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Does this model handle multiple word occurrences?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9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34" name="Oval 3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5638800" y="213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5111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generative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3253" y="2888694"/>
            <a:ext cx="4224518" cy="2895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 smtClean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sz="1800" dirty="0" smtClean="0"/>
              <a:t>roll </a:t>
            </a:r>
            <a:r>
              <a:rPr lang="en-US" sz="1800" dirty="0"/>
              <a:t>a </a:t>
            </a:r>
            <a:r>
              <a:rPr lang="en-US" sz="1800" dirty="0" smtClean="0"/>
              <a:t>biased, </a:t>
            </a:r>
            <a:r>
              <a:rPr lang="en-US" sz="1800" dirty="0" err="1" smtClean="0"/>
              <a:t>num_labels</a:t>
            </a:r>
            <a:r>
              <a:rPr lang="en-US" sz="1800" dirty="0"/>
              <a:t>-sided </a:t>
            </a:r>
            <a:r>
              <a:rPr lang="en-US" sz="1800" dirty="0" smtClean="0"/>
              <a:t>die</a:t>
            </a:r>
          </a:p>
          <a:p>
            <a:pPr marL="777240" lvl="1" indent="-457200">
              <a:buFontTx/>
              <a:buChar char="-"/>
            </a:pP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2000" dirty="0" smtClean="0"/>
              <a:t>For each word in your vocabulary:</a:t>
            </a:r>
          </a:p>
          <a:p>
            <a:pPr marL="777240" lvl="1" indent="-457200">
              <a:buFontTx/>
              <a:buChar char="-"/>
            </a:pPr>
            <a:r>
              <a:rPr lang="en-US" sz="1800" dirty="0" smtClean="0"/>
              <a:t>Flip a biased coin:</a:t>
            </a:r>
          </a:p>
          <a:p>
            <a:pPr marL="1051560" lvl="2" indent="-457200">
              <a:buFontTx/>
              <a:buChar char="-"/>
            </a:pPr>
            <a:r>
              <a:rPr lang="en-US" sz="1600" dirty="0" smtClean="0"/>
              <a:t>if heads, include the word in the text</a:t>
            </a:r>
          </a:p>
          <a:p>
            <a:pPr marL="1051560" lvl="2" indent="-457200">
              <a:buFontTx/>
              <a:buChar char="-"/>
            </a:pPr>
            <a:r>
              <a:rPr lang="en-US" sz="1600" dirty="0" smtClean="0"/>
              <a:t>if tails, don’t include the word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9326" y="1918416"/>
            <a:ext cx="1918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Bernoulli NB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4544" y="1918416"/>
            <a:ext cx="2323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Multinomial NB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11389" y="2888694"/>
            <a:ext cx="4224518" cy="22856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/>
              <a:buAutoNum type="arabicPeriod"/>
            </a:pPr>
            <a:r>
              <a:rPr lang="en-US" sz="2000" dirty="0" smtClean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sz="1800" dirty="0" smtClean="0"/>
              <a:t>roll a biased, </a:t>
            </a:r>
            <a:r>
              <a:rPr lang="en-US" sz="1800" dirty="0" err="1" smtClean="0"/>
              <a:t>num_labels</a:t>
            </a:r>
            <a:r>
              <a:rPr lang="en-US" sz="1800" dirty="0" smtClean="0"/>
              <a:t>-sided die</a:t>
            </a:r>
          </a:p>
          <a:p>
            <a:pPr marL="777240" lvl="1" indent="-457200">
              <a:buFontTx/>
              <a:buChar char="-"/>
            </a:pPr>
            <a:endParaRPr lang="en-US" sz="1800" dirty="0" smtClean="0"/>
          </a:p>
          <a:p>
            <a:pPr marL="514350" indent="-514350">
              <a:buFont typeface="Wingdings"/>
              <a:buAutoNum type="arabicPeriod"/>
            </a:pPr>
            <a:r>
              <a:rPr lang="en-US" sz="2000" dirty="0" smtClean="0"/>
              <a:t>Keep drawing words from </a:t>
            </a:r>
            <a:r>
              <a:rPr lang="en-US" sz="2000" i="1" dirty="0" smtClean="0"/>
              <a:t>p(</a:t>
            </a:r>
            <a:r>
              <a:rPr lang="en-US" sz="2000" i="1" dirty="0" err="1" smtClean="0"/>
              <a:t>words|y</a:t>
            </a:r>
            <a:r>
              <a:rPr lang="en-US" sz="2000" i="1" dirty="0" smtClean="0"/>
              <a:t>)</a:t>
            </a:r>
            <a:r>
              <a:rPr lang="en-US" sz="2000" dirty="0" smtClean="0"/>
              <a:t> until text length has been reached.</a:t>
            </a:r>
          </a:p>
        </p:txBody>
      </p:sp>
    </p:spTree>
    <p:extLst>
      <p:ext uri="{BB962C8B-B14F-4D97-AF65-F5344CB8AC3E}">
        <p14:creationId xmlns:p14="http://schemas.microsoft.com/office/powerpoint/2010/main" val="423146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steps for probabilistic modeling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Probabilistic models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1: pick a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2: figure out how to estimate the probabilities for the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3 (optional): deal with </a:t>
            </a:r>
            <a:r>
              <a:rPr lang="en-US" sz="2400" dirty="0" err="1" smtClean="0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4343400" cy="8382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7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3253" y="2551216"/>
            <a:ext cx="4224518" cy="245741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 smtClean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sz="1800" dirty="0" smtClean="0"/>
              <a:t>roll </a:t>
            </a:r>
            <a:r>
              <a:rPr lang="en-US" sz="1800" dirty="0"/>
              <a:t>a </a:t>
            </a:r>
            <a:r>
              <a:rPr lang="en-US" sz="1800" dirty="0" smtClean="0"/>
              <a:t>biased, </a:t>
            </a:r>
            <a:r>
              <a:rPr lang="en-US" sz="1800" dirty="0" err="1" smtClean="0"/>
              <a:t>num_labels</a:t>
            </a:r>
            <a:r>
              <a:rPr lang="en-US" sz="1800" dirty="0"/>
              <a:t>-sided </a:t>
            </a:r>
            <a:r>
              <a:rPr lang="en-US" sz="1800" dirty="0" smtClean="0"/>
              <a:t>die</a:t>
            </a:r>
          </a:p>
          <a:p>
            <a:pPr marL="777240" lvl="1" indent="-457200">
              <a:buFontTx/>
              <a:buChar char="-"/>
            </a:pP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2000" dirty="0" smtClean="0"/>
              <a:t>For each word in your vocabulary:</a:t>
            </a:r>
          </a:p>
          <a:p>
            <a:pPr marL="777240" lvl="1" indent="-457200">
              <a:buFontTx/>
              <a:buChar char="-"/>
            </a:pPr>
            <a:r>
              <a:rPr lang="en-US" sz="1800" dirty="0" smtClean="0"/>
              <a:t>Flip a biased coin:</a:t>
            </a:r>
          </a:p>
          <a:p>
            <a:pPr marL="1051560" lvl="2" indent="-457200">
              <a:buFontTx/>
              <a:buChar char="-"/>
            </a:pPr>
            <a:r>
              <a:rPr lang="en-US" sz="1600" dirty="0" smtClean="0"/>
              <a:t>if heads, include the word in the text</a:t>
            </a:r>
          </a:p>
          <a:p>
            <a:pPr marL="1051560" lvl="2" indent="-457200">
              <a:buFontTx/>
              <a:buChar char="-"/>
            </a:pPr>
            <a:r>
              <a:rPr lang="en-US" sz="1600" dirty="0" smtClean="0"/>
              <a:t>if tails, don’t include the word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59326" y="1580938"/>
            <a:ext cx="1918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Bernoulli NB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4544" y="1580938"/>
            <a:ext cx="2323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Multinomial NB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11389" y="2551216"/>
            <a:ext cx="4224518" cy="21643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/>
              <a:buAutoNum type="arabicPeriod"/>
            </a:pPr>
            <a:r>
              <a:rPr lang="en-US" sz="2000" dirty="0" smtClean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sz="1800" dirty="0" smtClean="0"/>
              <a:t>roll a biased, </a:t>
            </a:r>
            <a:r>
              <a:rPr lang="en-US" sz="1800" dirty="0" err="1" smtClean="0"/>
              <a:t>num_labels</a:t>
            </a:r>
            <a:r>
              <a:rPr lang="en-US" sz="1800" dirty="0" smtClean="0"/>
              <a:t>-sided die</a:t>
            </a:r>
          </a:p>
          <a:p>
            <a:pPr marL="777240" lvl="1" indent="-457200">
              <a:buFontTx/>
              <a:buChar char="-"/>
            </a:pPr>
            <a:endParaRPr lang="en-US" sz="1800" dirty="0" smtClean="0"/>
          </a:p>
          <a:p>
            <a:pPr marL="514350" indent="-514350">
              <a:buFont typeface="Wingdings"/>
              <a:buAutoNum type="arabicPeriod"/>
            </a:pPr>
            <a:r>
              <a:rPr lang="en-US" sz="2000" dirty="0" smtClean="0"/>
              <a:t>Keep drawing words from </a:t>
            </a:r>
            <a:r>
              <a:rPr lang="en-US" sz="2000" i="1" dirty="0" smtClean="0"/>
              <a:t>p(</a:t>
            </a:r>
            <a:r>
              <a:rPr lang="en-US" sz="2000" i="1" dirty="0" err="1" smtClean="0"/>
              <a:t>words|y</a:t>
            </a:r>
            <a:r>
              <a:rPr lang="en-US" sz="2000" i="1" dirty="0" smtClean="0"/>
              <a:t>)</a:t>
            </a:r>
            <a:r>
              <a:rPr lang="en-US" sz="2000" dirty="0" smtClean="0"/>
              <a:t> until document length has been reached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523484"/>
              </p:ext>
            </p:extLst>
          </p:nvPr>
        </p:nvGraphicFramePr>
        <p:xfrm>
          <a:off x="1317443" y="5008627"/>
          <a:ext cx="19161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3" imgW="1003300" imgH="482600" progId="Equation.3">
                  <p:embed/>
                </p:oleObj>
              </mc:Choice>
              <mc:Fallback>
                <p:oleObj name="Equation" r:id="rId3" imgW="1003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7443" y="5008627"/>
                        <a:ext cx="1916113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20608" y="5983723"/>
            <a:ext cx="3108629" cy="693904"/>
            <a:chOff x="2359651" y="2494659"/>
            <a:chExt cx="3605732" cy="971300"/>
          </a:xfrm>
        </p:grpSpPr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 smtClean="0">
                  <a:latin typeface="Verdana" pitchFamily="34" charset="0"/>
                </a:rPr>
                <a:t>(</a:t>
              </a:r>
              <a:r>
                <a:rPr lang="en-US" sz="1400" dirty="0">
                  <a:latin typeface="Verdana" pitchFamily="34" charset="0"/>
                </a:rPr>
                <a:t>1</a:t>
              </a:r>
              <a:r>
                <a:rPr lang="en-US" sz="1400" dirty="0" smtClean="0">
                  <a:latin typeface="Verdana" pitchFamily="34" charset="0"/>
                </a:rPr>
                <a:t>, </a:t>
              </a:r>
              <a:r>
                <a:rPr lang="en-US" sz="1400" dirty="0">
                  <a:latin typeface="Verdana" pitchFamily="34" charset="0"/>
                </a:rPr>
                <a:t>1, 1, 0, 0, 1, 0, 0, …)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905723"/>
              <a:ext cx="4718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92027"/>
              <a:ext cx="6708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3</a:t>
              </a:r>
              <a:endParaRPr lang="en-US" sz="1200" baseline="-25000" dirty="0"/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 rot="17992015">
              <a:off x="3122464" y="2935658"/>
              <a:ext cx="540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4</a:t>
              </a:r>
              <a:endParaRPr lang="en-US" sz="1200" baseline="-25000" dirty="0"/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 rot="17992015">
              <a:off x="3324889" y="2978883"/>
              <a:ext cx="6405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5</a:t>
              </a:r>
              <a:endParaRPr lang="en-US" sz="1200" baseline="-25000" dirty="0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 rot="17992015">
              <a:off x="3638199" y="2964026"/>
              <a:ext cx="6062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6</a:t>
              </a:r>
              <a:endParaRPr lang="en-US" sz="1200" baseline="-25000" dirty="0"/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 rot="17992015">
              <a:off x="3891834" y="2956711"/>
              <a:ext cx="589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7</a:t>
              </a:r>
              <a:endParaRPr lang="en-US" sz="1200" baseline="-25000" dirty="0"/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 rot="17992015">
              <a:off x="4185374" y="2933897"/>
              <a:ext cx="587886" cy="32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8</a:t>
              </a:r>
              <a:endParaRPr lang="en-US" sz="1200" baseline="-25000" dirty="0"/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942957"/>
              <a:ext cx="55769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1</a:t>
              </a:r>
              <a:endParaRPr lang="en-US" sz="1200" baseline="-25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48624" y="5930819"/>
            <a:ext cx="3108629" cy="693904"/>
            <a:chOff x="2359651" y="2494659"/>
            <a:chExt cx="3605732" cy="971300"/>
          </a:xfrm>
        </p:grpSpPr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2383982" y="2494659"/>
              <a:ext cx="3581401" cy="430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 smtClean="0">
                  <a:latin typeface="Verdana" pitchFamily="34" charset="0"/>
                </a:rPr>
                <a:t>(</a:t>
              </a:r>
              <a:r>
                <a:rPr lang="en-US" sz="1400" dirty="0">
                  <a:latin typeface="Verdana" pitchFamily="34" charset="0"/>
                </a:rPr>
                <a:t>4</a:t>
              </a:r>
              <a:r>
                <a:rPr lang="en-US" sz="1400" dirty="0" smtClean="0">
                  <a:latin typeface="Verdana" pitchFamily="34" charset="0"/>
                </a:rPr>
                <a:t>, </a:t>
              </a:r>
              <a:r>
                <a:rPr lang="en-US" sz="1400" dirty="0">
                  <a:latin typeface="Verdana" pitchFamily="34" charset="0"/>
                </a:rPr>
                <a:t>1, </a:t>
              </a:r>
              <a:r>
                <a:rPr lang="en-US" sz="1400" dirty="0" smtClean="0">
                  <a:latin typeface="Verdana" pitchFamily="34" charset="0"/>
                </a:rPr>
                <a:t>2, </a:t>
              </a:r>
              <a:r>
                <a:rPr lang="en-US" sz="1400" dirty="0">
                  <a:latin typeface="Verdana" pitchFamily="34" charset="0"/>
                </a:rPr>
                <a:t>0, 0, </a:t>
              </a:r>
              <a:r>
                <a:rPr lang="en-US" sz="1400" dirty="0" smtClean="0">
                  <a:latin typeface="Verdana" pitchFamily="34" charset="0"/>
                </a:rPr>
                <a:t>7, </a:t>
              </a:r>
              <a:r>
                <a:rPr lang="en-US" sz="1400" dirty="0">
                  <a:latin typeface="Verdana" pitchFamily="34" charset="0"/>
                </a:rPr>
                <a:t>0, 0, …)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905723"/>
              <a:ext cx="4718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92027"/>
              <a:ext cx="6708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3</a:t>
              </a:r>
              <a:endParaRPr lang="en-US" sz="1200" baseline="-25000" dirty="0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 rot="17992015">
              <a:off x="3122464" y="2935658"/>
              <a:ext cx="540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4</a:t>
              </a:r>
              <a:endParaRPr lang="en-US" sz="1200" baseline="-25000" dirty="0"/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 rot="17992015">
              <a:off x="3324889" y="2978883"/>
              <a:ext cx="6405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5</a:t>
              </a:r>
              <a:endParaRPr lang="en-US" sz="1200" baseline="-25000" dirty="0"/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 rot="17992015">
              <a:off x="3638199" y="2964026"/>
              <a:ext cx="6062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6</a:t>
              </a:r>
              <a:endParaRPr lang="en-US" sz="1200" baseline="-25000" dirty="0"/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 rot="17992015">
              <a:off x="3891834" y="2956711"/>
              <a:ext cx="589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7</a:t>
              </a:r>
              <a:endParaRPr lang="en-US" sz="1200" baseline="-25000" dirty="0"/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 rot="17992015">
              <a:off x="4185374" y="2933897"/>
              <a:ext cx="587886" cy="32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8</a:t>
              </a:r>
              <a:endParaRPr lang="en-US" sz="1200" baseline="-25000" dirty="0"/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942957"/>
              <a:ext cx="55769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smtClean="0"/>
                <a:t>w</a:t>
              </a:r>
              <a:r>
                <a:rPr lang="en-US" sz="1200" baseline="-25000" dirty="0" smtClean="0"/>
                <a:t>1</a:t>
              </a:r>
              <a:endParaRPr lang="en-US" sz="1200" baseline="-25000" dirty="0"/>
            </a:p>
          </p:txBody>
        </p:sp>
      </p:grpSp>
      <p:sp>
        <p:nvSpPr>
          <p:cNvPr id="5" name="Right Arrow 4"/>
          <p:cNvSpPr/>
          <p:nvPr/>
        </p:nvSpPr>
        <p:spPr>
          <a:xfrm>
            <a:off x="4049692" y="5337207"/>
            <a:ext cx="912672" cy="646516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598511" y="4981976"/>
            <a:ext cx="421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?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9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digression: rolling dice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465" y="1897185"/>
            <a:ext cx="2711767" cy="2036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48" y="4491977"/>
            <a:ext cx="8236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 probability of getting a 3 for a single roll of this dice?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2145" y="5381609"/>
            <a:ext cx="76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1/6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6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digression: rolling dice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465" y="1897185"/>
            <a:ext cx="2711767" cy="2036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48" y="4491977"/>
            <a:ext cx="7636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probability distribution over possible single rolls?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213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649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586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068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504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441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3111" y="5932202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58450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90542" y="5933631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70848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6303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digression: rolling dice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465" y="1897185"/>
            <a:ext cx="2711767" cy="2036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548" y="4491977"/>
            <a:ext cx="6722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if I told you 1 was twice as likely as the others?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213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  <a:r>
              <a:rPr lang="en-US" sz="2000" dirty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586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068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504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441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3111" y="5932202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58450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90542" y="5933631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70848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8352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digression: rolling dice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6841" y="1783411"/>
            <a:ext cx="718748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if I rolled 400 times and got the following number? 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1: 100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2: 50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3: 50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4: 100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5: 50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6: 50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213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649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586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068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504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441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3111" y="5932202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58450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90542" y="5933631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70848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4957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digression: rolling dice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734" y="1934381"/>
            <a:ext cx="81227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What it the probability of rolling a 1 and a 5 (in any order)?</a:t>
            </a: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Two 1s and a 5 (in any order)?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Five 1s and two 5s (in any order)?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135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6497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5869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0685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5047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4419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3111" y="6264979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58450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90542" y="6266408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70848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1602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digression: rolling dice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734" y="1934381"/>
            <a:ext cx="812273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What it the probability of rolling a 1 and a 5 (in any order)?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Two 1s and a 5 (in any order)?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Five 1s and two 5s (in any order)?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135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6497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5869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0685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5047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4419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3111" y="6264979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58450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90542" y="6266408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70848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0892" y="2415508"/>
            <a:ext cx="241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(1/4 * 1/8) * 2 = 1/16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460" y="3054907"/>
            <a:ext cx="229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prob. of those two rolls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9223" y="2895057"/>
            <a:ext cx="3208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ways that can happen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(1,5 and 5,1)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664271" y="2699685"/>
            <a:ext cx="1397534" cy="29305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545277" y="2699685"/>
            <a:ext cx="186499" cy="35522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10892" y="4148645"/>
            <a:ext cx="275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((1/4)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* 1/8) * 3 = 3/128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7639" y="4928083"/>
            <a:ext cx="474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((1/4)</a:t>
            </a:r>
            <a:r>
              <a:rPr lang="en-US" baseline="30000" dirty="0">
                <a:solidFill>
                  <a:srgbClr val="0000FF"/>
                </a:solidFill>
              </a:rPr>
              <a:t>5</a:t>
            </a:r>
            <a:r>
              <a:rPr lang="en-US" dirty="0" smtClean="0">
                <a:solidFill>
                  <a:srgbClr val="0000FF"/>
                </a:solidFill>
              </a:rPr>
              <a:t> * (1/8)</a:t>
            </a:r>
            <a:r>
              <a:rPr lang="en-US" baseline="30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) * 21 = 21/524,288 = 0.00004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53403" y="4969576"/>
            <a:ext cx="2347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General formula?</a:t>
            </a:r>
          </a:p>
        </p:txBody>
      </p:sp>
    </p:spTree>
    <p:extLst>
      <p:ext uri="{BB962C8B-B14F-4D97-AF65-F5344CB8AC3E}">
        <p14:creationId xmlns:p14="http://schemas.microsoft.com/office/powerpoint/2010/main" val="353357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213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θ</a:t>
            </a:r>
            <a:r>
              <a:rPr lang="en-US" sz="2000" baseline="-25000" dirty="0" smtClean="0">
                <a:solidFill>
                  <a:srgbClr val="0000FF"/>
                </a:solidFill>
              </a:rPr>
              <a:t>1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649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θ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586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θ</a:t>
            </a:r>
            <a:r>
              <a:rPr lang="en-US" sz="2000" baseline="-25000" dirty="0" smtClean="0">
                <a:solidFill>
                  <a:srgbClr val="0000FF"/>
                </a:solidFill>
              </a:rPr>
              <a:t>3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068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θ</a:t>
            </a:r>
            <a:r>
              <a:rPr lang="en-US" sz="2000" baseline="-25000" dirty="0" smtClean="0">
                <a:solidFill>
                  <a:srgbClr val="0000FF"/>
                </a:solidFill>
              </a:rPr>
              <a:t>4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504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θ</a:t>
            </a:r>
            <a:r>
              <a:rPr lang="en-US" sz="2000" baseline="-25000" dirty="0" smtClean="0">
                <a:solidFill>
                  <a:srgbClr val="0000FF"/>
                </a:solidFill>
              </a:rPr>
              <a:t>5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441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θ</a:t>
            </a:r>
            <a:r>
              <a:rPr lang="en-US" sz="2000" baseline="-25000" dirty="0" smtClean="0">
                <a:solidFill>
                  <a:srgbClr val="0000FF"/>
                </a:solidFill>
              </a:rPr>
              <a:t>6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3111" y="6264979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58450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90542" y="6266408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70848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66530" y="60565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4795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Multinomial distribution: independent draws over </a:t>
            </a:r>
            <a:r>
              <a:rPr lang="en-US" i="1" dirty="0" smtClean="0"/>
              <a:t>m</a:t>
            </a:r>
            <a:r>
              <a:rPr lang="en-US" dirty="0" smtClean="0"/>
              <a:t> possible categories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we have frequency counts x1, x2, …, </a:t>
            </a:r>
            <a:r>
              <a:rPr lang="en-US" dirty="0" err="1" smtClean="0"/>
              <a:t>xm</a:t>
            </a:r>
            <a:r>
              <a:rPr lang="en-US" dirty="0" smtClean="0"/>
              <a:t> over each of the categories, the probability is: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560401"/>
              </p:ext>
            </p:extLst>
          </p:nvPr>
        </p:nvGraphicFramePr>
        <p:xfrm>
          <a:off x="1674813" y="3328988"/>
          <a:ext cx="4651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38" name="Equation" r:id="rId4" imgW="2590800" imgH="698500" progId="Equation.3">
                  <p:embed/>
                </p:oleObj>
              </mc:Choice>
              <mc:Fallback>
                <p:oleObj name="Equation" r:id="rId4" imgW="25908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4813" y="3328988"/>
                        <a:ext cx="4651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eft Brace 19"/>
          <p:cNvSpPr/>
          <p:nvPr/>
        </p:nvSpPr>
        <p:spPr>
          <a:xfrm rot="16200000">
            <a:off x="5098612" y="4230224"/>
            <a:ext cx="164298" cy="86857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rot="16200000">
            <a:off x="5995762" y="4230224"/>
            <a:ext cx="164298" cy="86857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65881" y="4902060"/>
            <a:ext cx="3041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of particular counts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64663" y="4893179"/>
            <a:ext cx="275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different ways to get those 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8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730437"/>
              </p:ext>
            </p:extLst>
          </p:nvPr>
        </p:nvGraphicFramePr>
        <p:xfrm>
          <a:off x="1674813" y="1819275"/>
          <a:ext cx="4651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57" name="Equation" r:id="rId4" imgW="2590800" imgH="698500" progId="Equation.3">
                  <p:embed/>
                </p:oleObj>
              </mc:Choice>
              <mc:Fallback>
                <p:oleObj name="Equation" r:id="rId4" imgW="25908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4813" y="1819275"/>
                        <a:ext cx="4651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3213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θ</a:t>
            </a:r>
            <a:r>
              <a:rPr lang="en-US" sz="2000" baseline="-25000" dirty="0" smtClean="0">
                <a:solidFill>
                  <a:srgbClr val="0000FF"/>
                </a:solidFill>
              </a:rPr>
              <a:t>1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649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θ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6586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θ</a:t>
            </a:r>
            <a:r>
              <a:rPr lang="en-US" sz="2000" baseline="-25000" dirty="0" smtClean="0">
                <a:solidFill>
                  <a:srgbClr val="0000FF"/>
                </a:solidFill>
              </a:rPr>
              <a:t>3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3068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θ</a:t>
            </a:r>
            <a:r>
              <a:rPr lang="en-US" sz="2000" baseline="-25000" dirty="0" smtClean="0">
                <a:solidFill>
                  <a:srgbClr val="0000FF"/>
                </a:solidFill>
              </a:rPr>
              <a:t>4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1504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θ</a:t>
            </a:r>
            <a:r>
              <a:rPr lang="en-US" sz="2000" baseline="-25000" dirty="0" smtClean="0">
                <a:solidFill>
                  <a:srgbClr val="0000FF"/>
                </a:solidFill>
              </a:rPr>
              <a:t>5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441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θ</a:t>
            </a:r>
            <a:r>
              <a:rPr lang="en-US" sz="2000" baseline="-25000" dirty="0" smtClean="0">
                <a:solidFill>
                  <a:srgbClr val="0000FF"/>
                </a:solidFill>
              </a:rPr>
              <a:t>6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83111" y="6264979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58450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63417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0542" y="6266408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65881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70848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66530" y="60565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003542" y="3410129"/>
            <a:ext cx="75661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What are 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θ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?</a:t>
            </a:r>
          </a:p>
          <a:p>
            <a:endParaRPr lang="en-US" sz="2400" baseline="-25000" dirty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Are there any constraints on the values that they can take?</a:t>
            </a:r>
            <a:endParaRPr lang="en-US"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en-US"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78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513503"/>
              </p:ext>
            </p:extLst>
          </p:nvPr>
        </p:nvGraphicFramePr>
        <p:xfrm>
          <a:off x="1674813" y="1819275"/>
          <a:ext cx="4651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56" name="Equation" r:id="rId4" imgW="2590800" imgH="698500" progId="Equation.3">
                  <p:embed/>
                </p:oleObj>
              </mc:Choice>
              <mc:Fallback>
                <p:oleObj name="Equation" r:id="rId4" imgW="25908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4813" y="1819275"/>
                        <a:ext cx="4651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3213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θ</a:t>
            </a:r>
            <a:r>
              <a:rPr lang="en-US" sz="2000" baseline="-25000" dirty="0" smtClean="0">
                <a:solidFill>
                  <a:srgbClr val="0000FF"/>
                </a:solidFill>
              </a:rPr>
              <a:t>1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649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θ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6586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θ</a:t>
            </a:r>
            <a:r>
              <a:rPr lang="en-US" sz="2000" baseline="-25000" dirty="0" smtClean="0">
                <a:solidFill>
                  <a:srgbClr val="0000FF"/>
                </a:solidFill>
              </a:rPr>
              <a:t>3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3068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θ</a:t>
            </a:r>
            <a:r>
              <a:rPr lang="en-US" sz="2000" baseline="-25000" dirty="0" smtClean="0">
                <a:solidFill>
                  <a:srgbClr val="0000FF"/>
                </a:solidFill>
              </a:rPr>
              <a:t>4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1504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θ</a:t>
            </a:r>
            <a:r>
              <a:rPr lang="en-US" sz="2000" baseline="-25000" dirty="0" smtClean="0">
                <a:solidFill>
                  <a:srgbClr val="0000FF"/>
                </a:solidFill>
              </a:rPr>
              <a:t>5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441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θ</a:t>
            </a:r>
            <a:r>
              <a:rPr lang="en-US" sz="2000" baseline="-25000" dirty="0" smtClean="0">
                <a:solidFill>
                  <a:srgbClr val="0000FF"/>
                </a:solidFill>
              </a:rPr>
              <a:t>6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83111" y="6264979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58450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63417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90542" y="6266408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65881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70848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66530" y="60565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193583" y="3347965"/>
            <a:ext cx="3490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θ</a:t>
            </a:r>
            <a:r>
              <a:rPr lang="en-US" sz="2400" baseline="-25000" dirty="0" err="1" smtClean="0">
                <a:solidFill>
                  <a:srgbClr val="0000FF"/>
                </a:solidFill>
                <a:latin typeface="Calibri"/>
                <a:cs typeface="Calibri"/>
              </a:rPr>
              <a:t>j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: probability of rolling “j”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endParaRPr lang="en-US" sz="24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761769"/>
              </p:ext>
            </p:extLst>
          </p:nvPr>
        </p:nvGraphicFramePr>
        <p:xfrm>
          <a:off x="3298295" y="3973381"/>
          <a:ext cx="70643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57" name="Equation" r:id="rId6" imgW="393700" imgH="228600" progId="Equation.3">
                  <p:embed/>
                </p:oleObj>
              </mc:Choice>
              <mc:Fallback>
                <p:oleObj name="Equation" r:id="rId6" imgW="393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98295" y="3973381"/>
                        <a:ext cx="706437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022540"/>
              </p:ext>
            </p:extLst>
          </p:nvPr>
        </p:nvGraphicFramePr>
        <p:xfrm>
          <a:off x="3142751" y="4498441"/>
          <a:ext cx="12080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58" name="Equation" r:id="rId8" imgW="673100" imgH="330200" progId="Equation.3">
                  <p:embed/>
                </p:oleObj>
              </mc:Choice>
              <mc:Fallback>
                <p:oleObj name="Equation" r:id="rId8" imgW="6731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42751" y="4498441"/>
                        <a:ext cx="120808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08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/>
              <a:t>B</a:t>
            </a:r>
            <a:r>
              <a:rPr lang="en-US" dirty="0" smtClean="0"/>
              <a:t>ayes assumption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171796"/>
              </p:ext>
            </p:extLst>
          </p:nvPr>
        </p:nvGraphicFramePr>
        <p:xfrm>
          <a:off x="1176338" y="1447800"/>
          <a:ext cx="63277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9" name="Equation" r:id="rId3" imgW="2806700" imgH="482600" progId="Equation.3">
                  <p:embed/>
                </p:oleObj>
              </mc:Choice>
              <mc:Fallback>
                <p:oleObj name="Equation" r:id="rId3" imgW="2806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6338" y="1447800"/>
                        <a:ext cx="6327775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2971800"/>
            <a:ext cx="82326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79998" y="4459874"/>
            <a:ext cx="3574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assume?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412974"/>
              </p:ext>
            </p:extLst>
          </p:nvPr>
        </p:nvGraphicFramePr>
        <p:xfrm>
          <a:off x="2447925" y="3338513"/>
          <a:ext cx="435133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80" name="Equation" r:id="rId5" imgW="1930400" imgH="228600" progId="Equation.3">
                  <p:embed/>
                </p:oleObj>
              </mc:Choice>
              <mc:Fallback>
                <p:oleObj name="Equation" r:id="rId5" imgW="193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47925" y="3338513"/>
                        <a:ext cx="4351338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97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words…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6606" y="1735111"/>
            <a:ext cx="3641305" cy="7620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Why the digression?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90283" y="4749512"/>
            <a:ext cx="69479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Drawing words from a bag is the same as rolling a die!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number of sides = number of words in the vocabulary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899393"/>
              </p:ext>
            </p:extLst>
          </p:nvPr>
        </p:nvGraphicFramePr>
        <p:xfrm>
          <a:off x="1674813" y="2697163"/>
          <a:ext cx="4651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1" name="Equation" r:id="rId4" imgW="2590800" imgH="698500" progId="Equation.3">
                  <p:embed/>
                </p:oleObj>
              </mc:Choice>
              <mc:Fallback>
                <p:oleObj name="Equation" r:id="rId4" imgW="25908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4813" y="2697163"/>
                        <a:ext cx="4651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935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words…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6606" y="1735111"/>
            <a:ext cx="3641305" cy="7620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Why the digression?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482839"/>
              </p:ext>
            </p:extLst>
          </p:nvPr>
        </p:nvGraphicFramePr>
        <p:xfrm>
          <a:off x="1674813" y="2697163"/>
          <a:ext cx="4651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84" name="Equation" r:id="rId4" imgW="2590800" imgH="698500" progId="Equation.3">
                  <p:embed/>
                </p:oleObj>
              </mc:Choice>
              <mc:Fallback>
                <p:oleObj name="Equation" r:id="rId4" imgW="25908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4813" y="2697163"/>
                        <a:ext cx="4651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642367"/>
              </p:ext>
            </p:extLst>
          </p:nvPr>
        </p:nvGraphicFramePr>
        <p:xfrm>
          <a:off x="1674813" y="4383088"/>
          <a:ext cx="454818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85" name="Equation" r:id="rId6" imgW="2489200" imgH="698500" progId="Equation.3">
                  <p:embed/>
                </p:oleObj>
              </mc:Choice>
              <mc:Fallback>
                <p:oleObj name="Equation" r:id="rId6" imgW="24892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4813" y="4383088"/>
                        <a:ext cx="4548187" cy="1281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12786" y="6074292"/>
            <a:ext cx="1319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alibri"/>
                <a:cs typeface="Calibri"/>
              </a:rPr>
              <a:t>θ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cs typeface="Calibri"/>
              </a:rPr>
              <a:t>j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for class y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5799230" y="4999746"/>
            <a:ext cx="173371" cy="10745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43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steps for probabilistic modeling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5645" y="3649302"/>
            <a:ext cx="8128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2: figure out how to estimate the probabilities for the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645" y="1724651"/>
            <a:ext cx="441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 each class as a multinomial: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539868"/>
              </p:ext>
            </p:extLst>
          </p:nvPr>
        </p:nvGraphicFramePr>
        <p:xfrm>
          <a:off x="2052638" y="2117725"/>
          <a:ext cx="4548187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24" name="Equation" r:id="rId3" imgW="2489200" imgH="698500" progId="Equation.3">
                  <p:embed/>
                </p:oleObj>
              </mc:Choice>
              <mc:Fallback>
                <p:oleObj name="Equation" r:id="rId3" imgW="24892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2638" y="2117725"/>
                        <a:ext cx="4548187" cy="128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2"/>
          <p:cNvGrpSpPr/>
          <p:nvPr/>
        </p:nvGrpSpPr>
        <p:grpSpPr>
          <a:xfrm>
            <a:off x="802990" y="4312397"/>
            <a:ext cx="458098" cy="649887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2"/>
          <p:cNvGrpSpPr/>
          <p:nvPr/>
        </p:nvGrpSpPr>
        <p:grpSpPr>
          <a:xfrm>
            <a:off x="814893" y="5131252"/>
            <a:ext cx="458098" cy="649887"/>
            <a:chOff x="612648" y="2370667"/>
            <a:chExt cx="960348" cy="1100666"/>
          </a:xfrm>
        </p:grpSpPr>
        <p:sp>
          <p:nvSpPr>
            <p:cNvPr id="24" name="Rectangle 23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12"/>
          <p:cNvGrpSpPr/>
          <p:nvPr/>
        </p:nvGrpSpPr>
        <p:grpSpPr>
          <a:xfrm>
            <a:off x="1371336" y="5781139"/>
            <a:ext cx="458098" cy="649887"/>
            <a:chOff x="612648" y="2370667"/>
            <a:chExt cx="960348" cy="1100666"/>
          </a:xfrm>
        </p:grpSpPr>
        <p:sp>
          <p:nvSpPr>
            <p:cNvPr id="32" name="Rectangle 31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12"/>
          <p:cNvGrpSpPr/>
          <p:nvPr/>
        </p:nvGrpSpPr>
        <p:grpSpPr>
          <a:xfrm>
            <a:off x="1461364" y="4531868"/>
            <a:ext cx="458098" cy="649887"/>
            <a:chOff x="612648" y="2370667"/>
            <a:chExt cx="960348" cy="1100666"/>
          </a:xfrm>
        </p:grpSpPr>
        <p:sp>
          <p:nvSpPr>
            <p:cNvPr id="40" name="Rectangle 39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12"/>
          <p:cNvGrpSpPr/>
          <p:nvPr/>
        </p:nvGrpSpPr>
        <p:grpSpPr>
          <a:xfrm>
            <a:off x="2080711" y="5131252"/>
            <a:ext cx="458098" cy="649887"/>
            <a:chOff x="612648" y="2370667"/>
            <a:chExt cx="960348" cy="1100666"/>
          </a:xfrm>
        </p:grpSpPr>
        <p:sp>
          <p:nvSpPr>
            <p:cNvPr id="48" name="Rectangle 47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24126" y="4981391"/>
            <a:ext cx="611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do we train the model, i.e. estimate 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  <a:cs typeface="Calibri"/>
              </a:rPr>
              <a:t>θ</a:t>
            </a:r>
            <a:r>
              <a:rPr lang="en-US" sz="2000" baseline="-25000" dirty="0" err="1" smtClean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 for each class?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2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digression: rolling dice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6841" y="1783411"/>
            <a:ext cx="718748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if I rolled 400 times and got the following number? 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1: 100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2: 50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3: 50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4: 100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5: 50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6: 50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213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649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586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068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504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441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3111" y="606541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58450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90542" y="6066846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70848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9161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 multinomial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213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649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586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068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504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441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3111" y="606541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58450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90542" y="6066846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70848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grpSp>
        <p:nvGrpSpPr>
          <p:cNvPr id="57" name="Group 12"/>
          <p:cNvGrpSpPr/>
          <p:nvPr/>
        </p:nvGrpSpPr>
        <p:grpSpPr>
          <a:xfrm>
            <a:off x="1508615" y="1658925"/>
            <a:ext cx="458098" cy="649887"/>
            <a:chOff x="612648" y="2370667"/>
            <a:chExt cx="960348" cy="1100666"/>
          </a:xfrm>
        </p:grpSpPr>
        <p:sp>
          <p:nvSpPr>
            <p:cNvPr id="58" name="Rectangle 57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12"/>
          <p:cNvGrpSpPr/>
          <p:nvPr/>
        </p:nvGrpSpPr>
        <p:grpSpPr>
          <a:xfrm>
            <a:off x="3002282" y="1658925"/>
            <a:ext cx="458098" cy="649887"/>
            <a:chOff x="612648" y="2370667"/>
            <a:chExt cx="960348" cy="1100666"/>
          </a:xfrm>
        </p:grpSpPr>
        <p:sp>
          <p:nvSpPr>
            <p:cNvPr id="66" name="Rectangle 65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12"/>
          <p:cNvGrpSpPr/>
          <p:nvPr/>
        </p:nvGrpSpPr>
        <p:grpSpPr>
          <a:xfrm>
            <a:off x="3724776" y="1659863"/>
            <a:ext cx="458098" cy="649887"/>
            <a:chOff x="612648" y="2370667"/>
            <a:chExt cx="960348" cy="1100666"/>
          </a:xfrm>
        </p:grpSpPr>
        <p:sp>
          <p:nvSpPr>
            <p:cNvPr id="74" name="Rectangle 73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12"/>
          <p:cNvGrpSpPr/>
          <p:nvPr/>
        </p:nvGrpSpPr>
        <p:grpSpPr>
          <a:xfrm>
            <a:off x="2264108" y="2478440"/>
            <a:ext cx="458098" cy="649887"/>
            <a:chOff x="612648" y="2370667"/>
            <a:chExt cx="960348" cy="1100666"/>
          </a:xfrm>
        </p:grpSpPr>
        <p:sp>
          <p:nvSpPr>
            <p:cNvPr id="82" name="Rectangle 81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12"/>
          <p:cNvGrpSpPr/>
          <p:nvPr/>
        </p:nvGrpSpPr>
        <p:grpSpPr>
          <a:xfrm>
            <a:off x="1502050" y="2471296"/>
            <a:ext cx="458098" cy="649887"/>
            <a:chOff x="612648" y="2370667"/>
            <a:chExt cx="960348" cy="1100666"/>
          </a:xfrm>
        </p:grpSpPr>
        <p:sp>
          <p:nvSpPr>
            <p:cNvPr id="90" name="Rectangle 89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12"/>
          <p:cNvGrpSpPr/>
          <p:nvPr/>
        </p:nvGrpSpPr>
        <p:grpSpPr>
          <a:xfrm>
            <a:off x="2264108" y="1670943"/>
            <a:ext cx="458098" cy="649887"/>
            <a:chOff x="612648" y="2370667"/>
            <a:chExt cx="960348" cy="1100666"/>
          </a:xfrm>
        </p:grpSpPr>
        <p:sp>
          <p:nvSpPr>
            <p:cNvPr id="98" name="Rectangle 97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546046" y="178465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91202" y="2615991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6396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 multinomial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213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649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586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068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504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441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1/8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3111" y="606541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58450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90542" y="6066846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70848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grpSp>
        <p:nvGrpSpPr>
          <p:cNvPr id="57" name="Group 12"/>
          <p:cNvGrpSpPr/>
          <p:nvPr/>
        </p:nvGrpSpPr>
        <p:grpSpPr>
          <a:xfrm>
            <a:off x="1508615" y="1658925"/>
            <a:ext cx="458098" cy="649887"/>
            <a:chOff x="612648" y="2370667"/>
            <a:chExt cx="960348" cy="1100666"/>
          </a:xfrm>
        </p:grpSpPr>
        <p:sp>
          <p:nvSpPr>
            <p:cNvPr id="58" name="Rectangle 57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12"/>
          <p:cNvGrpSpPr/>
          <p:nvPr/>
        </p:nvGrpSpPr>
        <p:grpSpPr>
          <a:xfrm>
            <a:off x="3002282" y="1658925"/>
            <a:ext cx="458098" cy="649887"/>
            <a:chOff x="612648" y="2370667"/>
            <a:chExt cx="960348" cy="1100666"/>
          </a:xfrm>
        </p:grpSpPr>
        <p:sp>
          <p:nvSpPr>
            <p:cNvPr id="66" name="Rectangle 65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12"/>
          <p:cNvGrpSpPr/>
          <p:nvPr/>
        </p:nvGrpSpPr>
        <p:grpSpPr>
          <a:xfrm>
            <a:off x="3724776" y="1659863"/>
            <a:ext cx="458098" cy="649887"/>
            <a:chOff x="612648" y="2370667"/>
            <a:chExt cx="960348" cy="1100666"/>
          </a:xfrm>
        </p:grpSpPr>
        <p:sp>
          <p:nvSpPr>
            <p:cNvPr id="74" name="Rectangle 73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12"/>
          <p:cNvGrpSpPr/>
          <p:nvPr/>
        </p:nvGrpSpPr>
        <p:grpSpPr>
          <a:xfrm>
            <a:off x="2264108" y="1670943"/>
            <a:ext cx="458098" cy="649887"/>
            <a:chOff x="612648" y="2370667"/>
            <a:chExt cx="960348" cy="1100666"/>
          </a:xfrm>
        </p:grpSpPr>
        <p:sp>
          <p:nvSpPr>
            <p:cNvPr id="98" name="Rectangle 97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546046" y="178465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97040" y="2612705"/>
            <a:ext cx="179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label, y: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52408" y="3090429"/>
            <a:ext cx="1629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w1: 100 times</a:t>
            </a:r>
          </a:p>
          <a:p>
            <a:r>
              <a:rPr lang="en-US" sz="2000" dirty="0" smtClean="0"/>
              <a:t>w2: 50 times</a:t>
            </a:r>
          </a:p>
          <a:p>
            <a:r>
              <a:rPr lang="en-US" sz="2000" dirty="0" smtClean="0"/>
              <a:t>w3: 10 times</a:t>
            </a:r>
          </a:p>
          <a:p>
            <a:r>
              <a:rPr lang="en-US" sz="2000" dirty="0" smtClean="0"/>
              <a:t>w4: …</a:t>
            </a:r>
            <a:endParaRPr lang="en-US" sz="2000" dirty="0"/>
          </a:p>
        </p:txBody>
      </p:sp>
      <p:sp>
        <p:nvSpPr>
          <p:cNvPr id="18" name="Right Arrow 17"/>
          <p:cNvSpPr/>
          <p:nvPr/>
        </p:nvSpPr>
        <p:spPr>
          <a:xfrm>
            <a:off x="3051854" y="3401248"/>
            <a:ext cx="601425" cy="60387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311647"/>
              </p:ext>
            </p:extLst>
          </p:nvPr>
        </p:nvGraphicFramePr>
        <p:xfrm>
          <a:off x="4101807" y="3066913"/>
          <a:ext cx="24828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10" name="Equation" r:id="rId4" imgW="1384300" imgH="520700" progId="Equation.3">
                  <p:embed/>
                </p:oleObj>
              </mc:Choice>
              <mc:Fallback>
                <p:oleObj name="Equation" r:id="rId4" imgW="13843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1807" y="3066913"/>
                        <a:ext cx="248285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23755" y="4253472"/>
            <a:ext cx="4083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number of times word </a:t>
            </a:r>
            <a:r>
              <a:rPr lang="en-US" sz="1600" dirty="0" err="1" smtClean="0">
                <a:latin typeface="Calibri"/>
                <a:cs typeface="Calibri"/>
              </a:rPr>
              <a:t>w</a:t>
            </a:r>
            <a:r>
              <a:rPr lang="en-US" sz="1600" baseline="-25000" dirty="0" err="1" smtClean="0">
                <a:latin typeface="Calibri"/>
                <a:cs typeface="Calibri"/>
              </a:rPr>
              <a:t>j</a:t>
            </a:r>
            <a:r>
              <a:rPr lang="en-US" sz="1600" dirty="0" smtClean="0">
                <a:latin typeface="Calibri"/>
                <a:cs typeface="Calibri"/>
              </a:rPr>
              <a:t> occurs in label y docs</a:t>
            </a:r>
            <a:endParaRPr lang="en-US" sz="1600" dirty="0">
              <a:latin typeface="Calibri"/>
              <a:cs typeface="Calibri"/>
            </a:endParaRPr>
          </a:p>
        </p:txBody>
      </p:sp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406527"/>
              </p:ext>
            </p:extLst>
          </p:nvPr>
        </p:nvGraphicFramePr>
        <p:xfrm>
          <a:off x="4389963" y="4562475"/>
          <a:ext cx="228600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11" name="Equation" r:id="rId6" imgW="127000" imgH="101600" progId="Equation.3">
                  <p:embed/>
                </p:oleObj>
              </mc:Choice>
              <mc:Fallback>
                <p:oleObj name="Equation" r:id="rId6" imgW="127000" imgH="10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89963" y="4562475"/>
                        <a:ext cx="228600" cy="18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5192617" y="4717783"/>
            <a:ext cx="3279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total number of words in label y docs</a:t>
            </a:r>
            <a:endParaRPr lang="en-US" sz="1600" dirty="0">
              <a:latin typeface="Calibri"/>
              <a:cs typeface="Calibr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976155" y="4682259"/>
            <a:ext cx="393076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87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with a multinomial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371259" y="3619192"/>
            <a:ext cx="6266883" cy="9542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1831181" y="1729888"/>
            <a:ext cx="960348" cy="1100666"/>
            <a:chOff x="612648" y="2370667"/>
            <a:chExt cx="960348" cy="1100666"/>
          </a:xfrm>
        </p:grpSpPr>
        <p:sp>
          <p:nvSpPr>
            <p:cNvPr id="6" name="Rectangle 5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155237" y="1812494"/>
            <a:ext cx="3650588" cy="971301"/>
            <a:chOff x="2314795" y="2494659"/>
            <a:chExt cx="3650588" cy="971301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 smtClean="0">
                  <a:latin typeface="Verdana" pitchFamily="34" charset="0"/>
                </a:rPr>
                <a:t>(10, </a:t>
              </a:r>
              <a:r>
                <a:rPr lang="en-US" sz="2000" dirty="0">
                  <a:latin typeface="Verdana" pitchFamily="34" charset="0"/>
                </a:rPr>
                <a:t>2</a:t>
              </a:r>
              <a:r>
                <a:rPr lang="en-US" sz="2000" dirty="0" smtClean="0">
                  <a:latin typeface="Verdana" pitchFamily="34" charset="0"/>
                </a:rPr>
                <a:t>, </a:t>
              </a:r>
              <a:r>
                <a:rPr lang="en-US" sz="2000" dirty="0">
                  <a:latin typeface="Verdana" pitchFamily="34" charset="0"/>
                </a:rPr>
                <a:t>6</a:t>
              </a:r>
              <a:r>
                <a:rPr lang="en-US" sz="2000" dirty="0" smtClean="0">
                  <a:latin typeface="Verdana" pitchFamily="34" charset="0"/>
                </a:rPr>
                <a:t>, </a:t>
              </a:r>
              <a:r>
                <a:rPr lang="en-US" sz="2000" dirty="0">
                  <a:latin typeface="Verdana" pitchFamily="34" charset="0"/>
                </a:rPr>
                <a:t>0, 0, 1, 0, 0, …)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860867"/>
              <a:ext cx="47182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47171"/>
              <a:ext cx="67086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 rot="17992015">
              <a:off x="3208224" y="2890802"/>
              <a:ext cx="5408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 rot="17992015">
              <a:off x="3438358" y="2934026"/>
              <a:ext cx="640549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5</a:t>
              </a:r>
              <a:endParaRPr lang="en-US" baseline="-25000" dirty="0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 rot="17992015">
              <a:off x="3768820" y="2919170"/>
              <a:ext cx="6062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6</a:t>
              </a:r>
              <a:endParaRPr lang="en-US" baseline="-25000" dirty="0"/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 rot="17992015">
              <a:off x="4086258" y="2910546"/>
              <a:ext cx="589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7</a:t>
              </a:r>
              <a:endParaRPr lang="en-US" baseline="-25000" dirty="0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 rot="17992015">
              <a:off x="4587212" y="2842413"/>
              <a:ext cx="42926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8</a:t>
              </a:r>
              <a:endParaRPr lang="en-US" baseline="-25000" dirty="0"/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898101"/>
              <a:ext cx="55769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240715"/>
              </p:ext>
            </p:extLst>
          </p:nvPr>
        </p:nvGraphicFramePr>
        <p:xfrm>
          <a:off x="1566863" y="3560763"/>
          <a:ext cx="2124075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26" name="Equation" r:id="rId3" imgW="1460500" imgH="698500" progId="Equation.3">
                  <p:embed/>
                </p:oleObj>
              </mc:Choice>
              <mc:Fallback>
                <p:oleObj name="Equation" r:id="rId3" imgW="14605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6863" y="3560763"/>
                        <a:ext cx="2124075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656367" y="6039304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pick largest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7158053">
            <a:off x="2826686" y="2939892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4441947" flipH="1">
            <a:off x="5162533" y="2939893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7158053">
            <a:off x="4809628" y="5360005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4441947" flipH="1">
            <a:off x="2922754" y="5360005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193291"/>
              </p:ext>
            </p:extLst>
          </p:nvPr>
        </p:nvGraphicFramePr>
        <p:xfrm>
          <a:off x="4883150" y="3619500"/>
          <a:ext cx="21796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27" name="Equation" r:id="rId5" imgW="1498600" imgH="698500" progId="Equation.3">
                  <p:embed/>
                </p:oleObj>
              </mc:Choice>
              <mc:Fallback>
                <p:oleObj name="Equation" r:id="rId5" imgW="14986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3150" y="3619500"/>
                        <a:ext cx="2179638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219935" y="4557163"/>
            <a:ext cx="4861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Any way I can make this simpler?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with a multinomial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90983" y="3619192"/>
            <a:ext cx="6266883" cy="9542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550905" y="1729888"/>
            <a:ext cx="960348" cy="1100666"/>
            <a:chOff x="612648" y="2370667"/>
            <a:chExt cx="960348" cy="1100666"/>
          </a:xfrm>
        </p:grpSpPr>
        <p:sp>
          <p:nvSpPr>
            <p:cNvPr id="6" name="Rectangle 5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874961" y="1812494"/>
            <a:ext cx="3650588" cy="971301"/>
            <a:chOff x="2314795" y="2494659"/>
            <a:chExt cx="3650588" cy="971301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 smtClean="0">
                  <a:latin typeface="Verdana" pitchFamily="34" charset="0"/>
                </a:rPr>
                <a:t>(10, </a:t>
              </a:r>
              <a:r>
                <a:rPr lang="en-US" sz="2000" dirty="0">
                  <a:latin typeface="Verdana" pitchFamily="34" charset="0"/>
                </a:rPr>
                <a:t>2</a:t>
              </a:r>
              <a:r>
                <a:rPr lang="en-US" sz="2000" dirty="0" smtClean="0">
                  <a:latin typeface="Verdana" pitchFamily="34" charset="0"/>
                </a:rPr>
                <a:t>, </a:t>
              </a:r>
              <a:r>
                <a:rPr lang="en-US" sz="2000" dirty="0">
                  <a:latin typeface="Verdana" pitchFamily="34" charset="0"/>
                </a:rPr>
                <a:t>6</a:t>
              </a:r>
              <a:r>
                <a:rPr lang="en-US" sz="2000" dirty="0" smtClean="0">
                  <a:latin typeface="Verdana" pitchFamily="34" charset="0"/>
                </a:rPr>
                <a:t>, </a:t>
              </a:r>
              <a:r>
                <a:rPr lang="en-US" sz="2000" dirty="0">
                  <a:latin typeface="Verdana" pitchFamily="34" charset="0"/>
                </a:rPr>
                <a:t>0, 0, 1, 0, 0, …)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860867"/>
              <a:ext cx="47182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47171"/>
              <a:ext cx="67086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 rot="17992015">
              <a:off x="3208224" y="2890802"/>
              <a:ext cx="5408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 rot="17992015">
              <a:off x="3438358" y="2934026"/>
              <a:ext cx="640549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5</a:t>
              </a:r>
              <a:endParaRPr lang="en-US" baseline="-25000" dirty="0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 rot="17992015">
              <a:off x="3768820" y="2919170"/>
              <a:ext cx="6062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6</a:t>
              </a:r>
              <a:endParaRPr lang="en-US" baseline="-25000" dirty="0"/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 rot="17992015">
              <a:off x="4086258" y="2910546"/>
              <a:ext cx="589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7</a:t>
              </a:r>
              <a:endParaRPr lang="en-US" baseline="-25000" dirty="0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 rot="17992015">
              <a:off x="4587212" y="2842413"/>
              <a:ext cx="42926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8</a:t>
              </a:r>
              <a:endParaRPr lang="en-US" baseline="-25000" dirty="0"/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898101"/>
              <a:ext cx="55769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smtClean="0"/>
                <a:t>w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378190"/>
              </p:ext>
            </p:extLst>
          </p:nvPr>
        </p:nvGraphicFramePr>
        <p:xfrm>
          <a:off x="600912" y="3717925"/>
          <a:ext cx="14954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66" name="Equation" r:id="rId3" imgW="1028700" imgH="482600" progId="Equation.3">
                  <p:embed/>
                </p:oleObj>
              </mc:Choice>
              <mc:Fallback>
                <p:oleObj name="Equation" r:id="rId3" imgW="1028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912" y="3717925"/>
                        <a:ext cx="1495425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376091" y="6039304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pick largest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7158053">
            <a:off x="1546410" y="2939892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4441947" flipH="1">
            <a:off x="3882257" y="2939893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7158053">
            <a:off x="3529352" y="5360005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4441947" flipH="1">
            <a:off x="1642478" y="5360005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747959"/>
              </p:ext>
            </p:extLst>
          </p:nvPr>
        </p:nvGraphicFramePr>
        <p:xfrm>
          <a:off x="3907674" y="3776663"/>
          <a:ext cx="1570038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67" name="Equation" r:id="rId5" imgW="1079500" imgH="482600" progId="Equation.3">
                  <p:embed/>
                </p:oleObj>
              </mc:Choice>
              <mc:Fallback>
                <p:oleObj name="Equation" r:id="rId5" imgW="1079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07674" y="3776663"/>
                        <a:ext cx="1570038" cy="70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373572"/>
              </p:ext>
            </p:extLst>
          </p:nvPr>
        </p:nvGraphicFramePr>
        <p:xfrm>
          <a:off x="6105154" y="5136501"/>
          <a:ext cx="679856" cy="973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68" name="Equation" r:id="rId7" imgW="469900" imgH="673100" progId="Equation.3">
                  <p:embed/>
                </p:oleObj>
              </mc:Choice>
              <mc:Fallback>
                <p:oleObj name="Equation" r:id="rId7" imgW="4699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05154" y="5136501"/>
                        <a:ext cx="679856" cy="973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873820" y="5332382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Is a constant!</a:t>
            </a:r>
          </a:p>
        </p:txBody>
      </p:sp>
    </p:spTree>
    <p:extLst>
      <p:ext uri="{BB962C8B-B14F-4D97-AF65-F5344CB8AC3E}">
        <p14:creationId xmlns:p14="http://schemas.microsoft.com/office/powerpoint/2010/main" val="71837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finalized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8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Training:</a:t>
            </a:r>
          </a:p>
          <a:p>
            <a:pPr lvl="1"/>
            <a:r>
              <a:rPr lang="en-US" sz="2400" dirty="0" smtClean="0"/>
              <a:t>Calculate p(label)</a:t>
            </a:r>
          </a:p>
          <a:p>
            <a:pPr lvl="1"/>
            <a:r>
              <a:rPr lang="en-US" sz="2400" dirty="0" smtClean="0"/>
              <a:t>For each label, calculate </a:t>
            </a:r>
            <a:r>
              <a:rPr lang="en-US" sz="2400" dirty="0" err="1" smtClean="0"/>
              <a:t>θs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Classification:</a:t>
            </a:r>
          </a:p>
          <a:p>
            <a:pPr marL="777240" lvl="1" indent="-457200"/>
            <a:r>
              <a:rPr lang="en-US" sz="2400" dirty="0" smtClean="0"/>
              <a:t>Get word counts</a:t>
            </a:r>
          </a:p>
          <a:p>
            <a:pPr marL="777240" lvl="1" indent="-457200"/>
            <a:r>
              <a:rPr lang="en-US" sz="2400" dirty="0" smtClean="0"/>
              <a:t>For each label you had in training, calculate:</a:t>
            </a:r>
          </a:p>
          <a:p>
            <a:pPr marL="777240" lvl="1" indent="-457200"/>
            <a:endParaRPr lang="en-US" sz="2400" dirty="0"/>
          </a:p>
          <a:p>
            <a:pPr marL="320040" lvl="1" indent="0">
              <a:buNone/>
            </a:pPr>
            <a:r>
              <a:rPr lang="en-US" sz="2400" dirty="0" smtClean="0"/>
              <a:t>	and pick the largest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888606"/>
              </p:ext>
            </p:extLst>
          </p:nvPr>
        </p:nvGraphicFramePr>
        <p:xfrm>
          <a:off x="2860382" y="3137958"/>
          <a:ext cx="24828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59" name="Equation" r:id="rId3" imgW="1384300" imgH="520700" progId="Equation.3">
                  <p:embed/>
                </p:oleObj>
              </mc:Choice>
              <mc:Fallback>
                <p:oleObj name="Equation" r:id="rId3" imgW="13843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0382" y="3137958"/>
                        <a:ext cx="248285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915274"/>
              </p:ext>
            </p:extLst>
          </p:nvPr>
        </p:nvGraphicFramePr>
        <p:xfrm>
          <a:off x="1999314" y="5568157"/>
          <a:ext cx="10160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60" name="Equation" r:id="rId5" imgW="698500" imgH="482600" progId="Equation.3">
                  <p:embed/>
                </p:oleObj>
              </mc:Choice>
              <mc:Fallback>
                <p:oleObj name="Equation" r:id="rId5" imgW="698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9314" y="5568157"/>
                        <a:ext cx="1016000" cy="70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688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vs. Bernoulli?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75872"/>
            <a:ext cx="8153400" cy="11261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Handles word frequency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Given enough data, tends to performs better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20" y="2779604"/>
            <a:ext cx="5468257" cy="3703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48165" y="6545995"/>
            <a:ext cx="4063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www.cs.cmu.edu</a:t>
            </a:r>
            <a:r>
              <a:rPr lang="en-US" sz="1100" dirty="0"/>
              <a:t>/~</a:t>
            </a:r>
            <a:r>
              <a:rPr lang="en-US" sz="1100" dirty="0" err="1"/>
              <a:t>knigam</a:t>
            </a:r>
            <a:r>
              <a:rPr lang="en-US" sz="1100" dirty="0"/>
              <a:t>/papers/multinomial-aaaiws98.pdf</a:t>
            </a:r>
          </a:p>
        </p:txBody>
      </p:sp>
    </p:spTree>
    <p:extLst>
      <p:ext uri="{BB962C8B-B14F-4D97-AF65-F5344CB8AC3E}">
        <p14:creationId xmlns:p14="http://schemas.microsoft.com/office/powerpoint/2010/main" val="225939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/>
              <a:t>B</a:t>
            </a:r>
            <a:r>
              <a:rPr lang="en-US" dirty="0" smtClean="0"/>
              <a:t>ayes assumption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61301"/>
              </p:ext>
            </p:extLst>
          </p:nvPr>
        </p:nvGraphicFramePr>
        <p:xfrm>
          <a:off x="1176338" y="1447800"/>
          <a:ext cx="63277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03" name="Equation" r:id="rId3" imgW="2806700" imgH="482600" progId="Equation.3">
                  <p:embed/>
                </p:oleObj>
              </mc:Choice>
              <mc:Fallback>
                <p:oleObj name="Equation" r:id="rId3" imgW="2806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6338" y="1447800"/>
                        <a:ext cx="6327775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613213"/>
              </p:ext>
            </p:extLst>
          </p:nvPr>
        </p:nvGraphicFramePr>
        <p:xfrm>
          <a:off x="2447925" y="3338513"/>
          <a:ext cx="435133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04" name="Equation" r:id="rId5" imgW="1930400" imgH="228600" progId="Equation.3">
                  <p:embed/>
                </p:oleObj>
              </mc:Choice>
              <mc:Fallback>
                <p:oleObj name="Equation" r:id="rId5" imgW="193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47925" y="3338513"/>
                        <a:ext cx="4351338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2971800"/>
            <a:ext cx="82326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2648" y="4198264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Assumes feature </a:t>
            </a:r>
            <a:r>
              <a:rPr lang="en-US" sz="28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 is independent of the the other features </a:t>
            </a:r>
            <a:r>
              <a:rPr lang="en-US" sz="2800" i="1" dirty="0" smtClean="0">
                <a:solidFill>
                  <a:srgbClr val="0000FF"/>
                </a:solidFill>
              </a:rPr>
              <a:t>given the label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2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vs. Bernoulli?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75872"/>
            <a:ext cx="8153400" cy="11261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Handles word frequency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Given enough data, tends to performs better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876" y="2601999"/>
            <a:ext cx="5242484" cy="36674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8165" y="6545995"/>
            <a:ext cx="4063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www.cs.cmu.edu</a:t>
            </a:r>
            <a:r>
              <a:rPr lang="en-US" sz="1100" dirty="0"/>
              <a:t>/~</a:t>
            </a:r>
            <a:r>
              <a:rPr lang="en-US" sz="1100" dirty="0" err="1"/>
              <a:t>knigam</a:t>
            </a:r>
            <a:r>
              <a:rPr lang="en-US" sz="1100" dirty="0"/>
              <a:t>/papers/multinomial-aaaiws98.pdf</a:t>
            </a:r>
          </a:p>
        </p:txBody>
      </p:sp>
    </p:spTree>
    <p:extLst>
      <p:ext uri="{BB962C8B-B14F-4D97-AF65-F5344CB8AC3E}">
        <p14:creationId xmlns:p14="http://schemas.microsoft.com/office/powerpoint/2010/main" val="328984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vs. Bernoulli?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75872"/>
            <a:ext cx="8153400" cy="11261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Handles word frequency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Given enough data, tends to performs better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8165" y="6545995"/>
            <a:ext cx="4063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www.cs.cmu.edu</a:t>
            </a:r>
            <a:r>
              <a:rPr lang="en-US" sz="1100" dirty="0"/>
              <a:t>/~</a:t>
            </a:r>
            <a:r>
              <a:rPr lang="en-US" sz="1100" dirty="0" err="1"/>
              <a:t>knigam</a:t>
            </a:r>
            <a:r>
              <a:rPr lang="en-US" sz="1100" dirty="0"/>
              <a:t>/papers/multinomial-aaaiws98.pdf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446" y="2601999"/>
            <a:ext cx="5056659" cy="351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1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model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123073"/>
              </p:ext>
            </p:extLst>
          </p:nvPr>
        </p:nvGraphicFramePr>
        <p:xfrm>
          <a:off x="569913" y="1828800"/>
          <a:ext cx="63277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75" name="Equation" r:id="rId3" imgW="2806700" imgH="482600" progId="Equation.3">
                  <p:embed/>
                </p:oleObj>
              </mc:Choice>
              <mc:Fallback>
                <p:oleObj name="Equation" r:id="rId3" imgW="2806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913" y="1828800"/>
                        <a:ext cx="6327775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951563"/>
              </p:ext>
            </p:extLst>
          </p:nvPr>
        </p:nvGraphicFramePr>
        <p:xfrm>
          <a:off x="3057525" y="3048000"/>
          <a:ext cx="2519363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76" name="Equation" r:id="rId5" imgW="1117600" imgH="482600" progId="Equation.3">
                  <p:embed/>
                </p:oleObj>
              </mc:Choice>
              <mc:Fallback>
                <p:oleObj name="Equation" r:id="rId5" imgW="1117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7525" y="3048000"/>
                        <a:ext cx="2519363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08804" y="3352800"/>
            <a:ext cx="233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naïve </a:t>
            </a:r>
            <a:r>
              <a:rPr lang="en-US" dirty="0">
                <a:solidFill>
                  <a:srgbClr val="FF6600"/>
                </a:solidFill>
              </a:rPr>
              <a:t>B</a:t>
            </a:r>
            <a:r>
              <a:rPr lang="en-US" dirty="0" smtClean="0">
                <a:solidFill>
                  <a:srgbClr val="FF6600"/>
                </a:solidFill>
              </a:rPr>
              <a:t>ayes assumption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449" y="4969848"/>
            <a:ext cx="8879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model this?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for binary features (e.g., “banana” occurs in the text)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for discrete features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(e.g., “banana” occurs x</a:t>
            </a:r>
            <a:r>
              <a:rPr lang="en-US" sz="2400" baseline="-250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times)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for real valued features (</a:t>
            </a:r>
            <a:r>
              <a:rPr lang="en-US" sz="2400" dirty="0" err="1" smtClean="0">
                <a:solidFill>
                  <a:srgbClr val="FF0000"/>
                </a:solidFill>
              </a:rPr>
              <a:t>e.g</a:t>
            </a:r>
            <a:r>
              <a:rPr lang="en-US" sz="2400" dirty="0" smtClean="0">
                <a:solidFill>
                  <a:srgbClr val="FF0000"/>
                </a:solidFill>
              </a:rPr>
              <a:t>, the text contains x</a:t>
            </a:r>
            <a:r>
              <a:rPr lang="en-US" sz="2400" baseline="-25000" dirty="0" smtClean="0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proportion of verbs)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222" y="4343400"/>
            <a:ext cx="8738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6600"/>
                </a:solidFill>
              </a:rPr>
              <a:t>p(</a:t>
            </a:r>
            <a:r>
              <a:rPr lang="en-US" sz="2400" i="1" dirty="0" err="1" smtClean="0">
                <a:solidFill>
                  <a:srgbClr val="FF6600"/>
                </a:solidFill>
              </a:rPr>
              <a:t>x</a:t>
            </a:r>
            <a:r>
              <a:rPr lang="en-US" sz="2400" i="1" baseline="-25000" dirty="0" err="1" smtClean="0">
                <a:solidFill>
                  <a:srgbClr val="FF6600"/>
                </a:solidFill>
              </a:rPr>
              <a:t>i</a:t>
            </a:r>
            <a:r>
              <a:rPr lang="en-US" sz="2400" i="1" dirty="0" err="1" smtClean="0">
                <a:solidFill>
                  <a:srgbClr val="FF6600"/>
                </a:solidFill>
              </a:rPr>
              <a:t>|y</a:t>
            </a:r>
            <a:r>
              <a:rPr lang="en-US" sz="2400" i="1" dirty="0" smtClean="0">
                <a:solidFill>
                  <a:srgbClr val="FF6600"/>
                </a:solidFill>
              </a:rPr>
              <a:t>)</a:t>
            </a:r>
            <a:r>
              <a:rPr lang="en-US" sz="2400" dirty="0" smtClean="0"/>
              <a:t> is the probability of a particular feature value given the label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26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err="1" smtClean="0"/>
              <a:t>x|y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6693387" cy="5857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Binary features (aka, Bernoulli Naïve </a:t>
            </a:r>
            <a:r>
              <a:rPr lang="en-US" dirty="0"/>
              <a:t>B</a:t>
            </a:r>
            <a:r>
              <a:rPr lang="en-US" dirty="0" smtClean="0"/>
              <a:t>ayes) 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223212"/>
              </p:ext>
            </p:extLst>
          </p:nvPr>
        </p:nvGraphicFramePr>
        <p:xfrm>
          <a:off x="1731963" y="2143125"/>
          <a:ext cx="44069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94" name="Equation" r:id="rId4" imgW="1955800" imgH="609600" progId="Equation.3">
                  <p:embed/>
                </p:oleObj>
              </mc:Choice>
              <mc:Fallback>
                <p:oleObj name="Equation" r:id="rId4" imgW="19558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1963" y="2143125"/>
                        <a:ext cx="4406900" cy="137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08117" y="3810000"/>
            <a:ext cx="3341934" cy="5857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Other features types: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58507"/>
            <a:ext cx="7394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Could use a lookup table for each value, but doesn’t generalize well</a:t>
            </a:r>
          </a:p>
          <a:p>
            <a:endParaRPr lang="en-US" sz="2000" dirty="0" smtClean="0"/>
          </a:p>
          <a:p>
            <a:r>
              <a:rPr lang="en-US" sz="2000" dirty="0" smtClean="0"/>
              <a:t>Better, model as a distribution: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gaussian</a:t>
            </a:r>
            <a:r>
              <a:rPr lang="en-US" sz="2000" dirty="0" smtClean="0"/>
              <a:t> (i.e. normal) distribution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poisson</a:t>
            </a:r>
            <a:r>
              <a:rPr lang="en-US" sz="2000" dirty="0" smtClean="0"/>
              <a:t> distribution 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multinomial distribution (more on this later)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884728" y="2571690"/>
            <a:ext cx="1840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biased coin toss!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8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steps for probabilistic modeling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Probabilistic models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1: pick a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2: figure out how to estimate the probabilities for the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3 (optional): deal with </a:t>
            </a:r>
            <a:r>
              <a:rPr lang="en-US" sz="2400" dirty="0" err="1" smtClean="0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3657600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9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2585</TotalTime>
  <Words>2578</Words>
  <Application>Microsoft Macintosh PowerPoint</Application>
  <PresentationFormat>On-screen Show (4:3)</PresentationFormat>
  <Paragraphs>663</Paragraphs>
  <Slides>61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Median</vt:lpstr>
      <vt:lpstr>Equation</vt:lpstr>
      <vt:lpstr>Microsoft Equation</vt:lpstr>
      <vt:lpstr>Naïve bayes</vt:lpstr>
      <vt:lpstr>Admin</vt:lpstr>
      <vt:lpstr>Probabilistic Modeling</vt:lpstr>
      <vt:lpstr>Basic steps for probabilistic modeling</vt:lpstr>
      <vt:lpstr>Naïve Bayes assumption</vt:lpstr>
      <vt:lpstr>Naïve Bayes assumption</vt:lpstr>
      <vt:lpstr>Naïve Bayes model</vt:lpstr>
      <vt:lpstr>p(x|y)</vt:lpstr>
      <vt:lpstr>Basic steps for probabilistic modeling</vt:lpstr>
      <vt:lpstr>Obtaining probabilities</vt:lpstr>
      <vt:lpstr>MLE estimation for NB</vt:lpstr>
      <vt:lpstr>Maximum likelihood estimates</vt:lpstr>
      <vt:lpstr>Text classification</vt:lpstr>
      <vt:lpstr>text classification</vt:lpstr>
      <vt:lpstr>Naïve Bayes classification</vt:lpstr>
      <vt:lpstr>NB classification</vt:lpstr>
      <vt:lpstr>NB classification</vt:lpstr>
      <vt:lpstr>Bernoulli NB for text classification</vt:lpstr>
      <vt:lpstr>Bernoulli NB for text classification</vt:lpstr>
      <vt:lpstr>Bernoulli NB for text classification</vt:lpstr>
      <vt:lpstr>Generative Story</vt:lpstr>
      <vt:lpstr>Bernoulli NB generative story</vt:lpstr>
      <vt:lpstr>Bernoulli NB generative story</vt:lpstr>
      <vt:lpstr>Bernoulli NB generative story</vt:lpstr>
      <vt:lpstr>Bernoulli NB</vt:lpstr>
      <vt:lpstr>Bernoulli NB</vt:lpstr>
      <vt:lpstr>Another generative story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NB generative story</vt:lpstr>
      <vt:lpstr>Probabilities</vt:lpstr>
      <vt:lpstr>A digression: rolling dice</vt:lpstr>
      <vt:lpstr>A digression: rolling dice</vt:lpstr>
      <vt:lpstr>A digression: rolling dice</vt:lpstr>
      <vt:lpstr>A digression: rolling dice</vt:lpstr>
      <vt:lpstr>A digression: rolling dice</vt:lpstr>
      <vt:lpstr>A digression: rolling dice</vt:lpstr>
      <vt:lpstr>Multinomial distribution</vt:lpstr>
      <vt:lpstr>Multinomial distribution</vt:lpstr>
      <vt:lpstr>Multinomial distribution</vt:lpstr>
      <vt:lpstr>Back to words…</vt:lpstr>
      <vt:lpstr>Back to words…</vt:lpstr>
      <vt:lpstr>Basic steps for probabilistic modeling</vt:lpstr>
      <vt:lpstr>A digression: rolling dice</vt:lpstr>
      <vt:lpstr>Training a multinomial</vt:lpstr>
      <vt:lpstr>Training a multinomial</vt:lpstr>
      <vt:lpstr>Classifying with a multinomial</vt:lpstr>
      <vt:lpstr>Classifying with a multinomial</vt:lpstr>
      <vt:lpstr>Multinomial finalized</vt:lpstr>
      <vt:lpstr>Multinomial vs. Bernoulli?</vt:lpstr>
      <vt:lpstr>Multinomial vs. Bernoulli?</vt:lpstr>
      <vt:lpstr>Multinomial vs. Bernoulli?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Lexical Semantics</dc:title>
  <dc:creator>Dave Kauchak</dc:creator>
  <cp:lastModifiedBy>David Kauchak</cp:lastModifiedBy>
  <cp:revision>367</cp:revision>
  <dcterms:created xsi:type="dcterms:W3CDTF">2011-03-21T22:01:10Z</dcterms:created>
  <dcterms:modified xsi:type="dcterms:W3CDTF">2014-12-08T22:13:08Z</dcterms:modified>
</cp:coreProperties>
</file>