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4"/>
  </p:notesMasterIdLst>
  <p:sldIdLst>
    <p:sldId id="256" r:id="rId2"/>
    <p:sldId id="391" r:id="rId3"/>
    <p:sldId id="461" r:id="rId4"/>
    <p:sldId id="462" r:id="rId5"/>
    <p:sldId id="449" r:id="rId6"/>
    <p:sldId id="450" r:id="rId7"/>
    <p:sldId id="463" r:id="rId8"/>
    <p:sldId id="393" r:id="rId9"/>
    <p:sldId id="394" r:id="rId10"/>
    <p:sldId id="395" r:id="rId11"/>
    <p:sldId id="464" r:id="rId12"/>
    <p:sldId id="465" r:id="rId13"/>
    <p:sldId id="466" r:id="rId14"/>
    <p:sldId id="467" r:id="rId15"/>
    <p:sldId id="496" r:id="rId16"/>
    <p:sldId id="470" r:id="rId17"/>
    <p:sldId id="473" r:id="rId18"/>
    <p:sldId id="474" r:id="rId19"/>
    <p:sldId id="475" r:id="rId20"/>
    <p:sldId id="476" r:id="rId21"/>
    <p:sldId id="477" r:id="rId22"/>
    <p:sldId id="478" r:id="rId23"/>
    <p:sldId id="479" r:id="rId24"/>
    <p:sldId id="480" r:id="rId25"/>
    <p:sldId id="481" r:id="rId26"/>
    <p:sldId id="497" r:id="rId27"/>
    <p:sldId id="484" r:id="rId28"/>
    <p:sldId id="485" r:id="rId29"/>
    <p:sldId id="486" r:id="rId30"/>
    <p:sldId id="487" r:id="rId31"/>
    <p:sldId id="489" r:id="rId32"/>
    <p:sldId id="488" r:id="rId33"/>
    <p:sldId id="490" r:id="rId34"/>
    <p:sldId id="491" r:id="rId35"/>
    <p:sldId id="492" r:id="rId36"/>
    <p:sldId id="493" r:id="rId37"/>
    <p:sldId id="494" r:id="rId38"/>
    <p:sldId id="495" r:id="rId39"/>
    <p:sldId id="648" r:id="rId40"/>
    <p:sldId id="539" r:id="rId41"/>
    <p:sldId id="540" r:id="rId42"/>
    <p:sldId id="541" r:id="rId43"/>
    <p:sldId id="622" r:id="rId44"/>
    <p:sldId id="623" r:id="rId45"/>
    <p:sldId id="624" r:id="rId46"/>
    <p:sldId id="625" r:id="rId47"/>
    <p:sldId id="626" r:id="rId48"/>
    <p:sldId id="627" r:id="rId49"/>
    <p:sldId id="542" r:id="rId50"/>
    <p:sldId id="543" r:id="rId51"/>
    <p:sldId id="544" r:id="rId52"/>
    <p:sldId id="545" r:id="rId53"/>
    <p:sldId id="546" r:id="rId54"/>
    <p:sldId id="547" r:id="rId55"/>
    <p:sldId id="548" r:id="rId56"/>
    <p:sldId id="549" r:id="rId57"/>
    <p:sldId id="550" r:id="rId58"/>
    <p:sldId id="553" r:id="rId59"/>
    <p:sldId id="554" r:id="rId60"/>
    <p:sldId id="555" r:id="rId61"/>
    <p:sldId id="498" r:id="rId62"/>
    <p:sldId id="499" r:id="rId63"/>
    <p:sldId id="500" r:id="rId64"/>
    <p:sldId id="501" r:id="rId65"/>
    <p:sldId id="502" r:id="rId66"/>
    <p:sldId id="503" r:id="rId67"/>
    <p:sldId id="504" r:id="rId68"/>
    <p:sldId id="505" r:id="rId69"/>
    <p:sldId id="506" r:id="rId70"/>
    <p:sldId id="509" r:id="rId71"/>
    <p:sldId id="510" r:id="rId72"/>
    <p:sldId id="511" r:id="rId73"/>
    <p:sldId id="512" r:id="rId74"/>
    <p:sldId id="513" r:id="rId75"/>
    <p:sldId id="514" r:id="rId76"/>
    <p:sldId id="515" r:id="rId77"/>
    <p:sldId id="516" r:id="rId78"/>
    <p:sldId id="517" r:id="rId79"/>
    <p:sldId id="518" r:id="rId80"/>
    <p:sldId id="525" r:id="rId81"/>
    <p:sldId id="526" r:id="rId82"/>
    <p:sldId id="528"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7" d="100"/>
          <a:sy n="137" d="100"/>
        </p:scale>
        <p:origin x="-43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 Id="rId3"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1" Type="http://schemas.openxmlformats.org/officeDocument/2006/relationships/image" Target="../media/image27.emf"/><Relationship Id="rId2"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3036D-6C87-C144-9F20-632B6105FC1E}" type="datetimeFigureOut">
              <a:rPr lang="en-US" smtClean="0"/>
              <a:pPr/>
              <a:t>11/11/14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1B958-A927-EA46-82E8-92FF4B0E5CB3}" type="slidenum">
              <a:rPr lang="en-US" smtClean="0"/>
              <a:pPr/>
              <a:t>‹#›</a:t>
            </a:fld>
            <a:endParaRPr lang="en-US"/>
          </a:p>
        </p:txBody>
      </p:sp>
    </p:spTree>
    <p:extLst>
      <p:ext uri="{BB962C8B-B14F-4D97-AF65-F5344CB8AC3E}">
        <p14:creationId xmlns:p14="http://schemas.microsoft.com/office/powerpoint/2010/main" val="450030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BA059-17F0-CC4F-8FF8-BA1C866D42D9}" type="slidenum">
              <a:rPr lang="en-US"/>
              <a:pPr/>
              <a:t>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BA059-17F0-CC4F-8FF8-BA1C866D42D9}" type="slidenum">
              <a:rPr lang="en-US"/>
              <a:pPr/>
              <a:t>9</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BA059-17F0-CC4F-8FF8-BA1C866D42D9}" type="slidenum">
              <a:rPr lang="en-US"/>
              <a:pPr/>
              <a:t>10</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71</a:t>
            </a:fld>
            <a:endParaRPr lang="en-US"/>
          </a:p>
        </p:txBody>
      </p:sp>
    </p:spTree>
    <p:extLst>
      <p:ext uri="{BB962C8B-B14F-4D97-AF65-F5344CB8AC3E}">
        <p14:creationId xmlns:p14="http://schemas.microsoft.com/office/powerpoint/2010/main" val="158374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chain rule!</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73</a:t>
            </a:fld>
            <a:endParaRPr lang="en-US"/>
          </a:p>
        </p:txBody>
      </p:sp>
    </p:spTree>
    <p:extLst>
      <p:ext uri="{BB962C8B-B14F-4D97-AF65-F5344CB8AC3E}">
        <p14:creationId xmlns:p14="http://schemas.microsoft.com/office/powerpoint/2010/main" val="46426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mtClean="0"/>
              <a:t>chain rule!</a:t>
            </a:r>
            <a:endParaRPr lang="en-US"/>
          </a:p>
        </p:txBody>
      </p:sp>
      <p:sp>
        <p:nvSpPr>
          <p:cNvPr id="4" name="Slide Number Placeholder 3"/>
          <p:cNvSpPr>
            <a:spLocks noGrp="1"/>
          </p:cNvSpPr>
          <p:nvPr>
            <p:ph type="sldNum" sz="quarter" idx="10"/>
          </p:nvPr>
        </p:nvSpPr>
        <p:spPr/>
        <p:txBody>
          <a:bodyPr/>
          <a:lstStyle/>
          <a:p>
            <a:fld id="{F93E9A50-EED1-FA4E-868B-D30F9FDBA6F4}" type="slidenum">
              <a:rPr lang="en-US" smtClean="0"/>
              <a:pPr/>
              <a:t>74</a:t>
            </a:fld>
            <a:endParaRPr lang="en-US"/>
          </a:p>
        </p:txBody>
      </p:sp>
    </p:spTree>
    <p:extLst>
      <p:ext uri="{BB962C8B-B14F-4D97-AF65-F5344CB8AC3E}">
        <p14:creationId xmlns:p14="http://schemas.microsoft.com/office/powerpoint/2010/main" val="46426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46ACE8-63DF-9F4D-BC2B-A77DBA62BA53}" type="datetimeFigureOut">
              <a:rPr lang="en-US" smtClean="0"/>
              <a:pPr/>
              <a:t>11/11/14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46ACE8-63DF-9F4D-BC2B-A77DBA62BA53}" type="datetimeFigureOut">
              <a:rPr lang="en-US" smtClean="0"/>
              <a:pPr/>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EC7BC-B940-C347-9B22-3DB5DE10D6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946ACE8-63DF-9F4D-BC2B-A77DBA62BA53}" type="datetimeFigureOut">
              <a:rPr lang="en-US" smtClean="0"/>
              <a:pPr/>
              <a:t>11/11/14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78EC7BC-B940-C347-9B22-3DB5DE10D6C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smtClean="0"/>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418447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946ACE8-63DF-9F4D-BC2B-A77DBA62BA53}" type="datetimeFigureOut">
              <a:rPr lang="en-US" smtClean="0"/>
              <a:pPr/>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946ACE8-63DF-9F4D-BC2B-A77DBA62BA53}" type="datetimeFigureOut">
              <a:rPr lang="en-US" smtClean="0"/>
              <a:pPr/>
              <a:t>11/11/14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946ACE8-63DF-9F4D-BC2B-A77DBA62BA53}" type="datetimeFigureOut">
              <a:rPr lang="en-US" smtClean="0"/>
              <a:pPr/>
              <a:t>11/11/14</a:t>
            </a:fld>
            <a:endParaRPr lang="en-US"/>
          </a:p>
        </p:txBody>
      </p:sp>
      <p:sp>
        <p:nvSpPr>
          <p:cNvPr id="10" name="Slide Number Placeholder 9"/>
          <p:cNvSpPr>
            <a:spLocks noGrp="1"/>
          </p:cNvSpPr>
          <p:nvPr>
            <p:ph type="sldNum" sz="quarter" idx="16"/>
          </p:nvPr>
        </p:nvSpPr>
        <p:spPr/>
        <p:txBody>
          <a:bodyPr rtlCol="0"/>
          <a:lstStyle/>
          <a:p>
            <a:fld id="{578EC7BC-B940-C347-9B22-3DB5DE10D6C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946ACE8-63DF-9F4D-BC2B-A77DBA62BA53}" type="datetimeFigureOut">
              <a:rPr lang="en-US" smtClean="0"/>
              <a:pPr/>
              <a:t>11/11/14</a:t>
            </a:fld>
            <a:endParaRPr lang="en-US"/>
          </a:p>
        </p:txBody>
      </p:sp>
      <p:sp>
        <p:nvSpPr>
          <p:cNvPr id="12" name="Slide Number Placeholder 11"/>
          <p:cNvSpPr>
            <a:spLocks noGrp="1"/>
          </p:cNvSpPr>
          <p:nvPr>
            <p:ph type="sldNum" sz="quarter" idx="16"/>
          </p:nvPr>
        </p:nvSpPr>
        <p:spPr/>
        <p:txBody>
          <a:bodyPr rtlCol="0"/>
          <a:lstStyle/>
          <a:p>
            <a:fld id="{578EC7BC-B940-C347-9B22-3DB5DE10D6C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46ACE8-63DF-9F4D-BC2B-A77DBA62BA53}" type="datetimeFigureOut">
              <a:rPr lang="en-US" smtClean="0"/>
              <a:pPr/>
              <a:t>11/11/14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6ACE8-63DF-9F4D-BC2B-A77DBA62BA53}" type="datetimeFigureOut">
              <a:rPr lang="en-US" smtClean="0"/>
              <a:pPr/>
              <a:t>11/11/14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78EC7BC-B940-C347-9B22-3DB5DE10D6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46ACE8-63DF-9F4D-BC2B-A77DBA62BA53}" type="datetimeFigureOut">
              <a:rPr lang="en-US" smtClean="0"/>
              <a:pPr/>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8EC7BC-B940-C347-9B22-3DB5DE10D6C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946ACE8-63DF-9F4D-BC2B-A77DBA62BA53}" type="datetimeFigureOut">
              <a:rPr lang="en-US" smtClean="0"/>
              <a:pPr/>
              <a:t>11/11/14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78EC7BC-B940-C347-9B22-3DB5DE10D6C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46ACE8-63DF-9F4D-BC2B-A77DBA62BA53}" type="datetimeFigureOut">
              <a:rPr lang="en-US" smtClean="0"/>
              <a:pPr/>
              <a:t>11/11/14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8EC7BC-B940-C347-9B22-3DB5DE10D6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27.emf"/><Relationship Id="rId6" Type="http://schemas.openxmlformats.org/officeDocument/2006/relationships/oleObject" Target="../embeddings/oleObject2.bin"/><Relationship Id="rId7" Type="http://schemas.openxmlformats.org/officeDocument/2006/relationships/image" Target="../media/image28.emf"/><Relationship Id="rId8" Type="http://schemas.openxmlformats.org/officeDocument/2006/relationships/oleObject" Target="../embeddings/oleObject3.bin"/><Relationship Id="rId9"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1" Type="http://schemas.openxmlformats.org/officeDocument/2006/relationships/image" Target="../media/image30.emf"/><Relationship Id="rId12" Type="http://schemas.openxmlformats.org/officeDocument/2006/relationships/oleObject" Target="../embeddings/oleObject8.bin"/><Relationship Id="rId13" Type="http://schemas.openxmlformats.org/officeDocument/2006/relationships/image" Target="../media/image31.emf"/><Relationship Id="rId14" Type="http://schemas.openxmlformats.org/officeDocument/2006/relationships/oleObject" Target="../embeddings/oleObject9.bin"/><Relationship Id="rId15" Type="http://schemas.openxmlformats.org/officeDocument/2006/relationships/image" Target="../media/image32.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27.emf"/><Relationship Id="rId6" Type="http://schemas.openxmlformats.org/officeDocument/2006/relationships/oleObject" Target="../embeddings/oleObject5.bin"/><Relationship Id="rId7" Type="http://schemas.openxmlformats.org/officeDocument/2006/relationships/image" Target="../media/image28.emf"/><Relationship Id="rId8" Type="http://schemas.openxmlformats.org/officeDocument/2006/relationships/oleObject" Target="../embeddings/oleObject6.bin"/><Relationship Id="rId9" Type="http://schemas.openxmlformats.org/officeDocument/2006/relationships/image" Target="../media/image29.emf"/><Relationship Id="rId10" Type="http://schemas.openxmlformats.org/officeDocument/2006/relationships/oleObject" Target="../embeddings/oleObject7.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33.emf"/><Relationship Id="rId5" Type="http://schemas.openxmlformats.org/officeDocument/2006/relationships/oleObject" Target="../embeddings/oleObject11.bin"/><Relationship Id="rId6" Type="http://schemas.openxmlformats.org/officeDocument/2006/relationships/image" Target="../media/image3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3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eed.ucsd.edu/~mindreader/" TargetMode="Externa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33.emf"/><Relationship Id="rId5" Type="http://schemas.openxmlformats.org/officeDocument/2006/relationships/oleObject" Target="../embeddings/oleObject14.bin"/><Relationship Id="rId6" Type="http://schemas.openxmlformats.org/officeDocument/2006/relationships/image" Target="../media/image3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33.emf"/><Relationship Id="rId5" Type="http://schemas.openxmlformats.org/officeDocument/2006/relationships/oleObject" Target="../embeddings/oleObject16.bin"/><Relationship Id="rId6" Type="http://schemas.openxmlformats.org/officeDocument/2006/relationships/image" Target="../media/image35.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5.emf"/><Relationship Id="rId5" Type="http://schemas.openxmlformats.org/officeDocument/2006/relationships/oleObject" Target="../embeddings/oleObject18.bin"/><Relationship Id="rId6"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0932" y="4038600"/>
            <a:ext cx="6648268" cy="1828800"/>
          </a:xfrm>
        </p:spPr>
        <p:txBody>
          <a:bodyPr/>
          <a:lstStyle/>
          <a:p>
            <a:r>
              <a:rPr lang="en-US" dirty="0" smtClean="0"/>
              <a:t>Machine Learning basics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David Kauchak</a:t>
            </a:r>
            <a:br>
              <a:rPr lang="en-US" dirty="0" smtClean="0"/>
            </a:br>
            <a:r>
              <a:rPr lang="en-US" dirty="0" smtClean="0"/>
              <a:t>CS159 Fall 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solidFill>
                  <a:srgbClr val="009900"/>
                </a:solidFill>
              </a:rPr>
              <a:t>The mind-reading game</a:t>
            </a:r>
          </a:p>
        </p:txBody>
      </p:sp>
      <p:sp>
        <p:nvSpPr>
          <p:cNvPr id="3075" name="Rectangle 3"/>
          <p:cNvSpPr>
            <a:spLocks noGrp="1" noChangeArrowheads="1"/>
          </p:cNvSpPr>
          <p:nvPr>
            <p:ph type="body" idx="1"/>
          </p:nvPr>
        </p:nvSpPr>
        <p:spPr>
          <a:xfrm>
            <a:off x="457200" y="1600200"/>
            <a:ext cx="8229600" cy="4343400"/>
          </a:xfrm>
        </p:spPr>
        <p:txBody>
          <a:bodyPr/>
          <a:lstStyle/>
          <a:p>
            <a:pPr>
              <a:lnSpc>
                <a:spcPct val="90000"/>
              </a:lnSpc>
              <a:buFontTx/>
              <a:buNone/>
            </a:pPr>
            <a:r>
              <a:rPr lang="en-US" sz="2800" dirty="0" smtClean="0"/>
              <a:t>The </a:t>
            </a:r>
            <a:r>
              <a:rPr lang="en-US" sz="2800" dirty="0"/>
              <a:t>computer is right much more than half the time</a:t>
            </a:r>
            <a:r>
              <a:rPr lang="en-US" sz="2800" dirty="0" smtClean="0"/>
              <a:t>…</a:t>
            </a:r>
          </a:p>
          <a:p>
            <a:pPr>
              <a:lnSpc>
                <a:spcPct val="90000"/>
              </a:lnSpc>
              <a:buFontTx/>
              <a:buNone/>
            </a:pPr>
            <a:endParaRPr lang="en-US" sz="2800" dirty="0" smtClean="0"/>
          </a:p>
          <a:p>
            <a:pPr>
              <a:lnSpc>
                <a:spcPct val="90000"/>
              </a:lnSpc>
              <a:buFontTx/>
              <a:buNone/>
            </a:pPr>
            <a:r>
              <a:rPr lang="en-US" sz="2800" i="1" dirty="0" smtClean="0">
                <a:solidFill>
                  <a:srgbClr val="FF6600"/>
                </a:solidFill>
              </a:rPr>
              <a:t>Strategy</a:t>
            </a:r>
            <a:r>
              <a:rPr lang="en-US" sz="2800" dirty="0">
                <a:solidFill>
                  <a:srgbClr val="FF6600"/>
                </a:solidFill>
              </a:rPr>
              <a:t>: computer predicts next keystroke based on the last few (maintains weights on different patterns</a:t>
            </a:r>
            <a:r>
              <a:rPr lang="en-US" sz="2800" dirty="0" smtClean="0">
                <a:solidFill>
                  <a:srgbClr val="FF6600"/>
                </a:solidFill>
              </a:rPr>
              <a:t>)</a:t>
            </a:r>
          </a:p>
          <a:p>
            <a:pPr>
              <a:lnSpc>
                <a:spcPct val="90000"/>
              </a:lnSpc>
              <a:buFontTx/>
              <a:buNone/>
            </a:pPr>
            <a:endParaRPr lang="en-US" sz="2800" dirty="0" smtClean="0">
              <a:solidFill>
                <a:srgbClr val="FF0000"/>
              </a:solidFill>
            </a:endParaRPr>
          </a:p>
          <a:p>
            <a:pPr>
              <a:lnSpc>
                <a:spcPct val="90000"/>
              </a:lnSpc>
              <a:buFontTx/>
              <a:buNone/>
            </a:pPr>
            <a:r>
              <a:rPr lang="en-US" sz="2800" dirty="0" smtClean="0">
                <a:solidFill>
                  <a:srgbClr val="0000FF"/>
                </a:solidFill>
              </a:rPr>
              <a:t>There are patterns everywhere… even in “randomness”!</a:t>
            </a:r>
            <a:endParaRPr lang="en-US" sz="2800" dirty="0">
              <a:solidFill>
                <a:srgbClr val="0000FF"/>
              </a:solidFill>
            </a:endParaRPr>
          </a:p>
        </p:txBody>
      </p:sp>
    </p:spTree>
    <p:extLst>
      <p:ext uri="{BB962C8B-B14F-4D97-AF65-F5344CB8AC3E}">
        <p14:creationId xmlns:p14="http://schemas.microsoft.com/office/powerpoint/2010/main" val="4049838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708602" y="2106008"/>
            <a:ext cx="8057446" cy="830997"/>
          </a:xfrm>
          <a:prstGeom prst="rect">
            <a:avLst/>
          </a:prstGeom>
        </p:spPr>
        <p:txBody>
          <a:bodyPr wrap="square">
            <a:spAutoFit/>
          </a:bodyPr>
          <a:lstStyle/>
          <a:p>
            <a:r>
              <a:rPr lang="en-US" sz="2400" dirty="0"/>
              <a:t>Machine learning, a branch of artificial intelligence, concerns the construction and study of systems that can learn from data.</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337221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smtClean="0"/>
              <a:t>Machine </a:t>
            </a:r>
            <a:r>
              <a:rPr lang="tr-TR" dirty="0" err="1" smtClean="0"/>
              <a:t>learning</a:t>
            </a:r>
            <a:r>
              <a:rPr lang="tr-TR" dirty="0" smtClean="0"/>
              <a:t> is </a:t>
            </a:r>
            <a:r>
              <a:rPr lang="tr-TR" dirty="0" err="1" smtClean="0"/>
              <a:t>programming</a:t>
            </a:r>
            <a:r>
              <a:rPr lang="tr-TR" dirty="0" smtClean="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smtClean="0"/>
              <a:t>.</a:t>
            </a:r>
          </a:p>
          <a:p>
            <a:pPr marL="0" indent="0">
              <a:buNone/>
            </a:pPr>
            <a:r>
              <a:rPr lang="tr-TR" dirty="0" smtClean="0">
                <a:solidFill>
                  <a:schemeClr val="tx2"/>
                </a:solidFill>
              </a:rPr>
              <a:t>					-- Ethem </a:t>
            </a:r>
            <a:r>
              <a:rPr lang="tr-TR" dirty="0" err="1" smtClean="0">
                <a:solidFill>
                  <a:schemeClr val="tx2"/>
                </a:solidFill>
              </a:rPr>
              <a:t>Alpaydin</a:t>
            </a:r>
            <a:endParaRPr lang="tr-TR" dirty="0" smtClean="0">
              <a:solidFill>
                <a:schemeClr val="tx2"/>
              </a:solidFill>
            </a:endParaRPr>
          </a:p>
          <a:p>
            <a:pPr marL="0" indent="0">
              <a:buNone/>
            </a:pPr>
            <a:endParaRPr lang="tr-TR" dirty="0">
              <a:solidFill>
                <a:schemeClr val="tx2"/>
              </a:solidFill>
            </a:endParaRPr>
          </a:p>
          <a:p>
            <a:pPr marL="0" indent="0">
              <a:buNone/>
            </a:pPr>
            <a:r>
              <a:rPr lang="en-US" dirty="0" smtClean="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a:t>
            </a:r>
            <a:r>
              <a:rPr lang="tr-TR" dirty="0" smtClean="0">
                <a:solidFill>
                  <a:schemeClr val="tx2"/>
                </a:solidFill>
              </a:rPr>
              <a:t>P. Murphy</a:t>
            </a:r>
          </a:p>
          <a:p>
            <a:pPr marL="0" indent="0">
              <a:buNone/>
            </a:pPr>
            <a:endParaRPr lang="tr-TR" dirty="0" smtClean="0">
              <a:solidFill>
                <a:schemeClr val="tx2"/>
              </a:solidFill>
            </a:endParaRPr>
          </a:p>
          <a:p>
            <a:pPr marL="0" indent="0">
              <a:buNone/>
            </a:pPr>
            <a:r>
              <a:rPr lang="en-US" dirty="0" smtClean="0"/>
              <a:t>The field of pattern recognition is concerned with the automatic discovery of regularities in data through the use of computer algorithms and with the use of these regularities to take actions.</a:t>
            </a:r>
            <a:endParaRPr lang="en-US" dirty="0"/>
          </a:p>
          <a:p>
            <a:pPr marL="0" indent="0">
              <a:buNone/>
            </a:pPr>
            <a:r>
              <a:rPr lang="tr-TR" dirty="0">
                <a:solidFill>
                  <a:schemeClr val="tx2"/>
                </a:solidFill>
              </a:rPr>
              <a:t>					-- </a:t>
            </a:r>
            <a:r>
              <a:rPr lang="tr-TR" dirty="0" err="1" smtClean="0">
                <a:solidFill>
                  <a:schemeClr val="tx2"/>
                </a:solidFill>
              </a:rPr>
              <a:t>Christopher</a:t>
            </a:r>
            <a:r>
              <a:rPr lang="tr-TR" dirty="0" smtClean="0">
                <a:solidFill>
                  <a:schemeClr val="tx2"/>
                </a:solidFill>
              </a:rPr>
              <a:t> M. </a:t>
            </a:r>
            <a:r>
              <a:rPr lang="tr-TR" dirty="0" err="1" smtClean="0">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smtClean="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7926387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30983900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smtClean="0"/>
              <a:t>Training</a:t>
            </a:r>
          </a:p>
          <a:p>
            <a:pPr algn="ctr"/>
            <a:r>
              <a:rPr lang="en-US" sz="2800" dirty="0" smtClean="0"/>
              <a:t>Data</a:t>
            </a:r>
            <a:endParaRPr lang="en-US" sz="2800" dirty="0"/>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smtClean="0"/>
              <a:t>learn</a:t>
            </a:r>
            <a:endParaRPr lang="en-US" sz="2800" dirty="0"/>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smtClean="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smtClean="0"/>
              <a:t>predict</a:t>
            </a:r>
            <a:endParaRPr lang="en-US" sz="2800" dirty="0"/>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smtClean="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smtClean="0"/>
              <a:t>Testing</a:t>
            </a:r>
          </a:p>
          <a:p>
            <a:pPr algn="ctr"/>
            <a:r>
              <a:rPr lang="en-US" sz="2800" dirty="0" smtClean="0"/>
              <a:t>Data</a:t>
            </a:r>
            <a:endParaRPr lang="en-US" sz="2800" dirty="0"/>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9162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machine learning?</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Lot’s of data</a:t>
            </a:r>
          </a:p>
          <a:p>
            <a:pPr marL="0" indent="0">
              <a:buNone/>
            </a:pPr>
            <a:endParaRPr lang="en-US" dirty="0" smtClean="0"/>
          </a:p>
          <a:p>
            <a:pPr marL="0" indent="0">
              <a:buNone/>
            </a:pPr>
            <a:r>
              <a:rPr lang="en-US" dirty="0" smtClean="0"/>
              <a:t>Hand-written rules just don’t do it</a:t>
            </a:r>
          </a:p>
          <a:p>
            <a:pPr marL="0" indent="0">
              <a:buNone/>
            </a:pPr>
            <a:endParaRPr lang="en-US" dirty="0" smtClean="0"/>
          </a:p>
          <a:p>
            <a:pPr marL="0" indent="0">
              <a:buNone/>
            </a:pPr>
            <a:r>
              <a:rPr lang="en-US" dirty="0" smtClean="0"/>
              <a:t>Performance is much better than what people can do</a:t>
            </a:r>
          </a:p>
          <a:p>
            <a:pPr marL="0" indent="0">
              <a:buNone/>
            </a:pPr>
            <a:endParaRPr lang="en-US" dirty="0" smtClean="0">
              <a:solidFill>
                <a:srgbClr val="FF0000"/>
              </a:solidFill>
            </a:endParaRPr>
          </a:p>
          <a:p>
            <a:pPr marL="0" indent="0">
              <a:buNone/>
            </a:pPr>
            <a:r>
              <a:rPr lang="en-US" dirty="0" smtClean="0">
                <a:solidFill>
                  <a:srgbClr val="FF0000"/>
                </a:solidFill>
              </a:rPr>
              <a:t>Why not just study machine learning?</a:t>
            </a:r>
          </a:p>
          <a:p>
            <a:pPr lvl="1"/>
            <a:r>
              <a:rPr lang="en-US" dirty="0" smtClean="0"/>
              <a:t>Domain knowledge/expertise is still very important</a:t>
            </a:r>
          </a:p>
          <a:p>
            <a:pPr lvl="1"/>
            <a:r>
              <a:rPr lang="en-US" dirty="0" smtClean="0"/>
              <a:t>What types of features to use</a:t>
            </a:r>
          </a:p>
          <a:p>
            <a:pPr lvl="1"/>
            <a:r>
              <a:rPr lang="en-US" dirty="0" smtClean="0"/>
              <a:t>What models are important</a:t>
            </a:r>
          </a:p>
          <a:p>
            <a:pPr>
              <a:buNone/>
            </a:pPr>
            <a:endParaRPr lang="en-US" dirty="0">
              <a:solidFill>
                <a:srgbClr val="FF0000"/>
              </a:solidFill>
            </a:endParaRPr>
          </a:p>
        </p:txBody>
      </p:sp>
    </p:spTree>
    <p:extLst>
      <p:ext uri="{BB962C8B-B14F-4D97-AF65-F5344CB8AC3E}">
        <p14:creationId xmlns:p14="http://schemas.microsoft.com/office/powerpoint/2010/main" val="1908167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machine learning?</a:t>
            </a:r>
            <a:endParaRPr lang="en-US" dirty="0"/>
          </a:p>
        </p:txBody>
      </p:sp>
      <p:sp>
        <p:nvSpPr>
          <p:cNvPr id="5" name="TextBox 4"/>
          <p:cNvSpPr txBox="1"/>
          <p:nvPr/>
        </p:nvSpPr>
        <p:spPr>
          <a:xfrm>
            <a:off x="2300111" y="6043293"/>
            <a:ext cx="3935693" cy="461665"/>
          </a:xfrm>
          <a:prstGeom prst="rect">
            <a:avLst/>
          </a:prstGeom>
          <a:noFill/>
        </p:spPr>
        <p:txBody>
          <a:bodyPr wrap="none" rtlCol="0">
            <a:spAutoFit/>
          </a:bodyPr>
          <a:lstStyle/>
          <a:p>
            <a:r>
              <a:rPr lang="en-US" sz="2400" dirty="0" smtClean="0"/>
              <a:t>Be able to laugh at these signs</a:t>
            </a:r>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1521121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problems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solidFill>
                  <a:srgbClr val="FF0000"/>
                </a:solidFill>
              </a:rPr>
              <a:t>What high-level machine learning problems have you seen or heard of before?</a:t>
            </a:r>
          </a:p>
        </p:txBody>
      </p:sp>
    </p:spTree>
    <p:extLst>
      <p:ext uri="{BB962C8B-B14F-4D97-AF65-F5344CB8AC3E}">
        <p14:creationId xmlns:p14="http://schemas.microsoft.com/office/powerpoint/2010/main" val="38114422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9366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12371498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sz="quarter" idx="1"/>
          </p:nvPr>
        </p:nvSpPr>
        <p:spPr>
          <a:xfrm>
            <a:off x="422912" y="1848987"/>
            <a:ext cx="8343136" cy="4671842"/>
          </a:xfrm>
        </p:spPr>
        <p:txBody>
          <a:bodyPr>
            <a:normAutofit fontScale="92500" lnSpcReduction="20000"/>
          </a:bodyPr>
          <a:lstStyle/>
          <a:p>
            <a:pPr marL="0" indent="0">
              <a:buNone/>
            </a:pPr>
            <a:r>
              <a:rPr lang="en-US" dirty="0" smtClean="0"/>
              <a:t>Assignment 6</a:t>
            </a:r>
          </a:p>
          <a:p>
            <a:pPr lvl="1"/>
            <a:r>
              <a:rPr lang="en-US" dirty="0" smtClean="0"/>
              <a:t>How’d it go?</a:t>
            </a:r>
          </a:p>
          <a:p>
            <a:pPr lvl="1"/>
            <a:r>
              <a:rPr lang="en-US" dirty="0" smtClean="0"/>
              <a:t>Which option/extension did you pick?</a:t>
            </a:r>
          </a:p>
          <a:p>
            <a:pPr marL="365760" lvl="1" indent="0">
              <a:buNone/>
            </a:pPr>
            <a:endParaRPr lang="en-US" dirty="0" smtClean="0"/>
          </a:p>
          <a:p>
            <a:pPr marL="45720" indent="0">
              <a:buNone/>
            </a:pPr>
            <a:r>
              <a:rPr lang="en-US" dirty="0" smtClean="0"/>
              <a:t>MT lab</a:t>
            </a:r>
          </a:p>
          <a:p>
            <a:pPr marL="45720" indent="0">
              <a:buNone/>
            </a:pPr>
            <a:endParaRPr lang="en-US" dirty="0"/>
          </a:p>
          <a:p>
            <a:pPr marL="45720" indent="0">
              <a:buNone/>
            </a:pPr>
            <a:r>
              <a:rPr lang="en-US" dirty="0" smtClean="0"/>
              <a:t>Assignment 7</a:t>
            </a:r>
          </a:p>
          <a:p>
            <a:pPr marL="822960" lvl="1" indent="-457200"/>
            <a:r>
              <a:rPr lang="en-US" dirty="0" smtClean="0"/>
              <a:t>Out on Thursday</a:t>
            </a:r>
          </a:p>
          <a:p>
            <a:pPr marL="822960" lvl="1" indent="-457200"/>
            <a:r>
              <a:rPr lang="en-US" dirty="0" smtClean="0"/>
              <a:t>Due 10/</a:t>
            </a:r>
            <a:r>
              <a:rPr lang="en-US" dirty="0" smtClean="0"/>
              <a:t>21 </a:t>
            </a:r>
            <a:r>
              <a:rPr lang="en-US" dirty="0" smtClean="0"/>
              <a:t>(next </a:t>
            </a:r>
            <a:r>
              <a:rPr lang="en-US" dirty="0" smtClean="0"/>
              <a:t>Friday)</a:t>
            </a:r>
          </a:p>
          <a:p>
            <a:pPr marL="365760" lvl="1" indent="0">
              <a:buNone/>
            </a:pPr>
            <a:endParaRPr lang="en-US" dirty="0"/>
          </a:p>
          <a:p>
            <a:pPr marL="45720" indent="0">
              <a:buNone/>
            </a:pPr>
            <a:r>
              <a:rPr lang="en-US" dirty="0" smtClean="0"/>
              <a:t>Quiz #3 next Tuesday</a:t>
            </a:r>
            <a:endParaRPr lang="en-US" dirty="0"/>
          </a:p>
        </p:txBody>
      </p:sp>
    </p:spTree>
    <p:extLst>
      <p:ext uri="{BB962C8B-B14F-4D97-AF65-F5344CB8AC3E}">
        <p14:creationId xmlns:p14="http://schemas.microsoft.com/office/powerpoint/2010/main" val="31587150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21625744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6" name="Picture 5"/>
          <p:cNvPicPr>
            <a:picLocks noChangeAspect="1"/>
          </p:cNvPicPr>
          <p:nvPr/>
        </p:nvPicPr>
        <p:blipFill>
          <a:blip r:embed="rId4"/>
          <a:stretch>
            <a:fillRect/>
          </a:stretch>
        </p:blipFill>
        <p:spPr>
          <a:xfrm>
            <a:off x="3781778" y="4782255"/>
            <a:ext cx="2540000" cy="990600"/>
          </a:xfrm>
          <a:prstGeom prst="rect">
            <a:avLst/>
          </a:prstGeom>
        </p:spPr>
      </p:pic>
    </p:spTree>
    <p:extLst>
      <p:ext uri="{BB962C8B-B14F-4D97-AF65-F5344CB8AC3E}">
        <p14:creationId xmlns:p14="http://schemas.microsoft.com/office/powerpoint/2010/main" val="5097157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smtClean="0">
                <a:solidFill>
                  <a:srgbClr val="008000"/>
                </a:solidFill>
              </a:rPr>
              <a:t>labeled examples</a:t>
            </a:r>
            <a:endParaRPr lang="en-US" sz="2800" dirty="0">
              <a:solidFill>
                <a:srgbClr val="008000"/>
              </a:solidFill>
            </a:endParaRP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Tree>
    <p:extLst>
      <p:ext uri="{BB962C8B-B14F-4D97-AF65-F5344CB8AC3E}">
        <p14:creationId xmlns:p14="http://schemas.microsoft.com/office/powerpoint/2010/main" val="31209851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Tree>
    <p:extLst>
      <p:ext uri="{BB962C8B-B14F-4D97-AF65-F5344CB8AC3E}">
        <p14:creationId xmlns:p14="http://schemas.microsoft.com/office/powerpoint/2010/main" val="37695877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smtClean="0">
                <a:solidFill>
                  <a:srgbClr val="0000FF"/>
                </a:solidFill>
              </a:rPr>
              <a:t>Supervised learning: learn to predict new example</a:t>
            </a:r>
            <a:endParaRPr lang="en-US" sz="2800" dirty="0">
              <a:solidFill>
                <a:srgbClr val="0000FF"/>
              </a:solidFill>
            </a:endParaRP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smtClean="0"/>
              <a:t>predicted label</a:t>
            </a:r>
            <a:endParaRPr lang="en-US" baseline="-25000" dirty="0"/>
          </a:p>
        </p:txBody>
      </p:sp>
    </p:spTree>
    <p:extLst>
      <p:ext uri="{BB962C8B-B14F-4D97-AF65-F5344CB8AC3E}">
        <p14:creationId xmlns:p14="http://schemas.microsoft.com/office/powerpoint/2010/main" val="6621726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classification</a:t>
            </a:r>
            <a:endParaRPr lang="en-US" dirty="0"/>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smtClean="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smtClean="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smtClean="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smtClean="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smtClean="0">
                <a:solidFill>
                  <a:srgbClr val="008000"/>
                </a:solidFill>
              </a:rPr>
              <a:t>Classification: a finite set of labels</a:t>
            </a:r>
            <a:endParaRPr lang="en-US" sz="2800" dirty="0">
              <a:solidFill>
                <a:srgbClr val="008000"/>
              </a:solidFill>
            </a:endParaRPr>
          </a:p>
        </p:txBody>
      </p:sp>
    </p:spTree>
    <p:extLst>
      <p:ext uri="{BB962C8B-B14F-4D97-AF65-F5344CB8AC3E}">
        <p14:creationId xmlns:p14="http://schemas.microsoft.com/office/powerpoint/2010/main" val="11329792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classification applications</a:t>
            </a:r>
            <a:endParaRPr lang="en-US" dirty="0"/>
          </a:p>
        </p:txBody>
      </p:sp>
      <p:sp>
        <p:nvSpPr>
          <p:cNvPr id="3" name="Content Placeholder 2"/>
          <p:cNvSpPr>
            <a:spLocks noGrp="1"/>
          </p:cNvSpPr>
          <p:nvPr>
            <p:ph sz="quarter" idx="1"/>
          </p:nvPr>
        </p:nvSpPr>
        <p:spPr>
          <a:xfrm>
            <a:off x="612648" y="1600200"/>
            <a:ext cx="8153400" cy="4868253"/>
          </a:xfrm>
        </p:spPr>
        <p:txBody>
          <a:bodyPr>
            <a:normAutofit fontScale="70000" lnSpcReduction="20000"/>
          </a:bodyPr>
          <a:lstStyle/>
          <a:p>
            <a:pPr marL="0" indent="0">
              <a:buNone/>
            </a:pPr>
            <a:r>
              <a:rPr lang="en-US" dirty="0"/>
              <a:t>D</a:t>
            </a:r>
            <a:r>
              <a:rPr lang="en-US" dirty="0" smtClean="0"/>
              <a:t>ocument classification</a:t>
            </a:r>
          </a:p>
          <a:p>
            <a:pPr lvl="1"/>
            <a:r>
              <a:rPr lang="en-US" dirty="0" smtClean="0"/>
              <a:t>spam</a:t>
            </a:r>
          </a:p>
          <a:p>
            <a:pPr lvl="1"/>
            <a:r>
              <a:rPr lang="en-US" dirty="0" smtClean="0"/>
              <a:t>sentiment analysis</a:t>
            </a:r>
          </a:p>
          <a:p>
            <a:pPr lvl="1"/>
            <a:r>
              <a:rPr lang="en-US" dirty="0" smtClean="0"/>
              <a:t>topic classification</a:t>
            </a:r>
          </a:p>
          <a:p>
            <a:pPr marL="0" indent="0">
              <a:buNone/>
            </a:pPr>
            <a:endParaRPr lang="en-US" dirty="0" smtClean="0"/>
          </a:p>
          <a:p>
            <a:pPr marL="0" indent="0">
              <a:buNone/>
            </a:pPr>
            <a:r>
              <a:rPr lang="en-US" dirty="0"/>
              <a:t>D</a:t>
            </a:r>
            <a:r>
              <a:rPr lang="en-US" dirty="0" smtClean="0"/>
              <a:t>oes linguistics phenomena X occur in text Y</a:t>
            </a:r>
            <a:r>
              <a:rPr lang="en-US" dirty="0" smtClean="0"/>
              <a:t>?</a:t>
            </a:r>
          </a:p>
          <a:p>
            <a:pPr marL="0" indent="0">
              <a:buNone/>
            </a:pPr>
            <a:endParaRPr lang="en-US" dirty="0"/>
          </a:p>
          <a:p>
            <a:pPr marL="0" indent="0">
              <a:buNone/>
            </a:pPr>
            <a:r>
              <a:rPr lang="en-US" dirty="0" smtClean="0"/>
              <a:t>Digit recognition</a:t>
            </a:r>
            <a:endParaRPr lang="en-US" dirty="0" smtClean="0"/>
          </a:p>
          <a:p>
            <a:pPr marL="0" indent="0">
              <a:buNone/>
            </a:pPr>
            <a:endParaRPr lang="en-US" dirty="0"/>
          </a:p>
          <a:p>
            <a:pPr marL="0" indent="0">
              <a:buNone/>
            </a:pPr>
            <a:r>
              <a:rPr lang="en-US" dirty="0" smtClean="0"/>
              <a:t>Grammatically correct or not?</a:t>
            </a:r>
          </a:p>
          <a:p>
            <a:pPr marL="0" indent="0">
              <a:buNone/>
            </a:pPr>
            <a:endParaRPr lang="en-US" dirty="0" smtClean="0"/>
          </a:p>
          <a:p>
            <a:pPr marL="0" indent="0">
              <a:buNone/>
            </a:pPr>
            <a:r>
              <a:rPr lang="en-US" dirty="0" smtClean="0"/>
              <a:t>Word sense disambiguation</a:t>
            </a:r>
            <a:endParaRPr lang="en-US" dirty="0"/>
          </a:p>
          <a:p>
            <a:pPr marL="0" indent="0">
              <a:buNone/>
            </a:pPr>
            <a:endParaRPr lang="en-US" dirty="0"/>
          </a:p>
          <a:p>
            <a:pPr marL="0" indent="0">
              <a:buNone/>
            </a:pPr>
            <a:r>
              <a:rPr lang="en-US" dirty="0" smtClean="0">
                <a:solidFill>
                  <a:srgbClr val="0000FF"/>
                </a:solidFill>
              </a:rPr>
              <a:t>Any question you can pose as to have a discrete set of labels/answers!</a:t>
            </a:r>
          </a:p>
          <a:p>
            <a:pPr lvl="1"/>
            <a:endParaRPr lang="en-US" dirty="0"/>
          </a:p>
        </p:txBody>
      </p:sp>
      <p:pic>
        <p:nvPicPr>
          <p:cNvPr id="4" name="Picture 3"/>
          <p:cNvPicPr>
            <a:picLocks noChangeAspect="1"/>
          </p:cNvPicPr>
          <p:nvPr/>
        </p:nvPicPr>
        <p:blipFill>
          <a:blip r:embed="rId2"/>
          <a:stretch>
            <a:fillRect/>
          </a:stretch>
        </p:blipFill>
        <p:spPr>
          <a:xfrm>
            <a:off x="3984631" y="2103336"/>
            <a:ext cx="5390138" cy="1402231"/>
          </a:xfrm>
          <a:prstGeom prst="rect">
            <a:avLst/>
          </a:prstGeom>
        </p:spPr>
      </p:pic>
    </p:spTree>
    <p:extLst>
      <p:ext uri="{BB962C8B-B14F-4D97-AF65-F5344CB8AC3E}">
        <p14:creationId xmlns:p14="http://schemas.microsoft.com/office/powerpoint/2010/main" val="573270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regression</a:t>
            </a:r>
            <a:endParaRPr lang="en-US" dirty="0"/>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smtClean="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smtClean="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smtClean="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smtClean="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smtClean="0">
                <a:solidFill>
                  <a:srgbClr val="008000"/>
                </a:solidFill>
              </a:rPr>
              <a:t>Regression: label is real-valued</a:t>
            </a:r>
            <a:endParaRPr lang="en-US" sz="2800" dirty="0">
              <a:solidFill>
                <a:srgbClr val="008000"/>
              </a:solidFill>
            </a:endParaRPr>
          </a:p>
        </p:txBody>
      </p:sp>
    </p:spTree>
    <p:extLst>
      <p:ext uri="{BB962C8B-B14F-4D97-AF65-F5344CB8AC3E}">
        <p14:creationId xmlns:p14="http://schemas.microsoft.com/office/powerpoint/2010/main" val="24924600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smtClean="0"/>
              <a:t>Regression</a:t>
            </a:r>
            <a:r>
              <a:rPr lang="tr-TR" dirty="0" smtClean="0"/>
              <a:t> Example</a:t>
            </a:r>
            <a:endParaRPr lang="tr-TR" dirty="0"/>
          </a:p>
        </p:txBody>
      </p:sp>
      <p:sp>
        <p:nvSpPr>
          <p:cNvPr id="90117" name="Rectangle 5"/>
          <p:cNvSpPr>
            <a:spLocks noGrp="1" noChangeArrowheads="1"/>
          </p:cNvSpPr>
          <p:nvPr>
            <p:ph type="body" sz="half" idx="1"/>
          </p:nvPr>
        </p:nvSpPr>
        <p:spPr/>
        <p:txBody>
          <a:bodyPr/>
          <a:lstStyle/>
          <a:p>
            <a:pPr marL="0" indent="0">
              <a:buNone/>
            </a:pPr>
            <a:r>
              <a:rPr lang="tr-TR" dirty="0" err="1" smtClean="0"/>
              <a:t>Price</a:t>
            </a:r>
            <a:r>
              <a:rPr lang="tr-TR" dirty="0" smtClean="0"/>
              <a:t> </a:t>
            </a:r>
            <a:r>
              <a:rPr lang="tr-TR" dirty="0"/>
              <a:t>of a used car</a:t>
            </a:r>
          </a:p>
          <a:p>
            <a:pPr marL="0" indent="0">
              <a:buNone/>
            </a:pPr>
            <a:endParaRPr lang="tr-TR" i="1" dirty="0" smtClean="0"/>
          </a:p>
          <a:p>
            <a:pPr marL="0" indent="0">
              <a:buNone/>
            </a:pPr>
            <a:r>
              <a:rPr lang="tr-TR" i="1" dirty="0" smtClean="0"/>
              <a:t>x </a:t>
            </a:r>
            <a:r>
              <a:rPr lang="tr-TR" dirty="0"/>
              <a:t>: car </a:t>
            </a:r>
            <a:r>
              <a:rPr lang="tr-TR" dirty="0" err="1" smtClean="0"/>
              <a:t>attributes</a:t>
            </a:r>
            <a:r>
              <a:rPr lang="tr-TR" dirty="0"/>
              <a:t/>
            </a:r>
            <a:br>
              <a:rPr lang="tr-TR" dirty="0"/>
            </a:br>
            <a:r>
              <a:rPr lang="tr-TR" dirty="0" smtClean="0"/>
              <a:t>     (</a:t>
            </a:r>
            <a:r>
              <a:rPr lang="tr-TR" dirty="0" err="1" smtClean="0"/>
              <a:t>e.g</a:t>
            </a:r>
            <a:r>
              <a:rPr lang="tr-TR" dirty="0" smtClean="0"/>
              <a:t>. </a:t>
            </a:r>
            <a:r>
              <a:rPr lang="tr-TR" dirty="0" err="1" smtClean="0"/>
              <a:t>mileage</a:t>
            </a:r>
            <a:r>
              <a:rPr lang="tr-TR" dirty="0" smtClean="0"/>
              <a:t>)</a:t>
            </a:r>
            <a:endParaRPr lang="tr-TR" dirty="0"/>
          </a:p>
          <a:p>
            <a:pPr>
              <a:buFont typeface="Wingdings" pitchFamily="2" charset="2"/>
              <a:buNone/>
            </a:pPr>
            <a:r>
              <a:rPr lang="tr-TR" i="1" dirty="0" smtClean="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28</a:t>
            </a:fld>
            <a:endParaRPr lang="tr-TR"/>
          </a:p>
        </p:txBody>
      </p:sp>
    </p:spTree>
    <p:extLst>
      <p:ext uri="{BB962C8B-B14F-4D97-AF65-F5344CB8AC3E}">
        <p14:creationId xmlns:p14="http://schemas.microsoft.com/office/powerpoint/2010/main" val="15831563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egression </a:t>
            </a:r>
            <a:r>
              <a:rPr lang="en-US" dirty="0"/>
              <a:t>a</a:t>
            </a:r>
            <a:r>
              <a:rPr lang="en-US" dirty="0" smtClean="0"/>
              <a:t>pplications</a:t>
            </a:r>
            <a:endParaRPr lang="en-US" dirty="0"/>
          </a:p>
        </p:txBody>
      </p:sp>
      <p:sp>
        <p:nvSpPr>
          <p:cNvPr id="3" name="Content Placeholder 2"/>
          <p:cNvSpPr>
            <a:spLocks noGrp="1"/>
          </p:cNvSpPr>
          <p:nvPr>
            <p:ph sz="quarter" idx="1"/>
          </p:nvPr>
        </p:nvSpPr>
        <p:spPr/>
        <p:txBody>
          <a:bodyPr>
            <a:normAutofit fontScale="70000" lnSpcReduction="20000"/>
          </a:bodyPr>
          <a:lstStyle/>
          <a:p>
            <a:pPr marL="0" indent="0">
              <a:buNone/>
            </a:pPr>
            <a:r>
              <a:rPr lang="en-US" dirty="0" smtClean="0"/>
              <a:t>How many clicks will a particular website, ad, etc. get?</a:t>
            </a:r>
          </a:p>
          <a:p>
            <a:pPr marL="0" indent="0">
              <a:buNone/>
            </a:pPr>
            <a:endParaRPr lang="en-US" dirty="0"/>
          </a:p>
          <a:p>
            <a:pPr marL="0" indent="0">
              <a:buNone/>
            </a:pPr>
            <a:r>
              <a:rPr lang="en-US" dirty="0" smtClean="0"/>
              <a:t>Predict the readability level of a document</a:t>
            </a:r>
          </a:p>
          <a:p>
            <a:pPr marL="0" indent="0">
              <a:buNone/>
            </a:pPr>
            <a:endParaRPr lang="en-US" dirty="0"/>
          </a:p>
          <a:p>
            <a:pPr marL="0" indent="0">
              <a:buNone/>
            </a:pPr>
            <a:r>
              <a:rPr lang="en-US" dirty="0" smtClean="0"/>
              <a:t>Predict paus</a:t>
            </a:r>
            <a:r>
              <a:rPr lang="en-US" dirty="0" smtClean="0"/>
              <a:t>e between spoken sentences?</a:t>
            </a:r>
            <a:endParaRPr lang="en-US" dirty="0" smtClean="0"/>
          </a:p>
          <a:p>
            <a:pPr marL="0" indent="0">
              <a:buNone/>
            </a:pPr>
            <a:endParaRPr lang="en-US" dirty="0"/>
          </a:p>
          <a:p>
            <a:pPr marL="0" indent="0">
              <a:buNone/>
            </a:pPr>
            <a:r>
              <a:rPr lang="en-US" dirty="0" smtClean="0"/>
              <a:t>Economics/Finance: predict the value of a stock</a:t>
            </a:r>
          </a:p>
          <a:p>
            <a:pPr marL="0" indent="0">
              <a:buNone/>
            </a:pPr>
            <a:endParaRPr lang="en-US" dirty="0" smtClean="0"/>
          </a:p>
          <a:p>
            <a:pPr marL="0" indent="0">
              <a:buNone/>
            </a:pPr>
            <a:r>
              <a:rPr lang="en-US" dirty="0" smtClean="0"/>
              <a:t>Car/plane navigation: angle of the steering wheel, acceleration, …</a:t>
            </a:r>
          </a:p>
          <a:p>
            <a:pPr marL="0" indent="0">
              <a:buNone/>
            </a:pPr>
            <a:endParaRPr lang="en-US" dirty="0" smtClean="0"/>
          </a:p>
          <a:p>
            <a:pPr marL="0" indent="0">
              <a:buNone/>
            </a:pPr>
            <a:r>
              <a:rPr lang="en-US" dirty="0" smtClean="0"/>
              <a:t>Temporal trends: weather over time</a:t>
            </a:r>
          </a:p>
          <a:p>
            <a:pPr marL="0" indent="0">
              <a:buNone/>
            </a:pPr>
            <a:endParaRPr lang="en-US" dirty="0" smtClean="0"/>
          </a:p>
          <a:p>
            <a:pPr marL="0" indent="0">
              <a:buNone/>
            </a:pPr>
            <a:r>
              <a:rPr lang="en-US" dirty="0" smtClean="0"/>
              <a:t>…</a:t>
            </a:r>
            <a:endParaRPr lang="en-US" dirty="0"/>
          </a:p>
        </p:txBody>
      </p:sp>
    </p:spTree>
    <p:extLst>
      <p:ext uri="{BB962C8B-B14F-4D97-AF65-F5344CB8AC3E}">
        <p14:creationId xmlns:p14="http://schemas.microsoft.com/office/powerpoint/2010/main" val="2518872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a:t>
            </a:r>
            <a:endParaRPr lang="en-US" dirty="0"/>
          </a:p>
        </p:txBody>
      </p:sp>
      <p:sp>
        <p:nvSpPr>
          <p:cNvPr id="7" name="Content Placeholder 6"/>
          <p:cNvSpPr>
            <a:spLocks noGrp="1"/>
          </p:cNvSpPr>
          <p:nvPr>
            <p:ph sz="quarter" idx="1"/>
          </p:nvPr>
        </p:nvSpPr>
        <p:spPr/>
        <p:txBody>
          <a:bodyPr>
            <a:normAutofit/>
          </a:bodyPr>
          <a:lstStyle/>
          <a:p>
            <a:pPr marL="514350" indent="-514350">
              <a:buAutoNum type="arabicPeriod"/>
            </a:pPr>
            <a:r>
              <a:rPr lang="en-US" dirty="0" smtClean="0"/>
              <a:t>Your </a:t>
            </a:r>
            <a:r>
              <a:rPr lang="en-US" dirty="0"/>
              <a:t>project should relate to something involving </a:t>
            </a:r>
            <a:r>
              <a:rPr lang="en-US" dirty="0" smtClean="0"/>
              <a:t>NLP</a:t>
            </a:r>
          </a:p>
          <a:p>
            <a:pPr marL="514350" indent="-514350">
              <a:buAutoNum type="arabicPeriod"/>
            </a:pPr>
            <a:endParaRPr lang="en-US" dirty="0"/>
          </a:p>
          <a:p>
            <a:pPr marL="514350" indent="-514350">
              <a:buAutoNum type="arabicPeriod"/>
            </a:pPr>
            <a:r>
              <a:rPr lang="en-US" dirty="0"/>
              <a:t>Your project must include a solid experimental </a:t>
            </a:r>
            <a:r>
              <a:rPr lang="en-US" dirty="0" smtClean="0"/>
              <a:t>evaluation</a:t>
            </a:r>
          </a:p>
          <a:p>
            <a:pPr marL="514350" indent="-514350">
              <a:buAutoNum type="arabicPeriod"/>
            </a:pPr>
            <a:endParaRPr lang="en-US" dirty="0"/>
          </a:p>
          <a:p>
            <a:pPr marL="514350" indent="-514350">
              <a:buAutoNum type="arabicPeriod"/>
            </a:pPr>
            <a:r>
              <a:rPr lang="en-US" dirty="0"/>
              <a:t>Your project should be in a pair or group of three. If you’d like to do it solo or in a group </a:t>
            </a:r>
            <a:r>
              <a:rPr lang="en-US" dirty="0" smtClean="0"/>
              <a:t>of four</a:t>
            </a:r>
            <a:r>
              <a:rPr lang="en-US" dirty="0"/>
              <a:t>, please come talk to me.</a:t>
            </a:r>
          </a:p>
          <a:p>
            <a:pPr marL="514350" indent="-514350">
              <a:buAutoNum type="arabicPeriod"/>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206080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ranking</a:t>
            </a:r>
            <a:endParaRPr lang="en-US" dirty="0"/>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smtClean="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smtClean="0">
                <a:solidFill>
                  <a:srgbClr val="008000"/>
                </a:solidFill>
              </a:rPr>
              <a:t>Ranking: label is a ranking</a:t>
            </a:r>
            <a:endParaRPr lang="en-US" sz="2800" dirty="0">
              <a:solidFill>
                <a:srgbClr val="008000"/>
              </a:solidFill>
            </a:endParaRPr>
          </a:p>
        </p:txBody>
      </p:sp>
    </p:spTree>
    <p:extLst>
      <p:ext uri="{BB962C8B-B14F-4D97-AF65-F5344CB8AC3E}">
        <p14:creationId xmlns:p14="http://schemas.microsoft.com/office/powerpoint/2010/main" val="13413448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Ranking </a:t>
            </a:r>
            <a:r>
              <a:rPr lang="en-US" dirty="0" smtClean="0"/>
              <a:t>Applications</a:t>
            </a:r>
            <a:endParaRPr lang="en-US" dirty="0"/>
          </a:p>
        </p:txBody>
      </p:sp>
      <p:sp>
        <p:nvSpPr>
          <p:cNvPr id="3" name="Content Placeholder 2"/>
          <p:cNvSpPr>
            <a:spLocks noGrp="1"/>
          </p:cNvSpPr>
          <p:nvPr>
            <p:ph sz="quarter" idx="1"/>
          </p:nvPr>
        </p:nvSpPr>
        <p:spPr>
          <a:xfrm>
            <a:off x="612648" y="1600200"/>
            <a:ext cx="8153400" cy="4820356"/>
          </a:xfrm>
        </p:spPr>
        <p:txBody>
          <a:bodyPr>
            <a:normAutofit fontScale="92500" lnSpcReduction="20000"/>
          </a:bodyPr>
          <a:lstStyle/>
          <a:p>
            <a:pPr marL="0" indent="0">
              <a:buNone/>
            </a:pPr>
            <a:r>
              <a:rPr lang="en-US" dirty="0" err="1" smtClean="0"/>
              <a:t>reranking</a:t>
            </a:r>
            <a:r>
              <a:rPr lang="en-US" dirty="0" smtClean="0"/>
              <a:t> </a:t>
            </a:r>
            <a:r>
              <a:rPr lang="en-US" dirty="0"/>
              <a:t>N-best output lists (e.g. parsing, machine translation, …</a:t>
            </a:r>
            <a:r>
              <a:rPr lang="en-US" dirty="0" smtClean="0"/>
              <a:t>)</a:t>
            </a:r>
          </a:p>
          <a:p>
            <a:pPr marL="0" indent="0">
              <a:buNone/>
            </a:pPr>
            <a:endParaRPr lang="en-US" dirty="0"/>
          </a:p>
          <a:p>
            <a:pPr marL="0" indent="0">
              <a:buNone/>
            </a:pPr>
            <a:r>
              <a:rPr lang="en-US" dirty="0" smtClean="0"/>
              <a:t>User preference, e.g. </a:t>
            </a:r>
            <a:r>
              <a:rPr lang="en-US" dirty="0"/>
              <a:t>Netflix “My List</a:t>
            </a:r>
            <a:r>
              <a:rPr lang="en-US" dirty="0" smtClean="0"/>
              <a:t>” -- </a:t>
            </a:r>
            <a:r>
              <a:rPr lang="en-US" dirty="0"/>
              <a:t>movie queue ranking</a:t>
            </a:r>
          </a:p>
          <a:p>
            <a:pPr marL="0" indent="0">
              <a:buNone/>
            </a:pPr>
            <a:endParaRPr lang="en-US" dirty="0"/>
          </a:p>
          <a:p>
            <a:pPr marL="0" indent="0">
              <a:buNone/>
            </a:pPr>
            <a:r>
              <a:rPr lang="en-US" dirty="0" smtClean="0"/>
              <a:t>iTunes</a:t>
            </a:r>
          </a:p>
          <a:p>
            <a:pPr marL="0" indent="0">
              <a:buNone/>
            </a:pPr>
            <a:endParaRPr lang="en-US" dirty="0" smtClean="0"/>
          </a:p>
          <a:p>
            <a:pPr marL="0" indent="0">
              <a:buNone/>
            </a:pPr>
            <a:r>
              <a:rPr lang="en-US" dirty="0" smtClean="0"/>
              <a:t>flight search (search in general</a:t>
            </a:r>
            <a:r>
              <a:rPr lang="en-US" dirty="0" smtClean="0"/>
              <a:t>)</a:t>
            </a:r>
          </a:p>
          <a:p>
            <a:pPr marL="0" indent="0">
              <a:buNone/>
            </a:pPr>
            <a:endParaRPr lang="en-US" dirty="0" smtClean="0"/>
          </a:p>
          <a:p>
            <a:pPr marL="0" indent="0">
              <a:buNone/>
            </a:pPr>
            <a:r>
              <a:rPr lang="en-US" dirty="0" smtClean="0"/>
              <a:t>…</a:t>
            </a:r>
            <a:endParaRPr lang="en-US" dirty="0"/>
          </a:p>
        </p:txBody>
      </p:sp>
    </p:spTree>
    <p:extLst>
      <p:ext uri="{BB962C8B-B14F-4D97-AF65-F5344CB8AC3E}">
        <p14:creationId xmlns:p14="http://schemas.microsoft.com/office/powerpoint/2010/main" val="4251344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example</a:t>
            </a:r>
            <a:endParaRPr lang="en-US" dirty="0"/>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smtClean="0"/>
              <a:t>Given a query and</a:t>
            </a:r>
          </a:p>
          <a:p>
            <a:pPr marL="0" indent="0">
              <a:buNone/>
            </a:pPr>
            <a:r>
              <a:rPr lang="en-US" dirty="0" smtClean="0"/>
              <a:t>a set of web pages, </a:t>
            </a:r>
          </a:p>
          <a:p>
            <a:pPr marL="0" indent="0">
              <a:buNone/>
            </a:pPr>
            <a:r>
              <a:rPr lang="en-US" dirty="0" smtClean="0"/>
              <a:t>rank them according</a:t>
            </a:r>
          </a:p>
          <a:p>
            <a:pPr marL="0" indent="0">
              <a:buNone/>
            </a:pPr>
            <a:r>
              <a:rPr lang="en-US" dirty="0" smtClean="0"/>
              <a:t>to relevance</a:t>
            </a:r>
            <a:endParaRPr lang="en-US" dirty="0"/>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4519793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87285" cy="400110"/>
          </a:xfrm>
          <a:prstGeom prst="rect">
            <a:avLst/>
          </a:prstGeom>
        </p:spPr>
        <p:txBody>
          <a:bodyPr wrap="none">
            <a:spAutoFit/>
          </a:bodyPr>
          <a:lstStyle/>
          <a:p>
            <a:r>
              <a:rPr lang="en-US" sz="2000" dirty="0" smtClean="0">
                <a:solidFill>
                  <a:srgbClr val="0000FF"/>
                </a:solidFill>
              </a:rPr>
              <a:t>Unsupervised </a:t>
            </a:r>
            <a:r>
              <a:rPr lang="en-US" sz="2000" dirty="0" smtClean="0">
                <a:solidFill>
                  <a:srgbClr val="0000FF"/>
                </a:solidFill>
              </a:rPr>
              <a:t>learning: given data, i.e. examples, but no labels</a:t>
            </a:r>
            <a:endParaRPr lang="en-US" sz="2000" dirty="0">
              <a:solidFill>
                <a:srgbClr val="0000FF"/>
              </a:solidFill>
            </a:endParaRPr>
          </a:p>
        </p:txBody>
      </p:sp>
    </p:spTree>
    <p:extLst>
      <p:ext uri="{BB962C8B-B14F-4D97-AF65-F5344CB8AC3E}">
        <p14:creationId xmlns:p14="http://schemas.microsoft.com/office/powerpoint/2010/main" val="31315240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 applications</a:t>
            </a:r>
            <a:endParaRPr lang="en-US" dirty="0"/>
          </a:p>
        </p:txBody>
      </p:sp>
      <p:sp>
        <p:nvSpPr>
          <p:cNvPr id="3" name="Content Placeholder 2"/>
          <p:cNvSpPr>
            <a:spLocks noGrp="1"/>
          </p:cNvSpPr>
          <p:nvPr>
            <p:ph sz="quarter" idx="1"/>
          </p:nvPr>
        </p:nvSpPr>
        <p:spPr>
          <a:xfrm>
            <a:off x="612648" y="1600200"/>
            <a:ext cx="8531352" cy="4828970"/>
          </a:xfrm>
        </p:spPr>
        <p:txBody>
          <a:bodyPr>
            <a:normAutofit/>
          </a:bodyPr>
          <a:lstStyle/>
          <a:p>
            <a:pPr marL="0" lvl="1" indent="0">
              <a:spcBef>
                <a:spcPts val="700"/>
              </a:spcBef>
              <a:buClr>
                <a:schemeClr val="accent2"/>
              </a:buClr>
              <a:buSzPct val="60000"/>
              <a:buNone/>
            </a:pPr>
            <a:r>
              <a:rPr lang="en-US" dirty="0"/>
              <a:t>learn clusters/groups without any </a:t>
            </a:r>
            <a:r>
              <a:rPr lang="en-US" dirty="0" smtClean="0"/>
              <a:t>label</a:t>
            </a:r>
          </a:p>
          <a:p>
            <a:pPr marL="731520" lvl="2" indent="-457200">
              <a:spcBef>
                <a:spcPts val="700"/>
              </a:spcBef>
              <a:buSzPct val="60000"/>
            </a:pPr>
            <a:r>
              <a:rPr lang="en-US" dirty="0" smtClean="0"/>
              <a:t>cluster documents</a:t>
            </a:r>
          </a:p>
          <a:p>
            <a:pPr marL="731520" lvl="2" indent="-457200">
              <a:spcBef>
                <a:spcPts val="700"/>
              </a:spcBef>
              <a:buSzPct val="60000"/>
            </a:pPr>
            <a:r>
              <a:rPr lang="en-US" dirty="0" smtClean="0"/>
              <a:t>cluster words (synonyms, parts of speech, …)</a:t>
            </a:r>
            <a:endParaRPr lang="en-US" dirty="0"/>
          </a:p>
          <a:p>
            <a:pPr marL="0" indent="0">
              <a:buNone/>
            </a:pPr>
            <a:endParaRPr lang="en-US" dirty="0"/>
          </a:p>
          <a:p>
            <a:pPr marL="0" indent="0">
              <a:buNone/>
            </a:pPr>
            <a:r>
              <a:rPr lang="en-US" dirty="0" smtClean="0"/>
              <a:t>compression</a:t>
            </a:r>
            <a:endParaRPr lang="en-US" dirty="0" smtClean="0"/>
          </a:p>
          <a:p>
            <a:pPr marL="0" indent="0">
              <a:buNone/>
            </a:pPr>
            <a:endParaRPr lang="en-US" dirty="0"/>
          </a:p>
          <a:p>
            <a:pPr marL="0" indent="0">
              <a:buNone/>
            </a:pPr>
            <a:r>
              <a:rPr lang="en-US" dirty="0" smtClean="0"/>
              <a:t>bioinformatics: learn motifs</a:t>
            </a:r>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3620302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a:t>
            </a:r>
            <a:endParaRPr lang="en-US" dirty="0"/>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smtClean="0">
                <a:solidFill>
                  <a:srgbClr val="008000"/>
                </a:solidFill>
              </a:rPr>
              <a:t>GOOD</a:t>
            </a:r>
            <a:endParaRPr lang="en-US" b="1" dirty="0">
              <a:solidFill>
                <a:srgbClr val="008000"/>
              </a:solidFill>
            </a:endParaRP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smtClean="0">
                <a:solidFill>
                  <a:srgbClr val="FF0000"/>
                </a:solidFill>
              </a:rPr>
              <a:t>BAD</a:t>
            </a:r>
            <a:endParaRPr lang="en-US" b="1" dirty="0">
              <a:solidFill>
                <a:srgbClr val="FF0000"/>
              </a:solidFill>
            </a:endParaRP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smtClean="0">
                <a:solidFill>
                  <a:srgbClr val="008000"/>
                </a:solidFill>
              </a:rPr>
              <a:t>18.5</a:t>
            </a:r>
            <a:endParaRPr lang="en-US" b="1" dirty="0">
              <a:solidFill>
                <a:srgbClr val="008000"/>
              </a:solidFill>
            </a:endParaRP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smtClean="0">
                <a:solidFill>
                  <a:srgbClr val="FF0000"/>
                </a:solidFill>
              </a:rPr>
              <a:t>-3</a:t>
            </a:r>
            <a:endParaRPr lang="en-US" b="1" dirty="0">
              <a:solidFill>
                <a:srgbClr val="FF0000"/>
              </a:solidFill>
            </a:endParaRP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smtClean="0"/>
              <a:t>Given a </a:t>
            </a:r>
            <a:r>
              <a:rPr lang="en-US" sz="2400" i="1" dirty="0" smtClean="0">
                <a:solidFill>
                  <a:srgbClr val="FF6600"/>
                </a:solidFill>
              </a:rPr>
              <a:t>sequence</a:t>
            </a:r>
            <a:r>
              <a:rPr lang="en-US" sz="2400" dirty="0" smtClean="0"/>
              <a:t> of examples/states and a </a:t>
            </a:r>
            <a:r>
              <a:rPr lang="en-US" sz="2400" i="1" dirty="0" smtClean="0">
                <a:solidFill>
                  <a:srgbClr val="FF6600"/>
                </a:solidFill>
              </a:rPr>
              <a:t>reward</a:t>
            </a:r>
            <a:r>
              <a:rPr lang="en-US" sz="2400" dirty="0" smtClean="0"/>
              <a:t> after completing that sequence, learn to predict the action to take in for an individual example/state</a:t>
            </a:r>
            <a:endParaRPr lang="en-US" sz="2400" dirty="0"/>
          </a:p>
        </p:txBody>
      </p:sp>
    </p:spTree>
    <p:extLst>
      <p:ext uri="{BB962C8B-B14F-4D97-AF65-F5344CB8AC3E}">
        <p14:creationId xmlns:p14="http://schemas.microsoft.com/office/powerpoint/2010/main" val="6409841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a:t>
            </a:r>
            <a:r>
              <a:rPr lang="en-US" dirty="0"/>
              <a:t>e</a:t>
            </a:r>
            <a:r>
              <a:rPr lang="en-US" dirty="0" smtClean="0"/>
              <a:t>xample</a:t>
            </a:r>
            <a:endParaRPr lang="en-US" dirty="0"/>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smtClean="0">
                <a:solidFill>
                  <a:srgbClr val="008000"/>
                </a:solidFill>
              </a:rPr>
              <a:t>WIN!</a:t>
            </a:r>
            <a:endParaRPr lang="en-US" sz="2400" b="1" dirty="0">
              <a:solidFill>
                <a:srgbClr val="008000"/>
              </a:solidFill>
            </a:endParaRP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smtClean="0">
                <a:solidFill>
                  <a:srgbClr val="FF0000"/>
                </a:solidFill>
              </a:rPr>
              <a:t>LOSE!</a:t>
            </a:r>
            <a:endParaRPr lang="en-US" sz="2400" b="1" dirty="0">
              <a:solidFill>
                <a:srgbClr val="FF0000"/>
              </a:solidFill>
            </a:endParaRP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smtClean="0"/>
              <a:t>Backgammon</a:t>
            </a:r>
            <a:endParaRPr lang="en-US" sz="2400" dirty="0"/>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smtClean="0"/>
              <a:t>Given sequences of moves and whether or not the player won at the end, learn to make good moves</a:t>
            </a:r>
            <a:endParaRPr lang="en-US" sz="2800" dirty="0"/>
          </a:p>
        </p:txBody>
      </p:sp>
    </p:spTree>
    <p:extLst>
      <p:ext uri="{BB962C8B-B14F-4D97-AF65-F5344CB8AC3E}">
        <p14:creationId xmlns:p14="http://schemas.microsoft.com/office/powerpoint/2010/main" val="8087098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example</a:t>
            </a:r>
            <a:endParaRPr lang="en-US" dirty="0"/>
          </a:p>
        </p:txBody>
      </p:sp>
      <p:sp>
        <p:nvSpPr>
          <p:cNvPr id="4" name="Rectangle 3"/>
          <p:cNvSpPr/>
          <p:nvPr/>
        </p:nvSpPr>
        <p:spPr>
          <a:xfrm>
            <a:off x="1665110" y="5899835"/>
            <a:ext cx="6858000" cy="369332"/>
          </a:xfrm>
          <a:prstGeom prst="rect">
            <a:avLst/>
          </a:prstGeom>
        </p:spPr>
        <p:txBody>
          <a:bodyPr wrap="square">
            <a:spAutoFit/>
          </a:bodyPr>
          <a:lstStyle/>
          <a:p>
            <a:r>
              <a:rPr lang="en-US" dirty="0"/>
              <a:t>http://</a:t>
            </a:r>
            <a:r>
              <a:rPr lang="en-US" dirty="0" err="1"/>
              <a:t>www.youtube.com</a:t>
            </a:r>
            <a:r>
              <a:rPr lang="en-US" dirty="0"/>
              <a:t>/</a:t>
            </a:r>
            <a:r>
              <a:rPr lang="en-US" dirty="0" err="1"/>
              <a:t>watch?v</a:t>
            </a:r>
            <a:r>
              <a:rPr lang="en-US" dirty="0"/>
              <a:t>=VCdxqn0fcnE</a:t>
            </a:r>
          </a:p>
        </p:txBody>
      </p:sp>
      <p:pic>
        <p:nvPicPr>
          <p:cNvPr id="5" name="Picture 4"/>
          <p:cNvPicPr>
            <a:picLocks noChangeAspect="1"/>
          </p:cNvPicPr>
          <p:nvPr/>
        </p:nvPicPr>
        <p:blipFill>
          <a:blip r:embed="rId2"/>
          <a:stretch>
            <a:fillRect/>
          </a:stretch>
        </p:blipFill>
        <p:spPr>
          <a:xfrm>
            <a:off x="1038578" y="1838677"/>
            <a:ext cx="6743700" cy="3873500"/>
          </a:xfrm>
          <a:prstGeom prst="rect">
            <a:avLst/>
          </a:prstGeom>
        </p:spPr>
      </p:pic>
    </p:spTree>
    <p:extLst>
      <p:ext uri="{BB962C8B-B14F-4D97-AF65-F5344CB8AC3E}">
        <p14:creationId xmlns:p14="http://schemas.microsoft.com/office/powerpoint/2010/main" val="14880863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learning variations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What data is available:</a:t>
            </a:r>
          </a:p>
          <a:p>
            <a:pPr lvl="2"/>
            <a:r>
              <a:rPr lang="en-US" dirty="0" smtClean="0"/>
              <a:t>Supervised, unsupervised, </a:t>
            </a:r>
            <a:r>
              <a:rPr lang="en-US" dirty="0"/>
              <a:t>reinforcement </a:t>
            </a:r>
            <a:r>
              <a:rPr lang="en-US" dirty="0" smtClean="0"/>
              <a:t>learning</a:t>
            </a:r>
          </a:p>
          <a:p>
            <a:pPr lvl="2"/>
            <a:r>
              <a:rPr lang="en-US" dirty="0" smtClean="0"/>
              <a:t>semi-supervised, active learning, …</a:t>
            </a:r>
            <a:endParaRPr lang="en-US" dirty="0"/>
          </a:p>
          <a:p>
            <a:pPr lvl="2"/>
            <a:endParaRPr lang="en-US" dirty="0" smtClean="0"/>
          </a:p>
          <a:p>
            <a:pPr marL="0" indent="0">
              <a:buNone/>
            </a:pPr>
            <a:r>
              <a:rPr lang="en-US" dirty="0" smtClean="0"/>
              <a:t>How are we getting the data:</a:t>
            </a:r>
          </a:p>
          <a:p>
            <a:pPr lvl="2"/>
            <a:r>
              <a:rPr lang="en-US" dirty="0" smtClean="0"/>
              <a:t>online vs. offline learning</a:t>
            </a:r>
          </a:p>
          <a:p>
            <a:pPr marL="45720" indent="0">
              <a:buNone/>
            </a:pPr>
            <a:endParaRPr lang="en-US" dirty="0" smtClean="0"/>
          </a:p>
          <a:p>
            <a:pPr marL="45720" indent="0">
              <a:buNone/>
            </a:pPr>
            <a:r>
              <a:rPr lang="en-US" dirty="0" smtClean="0"/>
              <a:t>Type of model:</a:t>
            </a:r>
          </a:p>
          <a:p>
            <a:pPr lvl="2"/>
            <a:r>
              <a:rPr lang="en-US" dirty="0" smtClean="0"/>
              <a:t>generative vs. discriminative</a:t>
            </a:r>
          </a:p>
          <a:p>
            <a:pPr lvl="2"/>
            <a:r>
              <a:rPr lang="en-US" dirty="0" smtClean="0"/>
              <a:t>parametric vs. non-parametric</a:t>
            </a:r>
          </a:p>
        </p:txBody>
      </p:sp>
    </p:spTree>
    <p:extLst>
      <p:ext uri="{BB962C8B-B14F-4D97-AF65-F5344CB8AC3E}">
        <p14:creationId xmlns:p14="http://schemas.microsoft.com/office/powerpoint/2010/main" val="11995322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classification</a:t>
            </a:r>
            <a:endParaRPr lang="en-US" dirty="0"/>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64121" y="2500111"/>
            <a:ext cx="670226" cy="369332"/>
          </a:xfrm>
          <a:prstGeom prst="rect">
            <a:avLst/>
          </a:prstGeom>
          <a:noFill/>
        </p:spPr>
        <p:txBody>
          <a:bodyPr wrap="none" rtlCol="0">
            <a:spAutoFit/>
          </a:bodyPr>
          <a:lstStyle/>
          <a:p>
            <a:r>
              <a:rPr lang="en-US" dirty="0" smtClean="0"/>
              <a:t>spam</a:t>
            </a:r>
            <a:endParaRPr lang="en-US" baseline="-25000" dirty="0"/>
          </a:p>
        </p:txBody>
      </p:sp>
      <p:sp>
        <p:nvSpPr>
          <p:cNvPr id="14" name="TextBox 13"/>
          <p:cNvSpPr txBox="1"/>
          <p:nvPr/>
        </p:nvSpPr>
        <p:spPr>
          <a:xfrm>
            <a:off x="2330151" y="3988225"/>
            <a:ext cx="1012980" cy="369332"/>
          </a:xfrm>
          <a:prstGeom prst="rect">
            <a:avLst/>
          </a:prstGeom>
          <a:noFill/>
        </p:spPr>
        <p:txBody>
          <a:bodyPr wrap="none" rtlCol="0">
            <a:spAutoFit/>
          </a:bodyPr>
          <a:lstStyle/>
          <a:p>
            <a:r>
              <a:rPr lang="en-US" dirty="0" smtClean="0"/>
              <a:t>not spam</a:t>
            </a:r>
            <a:endParaRPr lang="en-US" baseline="-25000" dirty="0"/>
          </a:p>
        </p:txBody>
      </p:sp>
      <p:sp>
        <p:nvSpPr>
          <p:cNvPr id="16" name="TextBox 15"/>
          <p:cNvSpPr txBox="1"/>
          <p:nvPr/>
        </p:nvSpPr>
        <p:spPr>
          <a:xfrm>
            <a:off x="2370686" y="5579299"/>
            <a:ext cx="1012980" cy="369332"/>
          </a:xfrm>
          <a:prstGeom prst="rect">
            <a:avLst/>
          </a:prstGeom>
          <a:noFill/>
        </p:spPr>
        <p:txBody>
          <a:bodyPr wrap="none" rtlCol="0">
            <a:spAutoFit/>
          </a:bodyPr>
          <a:lstStyle/>
          <a:p>
            <a:r>
              <a:rPr lang="en-US" dirty="0" smtClean="0"/>
              <a:t>not spam</a:t>
            </a:r>
            <a:endParaRPr lang="en-US" baseline="-25000" dirty="0"/>
          </a:p>
        </p:txBody>
      </p:sp>
      <p:sp>
        <p:nvSpPr>
          <p:cNvPr id="18" name="TextBox 17"/>
          <p:cNvSpPr txBox="1"/>
          <p:nvPr/>
        </p:nvSpPr>
        <p:spPr>
          <a:xfrm>
            <a:off x="3824112" y="2893181"/>
            <a:ext cx="4941936" cy="2246769"/>
          </a:xfrm>
          <a:prstGeom prst="rect">
            <a:avLst/>
          </a:prstGeom>
          <a:noFill/>
        </p:spPr>
        <p:txBody>
          <a:bodyPr wrap="square" rtlCol="0">
            <a:spAutoFit/>
          </a:bodyPr>
          <a:lstStyle/>
          <a:p>
            <a:r>
              <a:rPr lang="en-US" sz="2800" dirty="0" smtClean="0">
                <a:solidFill>
                  <a:srgbClr val="0000FF"/>
                </a:solidFill>
              </a:rPr>
              <a:t>For this class, I’m mostly going to focus on classification</a:t>
            </a:r>
          </a:p>
          <a:p>
            <a:endParaRPr lang="en-US" sz="2800" dirty="0">
              <a:solidFill>
                <a:srgbClr val="0000FF"/>
              </a:solidFill>
            </a:endParaRPr>
          </a:p>
          <a:p>
            <a:r>
              <a:rPr lang="en-US" sz="2800" dirty="0" smtClean="0">
                <a:solidFill>
                  <a:srgbClr val="0000FF"/>
                </a:solidFill>
              </a:rPr>
              <a:t>I’ll use text classification as a running example</a:t>
            </a:r>
            <a:endParaRPr lang="en-US" sz="2800" dirty="0">
              <a:solidFill>
                <a:srgbClr val="0000FF"/>
              </a:solidFill>
            </a:endParaRPr>
          </a:p>
        </p:txBody>
      </p:sp>
      <p:grpSp>
        <p:nvGrpSpPr>
          <p:cNvPr id="17" name="Group 12"/>
          <p:cNvGrpSpPr/>
          <p:nvPr/>
        </p:nvGrpSpPr>
        <p:grpSpPr>
          <a:xfrm>
            <a:off x="612648" y="2370667"/>
            <a:ext cx="960348" cy="1100666"/>
            <a:chOff x="612648" y="2370667"/>
            <a:chExt cx="960348" cy="1100666"/>
          </a:xfrm>
        </p:grpSpPr>
        <p:sp>
          <p:nvSpPr>
            <p:cNvPr id="19" name="Rectangle 18"/>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6" name="Group 13"/>
          <p:cNvGrpSpPr/>
          <p:nvPr/>
        </p:nvGrpSpPr>
        <p:grpSpPr>
          <a:xfrm>
            <a:off x="612648" y="3822932"/>
            <a:ext cx="960348" cy="1100666"/>
            <a:chOff x="612648" y="2370667"/>
            <a:chExt cx="960348" cy="1100666"/>
          </a:xfrm>
        </p:grpSpPr>
        <p:sp>
          <p:nvSpPr>
            <p:cNvPr id="27" name="Rectangle 26"/>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4" name="Group 21"/>
          <p:cNvGrpSpPr/>
          <p:nvPr/>
        </p:nvGrpSpPr>
        <p:grpSpPr>
          <a:xfrm>
            <a:off x="616880" y="5280781"/>
            <a:ext cx="960348" cy="1100666"/>
            <a:chOff x="612648" y="2370667"/>
            <a:chExt cx="960348" cy="1100666"/>
          </a:xfrm>
        </p:grpSpPr>
        <p:sp>
          <p:nvSpPr>
            <p:cNvPr id="35" name="Rectangle 3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66833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a:t>
            </a:r>
            <a:endParaRPr lang="en-US" dirty="0"/>
          </a:p>
        </p:txBody>
      </p:sp>
      <p:sp>
        <p:nvSpPr>
          <p:cNvPr id="3" name="TextBox 2"/>
          <p:cNvSpPr txBox="1"/>
          <p:nvPr/>
        </p:nvSpPr>
        <p:spPr>
          <a:xfrm>
            <a:off x="612648" y="4805511"/>
            <a:ext cx="7790486" cy="1815882"/>
          </a:xfrm>
          <a:prstGeom prst="rect">
            <a:avLst/>
          </a:prstGeom>
          <a:noFill/>
        </p:spPr>
        <p:txBody>
          <a:bodyPr wrap="square" rtlCol="0">
            <a:spAutoFit/>
          </a:bodyPr>
          <a:lstStyle/>
          <a:p>
            <a:r>
              <a:rPr lang="en-US" sz="2800" dirty="0" smtClean="0">
                <a:solidFill>
                  <a:srgbClr val="0000FF"/>
                </a:solidFill>
              </a:rPr>
              <a:t>Read the final project handout ASAP!</a:t>
            </a:r>
          </a:p>
          <a:p>
            <a:pPr marL="285750" indent="-285750">
              <a:buFontTx/>
              <a:buChar char="-"/>
            </a:pPr>
            <a:endParaRPr lang="en-US" sz="2800" dirty="0">
              <a:solidFill>
                <a:srgbClr val="0000FF"/>
              </a:solidFill>
            </a:endParaRPr>
          </a:p>
          <a:p>
            <a:r>
              <a:rPr lang="en-US" sz="2800" dirty="0" smtClean="0">
                <a:solidFill>
                  <a:srgbClr val="0000FF"/>
                </a:solidFill>
              </a:rPr>
              <a:t>Start forming groups and thinking about what you want to do</a:t>
            </a:r>
            <a:endParaRPr lang="en-US" sz="2800" dirty="0">
              <a:solidFill>
                <a:srgbClr val="0000FF"/>
              </a:solidFill>
            </a:endParaRPr>
          </a:p>
        </p:txBody>
      </p:sp>
      <p:pic>
        <p:nvPicPr>
          <p:cNvPr id="5" name="Picture 4"/>
          <p:cNvPicPr>
            <a:picLocks noChangeAspect="1"/>
          </p:cNvPicPr>
          <p:nvPr/>
        </p:nvPicPr>
        <p:blipFill>
          <a:blip r:embed="rId2"/>
          <a:stretch>
            <a:fillRect/>
          </a:stretch>
        </p:blipFill>
        <p:spPr>
          <a:xfrm>
            <a:off x="612648" y="2097818"/>
            <a:ext cx="7318175" cy="2445811"/>
          </a:xfrm>
          <a:prstGeom prst="rect">
            <a:avLst/>
          </a:prstGeom>
        </p:spPr>
      </p:pic>
    </p:spTree>
    <p:extLst>
      <p:ext uri="{BB962C8B-B14F-4D97-AF65-F5344CB8AC3E}">
        <p14:creationId xmlns:p14="http://schemas.microsoft.com/office/powerpoint/2010/main" val="23563170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examples</a:t>
            </a:r>
            <a:endParaRPr lang="en-US" dirty="0"/>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3" name="TextBox 2"/>
          <p:cNvSpPr txBox="1"/>
          <p:nvPr/>
        </p:nvSpPr>
        <p:spPr>
          <a:xfrm>
            <a:off x="3499555" y="3435917"/>
            <a:ext cx="3347241" cy="954107"/>
          </a:xfrm>
          <a:prstGeom prst="rect">
            <a:avLst/>
          </a:prstGeom>
          <a:noFill/>
        </p:spPr>
        <p:txBody>
          <a:bodyPr wrap="none" rtlCol="0">
            <a:spAutoFit/>
          </a:bodyPr>
          <a:lstStyle/>
          <a:p>
            <a:r>
              <a:rPr lang="en-US" sz="2800" dirty="0" smtClean="0">
                <a:solidFill>
                  <a:srgbClr val="FF0000"/>
                </a:solidFill>
              </a:rPr>
              <a:t>What is an example?</a:t>
            </a:r>
          </a:p>
          <a:p>
            <a:r>
              <a:rPr lang="en-US" sz="2800" dirty="0" smtClean="0">
                <a:solidFill>
                  <a:srgbClr val="FF0000"/>
                </a:solidFill>
              </a:rPr>
              <a:t>How is it represented?</a:t>
            </a:r>
            <a:endParaRPr lang="en-US" sz="2800" dirty="0">
              <a:solidFill>
                <a:srgbClr val="FF0000"/>
              </a:solidFill>
            </a:endParaRPr>
          </a:p>
        </p:txBody>
      </p:sp>
    </p:spTree>
    <p:extLst>
      <p:ext uri="{BB962C8B-B14F-4D97-AF65-F5344CB8AC3E}">
        <p14:creationId xmlns:p14="http://schemas.microsoft.com/office/powerpoint/2010/main" val="36942722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10" name="TextBox 9"/>
          <p:cNvSpPr txBox="1"/>
          <p:nvPr/>
        </p:nvSpPr>
        <p:spPr>
          <a:xfrm>
            <a:off x="3397958" y="2976698"/>
            <a:ext cx="1941457" cy="461665"/>
          </a:xfrm>
          <a:prstGeom prst="rect">
            <a:avLst/>
          </a:prstGeom>
          <a:noFill/>
        </p:spPr>
        <p:txBody>
          <a:bodyPr wrap="none" rtlCol="0">
            <a:spAutoFit/>
          </a:bodyPr>
          <a:lstStyle/>
          <a:p>
            <a:r>
              <a:rPr lang="en-US" sz="2400" dirty="0" smtClean="0">
                <a:solidFill>
                  <a:srgbClr val="FF6600"/>
                </a:solidFill>
              </a:rPr>
              <a:t>f</a:t>
            </a:r>
            <a:r>
              <a:rPr lang="en-US" sz="2400" baseline="-25000" dirty="0" smtClean="0">
                <a:solidFill>
                  <a:srgbClr val="FF6600"/>
                </a:solidFill>
              </a:rPr>
              <a:t>1</a:t>
            </a:r>
            <a:r>
              <a:rPr lang="en-US" sz="2400" dirty="0" smtClean="0">
                <a:solidFill>
                  <a:srgbClr val="FF6600"/>
                </a:solidFill>
              </a:rPr>
              <a:t>, f</a:t>
            </a:r>
            <a:r>
              <a:rPr lang="en-US" sz="2400" baseline="-25000" dirty="0" smtClean="0">
                <a:solidFill>
                  <a:srgbClr val="FF6600"/>
                </a:solidFill>
              </a:rPr>
              <a:t>2</a:t>
            </a:r>
            <a:r>
              <a:rPr lang="en-US" sz="2400" dirty="0" smtClean="0">
                <a:solidFill>
                  <a:srgbClr val="FF6600"/>
                </a:solidFill>
              </a:rPr>
              <a:t>, f</a:t>
            </a:r>
            <a:r>
              <a:rPr lang="en-US" sz="2400" baseline="-25000" dirty="0" smtClean="0">
                <a:solidFill>
                  <a:srgbClr val="FF6600"/>
                </a:solidFill>
              </a:rPr>
              <a:t>3</a:t>
            </a:r>
            <a:r>
              <a:rPr lang="en-US" sz="2400" dirty="0" smtClean="0">
                <a:solidFill>
                  <a:srgbClr val="FF6600"/>
                </a:solidFill>
              </a:rPr>
              <a:t>, …, f</a:t>
            </a:r>
            <a:r>
              <a:rPr lang="en-US" sz="2400" baseline="-25000" dirty="0" smtClean="0">
                <a:solidFill>
                  <a:srgbClr val="FF6600"/>
                </a:solidFill>
              </a:rPr>
              <a:t>n</a:t>
            </a:r>
            <a:endParaRPr lang="en-US" sz="2400" baseline="-25000" dirty="0">
              <a:solidFill>
                <a:srgbClr val="FF6600"/>
              </a:solidFill>
            </a:endParaRP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smtClean="0">
                <a:solidFill>
                  <a:srgbClr val="008000"/>
                </a:solidFill>
              </a:rPr>
              <a:t>features</a:t>
            </a:r>
            <a:endParaRPr lang="en-US" sz="2800" dirty="0">
              <a:solidFill>
                <a:srgbClr val="008000"/>
              </a:solidFill>
            </a:endParaRPr>
          </a:p>
        </p:txBody>
      </p:sp>
      <p:sp>
        <p:nvSpPr>
          <p:cNvPr id="4" name="Right Arrow 3"/>
          <p:cNvSpPr/>
          <p:nvPr/>
        </p:nvSpPr>
        <p:spPr>
          <a:xfrm>
            <a:off x="2525891"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3397958" y="3803052"/>
            <a:ext cx="1941457" cy="461665"/>
          </a:xfrm>
          <a:prstGeom prst="rect">
            <a:avLst/>
          </a:prstGeom>
          <a:noFill/>
        </p:spPr>
        <p:txBody>
          <a:bodyPr wrap="none" rtlCol="0">
            <a:spAutoFit/>
          </a:bodyPr>
          <a:lstStyle/>
          <a:p>
            <a:r>
              <a:rPr lang="en-US" sz="2400" dirty="0" smtClean="0">
                <a:solidFill>
                  <a:srgbClr val="FF6600"/>
                </a:solidFill>
              </a:rPr>
              <a:t>f</a:t>
            </a:r>
            <a:r>
              <a:rPr lang="en-US" sz="2400" baseline="-25000" dirty="0" smtClean="0">
                <a:solidFill>
                  <a:srgbClr val="FF6600"/>
                </a:solidFill>
              </a:rPr>
              <a:t>1</a:t>
            </a:r>
            <a:r>
              <a:rPr lang="en-US" sz="2400" dirty="0" smtClean="0">
                <a:solidFill>
                  <a:srgbClr val="FF6600"/>
                </a:solidFill>
              </a:rPr>
              <a:t>, f</a:t>
            </a:r>
            <a:r>
              <a:rPr lang="en-US" sz="2400" baseline="-25000" dirty="0" smtClean="0">
                <a:solidFill>
                  <a:srgbClr val="FF6600"/>
                </a:solidFill>
              </a:rPr>
              <a:t>2</a:t>
            </a:r>
            <a:r>
              <a:rPr lang="en-US" sz="2400" dirty="0" smtClean="0">
                <a:solidFill>
                  <a:srgbClr val="FF6600"/>
                </a:solidFill>
              </a:rPr>
              <a:t>, f</a:t>
            </a:r>
            <a:r>
              <a:rPr lang="en-US" sz="2400" baseline="-25000" dirty="0" smtClean="0">
                <a:solidFill>
                  <a:srgbClr val="FF6600"/>
                </a:solidFill>
              </a:rPr>
              <a:t>3</a:t>
            </a:r>
            <a:r>
              <a:rPr lang="en-US" sz="2400" dirty="0" smtClean="0">
                <a:solidFill>
                  <a:srgbClr val="FF6600"/>
                </a:solidFill>
              </a:rPr>
              <a:t>, …, f</a:t>
            </a:r>
            <a:r>
              <a:rPr lang="en-US" sz="2400" baseline="-25000" dirty="0" smtClean="0">
                <a:solidFill>
                  <a:srgbClr val="FF6600"/>
                </a:solidFill>
              </a:rPr>
              <a:t>n</a:t>
            </a:r>
            <a:endParaRPr lang="en-US" sz="2400" baseline="-25000" dirty="0">
              <a:solidFill>
                <a:srgbClr val="FF6600"/>
              </a:solidFill>
            </a:endParaRPr>
          </a:p>
        </p:txBody>
      </p:sp>
      <p:sp>
        <p:nvSpPr>
          <p:cNvPr id="18" name="TextBox 17"/>
          <p:cNvSpPr txBox="1"/>
          <p:nvPr/>
        </p:nvSpPr>
        <p:spPr>
          <a:xfrm>
            <a:off x="3397958" y="4690043"/>
            <a:ext cx="1941457" cy="461665"/>
          </a:xfrm>
          <a:prstGeom prst="rect">
            <a:avLst/>
          </a:prstGeom>
          <a:noFill/>
        </p:spPr>
        <p:txBody>
          <a:bodyPr wrap="none" rtlCol="0">
            <a:spAutoFit/>
          </a:bodyPr>
          <a:lstStyle/>
          <a:p>
            <a:r>
              <a:rPr lang="en-US" sz="2400" dirty="0" smtClean="0">
                <a:solidFill>
                  <a:srgbClr val="FF6600"/>
                </a:solidFill>
              </a:rPr>
              <a:t>f</a:t>
            </a:r>
            <a:r>
              <a:rPr lang="en-US" sz="2400" baseline="-25000" dirty="0" smtClean="0">
                <a:solidFill>
                  <a:srgbClr val="FF6600"/>
                </a:solidFill>
              </a:rPr>
              <a:t>1</a:t>
            </a:r>
            <a:r>
              <a:rPr lang="en-US" sz="2400" dirty="0" smtClean="0">
                <a:solidFill>
                  <a:srgbClr val="FF6600"/>
                </a:solidFill>
              </a:rPr>
              <a:t>, f</a:t>
            </a:r>
            <a:r>
              <a:rPr lang="en-US" sz="2400" baseline="-25000" dirty="0" smtClean="0">
                <a:solidFill>
                  <a:srgbClr val="FF6600"/>
                </a:solidFill>
              </a:rPr>
              <a:t>2</a:t>
            </a:r>
            <a:r>
              <a:rPr lang="en-US" sz="2400" dirty="0" smtClean="0">
                <a:solidFill>
                  <a:srgbClr val="FF6600"/>
                </a:solidFill>
              </a:rPr>
              <a:t>, f</a:t>
            </a:r>
            <a:r>
              <a:rPr lang="en-US" sz="2400" baseline="-25000" dirty="0" smtClean="0">
                <a:solidFill>
                  <a:srgbClr val="FF6600"/>
                </a:solidFill>
              </a:rPr>
              <a:t>3</a:t>
            </a:r>
            <a:r>
              <a:rPr lang="en-US" sz="2400" dirty="0" smtClean="0">
                <a:solidFill>
                  <a:srgbClr val="FF6600"/>
                </a:solidFill>
              </a:rPr>
              <a:t>, …, f</a:t>
            </a:r>
            <a:r>
              <a:rPr lang="en-US" sz="2400" baseline="-25000" dirty="0" smtClean="0">
                <a:solidFill>
                  <a:srgbClr val="FF6600"/>
                </a:solidFill>
              </a:rPr>
              <a:t>n</a:t>
            </a:r>
            <a:endParaRPr lang="en-US" sz="2400" baseline="-25000" dirty="0">
              <a:solidFill>
                <a:srgbClr val="FF6600"/>
              </a:solidFill>
            </a:endParaRPr>
          </a:p>
        </p:txBody>
      </p:sp>
      <p:sp>
        <p:nvSpPr>
          <p:cNvPr id="21" name="TextBox 20"/>
          <p:cNvSpPr txBox="1"/>
          <p:nvPr/>
        </p:nvSpPr>
        <p:spPr>
          <a:xfrm>
            <a:off x="3397958" y="5690452"/>
            <a:ext cx="1941457" cy="461665"/>
          </a:xfrm>
          <a:prstGeom prst="rect">
            <a:avLst/>
          </a:prstGeom>
          <a:noFill/>
        </p:spPr>
        <p:txBody>
          <a:bodyPr wrap="none" rtlCol="0">
            <a:spAutoFit/>
          </a:bodyPr>
          <a:lstStyle/>
          <a:p>
            <a:r>
              <a:rPr lang="en-US" sz="2400" dirty="0" smtClean="0">
                <a:solidFill>
                  <a:srgbClr val="FF6600"/>
                </a:solidFill>
              </a:rPr>
              <a:t>f</a:t>
            </a:r>
            <a:r>
              <a:rPr lang="en-US" sz="2400" baseline="-25000" dirty="0" smtClean="0">
                <a:solidFill>
                  <a:srgbClr val="FF6600"/>
                </a:solidFill>
              </a:rPr>
              <a:t>1</a:t>
            </a:r>
            <a:r>
              <a:rPr lang="en-US" sz="2400" dirty="0" smtClean="0">
                <a:solidFill>
                  <a:srgbClr val="FF6600"/>
                </a:solidFill>
              </a:rPr>
              <a:t>, f</a:t>
            </a:r>
            <a:r>
              <a:rPr lang="en-US" sz="2400" baseline="-25000" dirty="0" smtClean="0">
                <a:solidFill>
                  <a:srgbClr val="FF6600"/>
                </a:solidFill>
              </a:rPr>
              <a:t>2</a:t>
            </a:r>
            <a:r>
              <a:rPr lang="en-US" sz="2400" dirty="0" smtClean="0">
                <a:solidFill>
                  <a:srgbClr val="FF6600"/>
                </a:solidFill>
              </a:rPr>
              <a:t>, f</a:t>
            </a:r>
            <a:r>
              <a:rPr lang="en-US" sz="2400" baseline="-25000" dirty="0" smtClean="0">
                <a:solidFill>
                  <a:srgbClr val="FF6600"/>
                </a:solidFill>
              </a:rPr>
              <a:t>3</a:t>
            </a:r>
            <a:r>
              <a:rPr lang="en-US" sz="2400" dirty="0" smtClean="0">
                <a:solidFill>
                  <a:srgbClr val="FF6600"/>
                </a:solidFill>
              </a:rPr>
              <a:t>, …, f</a:t>
            </a:r>
            <a:r>
              <a:rPr lang="en-US" sz="2400" baseline="-25000" dirty="0" smtClean="0">
                <a:solidFill>
                  <a:srgbClr val="FF6600"/>
                </a:solidFill>
              </a:rPr>
              <a:t>n</a:t>
            </a:r>
            <a:endParaRPr lang="en-US" sz="2400" baseline="-25000" dirty="0">
              <a:solidFill>
                <a:srgbClr val="FF6600"/>
              </a:solidFill>
            </a:endParaRPr>
          </a:p>
        </p:txBody>
      </p:sp>
      <p:cxnSp>
        <p:nvCxnSpPr>
          <p:cNvPr id="22" name="Straight Connector 21"/>
          <p:cNvCxnSpPr/>
          <p:nvPr/>
        </p:nvCxnSpPr>
        <p:spPr>
          <a:xfrm>
            <a:off x="5503333"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5556" y="2782162"/>
            <a:ext cx="3236183" cy="2308324"/>
          </a:xfrm>
          <a:prstGeom prst="rect">
            <a:avLst/>
          </a:prstGeom>
          <a:noFill/>
        </p:spPr>
        <p:txBody>
          <a:bodyPr wrap="square" rtlCol="0">
            <a:spAutoFit/>
          </a:bodyPr>
          <a:lstStyle/>
          <a:p>
            <a:r>
              <a:rPr lang="en-US" sz="2400" dirty="0" smtClean="0"/>
              <a:t>How our algorithms actually “view” the data</a:t>
            </a:r>
          </a:p>
          <a:p>
            <a:endParaRPr lang="en-US" sz="2400" dirty="0"/>
          </a:p>
          <a:p>
            <a:r>
              <a:rPr lang="en-US" sz="2400" dirty="0" smtClean="0"/>
              <a:t>Features are the questions we can ask about the examples</a:t>
            </a:r>
            <a:endParaRPr lang="en-US" sz="2400" dirty="0"/>
          </a:p>
        </p:txBody>
      </p:sp>
    </p:spTree>
    <p:extLst>
      <p:ext uri="{BB962C8B-B14F-4D97-AF65-F5344CB8AC3E}">
        <p14:creationId xmlns:p14="http://schemas.microsoft.com/office/powerpoint/2010/main" val="21069334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pic>
        <p:nvPicPr>
          <p:cNvPr id="5" name="Picture 4"/>
          <p:cNvPicPr>
            <a:picLocks noChangeAspect="1"/>
          </p:cNvPicPr>
          <p:nvPr/>
        </p:nvPicPr>
        <p:blipFill>
          <a:blip r:embed="rId2"/>
          <a:stretch>
            <a:fillRect/>
          </a:stretch>
        </p:blipFill>
        <p:spPr>
          <a:xfrm>
            <a:off x="373497" y="2681102"/>
            <a:ext cx="1146630" cy="1124147"/>
          </a:xfrm>
          <a:prstGeom prst="rect">
            <a:avLst/>
          </a:prstGeom>
        </p:spPr>
      </p:pic>
      <p:pic>
        <p:nvPicPr>
          <p:cNvPr id="6" name="Picture 5"/>
          <p:cNvPicPr>
            <a:picLocks noChangeAspect="1"/>
          </p:cNvPicPr>
          <p:nvPr/>
        </p:nvPicPr>
        <p:blipFill>
          <a:blip r:embed="rId3"/>
          <a:stretch>
            <a:fillRect/>
          </a:stretch>
        </p:blipFill>
        <p:spPr>
          <a:xfrm>
            <a:off x="459384" y="3939242"/>
            <a:ext cx="887704" cy="894429"/>
          </a:xfrm>
          <a:prstGeom prst="rect">
            <a:avLst/>
          </a:prstGeom>
        </p:spPr>
      </p:pic>
      <p:pic>
        <p:nvPicPr>
          <p:cNvPr id="7" name="Picture 6"/>
          <p:cNvPicPr>
            <a:picLocks noChangeAspect="1"/>
          </p:cNvPicPr>
          <p:nvPr/>
        </p:nvPicPr>
        <p:blipFill>
          <a:blip r:embed="rId4"/>
          <a:stretch>
            <a:fillRect/>
          </a:stretch>
        </p:blipFill>
        <p:spPr>
          <a:xfrm>
            <a:off x="367153" y="4929593"/>
            <a:ext cx="1103502" cy="649119"/>
          </a:xfrm>
          <a:prstGeom prst="rect">
            <a:avLst/>
          </a:prstGeom>
        </p:spPr>
      </p:pic>
      <p:pic>
        <p:nvPicPr>
          <p:cNvPr id="8" name="Picture 7"/>
          <p:cNvPicPr>
            <a:picLocks noChangeAspect="1"/>
          </p:cNvPicPr>
          <p:nvPr/>
        </p:nvPicPr>
        <p:blipFill>
          <a:blip r:embed="rId5"/>
          <a:stretch>
            <a:fillRect/>
          </a:stretch>
        </p:blipFill>
        <p:spPr>
          <a:xfrm>
            <a:off x="250647" y="5753744"/>
            <a:ext cx="1220008" cy="696376"/>
          </a:xfrm>
          <a:prstGeom prst="rect">
            <a:avLst/>
          </a:prstGeom>
        </p:spPr>
      </p:pic>
      <p:sp>
        <p:nvSpPr>
          <p:cNvPr id="19" name="Right Brace 18"/>
          <p:cNvSpPr/>
          <p:nvPr/>
        </p:nvSpPr>
        <p:spPr>
          <a:xfrm rot="16200000">
            <a:off x="793321"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66861"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10" name="TextBox 9"/>
          <p:cNvSpPr txBox="1"/>
          <p:nvPr/>
        </p:nvSpPr>
        <p:spPr>
          <a:xfrm>
            <a:off x="2521570" y="2976698"/>
            <a:ext cx="2657048" cy="400110"/>
          </a:xfrm>
          <a:prstGeom prst="rect">
            <a:avLst/>
          </a:prstGeom>
          <a:noFill/>
        </p:spPr>
        <p:txBody>
          <a:bodyPr wrap="none" rtlCol="0">
            <a:spAutoFit/>
          </a:bodyPr>
          <a:lstStyle/>
          <a:p>
            <a:r>
              <a:rPr lang="en-US" sz="2000" dirty="0" smtClean="0">
                <a:solidFill>
                  <a:srgbClr val="FF6600"/>
                </a:solidFill>
              </a:rPr>
              <a:t>red, round, leaf, 3oz, …</a:t>
            </a:r>
            <a:endParaRPr lang="en-US" sz="2000" dirty="0">
              <a:solidFill>
                <a:srgbClr val="FF6600"/>
              </a:solidFill>
            </a:endParaRP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smtClean="0">
                <a:solidFill>
                  <a:srgbClr val="008000"/>
                </a:solidFill>
              </a:rPr>
              <a:t>features</a:t>
            </a:r>
            <a:endParaRPr lang="en-US" sz="2800" dirty="0">
              <a:solidFill>
                <a:srgbClr val="008000"/>
              </a:solidFill>
            </a:endParaRPr>
          </a:p>
        </p:txBody>
      </p:sp>
      <p:sp>
        <p:nvSpPr>
          <p:cNvPr id="4" name="Right Arrow 3"/>
          <p:cNvSpPr/>
          <p:nvPr/>
        </p:nvSpPr>
        <p:spPr>
          <a:xfrm>
            <a:off x="1712564"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926667" y="2074333"/>
            <a:ext cx="184666" cy="369332"/>
          </a:xfrm>
          <a:prstGeom prst="rect">
            <a:avLst/>
          </a:prstGeom>
          <a:noFill/>
        </p:spPr>
        <p:txBody>
          <a:bodyPr wrap="none" rtlCol="0">
            <a:spAutoFit/>
          </a:bodyPr>
          <a:lstStyle/>
          <a:p>
            <a:endParaRPr lang="en-US" dirty="0"/>
          </a:p>
        </p:txBody>
      </p:sp>
      <p:cxnSp>
        <p:nvCxnSpPr>
          <p:cNvPr id="22" name="Straight Connector 21"/>
          <p:cNvCxnSpPr/>
          <p:nvPr/>
        </p:nvCxnSpPr>
        <p:spPr>
          <a:xfrm>
            <a:off x="5829131"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87742" y="2782162"/>
            <a:ext cx="3236183" cy="2308324"/>
          </a:xfrm>
          <a:prstGeom prst="rect">
            <a:avLst/>
          </a:prstGeom>
          <a:noFill/>
        </p:spPr>
        <p:txBody>
          <a:bodyPr wrap="square" rtlCol="0">
            <a:spAutoFit/>
          </a:bodyPr>
          <a:lstStyle/>
          <a:p>
            <a:r>
              <a:rPr lang="en-US" sz="2400" dirty="0" smtClean="0"/>
              <a:t>How our algorithms actually “view” the data</a:t>
            </a:r>
          </a:p>
          <a:p>
            <a:endParaRPr lang="en-US" sz="2400" dirty="0"/>
          </a:p>
          <a:p>
            <a:r>
              <a:rPr lang="en-US" sz="2400" dirty="0" smtClean="0"/>
              <a:t>Features are the questions we can ask about the examples</a:t>
            </a:r>
            <a:endParaRPr lang="en-US" sz="2400" dirty="0"/>
          </a:p>
        </p:txBody>
      </p:sp>
      <p:sp>
        <p:nvSpPr>
          <p:cNvPr id="24" name="TextBox 23"/>
          <p:cNvSpPr txBox="1"/>
          <p:nvPr/>
        </p:nvSpPr>
        <p:spPr>
          <a:xfrm>
            <a:off x="2521570" y="3761452"/>
            <a:ext cx="3208956" cy="400110"/>
          </a:xfrm>
          <a:prstGeom prst="rect">
            <a:avLst/>
          </a:prstGeom>
          <a:noFill/>
        </p:spPr>
        <p:txBody>
          <a:bodyPr wrap="none" rtlCol="0">
            <a:spAutoFit/>
          </a:bodyPr>
          <a:lstStyle/>
          <a:p>
            <a:r>
              <a:rPr lang="en-US" sz="2000" dirty="0" smtClean="0">
                <a:solidFill>
                  <a:srgbClr val="FF6600"/>
                </a:solidFill>
              </a:rPr>
              <a:t>green, round, no leaf, 4oz, …</a:t>
            </a:r>
            <a:endParaRPr lang="en-US" sz="2000" dirty="0">
              <a:solidFill>
                <a:srgbClr val="FF6600"/>
              </a:solidFill>
            </a:endParaRPr>
          </a:p>
        </p:txBody>
      </p:sp>
      <p:sp>
        <p:nvSpPr>
          <p:cNvPr id="25" name="TextBox 24"/>
          <p:cNvSpPr txBox="1"/>
          <p:nvPr/>
        </p:nvSpPr>
        <p:spPr>
          <a:xfrm>
            <a:off x="2521570" y="4729538"/>
            <a:ext cx="3354604" cy="400110"/>
          </a:xfrm>
          <a:prstGeom prst="rect">
            <a:avLst/>
          </a:prstGeom>
          <a:noFill/>
        </p:spPr>
        <p:txBody>
          <a:bodyPr wrap="none" rtlCol="0">
            <a:spAutoFit/>
          </a:bodyPr>
          <a:lstStyle/>
          <a:p>
            <a:r>
              <a:rPr lang="en-US" sz="2000" dirty="0" smtClean="0">
                <a:solidFill>
                  <a:srgbClr val="FF6600"/>
                </a:solidFill>
              </a:rPr>
              <a:t>yellow, curved, no leaf, 4oz, …</a:t>
            </a:r>
            <a:endParaRPr lang="en-US" sz="2000" dirty="0">
              <a:solidFill>
                <a:srgbClr val="FF6600"/>
              </a:solidFill>
            </a:endParaRPr>
          </a:p>
        </p:txBody>
      </p:sp>
      <p:sp>
        <p:nvSpPr>
          <p:cNvPr id="26" name="TextBox 25"/>
          <p:cNvSpPr txBox="1"/>
          <p:nvPr/>
        </p:nvSpPr>
        <p:spPr>
          <a:xfrm>
            <a:off x="2521570" y="5753744"/>
            <a:ext cx="3317911" cy="400110"/>
          </a:xfrm>
          <a:prstGeom prst="rect">
            <a:avLst/>
          </a:prstGeom>
          <a:noFill/>
        </p:spPr>
        <p:txBody>
          <a:bodyPr wrap="none" rtlCol="0">
            <a:spAutoFit/>
          </a:bodyPr>
          <a:lstStyle/>
          <a:p>
            <a:r>
              <a:rPr lang="en-US" sz="2000" dirty="0" smtClean="0">
                <a:solidFill>
                  <a:srgbClr val="FF6600"/>
                </a:solidFill>
              </a:rPr>
              <a:t>green, curved, no leaf, 5oz, …</a:t>
            </a:r>
            <a:endParaRPr lang="en-US" sz="2000" dirty="0">
              <a:solidFill>
                <a:srgbClr val="FF6600"/>
              </a:solidFill>
            </a:endParaRPr>
          </a:p>
        </p:txBody>
      </p:sp>
    </p:spTree>
    <p:extLst>
      <p:ext uri="{BB962C8B-B14F-4D97-AF65-F5344CB8AC3E}">
        <p14:creationId xmlns:p14="http://schemas.microsoft.com/office/powerpoint/2010/main" val="165604180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raw data</a:t>
            </a:r>
            <a:endParaRPr lang="en-US" dirty="0"/>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smtClean="0"/>
              <a:t>Raw data</a:t>
            </a:r>
            <a:endParaRPr lang="en-US" sz="2000" dirty="0"/>
          </a:p>
        </p:txBody>
      </p:sp>
      <p:grpSp>
        <p:nvGrpSpPr>
          <p:cNvPr id="1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400110"/>
          </a:xfrm>
          <a:prstGeom prst="rect">
            <a:avLst/>
          </a:prstGeom>
          <a:noFill/>
        </p:spPr>
        <p:txBody>
          <a:bodyPr wrap="square" rtlCol="0">
            <a:spAutoFit/>
          </a:bodyPr>
          <a:lstStyle/>
          <a:p>
            <a:r>
              <a:rPr lang="en-US" sz="2000" dirty="0" smtClean="0">
                <a:solidFill>
                  <a:srgbClr val="FF0000"/>
                </a:solidFill>
              </a:rPr>
              <a:t>Features?</a:t>
            </a:r>
            <a:endParaRPr lang="en-US" sz="2000" dirty="0">
              <a:solidFill>
                <a:srgbClr val="FF0000"/>
              </a:solidFill>
            </a:endParaRPr>
          </a:p>
        </p:txBody>
      </p:sp>
    </p:spTree>
    <p:extLst>
      <p:ext uri="{BB962C8B-B14F-4D97-AF65-F5344CB8AC3E}">
        <p14:creationId xmlns:p14="http://schemas.microsoft.com/office/powerpoint/2010/main" val="217249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examples</a:t>
            </a:r>
            <a:endParaRPr lang="en-US" dirty="0"/>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smtClean="0"/>
              <a:t>Raw data</a:t>
            </a:r>
            <a:endParaRPr lang="en-US" sz="2000" dirty="0"/>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smtClean="0">
                <a:solidFill>
                  <a:srgbClr val="0000FF"/>
                </a:solidFill>
              </a:rPr>
              <a:t>Features</a:t>
            </a:r>
            <a:endParaRPr lang="en-US" dirty="0">
              <a:solidFill>
                <a:srgbClr val="0000FF"/>
              </a:solidFill>
            </a:endParaRP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smtClean="0">
                <a:latin typeface="Verdana" pitchFamily="34" charset="0"/>
              </a:rPr>
              <a:t>(1, </a:t>
            </a:r>
            <a:r>
              <a:rPr lang="en-US" sz="2000" dirty="0">
                <a:latin typeface="Verdana" pitchFamily="34" charset="0"/>
              </a:rPr>
              <a:t>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smtClean="0"/>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400110"/>
          </a:xfrm>
          <a:prstGeom prst="rect">
            <a:avLst/>
          </a:prstGeom>
          <a:noFill/>
        </p:spPr>
        <p:txBody>
          <a:bodyPr wrap="square" rtlCol="0">
            <a:spAutoFit/>
          </a:bodyPr>
          <a:lstStyle/>
          <a:p>
            <a:r>
              <a:rPr lang="en-US" sz="2000" dirty="0" smtClean="0">
                <a:solidFill>
                  <a:srgbClr val="0000FF"/>
                </a:solidFill>
              </a:rPr>
              <a:t>Occurrence of </a:t>
            </a:r>
            <a:r>
              <a:rPr lang="en-US" sz="2000" dirty="0" smtClean="0">
                <a:solidFill>
                  <a:srgbClr val="0000FF"/>
                </a:solidFill>
              </a:rPr>
              <a:t>words (unigrams)</a:t>
            </a:r>
            <a:endParaRPr lang="en-US" sz="2000" dirty="0">
              <a:solidFill>
                <a:srgbClr val="0000FF"/>
              </a:solidFill>
            </a:endParaRPr>
          </a:p>
        </p:txBody>
      </p:sp>
    </p:spTree>
    <p:extLst>
      <p:ext uri="{BB962C8B-B14F-4D97-AF65-F5344CB8AC3E}">
        <p14:creationId xmlns:p14="http://schemas.microsoft.com/office/powerpoint/2010/main" val="2651161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examples</a:t>
            </a:r>
            <a:endParaRPr lang="en-US" dirty="0"/>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smtClean="0"/>
              <a:t>Raw data</a:t>
            </a:r>
            <a:endParaRPr lang="en-US" sz="2000" dirty="0"/>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smtClean="0">
                <a:solidFill>
                  <a:srgbClr val="0000FF"/>
                </a:solidFill>
              </a:rPr>
              <a:t>Features</a:t>
            </a:r>
            <a:endParaRPr lang="en-US" dirty="0">
              <a:solidFill>
                <a:srgbClr val="0000FF"/>
              </a:solidFill>
            </a:endParaRP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a:latin typeface="Verdana" pitchFamily="34" charset="0"/>
              </a:rPr>
              <a:t>(</a:t>
            </a:r>
            <a:r>
              <a:rPr lang="en-US" sz="2000" dirty="0">
                <a:solidFill>
                  <a:srgbClr val="FF0000"/>
                </a:solidFill>
                <a:latin typeface="Verdana" pitchFamily="34" charset="0"/>
              </a:rPr>
              <a:t>4</a:t>
            </a:r>
            <a:r>
              <a:rPr lang="en-US" sz="2000" dirty="0">
                <a:latin typeface="Verdana" pitchFamily="34" charset="0"/>
              </a:rPr>
              <a:t>, 1, 1, 0, 0, 1, 0, 0, …)</a:t>
            </a:r>
          </a:p>
        </p:txBody>
      </p:sp>
      <p:sp>
        <p:nvSpPr>
          <p:cNvPr id="43" name="Text Box 16"/>
          <p:cNvSpPr txBox="1">
            <a:spLocks noChangeArrowheads="1"/>
          </p:cNvSpPr>
          <p:nvPr/>
        </p:nvSpPr>
        <p:spPr bwMode="auto">
          <a:xfrm rot="17992015">
            <a:off x="3680702" y="4754528"/>
            <a:ext cx="1752600" cy="366713"/>
          </a:xfrm>
          <a:prstGeom prst="rect">
            <a:avLst/>
          </a:prstGeom>
          <a:noFill/>
          <a:ln w="9525">
            <a:noFill/>
            <a:miter lim="800000"/>
            <a:headEnd/>
            <a:tailEnd/>
          </a:ln>
          <a:effectLst/>
        </p:spPr>
        <p:txBody>
          <a:bodyPr>
            <a:spAutoFit/>
          </a:bodyPr>
          <a:lstStyle/>
          <a:p>
            <a:pPr algn="r">
              <a:spcBef>
                <a:spcPct val="50000"/>
              </a:spcBef>
            </a:pPr>
            <a:r>
              <a:rPr lang="en-US"/>
              <a:t>clinton</a:t>
            </a:r>
          </a:p>
        </p:txBody>
      </p:sp>
      <p:sp>
        <p:nvSpPr>
          <p:cNvPr id="44" name="Text Box 17"/>
          <p:cNvSpPr txBox="1">
            <a:spLocks noChangeArrowheads="1"/>
          </p:cNvSpPr>
          <p:nvPr/>
        </p:nvSpPr>
        <p:spPr bwMode="auto">
          <a:xfrm rot="17992015">
            <a:off x="3985502" y="4754528"/>
            <a:ext cx="1752600" cy="366713"/>
          </a:xfrm>
          <a:prstGeom prst="rect">
            <a:avLst/>
          </a:prstGeom>
          <a:noFill/>
          <a:ln w="9525">
            <a:noFill/>
            <a:miter lim="800000"/>
            <a:headEnd/>
            <a:tailEnd/>
          </a:ln>
          <a:effectLst/>
        </p:spPr>
        <p:txBody>
          <a:bodyPr>
            <a:spAutoFit/>
          </a:bodyPr>
          <a:lstStyle/>
          <a:p>
            <a:pPr algn="r">
              <a:spcBef>
                <a:spcPct val="50000"/>
              </a:spcBef>
            </a:pPr>
            <a:r>
              <a:rPr lang="en-US"/>
              <a:t>said</a:t>
            </a:r>
          </a:p>
        </p:txBody>
      </p:sp>
      <p:sp>
        <p:nvSpPr>
          <p:cNvPr id="45" name="Text Box 18"/>
          <p:cNvSpPr txBox="1">
            <a:spLocks noChangeArrowheads="1"/>
          </p:cNvSpPr>
          <p:nvPr/>
        </p:nvSpPr>
        <p:spPr bwMode="auto">
          <a:xfrm rot="17992015">
            <a:off x="4366502" y="4754528"/>
            <a:ext cx="1752600" cy="366713"/>
          </a:xfrm>
          <a:prstGeom prst="rect">
            <a:avLst/>
          </a:prstGeom>
          <a:noFill/>
          <a:ln w="9525">
            <a:noFill/>
            <a:miter lim="800000"/>
            <a:headEnd/>
            <a:tailEnd/>
          </a:ln>
          <a:effectLst/>
        </p:spPr>
        <p:txBody>
          <a:bodyPr>
            <a:spAutoFit/>
          </a:bodyPr>
          <a:lstStyle/>
          <a:p>
            <a:pPr algn="r">
              <a:spcBef>
                <a:spcPct val="50000"/>
              </a:spcBef>
            </a:pPr>
            <a:r>
              <a:rPr lang="en-US" dirty="0" err="1" smtClean="0"/>
              <a:t>california</a:t>
            </a:r>
            <a:endParaRPr lang="en-US" dirty="0"/>
          </a:p>
        </p:txBody>
      </p:sp>
      <p:sp>
        <p:nvSpPr>
          <p:cNvPr id="46" name="Text Box 19"/>
          <p:cNvSpPr txBox="1">
            <a:spLocks noChangeArrowheads="1"/>
          </p:cNvSpPr>
          <p:nvPr/>
        </p:nvSpPr>
        <p:spPr bwMode="auto">
          <a:xfrm rot="17992015">
            <a:off x="4671302" y="4754528"/>
            <a:ext cx="1752600" cy="366713"/>
          </a:xfrm>
          <a:prstGeom prst="rect">
            <a:avLst/>
          </a:prstGeom>
          <a:noFill/>
          <a:ln w="9525">
            <a:noFill/>
            <a:miter lim="800000"/>
            <a:headEnd/>
            <a:tailEnd/>
          </a:ln>
          <a:effectLst/>
        </p:spPr>
        <p:txBody>
          <a:bodyPr>
            <a:spAutoFit/>
          </a:bodyPr>
          <a:lstStyle/>
          <a:p>
            <a:pPr algn="r">
              <a:spcBef>
                <a:spcPct val="50000"/>
              </a:spcBef>
            </a:pPr>
            <a:r>
              <a:rPr lang="en-US"/>
              <a:t>across</a:t>
            </a:r>
          </a:p>
        </p:txBody>
      </p:sp>
      <p:sp>
        <p:nvSpPr>
          <p:cNvPr id="47" name="Text Box 20"/>
          <p:cNvSpPr txBox="1">
            <a:spLocks noChangeArrowheads="1"/>
          </p:cNvSpPr>
          <p:nvPr/>
        </p:nvSpPr>
        <p:spPr bwMode="auto">
          <a:xfrm rot="17992015">
            <a:off x="4976102" y="4754528"/>
            <a:ext cx="1752600" cy="366713"/>
          </a:xfrm>
          <a:prstGeom prst="rect">
            <a:avLst/>
          </a:prstGeom>
          <a:noFill/>
          <a:ln w="9525">
            <a:noFill/>
            <a:miter lim="800000"/>
            <a:headEnd/>
            <a:tailEnd/>
          </a:ln>
          <a:effectLst/>
        </p:spPr>
        <p:txBody>
          <a:bodyPr>
            <a:spAutoFit/>
          </a:bodyPr>
          <a:lstStyle/>
          <a:p>
            <a:pPr algn="r">
              <a:spcBef>
                <a:spcPct val="50000"/>
              </a:spcBef>
            </a:pPr>
            <a:r>
              <a:rPr lang="en-US"/>
              <a:t>tv</a:t>
            </a:r>
          </a:p>
        </p:txBody>
      </p:sp>
      <p:sp>
        <p:nvSpPr>
          <p:cNvPr id="48" name="Text Box 21"/>
          <p:cNvSpPr txBox="1">
            <a:spLocks noChangeArrowheads="1"/>
          </p:cNvSpPr>
          <p:nvPr/>
        </p:nvSpPr>
        <p:spPr bwMode="auto">
          <a:xfrm rot="17992015">
            <a:off x="5280902" y="4754528"/>
            <a:ext cx="1752600" cy="366713"/>
          </a:xfrm>
          <a:prstGeom prst="rect">
            <a:avLst/>
          </a:prstGeom>
          <a:noFill/>
          <a:ln w="9525">
            <a:noFill/>
            <a:miter lim="800000"/>
            <a:headEnd/>
            <a:tailEnd/>
          </a:ln>
          <a:effectLst/>
        </p:spPr>
        <p:txBody>
          <a:bodyPr>
            <a:spAutoFit/>
          </a:bodyPr>
          <a:lstStyle/>
          <a:p>
            <a:pPr algn="r">
              <a:spcBef>
                <a:spcPct val="50000"/>
              </a:spcBef>
            </a:pPr>
            <a:r>
              <a:rPr lang="en-US"/>
              <a:t>wrong</a:t>
            </a:r>
          </a:p>
        </p:txBody>
      </p:sp>
      <p:sp>
        <p:nvSpPr>
          <p:cNvPr id="49" name="Text Box 22"/>
          <p:cNvSpPr txBox="1">
            <a:spLocks noChangeArrowheads="1"/>
          </p:cNvSpPr>
          <p:nvPr/>
        </p:nvSpPr>
        <p:spPr bwMode="auto">
          <a:xfrm rot="17992015">
            <a:off x="5661902" y="4754528"/>
            <a:ext cx="1752600" cy="366713"/>
          </a:xfrm>
          <a:prstGeom prst="rect">
            <a:avLst/>
          </a:prstGeom>
          <a:noFill/>
          <a:ln w="9525">
            <a:noFill/>
            <a:miter lim="800000"/>
            <a:headEnd/>
            <a:tailEnd/>
          </a:ln>
          <a:effectLst/>
        </p:spPr>
        <p:txBody>
          <a:bodyPr>
            <a:spAutoFit/>
          </a:bodyPr>
          <a:lstStyle/>
          <a:p>
            <a:pPr algn="r">
              <a:spcBef>
                <a:spcPct val="50000"/>
              </a:spcBef>
            </a:pPr>
            <a:r>
              <a:rPr lang="en-US"/>
              <a:t>capital</a:t>
            </a:r>
          </a:p>
        </p:txBody>
      </p:sp>
      <p:sp>
        <p:nvSpPr>
          <p:cNvPr id="50" name="Text Box 23"/>
          <p:cNvSpPr txBox="1">
            <a:spLocks noChangeArrowheads="1"/>
          </p:cNvSpPr>
          <p:nvPr/>
        </p:nvSpPr>
        <p:spPr bwMode="auto">
          <a:xfrm rot="17992015">
            <a:off x="3390189" y="4754529"/>
            <a:ext cx="1752600" cy="366712"/>
          </a:xfrm>
          <a:prstGeom prst="rect">
            <a:avLst/>
          </a:prstGeom>
          <a:noFill/>
          <a:ln w="9525">
            <a:noFill/>
            <a:miter lim="800000"/>
            <a:headEnd/>
            <a:tailEnd/>
          </a:ln>
          <a:effectLst/>
        </p:spPr>
        <p:txBody>
          <a:bodyPr>
            <a:spAutoFit/>
          </a:bodyPr>
          <a:lstStyle/>
          <a:p>
            <a:pPr algn="r">
              <a:spcBef>
                <a:spcPct val="50000"/>
              </a:spcBef>
            </a:pPr>
            <a:r>
              <a:rPr lang="en-US"/>
              <a:t>banana</a:t>
            </a:r>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57410" y="5500083"/>
            <a:ext cx="4614139" cy="707886"/>
          </a:xfrm>
          <a:prstGeom prst="rect">
            <a:avLst/>
          </a:prstGeom>
          <a:noFill/>
        </p:spPr>
        <p:txBody>
          <a:bodyPr wrap="square" rtlCol="0">
            <a:spAutoFit/>
          </a:bodyPr>
          <a:lstStyle/>
          <a:p>
            <a:r>
              <a:rPr lang="en-US" sz="2000" dirty="0" smtClean="0">
                <a:solidFill>
                  <a:srgbClr val="0000FF"/>
                </a:solidFill>
              </a:rPr>
              <a:t>Frequency of word </a:t>
            </a:r>
            <a:r>
              <a:rPr lang="en-US" sz="2000" dirty="0" smtClean="0">
                <a:solidFill>
                  <a:srgbClr val="0000FF"/>
                </a:solidFill>
              </a:rPr>
              <a:t>occurrence (unigram frequency)</a:t>
            </a:r>
            <a:endParaRPr lang="en-US" sz="2000" dirty="0">
              <a:solidFill>
                <a:srgbClr val="0000FF"/>
              </a:solidFill>
            </a:endParaRPr>
          </a:p>
        </p:txBody>
      </p:sp>
    </p:spTree>
    <p:extLst>
      <p:ext uri="{BB962C8B-B14F-4D97-AF65-F5344CB8AC3E}">
        <p14:creationId xmlns:p14="http://schemas.microsoft.com/office/powerpoint/2010/main" val="387106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examples</a:t>
            </a:r>
            <a:endParaRPr lang="en-US" dirty="0"/>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smtClean="0"/>
              <a:t>Raw data</a:t>
            </a:r>
            <a:endParaRPr lang="en-US" sz="2000" dirty="0"/>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smtClean="0">
                <a:solidFill>
                  <a:srgbClr val="0000FF"/>
                </a:solidFill>
              </a:rPr>
              <a:t>Features</a:t>
            </a:r>
            <a:endParaRPr lang="en-US" dirty="0">
              <a:solidFill>
                <a:srgbClr val="0000FF"/>
              </a:solidFill>
            </a:endParaRP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smtClean="0">
                <a:latin typeface="Verdana" pitchFamily="34" charset="0"/>
              </a:rPr>
              <a:t>(1, </a:t>
            </a:r>
            <a:r>
              <a:rPr lang="en-US" sz="2000" dirty="0">
                <a:latin typeface="Verdana" pitchFamily="34" charset="0"/>
              </a:rPr>
              <a:t>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smtClean="0"/>
              <a:t>clinton</a:t>
            </a:r>
            <a:r>
              <a:rPr lang="en-US" sz="2000" dirty="0" smtClean="0"/>
              <a:t> said</a:t>
            </a:r>
            <a:endParaRPr lang="en-US" sz="2000" dirty="0"/>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smtClean="0"/>
              <a:t>said banana</a:t>
            </a:r>
            <a:endParaRPr lang="en-US" sz="2000" dirty="0"/>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smtClean="0"/>
              <a:t>california</a:t>
            </a:r>
            <a:r>
              <a:rPr lang="en-US" sz="2000" dirty="0" smtClean="0"/>
              <a:t> schools</a:t>
            </a:r>
            <a:endParaRPr lang="en-US" sz="2000" dirty="0"/>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smtClean="0"/>
              <a:t>across the</a:t>
            </a:r>
            <a:endParaRPr lang="en-US" sz="2000" dirty="0"/>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smtClean="0"/>
              <a:t>tv</a:t>
            </a:r>
            <a:r>
              <a:rPr lang="en-US" sz="2000" dirty="0" smtClean="0"/>
              <a:t> banana</a:t>
            </a:r>
            <a:endParaRPr lang="en-US" sz="2000" dirty="0"/>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smtClean="0"/>
              <a:t>wrong way</a:t>
            </a:r>
            <a:endParaRPr lang="en-US" sz="2000" dirty="0"/>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smtClean="0"/>
              <a:t>capital city</a:t>
            </a:r>
            <a:endParaRPr lang="en-US" sz="2000" dirty="0"/>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smtClean="0"/>
              <a:t>banana repeatedly</a:t>
            </a:r>
            <a:endParaRPr lang="en-US" sz="2000" dirty="0"/>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4343400" y="6172200"/>
            <a:ext cx="4614139" cy="400110"/>
          </a:xfrm>
          <a:prstGeom prst="rect">
            <a:avLst/>
          </a:prstGeom>
          <a:noFill/>
        </p:spPr>
        <p:txBody>
          <a:bodyPr wrap="square" rtlCol="0">
            <a:spAutoFit/>
          </a:bodyPr>
          <a:lstStyle/>
          <a:p>
            <a:r>
              <a:rPr lang="en-US" sz="2000" dirty="0" smtClean="0">
                <a:solidFill>
                  <a:srgbClr val="0000FF"/>
                </a:solidFill>
              </a:rPr>
              <a:t>Occurrence of bigrams</a:t>
            </a:r>
            <a:endParaRPr lang="en-US" sz="2000" dirty="0">
              <a:solidFill>
                <a:srgbClr val="0000FF"/>
              </a:solidFill>
            </a:endParaRPr>
          </a:p>
        </p:txBody>
      </p:sp>
    </p:spTree>
    <p:extLst>
      <p:ext uri="{BB962C8B-B14F-4D97-AF65-F5344CB8AC3E}">
        <p14:creationId xmlns:p14="http://schemas.microsoft.com/office/powerpoint/2010/main" val="380303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examples</a:t>
            </a:r>
            <a:endParaRPr lang="en-US" dirty="0"/>
          </a:p>
        </p:txBody>
      </p:sp>
      <p:sp>
        <p:nvSpPr>
          <p:cNvPr id="4" name="TextBox 3"/>
          <p:cNvSpPr txBox="1"/>
          <p:nvPr/>
        </p:nvSpPr>
        <p:spPr>
          <a:xfrm>
            <a:off x="304800" y="1729619"/>
            <a:ext cx="1268196" cy="400110"/>
          </a:xfrm>
          <a:prstGeom prst="rect">
            <a:avLst/>
          </a:prstGeom>
          <a:noFill/>
        </p:spPr>
        <p:txBody>
          <a:bodyPr wrap="none" rtlCol="0">
            <a:spAutoFit/>
          </a:bodyPr>
          <a:lstStyle/>
          <a:p>
            <a:r>
              <a:rPr lang="en-US" sz="2000" dirty="0" smtClean="0"/>
              <a:t>Raw data</a:t>
            </a:r>
            <a:endParaRPr lang="en-US" sz="2000" dirty="0"/>
          </a:p>
        </p:txBody>
      </p:sp>
      <p:grpSp>
        <p:nvGrpSpPr>
          <p:cNvPr id="3" name="Group 12"/>
          <p:cNvGrpSpPr/>
          <p:nvPr/>
        </p:nvGrpSpPr>
        <p:grpSpPr>
          <a:xfrm>
            <a:off x="612648" y="2370667"/>
            <a:ext cx="960348" cy="1100666"/>
            <a:chOff x="612648" y="2370667"/>
            <a:chExt cx="960348" cy="1100666"/>
          </a:xfrm>
        </p:grpSpPr>
        <p:sp>
          <p:nvSpPr>
            <p:cNvPr id="5" name="Rectangle 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 name="Group 13"/>
          <p:cNvGrpSpPr/>
          <p:nvPr/>
        </p:nvGrpSpPr>
        <p:grpSpPr>
          <a:xfrm>
            <a:off x="612648" y="3822932"/>
            <a:ext cx="960348" cy="1100666"/>
            <a:chOff x="612648" y="2370667"/>
            <a:chExt cx="960348" cy="1100666"/>
          </a:xfrm>
        </p:grpSpPr>
        <p:sp>
          <p:nvSpPr>
            <p:cNvPr id="15" name="Rectangle 14"/>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3" name="Group 21"/>
          <p:cNvGrpSpPr/>
          <p:nvPr/>
        </p:nvGrpSpPr>
        <p:grpSpPr>
          <a:xfrm>
            <a:off x="616880" y="5280781"/>
            <a:ext cx="960348" cy="1100666"/>
            <a:chOff x="612648" y="2370667"/>
            <a:chExt cx="960348" cy="1100666"/>
          </a:xfrm>
        </p:grpSpPr>
        <p:sp>
          <p:nvSpPr>
            <p:cNvPr id="23" name="Rectangle 22"/>
            <p:cNvSpPr/>
            <p:nvPr/>
          </p:nvSpPr>
          <p:spPr>
            <a:xfrm>
              <a:off x="612648" y="2370667"/>
              <a:ext cx="960348" cy="1100666"/>
            </a:xfrm>
            <a:prstGeom prst="rect">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98286" y="257628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5546" y="27407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2806" y="289318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805546" y="3018966"/>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12806" y="31834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20066" y="3335861"/>
              <a:ext cx="604762" cy="1588"/>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4257524" y="1729619"/>
            <a:ext cx="2612571" cy="369332"/>
          </a:xfrm>
          <a:prstGeom prst="rect">
            <a:avLst/>
          </a:prstGeom>
          <a:noFill/>
        </p:spPr>
        <p:txBody>
          <a:bodyPr wrap="square" rtlCol="0">
            <a:spAutoFit/>
          </a:bodyPr>
          <a:lstStyle/>
          <a:p>
            <a:r>
              <a:rPr lang="en-US" dirty="0" smtClean="0">
                <a:solidFill>
                  <a:srgbClr val="0000FF"/>
                </a:solidFill>
              </a:rPr>
              <a:t>Features</a:t>
            </a:r>
            <a:endParaRPr lang="en-US" dirty="0">
              <a:solidFill>
                <a:srgbClr val="0000FF"/>
              </a:solidFill>
            </a:endParaRPr>
          </a:p>
        </p:txBody>
      </p:sp>
      <p:sp>
        <p:nvSpPr>
          <p:cNvPr id="42" name="Text Box 14"/>
          <p:cNvSpPr txBox="1">
            <a:spLocks noChangeArrowheads="1"/>
          </p:cNvSpPr>
          <p:nvPr/>
        </p:nvSpPr>
        <p:spPr bwMode="auto">
          <a:xfrm>
            <a:off x="4449845" y="3832985"/>
            <a:ext cx="3581400" cy="400110"/>
          </a:xfrm>
          <a:prstGeom prst="rect">
            <a:avLst/>
          </a:prstGeom>
          <a:noFill/>
          <a:ln w="9525">
            <a:noFill/>
            <a:miter lim="800000"/>
            <a:headEnd/>
            <a:tailEnd/>
          </a:ln>
          <a:effectLst/>
        </p:spPr>
        <p:txBody>
          <a:bodyPr>
            <a:spAutoFit/>
          </a:bodyPr>
          <a:lstStyle/>
          <a:p>
            <a:pPr algn="l">
              <a:spcBef>
                <a:spcPct val="50000"/>
              </a:spcBef>
            </a:pPr>
            <a:r>
              <a:rPr lang="en-US" sz="2000" dirty="0" smtClean="0">
                <a:latin typeface="Verdana" pitchFamily="34" charset="0"/>
              </a:rPr>
              <a:t>(1, </a:t>
            </a:r>
            <a:r>
              <a:rPr lang="en-US" sz="2000" dirty="0">
                <a:latin typeface="Verdana" pitchFamily="34" charset="0"/>
              </a:rPr>
              <a:t>1, 1, 0, 0, 1, 0, 0, …)</a:t>
            </a:r>
          </a:p>
        </p:txBody>
      </p:sp>
      <p:sp>
        <p:nvSpPr>
          <p:cNvPr id="43" name="Text Box 16"/>
          <p:cNvSpPr txBox="1">
            <a:spLocks noChangeArrowheads="1"/>
          </p:cNvSpPr>
          <p:nvPr/>
        </p:nvSpPr>
        <p:spPr bwMode="auto">
          <a:xfrm rot="17992015">
            <a:off x="3680702"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smtClean="0"/>
              <a:t>clinton</a:t>
            </a:r>
            <a:r>
              <a:rPr lang="en-US" sz="2000" dirty="0" smtClean="0"/>
              <a:t> said</a:t>
            </a:r>
            <a:endParaRPr lang="en-US" sz="2000" dirty="0"/>
          </a:p>
        </p:txBody>
      </p:sp>
      <p:sp>
        <p:nvSpPr>
          <p:cNvPr id="44" name="Text Box 17"/>
          <p:cNvSpPr txBox="1">
            <a:spLocks noChangeArrowheads="1"/>
          </p:cNvSpPr>
          <p:nvPr/>
        </p:nvSpPr>
        <p:spPr bwMode="auto">
          <a:xfrm rot="17992015">
            <a:off x="4076971"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smtClean="0"/>
              <a:t>said banana</a:t>
            </a:r>
            <a:endParaRPr lang="en-US" sz="2000" dirty="0"/>
          </a:p>
        </p:txBody>
      </p:sp>
      <p:sp>
        <p:nvSpPr>
          <p:cNvPr id="45" name="Text Box 18"/>
          <p:cNvSpPr txBox="1">
            <a:spLocks noChangeArrowheads="1"/>
          </p:cNvSpPr>
          <p:nvPr/>
        </p:nvSpPr>
        <p:spPr bwMode="auto">
          <a:xfrm rot="17992015">
            <a:off x="3927105" y="5044834"/>
            <a:ext cx="2460649" cy="400110"/>
          </a:xfrm>
          <a:prstGeom prst="rect">
            <a:avLst/>
          </a:prstGeom>
          <a:noFill/>
          <a:ln w="9525">
            <a:noFill/>
            <a:miter lim="800000"/>
            <a:headEnd/>
            <a:tailEnd/>
          </a:ln>
          <a:effectLst/>
        </p:spPr>
        <p:txBody>
          <a:bodyPr wrap="square">
            <a:spAutoFit/>
          </a:bodyPr>
          <a:lstStyle/>
          <a:p>
            <a:pPr algn="r">
              <a:spcBef>
                <a:spcPct val="50000"/>
              </a:spcBef>
            </a:pPr>
            <a:r>
              <a:rPr lang="en-US" sz="2000" dirty="0" err="1" smtClean="0"/>
              <a:t>california</a:t>
            </a:r>
            <a:r>
              <a:rPr lang="en-US" sz="2000" dirty="0" smtClean="0"/>
              <a:t> schools</a:t>
            </a:r>
            <a:endParaRPr lang="en-US" sz="2000" dirty="0"/>
          </a:p>
        </p:txBody>
      </p:sp>
      <p:sp>
        <p:nvSpPr>
          <p:cNvPr id="46" name="Text Box 19"/>
          <p:cNvSpPr txBox="1">
            <a:spLocks noChangeArrowheads="1"/>
          </p:cNvSpPr>
          <p:nvPr/>
        </p:nvSpPr>
        <p:spPr bwMode="auto">
          <a:xfrm rot="17992015">
            <a:off x="47622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smtClean="0"/>
              <a:t>across the</a:t>
            </a:r>
            <a:endParaRPr lang="en-US" sz="2000" dirty="0"/>
          </a:p>
        </p:txBody>
      </p:sp>
      <p:sp>
        <p:nvSpPr>
          <p:cNvPr id="47" name="Text Box 20"/>
          <p:cNvSpPr txBox="1">
            <a:spLocks noChangeArrowheads="1"/>
          </p:cNvSpPr>
          <p:nvPr/>
        </p:nvSpPr>
        <p:spPr bwMode="auto">
          <a:xfrm rot="17992015">
            <a:off x="5067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err="1" smtClean="0"/>
              <a:t>tv</a:t>
            </a:r>
            <a:r>
              <a:rPr lang="en-US" sz="2000" dirty="0" smtClean="0"/>
              <a:t> banana</a:t>
            </a:r>
            <a:endParaRPr lang="en-US" sz="2000" dirty="0"/>
          </a:p>
        </p:txBody>
      </p:sp>
      <p:sp>
        <p:nvSpPr>
          <p:cNvPr id="48" name="Text Box 21"/>
          <p:cNvSpPr txBox="1">
            <a:spLocks noChangeArrowheads="1"/>
          </p:cNvSpPr>
          <p:nvPr/>
        </p:nvSpPr>
        <p:spPr bwMode="auto">
          <a:xfrm rot="17992015">
            <a:off x="5448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smtClean="0"/>
              <a:t>wrong way</a:t>
            </a:r>
            <a:endParaRPr lang="en-US" sz="2000" dirty="0"/>
          </a:p>
        </p:txBody>
      </p:sp>
      <p:sp>
        <p:nvSpPr>
          <p:cNvPr id="49" name="Text Box 22"/>
          <p:cNvSpPr txBox="1">
            <a:spLocks noChangeArrowheads="1"/>
          </p:cNvSpPr>
          <p:nvPr/>
        </p:nvSpPr>
        <p:spPr bwMode="auto">
          <a:xfrm rot="17992015">
            <a:off x="5829029" y="4737830"/>
            <a:ext cx="1752600" cy="400110"/>
          </a:xfrm>
          <a:prstGeom prst="rect">
            <a:avLst/>
          </a:prstGeom>
          <a:noFill/>
          <a:ln w="9525">
            <a:noFill/>
            <a:miter lim="800000"/>
            <a:headEnd/>
            <a:tailEnd/>
          </a:ln>
          <a:effectLst/>
        </p:spPr>
        <p:txBody>
          <a:bodyPr>
            <a:spAutoFit/>
          </a:bodyPr>
          <a:lstStyle/>
          <a:p>
            <a:pPr algn="r">
              <a:spcBef>
                <a:spcPct val="50000"/>
              </a:spcBef>
            </a:pPr>
            <a:r>
              <a:rPr lang="en-US" sz="2000" dirty="0" smtClean="0"/>
              <a:t>capital city</a:t>
            </a:r>
            <a:endParaRPr lang="en-US" sz="2000" dirty="0"/>
          </a:p>
        </p:txBody>
      </p:sp>
      <p:sp>
        <p:nvSpPr>
          <p:cNvPr id="50" name="Text Box 23"/>
          <p:cNvSpPr txBox="1">
            <a:spLocks noChangeArrowheads="1"/>
          </p:cNvSpPr>
          <p:nvPr/>
        </p:nvSpPr>
        <p:spPr bwMode="auto">
          <a:xfrm rot="17992015">
            <a:off x="2171701" y="5396441"/>
            <a:ext cx="3271565" cy="400110"/>
          </a:xfrm>
          <a:prstGeom prst="rect">
            <a:avLst/>
          </a:prstGeom>
          <a:noFill/>
          <a:ln w="9525">
            <a:noFill/>
            <a:miter lim="800000"/>
            <a:headEnd/>
            <a:tailEnd/>
          </a:ln>
          <a:effectLst/>
        </p:spPr>
        <p:txBody>
          <a:bodyPr wrap="square">
            <a:spAutoFit/>
          </a:bodyPr>
          <a:lstStyle/>
          <a:p>
            <a:pPr algn="r">
              <a:spcBef>
                <a:spcPct val="50000"/>
              </a:spcBef>
            </a:pPr>
            <a:r>
              <a:rPr lang="en-US" sz="2000" dirty="0" smtClean="0"/>
              <a:t>banana repeatedly</a:t>
            </a:r>
            <a:endParaRPr lang="en-US" sz="2000" dirty="0"/>
          </a:p>
        </p:txBody>
      </p:sp>
      <p:sp>
        <p:nvSpPr>
          <p:cNvPr id="51" name="Text Box 24"/>
          <p:cNvSpPr txBox="1">
            <a:spLocks noChangeArrowheads="1"/>
          </p:cNvSpPr>
          <p:nvPr/>
        </p:nvSpPr>
        <p:spPr bwMode="auto">
          <a:xfrm>
            <a:off x="4283947" y="2279613"/>
            <a:ext cx="3200400" cy="1015663"/>
          </a:xfrm>
          <a:prstGeom prst="rect">
            <a:avLst/>
          </a:prstGeom>
          <a:noFill/>
          <a:ln w="9525">
            <a:solidFill>
              <a:schemeClr val="tx1"/>
            </a:solidFill>
            <a:miter lim="800000"/>
            <a:headEnd/>
            <a:tailEnd/>
          </a:ln>
          <a:effectLst/>
        </p:spPr>
        <p:txBody>
          <a:bodyPr>
            <a:spAutoFit/>
          </a:bodyPr>
          <a:lstStyle/>
          <a:p>
            <a:pPr>
              <a:spcBef>
                <a:spcPct val="50000"/>
              </a:spcBef>
            </a:pPr>
            <a:r>
              <a:rPr lang="en-US" sz="2000" dirty="0">
                <a:solidFill>
                  <a:srgbClr val="FF6600"/>
                </a:solidFill>
              </a:rPr>
              <a:t>Clinton said banana repeatedly last week on </a:t>
            </a:r>
            <a:r>
              <a:rPr lang="en-US" sz="2000" dirty="0" err="1">
                <a:solidFill>
                  <a:srgbClr val="FF6600"/>
                </a:solidFill>
              </a:rPr>
              <a:t>tv</a:t>
            </a:r>
            <a:r>
              <a:rPr lang="en-US" sz="2000" dirty="0">
                <a:solidFill>
                  <a:srgbClr val="FF6600"/>
                </a:solidFill>
              </a:rPr>
              <a:t>, “banana, banana, banana”</a:t>
            </a:r>
          </a:p>
        </p:txBody>
      </p:sp>
      <p:sp>
        <p:nvSpPr>
          <p:cNvPr id="39" name="TextBox 38"/>
          <p:cNvSpPr txBox="1"/>
          <p:nvPr/>
        </p:nvSpPr>
        <p:spPr>
          <a:xfrm>
            <a:off x="3340737" y="6172200"/>
            <a:ext cx="4614139" cy="523220"/>
          </a:xfrm>
          <a:prstGeom prst="rect">
            <a:avLst/>
          </a:prstGeom>
          <a:noFill/>
        </p:spPr>
        <p:txBody>
          <a:bodyPr wrap="square" rtlCol="0">
            <a:spAutoFit/>
          </a:bodyPr>
          <a:lstStyle/>
          <a:p>
            <a:r>
              <a:rPr lang="en-US" sz="2800" dirty="0" smtClean="0">
                <a:solidFill>
                  <a:srgbClr val="FF0000"/>
                </a:solidFill>
              </a:rPr>
              <a:t>Other features?</a:t>
            </a:r>
            <a:endParaRPr lang="en-US" sz="2800" dirty="0">
              <a:solidFill>
                <a:srgbClr val="FF0000"/>
              </a:solidFill>
            </a:endParaRPr>
          </a:p>
        </p:txBody>
      </p:sp>
    </p:spTree>
    <p:extLst>
      <p:ext uri="{BB962C8B-B14F-4D97-AF65-F5344CB8AC3E}">
        <p14:creationId xmlns:p14="http://schemas.microsoft.com/office/powerpoint/2010/main" val="2368753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other features</a:t>
            </a:r>
            <a:endParaRPr lang="en-US" dirty="0"/>
          </a:p>
        </p:txBody>
      </p:sp>
      <p:sp>
        <p:nvSpPr>
          <p:cNvPr id="3" name="Content Placeholder 2"/>
          <p:cNvSpPr>
            <a:spLocks noGrp="1"/>
          </p:cNvSpPr>
          <p:nvPr>
            <p:ph sz="quarter" idx="1"/>
          </p:nvPr>
        </p:nvSpPr>
        <p:spPr>
          <a:xfrm>
            <a:off x="612648" y="1600199"/>
            <a:ext cx="8153400" cy="5103945"/>
          </a:xfrm>
        </p:spPr>
        <p:txBody>
          <a:bodyPr>
            <a:normAutofit fontScale="77500" lnSpcReduction="20000"/>
          </a:bodyPr>
          <a:lstStyle/>
          <a:p>
            <a:pPr marL="0" indent="0">
              <a:buNone/>
            </a:pPr>
            <a:r>
              <a:rPr lang="en-US" dirty="0" smtClean="0"/>
              <a:t>POS: occurrence, counts, sequence</a:t>
            </a:r>
          </a:p>
          <a:p>
            <a:pPr marL="0" indent="0">
              <a:buNone/>
            </a:pPr>
            <a:endParaRPr lang="en-US" dirty="0" smtClean="0"/>
          </a:p>
          <a:p>
            <a:pPr marL="0" indent="0">
              <a:buNone/>
            </a:pPr>
            <a:r>
              <a:rPr lang="en-US" dirty="0" smtClean="0"/>
              <a:t>Constituents</a:t>
            </a:r>
            <a:endParaRPr lang="en-US" dirty="0" smtClean="0"/>
          </a:p>
          <a:p>
            <a:pPr marL="0" indent="0">
              <a:buNone/>
            </a:pPr>
            <a:endParaRPr lang="en-US" dirty="0" smtClean="0"/>
          </a:p>
          <a:p>
            <a:pPr marL="0" indent="0">
              <a:buNone/>
            </a:pPr>
            <a:r>
              <a:rPr lang="en-US" dirty="0" smtClean="0"/>
              <a:t>Whether </a:t>
            </a:r>
            <a:r>
              <a:rPr lang="en-US" dirty="0" smtClean="0"/>
              <a:t>‘V1agra’ occurred 15 times</a:t>
            </a:r>
          </a:p>
          <a:p>
            <a:pPr marL="0" indent="0">
              <a:buNone/>
            </a:pPr>
            <a:endParaRPr lang="en-US" dirty="0" smtClean="0"/>
          </a:p>
          <a:p>
            <a:pPr marL="0" indent="0">
              <a:buNone/>
            </a:pPr>
            <a:r>
              <a:rPr lang="en-US" dirty="0" smtClean="0"/>
              <a:t>Whether </a:t>
            </a:r>
            <a:r>
              <a:rPr lang="en-US" dirty="0" smtClean="0"/>
              <a:t>‘banana’ occurred more times than ‘apple’</a:t>
            </a:r>
          </a:p>
          <a:p>
            <a:pPr marL="0" indent="0">
              <a:buNone/>
            </a:pPr>
            <a:endParaRPr lang="en-US" dirty="0" smtClean="0"/>
          </a:p>
          <a:p>
            <a:pPr marL="0" indent="0">
              <a:buNone/>
            </a:pPr>
            <a:r>
              <a:rPr lang="en-US" dirty="0" smtClean="0"/>
              <a:t>If </a:t>
            </a:r>
            <a:r>
              <a:rPr lang="en-US" dirty="0" smtClean="0"/>
              <a:t>the document has a number in it</a:t>
            </a:r>
          </a:p>
          <a:p>
            <a:pPr marL="0" indent="0">
              <a:buNone/>
            </a:pPr>
            <a:endParaRPr lang="en-US" dirty="0" smtClean="0"/>
          </a:p>
          <a:p>
            <a:pPr marL="0" indent="0">
              <a:buNone/>
            </a:pPr>
            <a:r>
              <a:rPr lang="en-US" dirty="0" smtClean="0"/>
              <a:t>…</a:t>
            </a:r>
            <a:endParaRPr lang="en-US" dirty="0" smtClean="0"/>
          </a:p>
          <a:p>
            <a:pPr marL="0" indent="0">
              <a:buNone/>
            </a:pPr>
            <a:endParaRPr lang="en-US" dirty="0" smtClean="0">
              <a:solidFill>
                <a:srgbClr val="0000FF"/>
              </a:solidFill>
            </a:endParaRPr>
          </a:p>
          <a:p>
            <a:pPr marL="0" indent="0">
              <a:buNone/>
            </a:pPr>
            <a:r>
              <a:rPr lang="en-US" sz="3600" dirty="0" smtClean="0">
                <a:solidFill>
                  <a:srgbClr val="0000FF"/>
                </a:solidFill>
              </a:rPr>
              <a:t>Features </a:t>
            </a:r>
            <a:r>
              <a:rPr lang="en-US" sz="3600" dirty="0" smtClean="0">
                <a:solidFill>
                  <a:srgbClr val="0000FF"/>
                </a:solidFill>
              </a:rPr>
              <a:t>are very important, but we’re going to focus on the </a:t>
            </a:r>
            <a:r>
              <a:rPr lang="en-US" sz="3600" dirty="0" smtClean="0">
                <a:solidFill>
                  <a:srgbClr val="0000FF"/>
                </a:solidFill>
              </a:rPr>
              <a:t>model</a:t>
            </a:r>
            <a:endParaRPr lang="en-US" sz="3600" dirty="0" smtClean="0">
              <a:solidFill>
                <a:srgbClr val="0000FF"/>
              </a:solidFill>
            </a:endParaRPr>
          </a:p>
        </p:txBody>
      </p:sp>
    </p:spTree>
    <p:extLst>
      <p:ext uri="{BB962C8B-B14F-4D97-AF65-F5344CB8AC3E}">
        <p14:creationId xmlns:p14="http://schemas.microsoft.com/office/powerpoint/2010/main" val="231982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1207630" y="2299365"/>
            <a:ext cx="2657048" cy="400110"/>
          </a:xfrm>
          <a:prstGeom prst="rect">
            <a:avLst/>
          </a:prstGeom>
          <a:noFill/>
        </p:spPr>
        <p:txBody>
          <a:bodyPr wrap="none" rtlCol="0">
            <a:spAutoFit/>
          </a:bodyPr>
          <a:lstStyle/>
          <a:p>
            <a:r>
              <a:rPr lang="en-US" sz="2000" dirty="0" smtClean="0">
                <a:solidFill>
                  <a:srgbClr val="FF6600"/>
                </a:solidFill>
              </a:rPr>
              <a:t>red, round, leaf, 3oz, …</a:t>
            </a:r>
            <a:endParaRPr lang="en-US" sz="2000" dirty="0">
              <a:solidFill>
                <a:srgbClr val="FF6600"/>
              </a:solidFill>
            </a:endParaRPr>
          </a:p>
        </p:txBody>
      </p:sp>
      <p:sp>
        <p:nvSpPr>
          <p:cNvPr id="24" name="TextBox 23"/>
          <p:cNvSpPr txBox="1"/>
          <p:nvPr/>
        </p:nvSpPr>
        <p:spPr>
          <a:xfrm>
            <a:off x="1207630" y="3142515"/>
            <a:ext cx="3208956" cy="400110"/>
          </a:xfrm>
          <a:prstGeom prst="rect">
            <a:avLst/>
          </a:prstGeom>
          <a:noFill/>
        </p:spPr>
        <p:txBody>
          <a:bodyPr wrap="none" rtlCol="0">
            <a:spAutoFit/>
          </a:bodyPr>
          <a:lstStyle/>
          <a:p>
            <a:r>
              <a:rPr lang="en-US" sz="2000" dirty="0" smtClean="0">
                <a:solidFill>
                  <a:srgbClr val="FF6600"/>
                </a:solidFill>
              </a:rPr>
              <a:t>green, round, no leaf, 4oz, …</a:t>
            </a:r>
            <a:endParaRPr lang="en-US" sz="2000" dirty="0">
              <a:solidFill>
                <a:srgbClr val="FF6600"/>
              </a:solidFill>
            </a:endParaRPr>
          </a:p>
        </p:txBody>
      </p:sp>
      <p:sp>
        <p:nvSpPr>
          <p:cNvPr id="25" name="TextBox 24"/>
          <p:cNvSpPr txBox="1"/>
          <p:nvPr/>
        </p:nvSpPr>
        <p:spPr>
          <a:xfrm>
            <a:off x="1207630" y="4052205"/>
            <a:ext cx="3354604" cy="400110"/>
          </a:xfrm>
          <a:prstGeom prst="rect">
            <a:avLst/>
          </a:prstGeom>
          <a:noFill/>
        </p:spPr>
        <p:txBody>
          <a:bodyPr wrap="none" rtlCol="0">
            <a:spAutoFit/>
          </a:bodyPr>
          <a:lstStyle/>
          <a:p>
            <a:r>
              <a:rPr lang="en-US" sz="2000" dirty="0" smtClean="0">
                <a:solidFill>
                  <a:srgbClr val="FF6600"/>
                </a:solidFill>
              </a:rPr>
              <a:t>yellow, curved, no leaf, 4oz, …</a:t>
            </a:r>
            <a:endParaRPr lang="en-US" sz="2000" dirty="0">
              <a:solidFill>
                <a:srgbClr val="FF6600"/>
              </a:solidFill>
            </a:endParaRPr>
          </a:p>
        </p:txBody>
      </p:sp>
      <p:sp>
        <p:nvSpPr>
          <p:cNvPr id="26" name="TextBox 25"/>
          <p:cNvSpPr txBox="1"/>
          <p:nvPr/>
        </p:nvSpPr>
        <p:spPr>
          <a:xfrm>
            <a:off x="1207630" y="5076411"/>
            <a:ext cx="3317911" cy="400110"/>
          </a:xfrm>
          <a:prstGeom prst="rect">
            <a:avLst/>
          </a:prstGeom>
          <a:noFill/>
        </p:spPr>
        <p:txBody>
          <a:bodyPr wrap="none" rtlCol="0">
            <a:spAutoFit/>
          </a:bodyPr>
          <a:lstStyle/>
          <a:p>
            <a:r>
              <a:rPr lang="en-US" sz="2000" dirty="0" smtClean="0">
                <a:solidFill>
                  <a:srgbClr val="FF6600"/>
                </a:solidFill>
              </a:rPr>
              <a:t>green, curved, no leaf, 5oz, …</a:t>
            </a:r>
            <a:endParaRPr lang="en-US" sz="2000" dirty="0">
              <a:solidFill>
                <a:srgbClr val="FF6600"/>
              </a:solidFill>
            </a:endParaRPr>
          </a:p>
        </p:txBody>
      </p:sp>
      <p:sp>
        <p:nvSpPr>
          <p:cNvPr id="18" name="TextBox 17"/>
          <p:cNvSpPr txBox="1"/>
          <p:nvPr/>
        </p:nvSpPr>
        <p:spPr>
          <a:xfrm>
            <a:off x="4592651" y="1698495"/>
            <a:ext cx="813143" cy="461665"/>
          </a:xfrm>
          <a:prstGeom prst="rect">
            <a:avLst/>
          </a:prstGeom>
          <a:noFill/>
        </p:spPr>
        <p:txBody>
          <a:bodyPr wrap="none" rtlCol="0">
            <a:spAutoFit/>
          </a:bodyPr>
          <a:lstStyle/>
          <a:p>
            <a:r>
              <a:rPr lang="en-US" sz="2400" dirty="0" smtClean="0">
                <a:solidFill>
                  <a:srgbClr val="008000"/>
                </a:solidFill>
              </a:rPr>
              <a:t>label</a:t>
            </a:r>
            <a:endParaRPr lang="en-US" sz="2400" dirty="0">
              <a:solidFill>
                <a:srgbClr val="008000"/>
              </a:solidFill>
            </a:endParaRPr>
          </a:p>
        </p:txBody>
      </p:sp>
      <p:sp>
        <p:nvSpPr>
          <p:cNvPr id="21" name="TextBox 20"/>
          <p:cNvSpPr txBox="1"/>
          <p:nvPr/>
        </p:nvSpPr>
        <p:spPr>
          <a:xfrm>
            <a:off x="4592651" y="2350050"/>
            <a:ext cx="732780" cy="369332"/>
          </a:xfrm>
          <a:prstGeom prst="rect">
            <a:avLst/>
          </a:prstGeom>
          <a:noFill/>
        </p:spPr>
        <p:txBody>
          <a:bodyPr wrap="none" rtlCol="0">
            <a:spAutoFit/>
          </a:bodyPr>
          <a:lstStyle/>
          <a:p>
            <a:r>
              <a:rPr lang="en-US" dirty="0" smtClean="0"/>
              <a:t>apple</a:t>
            </a:r>
            <a:endParaRPr lang="en-US" baseline="-25000" dirty="0"/>
          </a:p>
        </p:txBody>
      </p:sp>
      <p:sp>
        <p:nvSpPr>
          <p:cNvPr id="27" name="TextBox 26"/>
          <p:cNvSpPr txBox="1"/>
          <p:nvPr/>
        </p:nvSpPr>
        <p:spPr>
          <a:xfrm>
            <a:off x="4591430" y="3170405"/>
            <a:ext cx="732780" cy="369332"/>
          </a:xfrm>
          <a:prstGeom prst="rect">
            <a:avLst/>
          </a:prstGeom>
          <a:noFill/>
        </p:spPr>
        <p:txBody>
          <a:bodyPr wrap="none" rtlCol="0">
            <a:spAutoFit/>
          </a:bodyPr>
          <a:lstStyle/>
          <a:p>
            <a:r>
              <a:rPr lang="en-US" dirty="0" smtClean="0"/>
              <a:t>apple</a:t>
            </a:r>
            <a:endParaRPr lang="en-US" baseline="-25000" dirty="0"/>
          </a:p>
        </p:txBody>
      </p:sp>
      <p:sp>
        <p:nvSpPr>
          <p:cNvPr id="28" name="TextBox 27"/>
          <p:cNvSpPr txBox="1"/>
          <p:nvPr/>
        </p:nvSpPr>
        <p:spPr>
          <a:xfrm>
            <a:off x="4591430" y="4134397"/>
            <a:ext cx="896324" cy="369332"/>
          </a:xfrm>
          <a:prstGeom prst="rect">
            <a:avLst/>
          </a:prstGeom>
          <a:noFill/>
        </p:spPr>
        <p:txBody>
          <a:bodyPr wrap="none" rtlCol="0">
            <a:spAutoFit/>
          </a:bodyPr>
          <a:lstStyle/>
          <a:p>
            <a:r>
              <a:rPr lang="en-US" dirty="0" smtClean="0"/>
              <a:t>banana</a:t>
            </a:r>
            <a:endParaRPr lang="en-US" baseline="-25000" dirty="0"/>
          </a:p>
        </p:txBody>
      </p:sp>
      <p:sp>
        <p:nvSpPr>
          <p:cNvPr id="29" name="TextBox 28"/>
          <p:cNvSpPr txBox="1"/>
          <p:nvPr/>
        </p:nvSpPr>
        <p:spPr>
          <a:xfrm>
            <a:off x="4591430" y="5066084"/>
            <a:ext cx="896324" cy="369332"/>
          </a:xfrm>
          <a:prstGeom prst="rect">
            <a:avLst/>
          </a:prstGeom>
          <a:noFill/>
        </p:spPr>
        <p:txBody>
          <a:bodyPr wrap="none" rtlCol="0">
            <a:spAutoFit/>
          </a:bodyPr>
          <a:lstStyle/>
          <a:p>
            <a:r>
              <a:rPr lang="en-US" dirty="0" smtClean="0"/>
              <a:t>banana</a:t>
            </a:r>
            <a:endParaRPr lang="en-US" baseline="-25000" dirty="0"/>
          </a:p>
        </p:txBody>
      </p:sp>
      <p:sp>
        <p:nvSpPr>
          <p:cNvPr id="3" name="TextBox 2"/>
          <p:cNvSpPr txBox="1"/>
          <p:nvPr/>
        </p:nvSpPr>
        <p:spPr>
          <a:xfrm>
            <a:off x="1547323" y="1789941"/>
            <a:ext cx="1157488" cy="400110"/>
          </a:xfrm>
          <a:prstGeom prst="rect">
            <a:avLst/>
          </a:prstGeom>
          <a:noFill/>
        </p:spPr>
        <p:txBody>
          <a:bodyPr wrap="none" rtlCol="0">
            <a:spAutoFit/>
          </a:bodyPr>
          <a:lstStyle/>
          <a:p>
            <a:r>
              <a:rPr lang="en-US" sz="2000" dirty="0" smtClean="0">
                <a:solidFill>
                  <a:srgbClr val="008000"/>
                </a:solidFill>
              </a:rPr>
              <a:t>examples</a:t>
            </a:r>
            <a:endParaRPr lang="en-US" sz="2000" dirty="0">
              <a:solidFill>
                <a:srgbClr val="008000"/>
              </a:solidFill>
            </a:endParaRPr>
          </a:p>
        </p:txBody>
      </p:sp>
      <p:sp>
        <p:nvSpPr>
          <p:cNvPr id="30" name="Oval 29"/>
          <p:cNvSpPr/>
          <p:nvPr/>
        </p:nvSpPr>
        <p:spPr>
          <a:xfrm>
            <a:off x="6482175"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6693841" y="3309780"/>
            <a:ext cx="1239191" cy="830997"/>
          </a:xfrm>
          <a:prstGeom prst="rect">
            <a:avLst/>
          </a:prstGeom>
          <a:noFill/>
        </p:spPr>
        <p:txBody>
          <a:bodyPr wrap="none" rtlCol="0">
            <a:spAutoFit/>
          </a:bodyPr>
          <a:lstStyle/>
          <a:p>
            <a:r>
              <a:rPr lang="en-US" sz="2400" dirty="0" smtClean="0"/>
              <a:t>model/</a:t>
            </a:r>
          </a:p>
          <a:p>
            <a:r>
              <a:rPr lang="en-US" sz="2400" dirty="0" smtClean="0"/>
              <a:t>classifier</a:t>
            </a:r>
            <a:endParaRPr lang="en-US" sz="2400" dirty="0"/>
          </a:p>
        </p:txBody>
      </p:sp>
      <p:sp>
        <p:nvSpPr>
          <p:cNvPr id="32" name="Right Arrow 31"/>
          <p:cNvSpPr/>
          <p:nvPr/>
        </p:nvSpPr>
        <p:spPr>
          <a:xfrm>
            <a:off x="5748392"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p:cNvSpPr txBox="1"/>
          <p:nvPr/>
        </p:nvSpPr>
        <p:spPr>
          <a:xfrm rot="19287826">
            <a:off x="5706512" y="2581241"/>
            <a:ext cx="925078" cy="523220"/>
          </a:xfrm>
          <a:prstGeom prst="rect">
            <a:avLst/>
          </a:prstGeom>
          <a:noFill/>
        </p:spPr>
        <p:txBody>
          <a:bodyPr wrap="none" rtlCol="0">
            <a:spAutoFit/>
          </a:bodyPr>
          <a:lstStyle/>
          <a:p>
            <a:r>
              <a:rPr lang="en-US" sz="2800" dirty="0" smtClean="0"/>
              <a:t>learn</a:t>
            </a:r>
            <a:endParaRPr lang="en-US" sz="2800" dirty="0"/>
          </a:p>
        </p:txBody>
      </p:sp>
      <p:sp>
        <p:nvSpPr>
          <p:cNvPr id="11" name="TextBox 10"/>
          <p:cNvSpPr txBox="1"/>
          <p:nvPr/>
        </p:nvSpPr>
        <p:spPr>
          <a:xfrm>
            <a:off x="755479" y="5801415"/>
            <a:ext cx="7967311" cy="830997"/>
          </a:xfrm>
          <a:prstGeom prst="rect">
            <a:avLst/>
          </a:prstGeom>
          <a:noFill/>
        </p:spPr>
        <p:txBody>
          <a:bodyPr wrap="square" rtlCol="0">
            <a:spAutoFit/>
          </a:bodyPr>
          <a:lstStyle/>
          <a:p>
            <a:r>
              <a:rPr lang="en-US" sz="2400" dirty="0" smtClean="0"/>
              <a:t>During learning/training/induction, learn a model of what distinguishes apples and bananas </a:t>
            </a:r>
            <a:r>
              <a:rPr lang="en-US" sz="2400" i="1" dirty="0" smtClean="0">
                <a:solidFill>
                  <a:srgbClr val="FF6600"/>
                </a:solidFill>
              </a:rPr>
              <a:t>based on the features</a:t>
            </a:r>
            <a:endParaRPr lang="en-US" sz="2400" dirty="0">
              <a:solidFill>
                <a:srgbClr val="FF6600"/>
              </a:solidFill>
            </a:endParaRPr>
          </a:p>
        </p:txBody>
      </p:sp>
    </p:spTree>
    <p:extLst>
      <p:ext uri="{BB962C8B-B14F-4D97-AF65-F5344CB8AC3E}">
        <p14:creationId xmlns:p14="http://schemas.microsoft.com/office/powerpoint/2010/main" val="42816597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ideas</a:t>
            </a:r>
            <a:endParaRPr lang="en-US" dirty="0"/>
          </a:p>
        </p:txBody>
      </p:sp>
      <p:sp>
        <p:nvSpPr>
          <p:cNvPr id="3" name="Content Placeholder 2"/>
          <p:cNvSpPr>
            <a:spLocks noGrp="1"/>
          </p:cNvSpPr>
          <p:nvPr>
            <p:ph sz="quarter" idx="1"/>
          </p:nvPr>
        </p:nvSpPr>
        <p:spPr>
          <a:xfrm>
            <a:off x="376970" y="1629116"/>
            <a:ext cx="8531352" cy="5257800"/>
          </a:xfrm>
        </p:spPr>
        <p:txBody>
          <a:bodyPr>
            <a:normAutofit fontScale="70000" lnSpcReduction="20000"/>
          </a:bodyPr>
          <a:lstStyle/>
          <a:p>
            <a:pPr marL="0" indent="0">
              <a:buNone/>
            </a:pPr>
            <a:r>
              <a:rPr lang="en-US" sz="2400" dirty="0" smtClean="0"/>
              <a:t>pick a text classification task</a:t>
            </a:r>
          </a:p>
          <a:p>
            <a:pPr lvl="1"/>
            <a:r>
              <a:rPr lang="en-US" sz="2000" dirty="0" smtClean="0"/>
              <a:t>evaluate different machine learning methods</a:t>
            </a:r>
          </a:p>
          <a:p>
            <a:pPr lvl="1"/>
            <a:r>
              <a:rPr lang="en-US" sz="2000" dirty="0" smtClean="0"/>
              <a:t>implement a machine learning method</a:t>
            </a:r>
          </a:p>
          <a:p>
            <a:pPr lvl="1"/>
            <a:r>
              <a:rPr lang="en-US" sz="2000" dirty="0" smtClean="0"/>
              <a:t>analyze different feature categories</a:t>
            </a:r>
          </a:p>
          <a:p>
            <a:pPr marL="0" indent="0">
              <a:buNone/>
            </a:pPr>
            <a:endParaRPr lang="en-US" sz="2300" dirty="0" smtClean="0"/>
          </a:p>
          <a:p>
            <a:pPr marL="0" indent="0">
              <a:buNone/>
            </a:pPr>
            <a:r>
              <a:rPr lang="en-US" sz="2300" dirty="0" smtClean="0"/>
              <a:t>n-gram language modeling</a:t>
            </a:r>
          </a:p>
          <a:p>
            <a:pPr lvl="1"/>
            <a:r>
              <a:rPr lang="en-US" sz="2000" dirty="0" smtClean="0"/>
              <a:t>implement and compare other smoothing techniques</a:t>
            </a:r>
          </a:p>
          <a:p>
            <a:pPr lvl="1"/>
            <a:r>
              <a:rPr lang="en-US" sz="2000" dirty="0" smtClean="0"/>
              <a:t>implement alternative models</a:t>
            </a:r>
          </a:p>
          <a:p>
            <a:pPr marL="0" indent="0">
              <a:buNone/>
            </a:pPr>
            <a:endParaRPr lang="en-US" sz="2300" dirty="0" smtClean="0"/>
          </a:p>
          <a:p>
            <a:pPr marL="0" indent="0">
              <a:buNone/>
            </a:pPr>
            <a:r>
              <a:rPr lang="en-US" sz="2300" dirty="0" smtClean="0"/>
              <a:t>parsing</a:t>
            </a:r>
          </a:p>
          <a:p>
            <a:pPr lvl="1"/>
            <a:r>
              <a:rPr lang="en-US" sz="2000" dirty="0" smtClean="0"/>
              <a:t>lexicalized PCFG (with smoothing)</a:t>
            </a:r>
          </a:p>
          <a:p>
            <a:pPr lvl="1"/>
            <a:r>
              <a:rPr lang="en-US" sz="2000" dirty="0" smtClean="0"/>
              <a:t>n-best list generation</a:t>
            </a:r>
          </a:p>
          <a:p>
            <a:pPr lvl="1"/>
            <a:r>
              <a:rPr lang="en-US" sz="2000" dirty="0" smtClean="0"/>
              <a:t>parse output </a:t>
            </a:r>
            <a:r>
              <a:rPr lang="en-US" sz="2000" dirty="0" err="1" smtClean="0"/>
              <a:t>reranking</a:t>
            </a:r>
            <a:endParaRPr lang="en-US" sz="2300" dirty="0" smtClean="0"/>
          </a:p>
          <a:p>
            <a:pPr lvl="1"/>
            <a:r>
              <a:rPr lang="en-US" sz="2000" dirty="0" smtClean="0"/>
              <a:t>implement another parsing approach and compare</a:t>
            </a:r>
          </a:p>
          <a:p>
            <a:pPr lvl="1"/>
            <a:r>
              <a:rPr lang="en-US" sz="2000" dirty="0" smtClean="0"/>
              <a:t>parsing non-traditional domains (e.g. twitter)</a:t>
            </a:r>
            <a:endParaRPr lang="en-US" sz="2300" dirty="0" smtClean="0"/>
          </a:p>
          <a:p>
            <a:pPr marL="0" indent="0">
              <a:buNone/>
            </a:pPr>
            <a:endParaRPr lang="en-US" sz="2300" dirty="0" smtClean="0"/>
          </a:p>
          <a:p>
            <a:pPr marL="0" indent="0">
              <a:buNone/>
            </a:pPr>
            <a:r>
              <a:rPr lang="en-US" sz="2300" dirty="0" smtClean="0"/>
              <a:t>EM</a:t>
            </a:r>
          </a:p>
          <a:p>
            <a:pPr lvl="1"/>
            <a:r>
              <a:rPr lang="en-US" sz="2000" dirty="0" smtClean="0"/>
              <a:t>try and implement IBM model 2</a:t>
            </a:r>
          </a:p>
          <a:p>
            <a:pPr lvl="1"/>
            <a:r>
              <a:rPr lang="en-US" sz="2000" dirty="0" smtClean="0"/>
              <a:t>word-level translation models</a:t>
            </a:r>
          </a:p>
        </p:txBody>
      </p:sp>
    </p:spTree>
    <p:extLst>
      <p:ext uri="{BB962C8B-B14F-4D97-AF65-F5344CB8AC3E}">
        <p14:creationId xmlns:p14="http://schemas.microsoft.com/office/powerpoint/2010/main" val="28907575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smtClean="0">
                <a:solidFill>
                  <a:srgbClr val="FF6600"/>
                </a:solidFill>
              </a:rPr>
              <a:t>red, round, no leaf, 4oz, …</a:t>
            </a:r>
            <a:endParaRPr lang="en-US" sz="2000" dirty="0">
              <a:solidFill>
                <a:srgbClr val="FF6600"/>
              </a:solidFill>
            </a:endParaRP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smtClean="0"/>
              <a:t>model/</a:t>
            </a:r>
          </a:p>
          <a:p>
            <a:r>
              <a:rPr lang="en-US" sz="2400" dirty="0" smtClean="0"/>
              <a:t>classifier</a:t>
            </a:r>
            <a:endParaRPr lang="en-US" sz="2400" dirty="0"/>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smtClean="0"/>
              <a:t>The model can then classify a new example </a:t>
            </a:r>
            <a:r>
              <a:rPr lang="en-US" sz="2400" i="1" dirty="0" smtClean="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smtClean="0"/>
              <a:t>predict</a:t>
            </a:r>
            <a:endParaRPr lang="en-US" sz="2800" dirty="0"/>
          </a:p>
        </p:txBody>
      </p:sp>
      <p:sp>
        <p:nvSpPr>
          <p:cNvPr id="4" name="TextBox 3"/>
          <p:cNvSpPr txBox="1"/>
          <p:nvPr/>
        </p:nvSpPr>
        <p:spPr>
          <a:xfrm>
            <a:off x="6738888" y="3149875"/>
            <a:ext cx="2012562" cy="1077218"/>
          </a:xfrm>
          <a:prstGeom prst="rect">
            <a:avLst/>
          </a:prstGeom>
          <a:noFill/>
        </p:spPr>
        <p:txBody>
          <a:bodyPr wrap="square" rtlCol="0">
            <a:spAutoFit/>
          </a:bodyPr>
          <a:lstStyle/>
          <a:p>
            <a:r>
              <a:rPr lang="en-US" sz="3200" dirty="0" smtClean="0">
                <a:solidFill>
                  <a:srgbClr val="FF0000"/>
                </a:solidFill>
              </a:rPr>
              <a:t>Apple or banana?</a:t>
            </a:r>
            <a:endParaRPr lang="en-US" sz="3200" dirty="0">
              <a:solidFill>
                <a:srgbClr val="FF0000"/>
              </a:solidFill>
            </a:endParaRPr>
          </a:p>
        </p:txBody>
      </p:sp>
    </p:spTree>
    <p:extLst>
      <p:ext uri="{BB962C8B-B14F-4D97-AF65-F5344CB8AC3E}">
        <p14:creationId xmlns:p14="http://schemas.microsoft.com/office/powerpoint/2010/main" val="7572407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smtClean="0">
                <a:solidFill>
                  <a:srgbClr val="FF6600"/>
                </a:solidFill>
              </a:rPr>
              <a:t>red, round, no leaf, 4oz, …</a:t>
            </a:r>
            <a:endParaRPr lang="en-US" sz="2000" dirty="0">
              <a:solidFill>
                <a:srgbClr val="FF6600"/>
              </a:solidFill>
            </a:endParaRP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smtClean="0"/>
              <a:t>model/</a:t>
            </a:r>
          </a:p>
          <a:p>
            <a:r>
              <a:rPr lang="en-US" sz="2400" dirty="0" smtClean="0"/>
              <a:t>classifier</a:t>
            </a:r>
            <a:endParaRPr lang="en-US" sz="2400" dirty="0"/>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smtClean="0"/>
              <a:t>The model can then classify a new example </a:t>
            </a:r>
            <a:r>
              <a:rPr lang="en-US" sz="2400" i="1" dirty="0" smtClean="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smtClean="0"/>
              <a:t>predict</a:t>
            </a:r>
            <a:endParaRPr lang="en-US" sz="2800" dirty="0"/>
          </a:p>
        </p:txBody>
      </p:sp>
      <p:sp>
        <p:nvSpPr>
          <p:cNvPr id="4" name="TextBox 3"/>
          <p:cNvSpPr txBox="1"/>
          <p:nvPr/>
        </p:nvSpPr>
        <p:spPr>
          <a:xfrm>
            <a:off x="6846595" y="3442263"/>
            <a:ext cx="2012562" cy="584776"/>
          </a:xfrm>
          <a:prstGeom prst="rect">
            <a:avLst/>
          </a:prstGeom>
          <a:noFill/>
        </p:spPr>
        <p:txBody>
          <a:bodyPr wrap="square" rtlCol="0">
            <a:spAutoFit/>
          </a:bodyPr>
          <a:lstStyle/>
          <a:p>
            <a:r>
              <a:rPr lang="en-US" sz="3200" dirty="0" smtClean="0">
                <a:solidFill>
                  <a:srgbClr val="008000"/>
                </a:solidFill>
              </a:rPr>
              <a:t>Apple</a:t>
            </a:r>
            <a:endParaRPr lang="en-US" sz="3200" dirty="0">
              <a:solidFill>
                <a:srgbClr val="008000"/>
              </a:solidFill>
            </a:endParaRPr>
          </a:p>
        </p:txBody>
      </p:sp>
      <p:sp>
        <p:nvSpPr>
          <p:cNvPr id="3" name="TextBox 2"/>
          <p:cNvSpPr txBox="1"/>
          <p:nvPr/>
        </p:nvSpPr>
        <p:spPr>
          <a:xfrm>
            <a:off x="3781422" y="4876154"/>
            <a:ext cx="1602121" cy="830997"/>
          </a:xfrm>
          <a:prstGeom prst="rect">
            <a:avLst/>
          </a:prstGeom>
          <a:noFill/>
        </p:spPr>
        <p:txBody>
          <a:bodyPr wrap="none" rtlCol="0">
            <a:spAutoFit/>
          </a:bodyPr>
          <a:lstStyle/>
          <a:p>
            <a:r>
              <a:rPr lang="en-US" sz="4800" dirty="0" smtClean="0">
                <a:solidFill>
                  <a:srgbClr val="FF0000"/>
                </a:solidFill>
              </a:rPr>
              <a:t>Why?</a:t>
            </a:r>
            <a:endParaRPr lang="en-US" sz="4800" dirty="0">
              <a:solidFill>
                <a:srgbClr val="FF0000"/>
              </a:solidFill>
            </a:endParaRPr>
          </a:p>
        </p:txBody>
      </p:sp>
    </p:spTree>
    <p:extLst>
      <p:ext uri="{BB962C8B-B14F-4D97-AF65-F5344CB8AC3E}">
        <p14:creationId xmlns:p14="http://schemas.microsoft.com/office/powerpoint/2010/main" val="28762082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smtClean="0">
                <a:solidFill>
                  <a:srgbClr val="FF6600"/>
                </a:solidFill>
              </a:rPr>
              <a:t>red, round, leaf, 3oz, …</a:t>
            </a:r>
            <a:endParaRPr lang="en-US" sz="2000" dirty="0">
              <a:solidFill>
                <a:srgbClr val="FF6600"/>
              </a:solidFill>
            </a:endParaRP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smtClean="0">
                <a:solidFill>
                  <a:srgbClr val="FF6600"/>
                </a:solidFill>
              </a:rPr>
              <a:t>green, round, no leaf, 4oz, …</a:t>
            </a:r>
            <a:endParaRPr lang="en-US" sz="2000" dirty="0">
              <a:solidFill>
                <a:srgbClr val="FF6600"/>
              </a:solidFill>
            </a:endParaRP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smtClean="0">
                <a:solidFill>
                  <a:srgbClr val="FF6600"/>
                </a:solidFill>
              </a:rPr>
              <a:t>yellow, curved, no leaf, 4oz, …</a:t>
            </a:r>
            <a:endParaRPr lang="en-US" sz="2000" dirty="0">
              <a:solidFill>
                <a:srgbClr val="FF6600"/>
              </a:solidFill>
            </a:endParaRP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smtClean="0">
                <a:solidFill>
                  <a:srgbClr val="FF6600"/>
                </a:solidFill>
              </a:rPr>
              <a:t>green, curved, no leaf, 5oz, …</a:t>
            </a:r>
            <a:endParaRPr lang="en-US" sz="2000" dirty="0">
              <a:solidFill>
                <a:srgbClr val="FF6600"/>
              </a:solidFill>
            </a:endParaRP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smtClean="0">
                <a:solidFill>
                  <a:srgbClr val="008000"/>
                </a:solidFill>
              </a:rPr>
              <a:t>label</a:t>
            </a:r>
            <a:endParaRPr lang="en-US" sz="2400" dirty="0">
              <a:solidFill>
                <a:srgbClr val="008000"/>
              </a:solidFill>
            </a:endParaRP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smtClean="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smtClean="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smtClean="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smtClean="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smtClean="0">
                <a:solidFill>
                  <a:srgbClr val="008000"/>
                </a:solidFill>
              </a:rPr>
              <a:t>examples</a:t>
            </a:r>
            <a:endParaRPr lang="en-US" sz="2000" dirty="0">
              <a:solidFill>
                <a:srgbClr val="008000"/>
              </a:solidFill>
            </a:endParaRP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smtClean="0">
                <a:solidFill>
                  <a:srgbClr val="FF6600"/>
                </a:solidFill>
              </a:rPr>
              <a:t>red, round, no leaf, 4oz, …</a:t>
            </a:r>
            <a:endParaRPr lang="en-US" sz="2000" dirty="0">
              <a:solidFill>
                <a:srgbClr val="FF6600"/>
              </a:solidFill>
            </a:endParaRP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smtClean="0">
                <a:solidFill>
                  <a:srgbClr val="FF0000"/>
                </a:solidFill>
                <a:latin typeface="Arial"/>
                <a:cs typeface="Arial"/>
              </a:rPr>
              <a:t>?</a:t>
            </a:r>
            <a:endParaRPr lang="en-US" sz="4800" dirty="0">
              <a:solidFill>
                <a:srgbClr val="FF0000"/>
              </a:solidFill>
              <a:latin typeface="Arial"/>
              <a:cs typeface="Arial"/>
            </a:endParaRPr>
          </a:p>
        </p:txBody>
      </p:sp>
      <p:sp>
        <p:nvSpPr>
          <p:cNvPr id="22" name="TextBox 21"/>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spTree>
    <p:extLst>
      <p:ext uri="{BB962C8B-B14F-4D97-AF65-F5344CB8AC3E}">
        <p14:creationId xmlns:p14="http://schemas.microsoft.com/office/powerpoint/2010/main" val="5115752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smtClean="0">
                <a:solidFill>
                  <a:srgbClr val="FF6600"/>
                </a:solidFill>
              </a:rPr>
              <a:t>red, round, leaf, 3oz, …</a:t>
            </a:r>
            <a:endParaRPr lang="en-US" sz="2000" dirty="0">
              <a:solidFill>
                <a:srgbClr val="FF6600"/>
              </a:solidFill>
            </a:endParaRP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smtClean="0">
                <a:solidFill>
                  <a:srgbClr val="FF6600"/>
                </a:solidFill>
              </a:rPr>
              <a:t>green, round, no leaf, 4oz, …</a:t>
            </a:r>
            <a:endParaRPr lang="en-US" sz="2000" dirty="0">
              <a:solidFill>
                <a:srgbClr val="FF6600"/>
              </a:solidFill>
            </a:endParaRP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smtClean="0">
                <a:solidFill>
                  <a:srgbClr val="FF6600"/>
                </a:solidFill>
              </a:rPr>
              <a:t>yellow, curved, no leaf, 4oz, …</a:t>
            </a:r>
            <a:endParaRPr lang="en-US" sz="2000" dirty="0">
              <a:solidFill>
                <a:srgbClr val="FF6600"/>
              </a:solidFill>
            </a:endParaRP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smtClean="0">
                <a:solidFill>
                  <a:srgbClr val="FF6600"/>
                </a:solidFill>
              </a:rPr>
              <a:t>green, curved, no leaf, 5oz, …</a:t>
            </a:r>
            <a:endParaRPr lang="en-US" sz="2000" dirty="0">
              <a:solidFill>
                <a:srgbClr val="FF6600"/>
              </a:solidFill>
            </a:endParaRP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smtClean="0">
                <a:solidFill>
                  <a:srgbClr val="008000"/>
                </a:solidFill>
              </a:rPr>
              <a:t>label</a:t>
            </a:r>
            <a:endParaRPr lang="en-US" sz="2400" dirty="0">
              <a:solidFill>
                <a:srgbClr val="008000"/>
              </a:solidFill>
            </a:endParaRP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smtClean="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smtClean="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smtClean="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smtClean="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smtClean="0">
                <a:solidFill>
                  <a:srgbClr val="008000"/>
                </a:solidFill>
              </a:rPr>
              <a:t>examples</a:t>
            </a:r>
            <a:endParaRPr lang="en-US" sz="2000" dirty="0">
              <a:solidFill>
                <a:srgbClr val="008000"/>
              </a:solidFill>
            </a:endParaRP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smtClean="0">
                <a:solidFill>
                  <a:srgbClr val="FF6600"/>
                </a:solidFill>
              </a:rPr>
              <a:t>red, round, no leaf, 4oz, …</a:t>
            </a:r>
            <a:endParaRPr lang="en-US" sz="2000" dirty="0">
              <a:solidFill>
                <a:srgbClr val="FF6600"/>
              </a:solidFill>
            </a:endParaRP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smtClean="0">
                <a:solidFill>
                  <a:srgbClr val="FF0000"/>
                </a:solidFill>
                <a:latin typeface="Arial"/>
                <a:cs typeface="Arial"/>
              </a:rPr>
              <a:t>?</a:t>
            </a:r>
            <a:endParaRPr lang="en-US" sz="4800" dirty="0">
              <a:solidFill>
                <a:srgbClr val="FF0000"/>
              </a:solidFill>
              <a:latin typeface="Arial"/>
              <a:cs typeface="Arial"/>
            </a:endParaRPr>
          </a:p>
        </p:txBody>
      </p:sp>
      <p:sp>
        <p:nvSpPr>
          <p:cNvPr id="6" name="Rectangle 5"/>
          <p:cNvSpPr/>
          <p:nvPr/>
        </p:nvSpPr>
        <p:spPr>
          <a:xfrm>
            <a:off x="314245" y="2770772"/>
            <a:ext cx="1203976" cy="349425"/>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781915" y="3592391"/>
            <a:ext cx="1342118" cy="368068"/>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700650" y="4569718"/>
            <a:ext cx="4510870" cy="954107"/>
          </a:xfrm>
          <a:prstGeom prst="rect">
            <a:avLst/>
          </a:prstGeom>
          <a:noFill/>
        </p:spPr>
        <p:txBody>
          <a:bodyPr wrap="square" rtlCol="0">
            <a:spAutoFit/>
          </a:bodyPr>
          <a:lstStyle/>
          <a:p>
            <a:r>
              <a:rPr lang="en-US" sz="2800" dirty="0" smtClean="0">
                <a:solidFill>
                  <a:srgbClr val="008000"/>
                </a:solidFill>
              </a:rPr>
              <a:t>Learning is about </a:t>
            </a:r>
            <a:r>
              <a:rPr lang="en-US" sz="2800" b="1" i="1" dirty="0" smtClean="0">
                <a:solidFill>
                  <a:srgbClr val="008000"/>
                </a:solidFill>
              </a:rPr>
              <a:t>generalizing</a:t>
            </a:r>
            <a:r>
              <a:rPr lang="en-US" sz="2800" dirty="0" smtClean="0">
                <a:solidFill>
                  <a:srgbClr val="008000"/>
                </a:solidFill>
              </a:rPr>
              <a:t> from the training data</a:t>
            </a:r>
            <a:endParaRPr lang="en-US" sz="2800" dirty="0">
              <a:solidFill>
                <a:srgbClr val="008000"/>
              </a:solidFill>
            </a:endParaRPr>
          </a:p>
        </p:txBody>
      </p:sp>
      <p:sp>
        <p:nvSpPr>
          <p:cNvPr id="20" name="TextBox 19"/>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sp>
        <p:nvSpPr>
          <p:cNvPr id="8" name="TextBox 7"/>
          <p:cNvSpPr txBox="1"/>
          <p:nvPr/>
        </p:nvSpPr>
        <p:spPr>
          <a:xfrm>
            <a:off x="4700649" y="5649915"/>
            <a:ext cx="4341165" cy="954107"/>
          </a:xfrm>
          <a:prstGeom prst="rect">
            <a:avLst/>
          </a:prstGeom>
          <a:noFill/>
        </p:spPr>
        <p:txBody>
          <a:bodyPr wrap="square" rtlCol="0">
            <a:spAutoFit/>
          </a:bodyPr>
          <a:lstStyle/>
          <a:p>
            <a:r>
              <a:rPr lang="en-US" sz="2800" dirty="0" smtClean="0">
                <a:solidFill>
                  <a:srgbClr val="FF0000"/>
                </a:solidFill>
              </a:rPr>
              <a:t>What does this assume about the training and test set?</a:t>
            </a:r>
            <a:endParaRPr lang="en-US" sz="2800" dirty="0">
              <a:solidFill>
                <a:srgbClr val="FF0000"/>
              </a:solidFill>
            </a:endParaRPr>
          </a:p>
        </p:txBody>
      </p:sp>
    </p:spTree>
    <p:extLst>
      <p:ext uri="{BB962C8B-B14F-4D97-AF65-F5344CB8AC3E}">
        <p14:creationId xmlns:p14="http://schemas.microsoft.com/office/powerpoint/2010/main" val="2679113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predicts future</a:t>
            </a:r>
            <a:endParaRPr lang="en-US" dirty="0"/>
          </a:p>
        </p:txBody>
      </p:sp>
      <p:pic>
        <p:nvPicPr>
          <p:cNvPr id="4" name="Picture 3"/>
          <p:cNvPicPr>
            <a:picLocks noChangeAspect="1"/>
          </p:cNvPicPr>
          <p:nvPr/>
        </p:nvPicPr>
        <p:blipFill>
          <a:blip r:embed="rId2"/>
          <a:stretch>
            <a:fillRect/>
          </a:stretch>
        </p:blipFill>
        <p:spPr>
          <a:xfrm>
            <a:off x="598969" y="2681101"/>
            <a:ext cx="1146630" cy="1124147"/>
          </a:xfrm>
          <a:prstGeom prst="rect">
            <a:avLst/>
          </a:prstGeom>
        </p:spPr>
      </p:pic>
      <p:pic>
        <p:nvPicPr>
          <p:cNvPr id="5" name="Picture 4"/>
          <p:cNvPicPr>
            <a:picLocks noChangeAspect="1"/>
          </p:cNvPicPr>
          <p:nvPr/>
        </p:nvPicPr>
        <p:blipFill>
          <a:blip r:embed="rId3"/>
          <a:stretch>
            <a:fillRect/>
          </a:stretch>
        </p:blipFill>
        <p:spPr>
          <a:xfrm>
            <a:off x="1745599" y="3377168"/>
            <a:ext cx="887704" cy="894429"/>
          </a:xfrm>
          <a:prstGeom prst="rect">
            <a:avLst/>
          </a:prstGeom>
        </p:spPr>
      </p:pic>
      <p:pic>
        <p:nvPicPr>
          <p:cNvPr id="6" name="Picture 5"/>
          <p:cNvPicPr>
            <a:picLocks noChangeAspect="1"/>
          </p:cNvPicPr>
          <p:nvPr/>
        </p:nvPicPr>
        <p:blipFill>
          <a:blip r:embed="rId4"/>
          <a:stretch>
            <a:fillRect/>
          </a:stretch>
        </p:blipFill>
        <p:spPr>
          <a:xfrm>
            <a:off x="985111" y="4367519"/>
            <a:ext cx="1103502" cy="649119"/>
          </a:xfrm>
          <a:prstGeom prst="rect">
            <a:avLst/>
          </a:prstGeom>
        </p:spPr>
      </p:pic>
      <p:pic>
        <p:nvPicPr>
          <p:cNvPr id="7" name="Picture 6"/>
          <p:cNvPicPr>
            <a:picLocks noChangeAspect="1"/>
          </p:cNvPicPr>
          <p:nvPr/>
        </p:nvPicPr>
        <p:blipFill>
          <a:blip r:embed="rId5"/>
          <a:stretch>
            <a:fillRect/>
          </a:stretch>
        </p:blipFill>
        <p:spPr>
          <a:xfrm>
            <a:off x="2313577" y="466845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2" name="Picture 11"/>
          <p:cNvPicPr>
            <a:picLocks noChangeAspect="1"/>
          </p:cNvPicPr>
          <p:nvPr/>
        </p:nvPicPr>
        <p:blipFill>
          <a:blip r:embed="rId2"/>
          <a:stretch>
            <a:fillRect/>
          </a:stretch>
        </p:blipFill>
        <p:spPr>
          <a:xfrm>
            <a:off x="2241625" y="2184382"/>
            <a:ext cx="1146630" cy="1124147"/>
          </a:xfrm>
          <a:prstGeom prst="rect">
            <a:avLst/>
          </a:prstGeom>
        </p:spPr>
      </p:pic>
      <p:pic>
        <p:nvPicPr>
          <p:cNvPr id="13" name="Picture 12"/>
          <p:cNvPicPr>
            <a:picLocks noChangeAspect="1"/>
          </p:cNvPicPr>
          <p:nvPr/>
        </p:nvPicPr>
        <p:blipFill>
          <a:blip r:embed="rId3"/>
          <a:stretch>
            <a:fillRect/>
          </a:stretch>
        </p:blipFill>
        <p:spPr>
          <a:xfrm>
            <a:off x="3388255" y="2880449"/>
            <a:ext cx="887704" cy="894429"/>
          </a:xfrm>
          <a:prstGeom prst="rect">
            <a:avLst/>
          </a:prstGeom>
        </p:spPr>
      </p:pic>
      <p:pic>
        <p:nvPicPr>
          <p:cNvPr id="14" name="Picture 13"/>
          <p:cNvPicPr>
            <a:picLocks noChangeAspect="1"/>
          </p:cNvPicPr>
          <p:nvPr/>
        </p:nvPicPr>
        <p:blipFill>
          <a:blip r:embed="rId4"/>
          <a:stretch>
            <a:fillRect/>
          </a:stretch>
        </p:blipFill>
        <p:spPr>
          <a:xfrm>
            <a:off x="2627767" y="3870800"/>
            <a:ext cx="1103502" cy="649119"/>
          </a:xfrm>
          <a:prstGeom prst="rect">
            <a:avLst/>
          </a:prstGeom>
        </p:spPr>
      </p:pic>
      <p:pic>
        <p:nvPicPr>
          <p:cNvPr id="15" name="Picture 14"/>
          <p:cNvPicPr>
            <a:picLocks noChangeAspect="1"/>
          </p:cNvPicPr>
          <p:nvPr/>
        </p:nvPicPr>
        <p:blipFill>
          <a:blip r:embed="rId4"/>
          <a:stretch>
            <a:fillRect/>
          </a:stretch>
        </p:blipFill>
        <p:spPr>
          <a:xfrm>
            <a:off x="985111" y="5373761"/>
            <a:ext cx="1103502" cy="649119"/>
          </a:xfrm>
          <a:prstGeom prst="rect">
            <a:avLst/>
          </a:prstGeom>
        </p:spPr>
      </p:pic>
      <p:pic>
        <p:nvPicPr>
          <p:cNvPr id="16" name="Picture 15"/>
          <p:cNvPicPr>
            <a:picLocks noChangeAspect="1"/>
          </p:cNvPicPr>
          <p:nvPr/>
        </p:nvPicPr>
        <p:blipFill>
          <a:blip r:embed="rId5"/>
          <a:stretch>
            <a:fillRect/>
          </a:stretch>
        </p:blipFill>
        <p:spPr>
          <a:xfrm>
            <a:off x="2627767" y="5373761"/>
            <a:ext cx="1220008" cy="696376"/>
          </a:xfrm>
          <a:prstGeom prst="rect">
            <a:avLst/>
          </a:prstGeom>
        </p:spPr>
      </p:pic>
      <p:pic>
        <p:nvPicPr>
          <p:cNvPr id="17" name="Picture 16"/>
          <p:cNvPicPr>
            <a:picLocks noChangeAspect="1"/>
          </p:cNvPicPr>
          <p:nvPr/>
        </p:nvPicPr>
        <p:blipFill>
          <a:blip r:embed="rId2"/>
          <a:stretch>
            <a:fillRect/>
          </a:stretch>
        </p:blipFill>
        <p:spPr>
          <a:xfrm>
            <a:off x="6094165" y="2631711"/>
            <a:ext cx="1146630" cy="1124147"/>
          </a:xfrm>
          <a:prstGeom prst="rect">
            <a:avLst/>
          </a:prstGeom>
        </p:spPr>
      </p:pic>
      <p:pic>
        <p:nvPicPr>
          <p:cNvPr id="18" name="Picture 17"/>
          <p:cNvPicPr>
            <a:picLocks noChangeAspect="1"/>
          </p:cNvPicPr>
          <p:nvPr/>
        </p:nvPicPr>
        <p:blipFill>
          <a:blip r:embed="rId3"/>
          <a:stretch>
            <a:fillRect/>
          </a:stretch>
        </p:blipFill>
        <p:spPr>
          <a:xfrm>
            <a:off x="7240795" y="3327778"/>
            <a:ext cx="887704" cy="894429"/>
          </a:xfrm>
          <a:prstGeom prst="rect">
            <a:avLst/>
          </a:prstGeom>
        </p:spPr>
      </p:pic>
      <p:pic>
        <p:nvPicPr>
          <p:cNvPr id="19" name="Picture 18"/>
          <p:cNvPicPr>
            <a:picLocks noChangeAspect="1"/>
          </p:cNvPicPr>
          <p:nvPr/>
        </p:nvPicPr>
        <p:blipFill>
          <a:blip r:embed="rId4"/>
          <a:stretch>
            <a:fillRect/>
          </a:stretch>
        </p:blipFill>
        <p:spPr>
          <a:xfrm>
            <a:off x="6480307" y="4318129"/>
            <a:ext cx="1103502" cy="649119"/>
          </a:xfrm>
          <a:prstGeom prst="rect">
            <a:avLst/>
          </a:prstGeom>
        </p:spPr>
      </p:pic>
    </p:spTree>
    <p:extLst>
      <p:ext uri="{BB962C8B-B14F-4D97-AF65-F5344CB8AC3E}">
        <p14:creationId xmlns:p14="http://schemas.microsoft.com/office/powerpoint/2010/main" val="157281194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predicts future</a:t>
            </a:r>
            <a:endParaRPr lang="en-US" dirty="0"/>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pic>
        <p:nvPicPr>
          <p:cNvPr id="7" name="Picture 6"/>
          <p:cNvPicPr>
            <a:picLocks noChangeAspect="1"/>
          </p:cNvPicPr>
          <p:nvPr/>
        </p:nvPicPr>
        <p:blipFill>
          <a:blip r:embed="rId4"/>
          <a:stretch>
            <a:fillRect/>
          </a:stretch>
        </p:blipFill>
        <p:spPr>
          <a:xfrm>
            <a:off x="6731987" y="223966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16" name="Picture 15"/>
          <p:cNvPicPr>
            <a:picLocks noChangeAspect="1"/>
          </p:cNvPicPr>
          <p:nvPr/>
        </p:nvPicPr>
        <p:blipFill>
          <a:blip r:embed="rId4"/>
          <a:stretch>
            <a:fillRect/>
          </a:stretch>
        </p:blipFill>
        <p:spPr>
          <a:xfrm>
            <a:off x="7046177" y="2944971"/>
            <a:ext cx="1220008" cy="696376"/>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8" name="Picture 7"/>
          <p:cNvPicPr>
            <a:picLocks noChangeAspect="1"/>
          </p:cNvPicPr>
          <p:nvPr/>
        </p:nvPicPr>
        <p:blipFill>
          <a:blip r:embed="rId5"/>
          <a:stretch>
            <a:fillRect/>
          </a:stretch>
        </p:blipFill>
        <p:spPr>
          <a:xfrm>
            <a:off x="5864352" y="2498831"/>
            <a:ext cx="634277" cy="794328"/>
          </a:xfrm>
          <a:prstGeom prst="rect">
            <a:avLst/>
          </a:prstGeom>
        </p:spPr>
      </p:pic>
      <p:pic>
        <p:nvPicPr>
          <p:cNvPr id="23" name="Picture 22"/>
          <p:cNvPicPr>
            <a:picLocks noChangeAspect="1"/>
          </p:cNvPicPr>
          <p:nvPr/>
        </p:nvPicPr>
        <p:blipFill>
          <a:blip r:embed="rId5"/>
          <a:stretch>
            <a:fillRect/>
          </a:stretch>
        </p:blipFill>
        <p:spPr>
          <a:xfrm>
            <a:off x="6731987" y="3789994"/>
            <a:ext cx="634277" cy="794328"/>
          </a:xfrm>
          <a:prstGeom prst="rect">
            <a:avLst/>
          </a:prstGeom>
        </p:spPr>
      </p:pic>
      <p:pic>
        <p:nvPicPr>
          <p:cNvPr id="24" name="Picture 23"/>
          <p:cNvPicPr>
            <a:picLocks noChangeAspect="1"/>
          </p:cNvPicPr>
          <p:nvPr/>
        </p:nvPicPr>
        <p:blipFill>
          <a:blip r:embed="rId4"/>
          <a:stretch>
            <a:fillRect/>
          </a:stretch>
        </p:blipFill>
        <p:spPr>
          <a:xfrm>
            <a:off x="5278621" y="3441806"/>
            <a:ext cx="1220008" cy="696376"/>
          </a:xfrm>
          <a:prstGeom prst="rect">
            <a:avLst/>
          </a:prstGeom>
        </p:spPr>
      </p:pic>
      <p:pic>
        <p:nvPicPr>
          <p:cNvPr id="25" name="Picture 24"/>
          <p:cNvPicPr>
            <a:picLocks noChangeAspect="1"/>
          </p:cNvPicPr>
          <p:nvPr/>
        </p:nvPicPr>
        <p:blipFill>
          <a:blip r:embed="rId5"/>
          <a:stretch>
            <a:fillRect/>
          </a:stretch>
        </p:blipFill>
        <p:spPr>
          <a:xfrm>
            <a:off x="7812341" y="4076998"/>
            <a:ext cx="634277" cy="794328"/>
          </a:xfrm>
          <a:prstGeom prst="rect">
            <a:avLst/>
          </a:prstGeom>
        </p:spPr>
      </p:pic>
      <p:sp>
        <p:nvSpPr>
          <p:cNvPr id="9" name="TextBox 8"/>
          <p:cNvSpPr txBox="1"/>
          <p:nvPr/>
        </p:nvSpPr>
        <p:spPr>
          <a:xfrm>
            <a:off x="1194684" y="6272556"/>
            <a:ext cx="6453209" cy="461665"/>
          </a:xfrm>
          <a:prstGeom prst="rect">
            <a:avLst/>
          </a:prstGeom>
          <a:noFill/>
        </p:spPr>
        <p:txBody>
          <a:bodyPr wrap="none" rtlCol="0">
            <a:spAutoFit/>
          </a:bodyPr>
          <a:lstStyle/>
          <a:p>
            <a:r>
              <a:rPr lang="en-US" sz="2400" b="1" dirty="0" smtClean="0">
                <a:solidFill>
                  <a:srgbClr val="0000FF"/>
                </a:solidFill>
              </a:rPr>
              <a:t>Not always the case, but we’ll often assume it is!</a:t>
            </a:r>
            <a:endParaRPr lang="en-US" sz="2400" b="1" dirty="0">
              <a:solidFill>
                <a:srgbClr val="0000FF"/>
              </a:solidFill>
            </a:endParaRPr>
          </a:p>
        </p:txBody>
      </p:sp>
    </p:spTree>
    <p:extLst>
      <p:ext uri="{BB962C8B-B14F-4D97-AF65-F5344CB8AC3E}">
        <p14:creationId xmlns:p14="http://schemas.microsoft.com/office/powerpoint/2010/main" val="49103437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predicts future</a:t>
            </a:r>
            <a:endParaRPr lang="en-US" dirty="0"/>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3" name="Picture 2"/>
          <p:cNvPicPr>
            <a:picLocks noChangeAspect="1"/>
          </p:cNvPicPr>
          <p:nvPr/>
        </p:nvPicPr>
        <p:blipFill>
          <a:blip r:embed="rId4"/>
          <a:stretch>
            <a:fillRect/>
          </a:stretch>
        </p:blipFill>
        <p:spPr>
          <a:xfrm>
            <a:off x="5955598" y="2354327"/>
            <a:ext cx="963030" cy="975986"/>
          </a:xfrm>
          <a:prstGeom prst="rect">
            <a:avLst/>
          </a:prstGeom>
        </p:spPr>
      </p:pic>
      <p:pic>
        <p:nvPicPr>
          <p:cNvPr id="4" name="Picture 3"/>
          <p:cNvPicPr>
            <a:picLocks noChangeAspect="1"/>
          </p:cNvPicPr>
          <p:nvPr/>
        </p:nvPicPr>
        <p:blipFill>
          <a:blip r:embed="rId5"/>
          <a:stretch>
            <a:fillRect/>
          </a:stretch>
        </p:blipFill>
        <p:spPr>
          <a:xfrm>
            <a:off x="7307223" y="2523479"/>
            <a:ext cx="964264" cy="806834"/>
          </a:xfrm>
          <a:prstGeom prst="rect">
            <a:avLst/>
          </a:prstGeom>
        </p:spPr>
      </p:pic>
      <p:pic>
        <p:nvPicPr>
          <p:cNvPr id="26" name="Picture 25"/>
          <p:cNvPicPr>
            <a:picLocks noChangeAspect="1"/>
          </p:cNvPicPr>
          <p:nvPr/>
        </p:nvPicPr>
        <p:blipFill>
          <a:blip r:embed="rId4"/>
          <a:stretch>
            <a:fillRect/>
          </a:stretch>
        </p:blipFill>
        <p:spPr>
          <a:xfrm>
            <a:off x="6918628" y="3330313"/>
            <a:ext cx="963030" cy="975986"/>
          </a:xfrm>
          <a:prstGeom prst="rect">
            <a:avLst/>
          </a:prstGeom>
        </p:spPr>
      </p:pic>
      <p:pic>
        <p:nvPicPr>
          <p:cNvPr id="27" name="Picture 26"/>
          <p:cNvPicPr>
            <a:picLocks noChangeAspect="1"/>
          </p:cNvPicPr>
          <p:nvPr/>
        </p:nvPicPr>
        <p:blipFill>
          <a:blip r:embed="rId4"/>
          <a:stretch>
            <a:fillRect/>
          </a:stretch>
        </p:blipFill>
        <p:spPr>
          <a:xfrm>
            <a:off x="6107998" y="3985602"/>
            <a:ext cx="963030" cy="975986"/>
          </a:xfrm>
          <a:prstGeom prst="rect">
            <a:avLst/>
          </a:prstGeom>
        </p:spPr>
      </p:pic>
      <p:pic>
        <p:nvPicPr>
          <p:cNvPr id="28" name="Picture 27"/>
          <p:cNvPicPr>
            <a:picLocks noChangeAspect="1"/>
          </p:cNvPicPr>
          <p:nvPr/>
        </p:nvPicPr>
        <p:blipFill>
          <a:blip r:embed="rId5"/>
          <a:stretch>
            <a:fillRect/>
          </a:stretch>
        </p:blipFill>
        <p:spPr>
          <a:xfrm>
            <a:off x="7459623" y="4318368"/>
            <a:ext cx="964264" cy="806834"/>
          </a:xfrm>
          <a:prstGeom prst="rect">
            <a:avLst/>
          </a:prstGeom>
        </p:spPr>
      </p:pic>
      <p:pic>
        <p:nvPicPr>
          <p:cNvPr id="29" name="Picture 28"/>
          <p:cNvPicPr>
            <a:picLocks noChangeAspect="1"/>
          </p:cNvPicPr>
          <p:nvPr/>
        </p:nvPicPr>
        <p:blipFill>
          <a:blip r:embed="rId5"/>
          <a:stretch>
            <a:fillRect/>
          </a:stretch>
        </p:blipFill>
        <p:spPr>
          <a:xfrm>
            <a:off x="5800496" y="3259982"/>
            <a:ext cx="964264" cy="806834"/>
          </a:xfrm>
          <a:prstGeom prst="rect">
            <a:avLst/>
          </a:prstGeom>
        </p:spPr>
      </p:pic>
      <p:sp>
        <p:nvSpPr>
          <p:cNvPr id="23" name="TextBox 22"/>
          <p:cNvSpPr txBox="1"/>
          <p:nvPr/>
        </p:nvSpPr>
        <p:spPr>
          <a:xfrm>
            <a:off x="1194684" y="6272556"/>
            <a:ext cx="6453209" cy="461665"/>
          </a:xfrm>
          <a:prstGeom prst="rect">
            <a:avLst/>
          </a:prstGeom>
          <a:noFill/>
        </p:spPr>
        <p:txBody>
          <a:bodyPr wrap="none" rtlCol="0">
            <a:spAutoFit/>
          </a:bodyPr>
          <a:lstStyle/>
          <a:p>
            <a:r>
              <a:rPr lang="en-US" sz="2400" b="1" dirty="0" smtClean="0">
                <a:solidFill>
                  <a:srgbClr val="0000FF"/>
                </a:solidFill>
              </a:rPr>
              <a:t>Not always the case, but we’ll often assume it is!</a:t>
            </a:r>
            <a:endParaRPr lang="en-US" sz="2400" b="1" dirty="0">
              <a:solidFill>
                <a:srgbClr val="0000FF"/>
              </a:solidFill>
            </a:endParaRPr>
          </a:p>
        </p:txBody>
      </p:sp>
    </p:spTree>
    <p:extLst>
      <p:ext uri="{BB962C8B-B14F-4D97-AF65-F5344CB8AC3E}">
        <p14:creationId xmlns:p14="http://schemas.microsoft.com/office/powerpoint/2010/main" val="24803595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technically…</a:t>
            </a:r>
            <a:endParaRPr lang="en-US" dirty="0"/>
          </a:p>
        </p:txBody>
      </p:sp>
      <p:sp>
        <p:nvSpPr>
          <p:cNvPr id="3" name="Content Placeholder 2"/>
          <p:cNvSpPr>
            <a:spLocks noGrp="1"/>
          </p:cNvSpPr>
          <p:nvPr>
            <p:ph sz="quarter" idx="1"/>
          </p:nvPr>
        </p:nvSpPr>
        <p:spPr>
          <a:xfrm>
            <a:off x="612648" y="1600200"/>
            <a:ext cx="8153400" cy="3640933"/>
          </a:xfrm>
        </p:spPr>
        <p:txBody>
          <a:bodyPr>
            <a:normAutofit lnSpcReduction="10000"/>
          </a:bodyPr>
          <a:lstStyle/>
          <a:p>
            <a:pPr marL="0" indent="0">
              <a:buNone/>
            </a:pPr>
            <a:r>
              <a:rPr lang="en-US" dirty="0" smtClean="0"/>
              <a:t>We are going to use the </a:t>
            </a:r>
            <a:r>
              <a:rPr lang="en-US" i="1" dirty="0" smtClean="0"/>
              <a:t>probabilistic model</a:t>
            </a:r>
            <a:r>
              <a:rPr lang="en-US" dirty="0" smtClean="0"/>
              <a:t> of learning</a:t>
            </a:r>
          </a:p>
          <a:p>
            <a:pPr marL="0" indent="0">
              <a:buNone/>
            </a:pPr>
            <a:endParaRPr lang="en-US" dirty="0"/>
          </a:p>
          <a:p>
            <a:pPr marL="0" indent="0">
              <a:buNone/>
            </a:pPr>
            <a:r>
              <a:rPr lang="en-US" dirty="0" smtClean="0"/>
              <a:t>There is some probability distribution over example/label pairs called the </a:t>
            </a:r>
            <a:r>
              <a:rPr lang="en-US" i="1" dirty="0" smtClean="0"/>
              <a:t>data generating distribution</a:t>
            </a:r>
            <a:endParaRPr lang="en-US" dirty="0" smtClean="0"/>
          </a:p>
          <a:p>
            <a:pPr marL="0" indent="0">
              <a:buNone/>
            </a:pPr>
            <a:endParaRPr lang="en-US" dirty="0"/>
          </a:p>
          <a:p>
            <a:pPr marL="0" indent="0">
              <a:buNone/>
            </a:pPr>
            <a:r>
              <a:rPr lang="en-US" b="1" dirty="0" smtClean="0">
                <a:solidFill>
                  <a:srgbClr val="FF6600"/>
                </a:solidFill>
              </a:rPr>
              <a:t>Both</a:t>
            </a:r>
            <a:r>
              <a:rPr lang="en-US" dirty="0" smtClean="0">
                <a:solidFill>
                  <a:srgbClr val="FF6600"/>
                </a:solidFill>
              </a:rPr>
              <a:t> the training data </a:t>
            </a:r>
            <a:r>
              <a:rPr lang="en-US" b="1" dirty="0" smtClean="0">
                <a:solidFill>
                  <a:srgbClr val="FF6600"/>
                </a:solidFill>
              </a:rPr>
              <a:t>and</a:t>
            </a:r>
            <a:r>
              <a:rPr lang="en-US" dirty="0" smtClean="0">
                <a:solidFill>
                  <a:srgbClr val="FF6600"/>
                </a:solidFill>
              </a:rPr>
              <a:t> the test set are generated based on this distribution</a:t>
            </a:r>
            <a:r>
              <a:rPr lang="en-US" dirty="0" smtClean="0"/>
              <a:t> </a:t>
            </a:r>
            <a:endParaRPr lang="en-US" b="1" dirty="0"/>
          </a:p>
        </p:txBody>
      </p:sp>
    </p:spTree>
    <p:extLst>
      <p:ext uri="{BB962C8B-B14F-4D97-AF65-F5344CB8AC3E}">
        <p14:creationId xmlns:p14="http://schemas.microsoft.com/office/powerpoint/2010/main" val="334618099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generating distribution</a:t>
            </a:r>
            <a:endParaRPr lang="en-US" dirty="0"/>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smtClean="0"/>
              <a:t>data generating distribution</a:t>
            </a:r>
            <a:endParaRPr lang="en-US" sz="2400" dirty="0"/>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pic>
        <p:nvPicPr>
          <p:cNvPr id="37" name="Picture 36"/>
          <p:cNvPicPr>
            <a:picLocks noChangeAspect="1"/>
          </p:cNvPicPr>
          <p:nvPr/>
        </p:nvPicPr>
        <p:blipFill>
          <a:blip r:embed="rId4"/>
          <a:stretch>
            <a:fillRect/>
          </a:stretch>
        </p:blipFill>
        <p:spPr>
          <a:xfrm>
            <a:off x="6796856" y="2657004"/>
            <a:ext cx="418573" cy="246219"/>
          </a:xfrm>
          <a:prstGeom prst="rect">
            <a:avLst/>
          </a:prstGeom>
        </p:spPr>
      </p:pic>
      <p:pic>
        <p:nvPicPr>
          <p:cNvPr id="38" name="Picture 37"/>
          <p:cNvPicPr>
            <a:picLocks noChangeAspect="1"/>
          </p:cNvPicPr>
          <p:nvPr/>
        </p:nvPicPr>
        <p:blipFill>
          <a:blip r:embed="rId5"/>
          <a:stretch>
            <a:fillRect/>
          </a:stretch>
        </p:blipFill>
        <p:spPr>
          <a:xfrm>
            <a:off x="5936715" y="2409941"/>
            <a:ext cx="431361" cy="246219"/>
          </a:xfrm>
          <a:prstGeom prst="rect">
            <a:avLst/>
          </a:prstGeom>
        </p:spPr>
      </p:pic>
      <p:pic>
        <p:nvPicPr>
          <p:cNvPr id="39" name="Picture 38"/>
          <p:cNvPicPr>
            <a:picLocks noChangeAspect="1"/>
          </p:cNvPicPr>
          <p:nvPr/>
        </p:nvPicPr>
        <p:blipFill>
          <a:blip r:embed="rId3"/>
          <a:stretch>
            <a:fillRect/>
          </a:stretch>
        </p:blipFill>
        <p:spPr>
          <a:xfrm>
            <a:off x="6324478" y="2524533"/>
            <a:ext cx="375843" cy="378690"/>
          </a:xfrm>
          <a:prstGeom prst="rect">
            <a:avLst/>
          </a:prstGeom>
        </p:spPr>
      </p:pic>
      <p:pic>
        <p:nvPicPr>
          <p:cNvPr id="40" name="Picture 39"/>
          <p:cNvPicPr>
            <a:picLocks noChangeAspect="1"/>
          </p:cNvPicPr>
          <p:nvPr/>
        </p:nvPicPr>
        <p:blipFill>
          <a:blip r:embed="rId4"/>
          <a:stretch>
            <a:fillRect/>
          </a:stretch>
        </p:blipFill>
        <p:spPr>
          <a:xfrm>
            <a:off x="5792538" y="2845436"/>
            <a:ext cx="418573" cy="246219"/>
          </a:xfrm>
          <a:prstGeom prst="rect">
            <a:avLst/>
          </a:prstGeom>
        </p:spPr>
      </p:pic>
      <p:pic>
        <p:nvPicPr>
          <p:cNvPr id="42" name="Picture 41"/>
          <p:cNvPicPr>
            <a:picLocks noChangeAspect="1"/>
          </p:cNvPicPr>
          <p:nvPr/>
        </p:nvPicPr>
        <p:blipFill>
          <a:blip r:embed="rId2"/>
          <a:stretch>
            <a:fillRect/>
          </a:stretch>
        </p:blipFill>
        <p:spPr>
          <a:xfrm>
            <a:off x="6700321" y="2104160"/>
            <a:ext cx="428780" cy="420373"/>
          </a:xfrm>
          <a:prstGeom prst="rect">
            <a:avLst/>
          </a:prstGeom>
        </p:spPr>
      </p:pic>
      <p:pic>
        <p:nvPicPr>
          <p:cNvPr id="43" name="Picture 42"/>
          <p:cNvPicPr>
            <a:picLocks noChangeAspect="1"/>
          </p:cNvPicPr>
          <p:nvPr/>
        </p:nvPicPr>
        <p:blipFill>
          <a:blip r:embed="rId5"/>
          <a:stretch>
            <a:fillRect/>
          </a:stretch>
        </p:blipFill>
        <p:spPr>
          <a:xfrm>
            <a:off x="5893117" y="3224126"/>
            <a:ext cx="431361" cy="246219"/>
          </a:xfrm>
          <a:prstGeom prst="rect">
            <a:avLst/>
          </a:prstGeom>
        </p:spPr>
      </p:pic>
      <p:pic>
        <p:nvPicPr>
          <p:cNvPr id="44" name="Picture 43"/>
          <p:cNvPicPr>
            <a:picLocks noChangeAspect="1"/>
          </p:cNvPicPr>
          <p:nvPr/>
        </p:nvPicPr>
        <p:blipFill>
          <a:blip r:embed="rId3"/>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44165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generating distribution</a:t>
            </a:r>
            <a:endParaRPr lang="en-US" dirty="0"/>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smtClean="0"/>
              <a:t>data generating distribution</a:t>
            </a:r>
            <a:endParaRPr lang="en-US" sz="2400" dirty="0"/>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6090103" y="2121368"/>
            <a:ext cx="299798" cy="375448"/>
          </a:xfrm>
          <a:prstGeom prst="rect">
            <a:avLst/>
          </a:prstGeom>
        </p:spPr>
      </p:pic>
      <p:pic>
        <p:nvPicPr>
          <p:cNvPr id="52" name="Picture 51"/>
          <p:cNvPicPr>
            <a:picLocks noChangeAspect="1"/>
          </p:cNvPicPr>
          <p:nvPr/>
        </p:nvPicPr>
        <p:blipFill>
          <a:blip r:embed="rId5"/>
          <a:stretch>
            <a:fillRect/>
          </a:stretch>
        </p:blipFill>
        <p:spPr>
          <a:xfrm>
            <a:off x="6600424" y="2121368"/>
            <a:ext cx="431361" cy="246219"/>
          </a:xfrm>
          <a:prstGeom prst="rect">
            <a:avLst/>
          </a:prstGeom>
        </p:spPr>
      </p:pic>
      <p:pic>
        <p:nvPicPr>
          <p:cNvPr id="53" name="Picture 52"/>
          <p:cNvPicPr>
            <a:picLocks noChangeAspect="1"/>
          </p:cNvPicPr>
          <p:nvPr/>
        </p:nvPicPr>
        <p:blipFill>
          <a:blip r:embed="rId6"/>
          <a:stretch>
            <a:fillRect/>
          </a:stretch>
        </p:blipFill>
        <p:spPr>
          <a:xfrm>
            <a:off x="6785256" y="2493737"/>
            <a:ext cx="299798" cy="375448"/>
          </a:xfrm>
          <a:prstGeom prst="rect">
            <a:avLst/>
          </a:prstGeom>
        </p:spPr>
      </p:pic>
      <p:pic>
        <p:nvPicPr>
          <p:cNvPr id="54" name="Picture 53"/>
          <p:cNvPicPr>
            <a:picLocks noChangeAspect="1"/>
          </p:cNvPicPr>
          <p:nvPr/>
        </p:nvPicPr>
        <p:blipFill>
          <a:blip r:embed="rId6"/>
          <a:stretch>
            <a:fillRect/>
          </a:stretch>
        </p:blipFill>
        <p:spPr>
          <a:xfrm>
            <a:off x="6090103" y="2712965"/>
            <a:ext cx="299798" cy="375448"/>
          </a:xfrm>
          <a:prstGeom prst="rect">
            <a:avLst/>
          </a:prstGeom>
        </p:spPr>
      </p:pic>
      <p:pic>
        <p:nvPicPr>
          <p:cNvPr id="55" name="Picture 54"/>
          <p:cNvPicPr>
            <a:picLocks noChangeAspect="1"/>
          </p:cNvPicPr>
          <p:nvPr/>
        </p:nvPicPr>
        <p:blipFill>
          <a:blip r:embed="rId6"/>
          <a:stretch>
            <a:fillRect/>
          </a:stretch>
        </p:blipFill>
        <p:spPr>
          <a:xfrm>
            <a:off x="7084850" y="3033868"/>
            <a:ext cx="299798" cy="375448"/>
          </a:xfrm>
          <a:prstGeom prst="rect">
            <a:avLst/>
          </a:prstGeom>
        </p:spPr>
      </p:pic>
      <p:pic>
        <p:nvPicPr>
          <p:cNvPr id="56" name="Picture 55"/>
          <p:cNvPicPr>
            <a:picLocks noChangeAspect="1"/>
          </p:cNvPicPr>
          <p:nvPr/>
        </p:nvPicPr>
        <p:blipFill>
          <a:blip r:embed="rId6"/>
          <a:stretch>
            <a:fillRect/>
          </a:stretch>
        </p:blipFill>
        <p:spPr>
          <a:xfrm>
            <a:off x="7384648" y="2082552"/>
            <a:ext cx="299798" cy="375448"/>
          </a:xfrm>
          <a:prstGeom prst="rect">
            <a:avLst/>
          </a:prstGeom>
        </p:spPr>
      </p:pic>
      <p:pic>
        <p:nvPicPr>
          <p:cNvPr id="57" name="Picture 56"/>
          <p:cNvPicPr>
            <a:picLocks noChangeAspect="1"/>
          </p:cNvPicPr>
          <p:nvPr/>
        </p:nvPicPr>
        <p:blipFill>
          <a:blip r:embed="rId5"/>
          <a:stretch>
            <a:fillRect/>
          </a:stretch>
        </p:blipFill>
        <p:spPr>
          <a:xfrm>
            <a:off x="6416225" y="2995139"/>
            <a:ext cx="431361" cy="246219"/>
          </a:xfrm>
          <a:prstGeom prst="rect">
            <a:avLst/>
          </a:prstGeom>
        </p:spPr>
      </p:pic>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869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ideas</a:t>
            </a:r>
            <a:endParaRPr lang="en-US" dirty="0"/>
          </a:p>
        </p:txBody>
      </p:sp>
      <p:sp>
        <p:nvSpPr>
          <p:cNvPr id="3" name="Content Placeholder 2"/>
          <p:cNvSpPr>
            <a:spLocks noGrp="1"/>
          </p:cNvSpPr>
          <p:nvPr>
            <p:ph sz="quarter" idx="1"/>
          </p:nvPr>
        </p:nvSpPr>
        <p:spPr>
          <a:xfrm>
            <a:off x="373271" y="1710950"/>
            <a:ext cx="8281369" cy="4878619"/>
          </a:xfrm>
        </p:spPr>
        <p:txBody>
          <a:bodyPr>
            <a:normAutofit fontScale="77500" lnSpcReduction="20000"/>
          </a:bodyPr>
          <a:lstStyle/>
          <a:p>
            <a:r>
              <a:rPr lang="en-US" dirty="0" smtClean="0"/>
              <a:t>spelling correction</a:t>
            </a:r>
          </a:p>
          <a:p>
            <a:r>
              <a:rPr lang="en-US" dirty="0" smtClean="0"/>
              <a:t>part of speech tagger</a:t>
            </a:r>
          </a:p>
          <a:p>
            <a:r>
              <a:rPr lang="en-US" dirty="0" smtClean="0"/>
              <a:t>text </a:t>
            </a:r>
            <a:r>
              <a:rPr lang="en-US" dirty="0" err="1" smtClean="0"/>
              <a:t>chunker</a:t>
            </a:r>
            <a:endParaRPr lang="en-US" dirty="0" smtClean="0"/>
          </a:p>
          <a:p>
            <a:r>
              <a:rPr lang="en-US" dirty="0" smtClean="0"/>
              <a:t>dialogue generation</a:t>
            </a:r>
          </a:p>
          <a:p>
            <a:r>
              <a:rPr lang="en-US" dirty="0" smtClean="0"/>
              <a:t>pronoun resolution</a:t>
            </a:r>
          </a:p>
          <a:p>
            <a:r>
              <a:rPr lang="en-US" dirty="0" smtClean="0"/>
              <a:t>compare word similarity measures (more than the ones we looked at)</a:t>
            </a:r>
          </a:p>
          <a:p>
            <a:r>
              <a:rPr lang="en-US" dirty="0" smtClean="0"/>
              <a:t>word sense disambiguation</a:t>
            </a:r>
          </a:p>
          <a:p>
            <a:r>
              <a:rPr lang="en-US" dirty="0" smtClean="0"/>
              <a:t>machine translation</a:t>
            </a:r>
          </a:p>
          <a:p>
            <a:r>
              <a:rPr lang="en-US" dirty="0" smtClean="0"/>
              <a:t>information retrieval</a:t>
            </a:r>
          </a:p>
          <a:p>
            <a:r>
              <a:rPr lang="en-US" dirty="0" smtClean="0"/>
              <a:t>information extraction</a:t>
            </a:r>
          </a:p>
          <a:p>
            <a:r>
              <a:rPr lang="en-US" dirty="0" smtClean="0"/>
              <a:t>question answering</a:t>
            </a:r>
          </a:p>
          <a:p>
            <a:r>
              <a:rPr lang="en-US" dirty="0" smtClean="0"/>
              <a:t>summarization</a:t>
            </a:r>
          </a:p>
          <a:p>
            <a:r>
              <a:rPr lang="en-US" dirty="0" smtClean="0"/>
              <a:t>speech recognition</a:t>
            </a:r>
            <a:endParaRPr lang="en-US" dirty="0"/>
          </a:p>
        </p:txBody>
      </p:sp>
    </p:spTree>
    <p:extLst>
      <p:ext uri="{BB962C8B-B14F-4D97-AF65-F5344CB8AC3E}">
        <p14:creationId xmlns:p14="http://schemas.microsoft.com/office/powerpoint/2010/main" val="54649066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generating distribution</a:t>
            </a:r>
            <a:endParaRPr lang="en-US" dirty="0"/>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smtClean="0"/>
              <a:t>data generating distribution</a:t>
            </a:r>
            <a:endParaRPr lang="en-US" sz="2400" dirty="0"/>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a:stretch>
            <a:fillRect/>
          </a:stretch>
        </p:blipFill>
        <p:spPr>
          <a:xfrm>
            <a:off x="6083090" y="2083626"/>
            <a:ext cx="428780" cy="420373"/>
          </a:xfrm>
          <a:prstGeom prst="rect">
            <a:avLst/>
          </a:prstGeom>
        </p:spPr>
      </p:pic>
      <p:pic>
        <p:nvPicPr>
          <p:cNvPr id="40" name="Picture 39"/>
          <p:cNvPicPr>
            <a:picLocks noChangeAspect="1"/>
          </p:cNvPicPr>
          <p:nvPr/>
        </p:nvPicPr>
        <p:blipFill>
          <a:blip r:embed="rId2"/>
          <a:stretch>
            <a:fillRect/>
          </a:stretch>
        </p:blipFill>
        <p:spPr>
          <a:xfrm>
            <a:off x="6389901" y="2613495"/>
            <a:ext cx="428780" cy="420373"/>
          </a:xfrm>
          <a:prstGeom prst="rect">
            <a:avLst/>
          </a:prstGeom>
        </p:spPr>
      </p:pic>
      <p:pic>
        <p:nvPicPr>
          <p:cNvPr id="41" name="Picture 40"/>
          <p:cNvPicPr>
            <a:picLocks noChangeAspect="1"/>
          </p:cNvPicPr>
          <p:nvPr/>
        </p:nvPicPr>
        <p:blipFill>
          <a:blip r:embed="rId5"/>
          <a:stretch>
            <a:fillRect/>
          </a:stretch>
        </p:blipFill>
        <p:spPr>
          <a:xfrm>
            <a:off x="5576857" y="2645119"/>
            <a:ext cx="431361" cy="246219"/>
          </a:xfrm>
          <a:prstGeom prst="rect">
            <a:avLst/>
          </a:prstGeom>
        </p:spPr>
      </p:pic>
      <p:pic>
        <p:nvPicPr>
          <p:cNvPr id="42" name="Picture 41"/>
          <p:cNvPicPr>
            <a:picLocks noChangeAspect="1"/>
          </p:cNvPicPr>
          <p:nvPr/>
        </p:nvPicPr>
        <p:blipFill>
          <a:blip r:embed="rId3"/>
          <a:stretch>
            <a:fillRect/>
          </a:stretch>
        </p:blipFill>
        <p:spPr>
          <a:xfrm>
            <a:off x="6689573" y="2106132"/>
            <a:ext cx="375843" cy="378690"/>
          </a:xfrm>
          <a:prstGeom prst="rect">
            <a:avLst/>
          </a:prstGeom>
        </p:spPr>
      </p:pic>
      <p:pic>
        <p:nvPicPr>
          <p:cNvPr id="43" name="Picture 42"/>
          <p:cNvPicPr>
            <a:picLocks noChangeAspect="1"/>
          </p:cNvPicPr>
          <p:nvPr/>
        </p:nvPicPr>
        <p:blipFill>
          <a:blip r:embed="rId3"/>
          <a:stretch>
            <a:fillRect/>
          </a:stretch>
        </p:blipFill>
        <p:spPr>
          <a:xfrm>
            <a:off x="6841973" y="2844523"/>
            <a:ext cx="375843" cy="378690"/>
          </a:xfrm>
          <a:prstGeom prst="rect">
            <a:avLst/>
          </a:prstGeom>
        </p:spPr>
      </p:pic>
      <p:pic>
        <p:nvPicPr>
          <p:cNvPr id="44" name="Picture 43"/>
          <p:cNvPicPr>
            <a:picLocks noChangeAspect="1"/>
          </p:cNvPicPr>
          <p:nvPr/>
        </p:nvPicPr>
        <p:blipFill>
          <a:blip r:embed="rId3"/>
          <a:stretch>
            <a:fillRect/>
          </a:stretch>
        </p:blipFill>
        <p:spPr>
          <a:xfrm>
            <a:off x="5805648" y="2970576"/>
            <a:ext cx="375843" cy="378690"/>
          </a:xfrm>
          <a:prstGeom prst="rect">
            <a:avLst/>
          </a:prstGeom>
        </p:spPr>
      </p:pic>
      <p:pic>
        <p:nvPicPr>
          <p:cNvPr id="45" name="Picture 44"/>
          <p:cNvPicPr>
            <a:picLocks noChangeAspect="1"/>
          </p:cNvPicPr>
          <p:nvPr/>
        </p:nvPicPr>
        <p:blipFill>
          <a:blip r:embed="rId2"/>
          <a:stretch>
            <a:fillRect/>
          </a:stretch>
        </p:blipFill>
        <p:spPr>
          <a:xfrm>
            <a:off x="7202635" y="2292592"/>
            <a:ext cx="428780" cy="420373"/>
          </a:xfrm>
          <a:prstGeom prst="rect">
            <a:avLst/>
          </a:prstGeom>
        </p:spPr>
      </p:pic>
    </p:spTree>
    <p:extLst>
      <p:ext uri="{BB962C8B-B14F-4D97-AF65-F5344CB8AC3E}">
        <p14:creationId xmlns:p14="http://schemas.microsoft.com/office/powerpoint/2010/main" val="300741874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Modeling</a:t>
            </a:r>
            <a:endParaRPr lang="en-US" dirty="0"/>
          </a:p>
        </p:txBody>
      </p:sp>
      <p:sp>
        <p:nvSpPr>
          <p:cNvPr id="4" name="Rectangle 3"/>
          <p:cNvSpPr/>
          <p:nvPr/>
        </p:nvSpPr>
        <p:spPr>
          <a:xfrm>
            <a:off x="457200" y="2133600"/>
            <a:ext cx="1143000" cy="4191000"/>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74863" y="3961270"/>
            <a:ext cx="1522046" cy="400110"/>
          </a:xfrm>
          <a:prstGeom prst="rect">
            <a:avLst/>
          </a:prstGeom>
          <a:noFill/>
        </p:spPr>
        <p:txBody>
          <a:bodyPr wrap="none" rtlCol="0">
            <a:spAutoFit/>
          </a:bodyPr>
          <a:lstStyle/>
          <a:p>
            <a:r>
              <a:rPr lang="en-US" sz="2000" dirty="0" smtClean="0">
                <a:solidFill>
                  <a:srgbClr val="0000FF"/>
                </a:solidFill>
              </a:rPr>
              <a:t>training data</a:t>
            </a:r>
            <a:endParaRPr lang="en-US" sz="2000" dirty="0">
              <a:solidFill>
                <a:srgbClr val="0000FF"/>
              </a:solidFill>
            </a:endParaRPr>
          </a:p>
        </p:txBody>
      </p:sp>
      <p:sp>
        <p:nvSpPr>
          <p:cNvPr id="6" name="Right Arrow 5"/>
          <p:cNvSpPr/>
          <p:nvPr/>
        </p:nvSpPr>
        <p:spPr bwMode="auto">
          <a:xfrm>
            <a:off x="1862863" y="3612178"/>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grpSp>
        <p:nvGrpSpPr>
          <p:cNvPr id="7" name="Group 37"/>
          <p:cNvGrpSpPr/>
          <p:nvPr/>
        </p:nvGrpSpPr>
        <p:grpSpPr>
          <a:xfrm>
            <a:off x="2497357" y="3259400"/>
            <a:ext cx="1432277" cy="1371600"/>
            <a:chOff x="7380511" y="3505200"/>
            <a:chExt cx="1432277" cy="1371600"/>
          </a:xfrm>
        </p:grpSpPr>
        <p:sp>
          <p:nvSpPr>
            <p:cNvPr id="8" name="Rounded Rectangle 7"/>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TextBox 8"/>
            <p:cNvSpPr txBox="1"/>
            <p:nvPr/>
          </p:nvSpPr>
          <p:spPr>
            <a:xfrm>
              <a:off x="7380511" y="3827200"/>
              <a:ext cx="1432277" cy="707886"/>
            </a:xfrm>
            <a:prstGeom prst="rect">
              <a:avLst/>
            </a:prstGeom>
            <a:noFill/>
          </p:spPr>
          <p:txBody>
            <a:bodyPr wrap="square" rtlCol="0">
              <a:spAutoFit/>
            </a:bodyPr>
            <a:lstStyle/>
            <a:p>
              <a:pPr algn="ctr"/>
              <a:r>
                <a:rPr lang="en-US" sz="2000" dirty="0" smtClean="0"/>
                <a:t>probabilistic model</a:t>
              </a:r>
              <a:endParaRPr lang="en-US" sz="2000" dirty="0"/>
            </a:p>
          </p:txBody>
        </p:sp>
      </p:grpSp>
      <p:sp>
        <p:nvSpPr>
          <p:cNvPr id="10" name="TextBox 9"/>
          <p:cNvSpPr txBox="1"/>
          <p:nvPr/>
        </p:nvSpPr>
        <p:spPr>
          <a:xfrm rot="19152411">
            <a:off x="1887399" y="3058405"/>
            <a:ext cx="647157" cy="400110"/>
          </a:xfrm>
          <a:prstGeom prst="rect">
            <a:avLst/>
          </a:prstGeom>
          <a:noFill/>
        </p:spPr>
        <p:txBody>
          <a:bodyPr wrap="none" rtlCol="0">
            <a:spAutoFit/>
          </a:bodyPr>
          <a:lstStyle/>
          <a:p>
            <a:r>
              <a:rPr lang="en-US" sz="2000" dirty="0" smtClean="0"/>
              <a:t>train</a:t>
            </a:r>
            <a:endParaRPr lang="en-US" sz="2000" dirty="0"/>
          </a:p>
        </p:txBody>
      </p:sp>
      <p:sp>
        <p:nvSpPr>
          <p:cNvPr id="11" name="TextBox 10"/>
          <p:cNvSpPr txBox="1"/>
          <p:nvPr/>
        </p:nvSpPr>
        <p:spPr>
          <a:xfrm>
            <a:off x="4343400" y="2438400"/>
            <a:ext cx="4604131" cy="2677656"/>
          </a:xfrm>
          <a:prstGeom prst="rect">
            <a:avLst/>
          </a:prstGeom>
          <a:noFill/>
        </p:spPr>
        <p:txBody>
          <a:bodyPr wrap="square" rtlCol="0">
            <a:spAutoFit/>
          </a:bodyPr>
          <a:lstStyle/>
          <a:p>
            <a:r>
              <a:rPr lang="en-US" sz="2400" dirty="0" smtClean="0"/>
              <a:t>Model the data with a probabilistic model</a:t>
            </a:r>
            <a:endParaRPr lang="en-US" sz="2400" dirty="0"/>
          </a:p>
          <a:p>
            <a:endParaRPr lang="en-US" sz="2400" dirty="0" smtClean="0"/>
          </a:p>
          <a:p>
            <a:r>
              <a:rPr lang="en-US" sz="2400" dirty="0" smtClean="0"/>
              <a:t>specifically, learn </a:t>
            </a:r>
            <a:r>
              <a:rPr lang="en-US" sz="2400" dirty="0" smtClean="0">
                <a:solidFill>
                  <a:srgbClr val="FF6600"/>
                </a:solidFill>
              </a:rPr>
              <a:t>p(</a:t>
            </a:r>
            <a:r>
              <a:rPr lang="en-US" sz="2400" i="1" dirty="0" smtClean="0">
                <a:solidFill>
                  <a:srgbClr val="FF6600"/>
                </a:solidFill>
              </a:rPr>
              <a:t>features,</a:t>
            </a:r>
            <a:r>
              <a:rPr lang="en-US" sz="2400" i="1" dirty="0">
                <a:solidFill>
                  <a:srgbClr val="FF6600"/>
                </a:solidFill>
              </a:rPr>
              <a:t> </a:t>
            </a:r>
            <a:r>
              <a:rPr lang="en-US" sz="2400" i="1" dirty="0" smtClean="0">
                <a:solidFill>
                  <a:srgbClr val="FF6600"/>
                </a:solidFill>
              </a:rPr>
              <a:t>label</a:t>
            </a:r>
            <a:r>
              <a:rPr lang="en-US" sz="2400" dirty="0" smtClean="0">
                <a:solidFill>
                  <a:srgbClr val="FF6600"/>
                </a:solidFill>
              </a:rPr>
              <a:t>)</a:t>
            </a:r>
          </a:p>
          <a:p>
            <a:endParaRPr lang="en-US" sz="2400" dirty="0"/>
          </a:p>
          <a:p>
            <a:r>
              <a:rPr lang="en-US" sz="2400" dirty="0" smtClean="0">
                <a:solidFill>
                  <a:srgbClr val="FF6600"/>
                </a:solidFill>
              </a:rPr>
              <a:t>p(</a:t>
            </a:r>
            <a:r>
              <a:rPr lang="en-US" sz="2400" i="1" dirty="0" smtClean="0">
                <a:solidFill>
                  <a:srgbClr val="FF6600"/>
                </a:solidFill>
              </a:rPr>
              <a:t>features, label</a:t>
            </a:r>
            <a:r>
              <a:rPr lang="en-US" sz="2400" dirty="0" smtClean="0">
                <a:solidFill>
                  <a:srgbClr val="FF6600"/>
                </a:solidFill>
              </a:rPr>
              <a:t>)</a:t>
            </a:r>
            <a:r>
              <a:rPr lang="en-US" sz="2400" dirty="0" smtClean="0"/>
              <a:t> tells us how likely these features and this example are</a:t>
            </a:r>
          </a:p>
        </p:txBody>
      </p:sp>
    </p:spTree>
    <p:extLst>
      <p:ext uri="{BB962C8B-B14F-4D97-AF65-F5344CB8AC3E}">
        <p14:creationId xmlns:p14="http://schemas.microsoft.com/office/powerpoint/2010/main" val="264495469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example: classifying fruit</a:t>
            </a:r>
            <a:endParaRPr lang="en-US" dirty="0"/>
          </a:p>
        </p:txBody>
      </p:sp>
      <p:sp>
        <p:nvSpPr>
          <p:cNvPr id="4" name="TextBox 3"/>
          <p:cNvSpPr txBox="1"/>
          <p:nvPr/>
        </p:nvSpPr>
        <p:spPr>
          <a:xfrm>
            <a:off x="314245" y="2720087"/>
            <a:ext cx="2657048" cy="400110"/>
          </a:xfrm>
          <a:prstGeom prst="rect">
            <a:avLst/>
          </a:prstGeom>
          <a:noFill/>
        </p:spPr>
        <p:txBody>
          <a:bodyPr wrap="none" rtlCol="0">
            <a:spAutoFit/>
          </a:bodyPr>
          <a:lstStyle/>
          <a:p>
            <a:r>
              <a:rPr lang="en-US" sz="2000" dirty="0" smtClean="0">
                <a:solidFill>
                  <a:srgbClr val="FF6600"/>
                </a:solidFill>
              </a:rPr>
              <a:t>red, round, leaf, 3oz, …</a:t>
            </a:r>
            <a:endParaRPr lang="en-US" sz="2000" dirty="0">
              <a:solidFill>
                <a:srgbClr val="FF6600"/>
              </a:solidFill>
            </a:endParaRPr>
          </a:p>
        </p:txBody>
      </p:sp>
      <p:sp>
        <p:nvSpPr>
          <p:cNvPr id="5" name="TextBox 4"/>
          <p:cNvSpPr txBox="1"/>
          <p:nvPr/>
        </p:nvSpPr>
        <p:spPr>
          <a:xfrm>
            <a:off x="314245" y="3563237"/>
            <a:ext cx="3208956" cy="400110"/>
          </a:xfrm>
          <a:prstGeom prst="rect">
            <a:avLst/>
          </a:prstGeom>
          <a:noFill/>
        </p:spPr>
        <p:txBody>
          <a:bodyPr wrap="none" rtlCol="0">
            <a:spAutoFit/>
          </a:bodyPr>
          <a:lstStyle/>
          <a:p>
            <a:r>
              <a:rPr lang="en-US" sz="2000" dirty="0" smtClean="0">
                <a:solidFill>
                  <a:srgbClr val="FF6600"/>
                </a:solidFill>
              </a:rPr>
              <a:t>green, round, no leaf, 4oz, …</a:t>
            </a:r>
            <a:endParaRPr lang="en-US" sz="2000" dirty="0">
              <a:solidFill>
                <a:srgbClr val="FF6600"/>
              </a:solidFill>
            </a:endParaRPr>
          </a:p>
        </p:txBody>
      </p:sp>
      <p:sp>
        <p:nvSpPr>
          <p:cNvPr id="6" name="TextBox 5"/>
          <p:cNvSpPr txBox="1"/>
          <p:nvPr/>
        </p:nvSpPr>
        <p:spPr>
          <a:xfrm>
            <a:off x="314245" y="4472927"/>
            <a:ext cx="3354604" cy="400110"/>
          </a:xfrm>
          <a:prstGeom prst="rect">
            <a:avLst/>
          </a:prstGeom>
          <a:noFill/>
        </p:spPr>
        <p:txBody>
          <a:bodyPr wrap="none" rtlCol="0">
            <a:spAutoFit/>
          </a:bodyPr>
          <a:lstStyle/>
          <a:p>
            <a:r>
              <a:rPr lang="en-US" sz="2000" dirty="0" smtClean="0">
                <a:solidFill>
                  <a:srgbClr val="FF6600"/>
                </a:solidFill>
              </a:rPr>
              <a:t>yellow, curved, no leaf, 4oz, …</a:t>
            </a:r>
            <a:endParaRPr lang="en-US" sz="2000" dirty="0">
              <a:solidFill>
                <a:srgbClr val="FF6600"/>
              </a:solidFill>
            </a:endParaRPr>
          </a:p>
        </p:txBody>
      </p:sp>
      <p:sp>
        <p:nvSpPr>
          <p:cNvPr id="7" name="TextBox 6"/>
          <p:cNvSpPr txBox="1"/>
          <p:nvPr/>
        </p:nvSpPr>
        <p:spPr>
          <a:xfrm>
            <a:off x="314245" y="5497133"/>
            <a:ext cx="3317911" cy="400110"/>
          </a:xfrm>
          <a:prstGeom prst="rect">
            <a:avLst/>
          </a:prstGeom>
          <a:noFill/>
        </p:spPr>
        <p:txBody>
          <a:bodyPr wrap="none" rtlCol="0">
            <a:spAutoFit/>
          </a:bodyPr>
          <a:lstStyle/>
          <a:p>
            <a:r>
              <a:rPr lang="en-US" sz="2000" dirty="0" smtClean="0">
                <a:solidFill>
                  <a:srgbClr val="FF6600"/>
                </a:solidFill>
              </a:rPr>
              <a:t>green, curved, no leaf, 5oz, …</a:t>
            </a:r>
            <a:endParaRPr lang="en-US" sz="2000" dirty="0">
              <a:solidFill>
                <a:srgbClr val="FF6600"/>
              </a:solidFill>
            </a:endParaRPr>
          </a:p>
        </p:txBody>
      </p:sp>
      <p:sp>
        <p:nvSpPr>
          <p:cNvPr id="8" name="TextBox 7"/>
          <p:cNvSpPr txBox="1"/>
          <p:nvPr/>
        </p:nvSpPr>
        <p:spPr>
          <a:xfrm>
            <a:off x="3699266" y="2119217"/>
            <a:ext cx="813143" cy="461665"/>
          </a:xfrm>
          <a:prstGeom prst="rect">
            <a:avLst/>
          </a:prstGeom>
          <a:noFill/>
        </p:spPr>
        <p:txBody>
          <a:bodyPr wrap="none" rtlCol="0">
            <a:spAutoFit/>
          </a:bodyPr>
          <a:lstStyle/>
          <a:p>
            <a:r>
              <a:rPr lang="en-US" sz="2400" dirty="0" smtClean="0">
                <a:solidFill>
                  <a:srgbClr val="008000"/>
                </a:solidFill>
              </a:rPr>
              <a:t>label</a:t>
            </a:r>
            <a:endParaRPr lang="en-US" sz="2400" dirty="0">
              <a:solidFill>
                <a:srgbClr val="008000"/>
              </a:solidFill>
            </a:endParaRPr>
          </a:p>
        </p:txBody>
      </p:sp>
      <p:sp>
        <p:nvSpPr>
          <p:cNvPr id="9" name="TextBox 8"/>
          <p:cNvSpPr txBox="1"/>
          <p:nvPr/>
        </p:nvSpPr>
        <p:spPr>
          <a:xfrm>
            <a:off x="3699266" y="2770772"/>
            <a:ext cx="732780" cy="369332"/>
          </a:xfrm>
          <a:prstGeom prst="rect">
            <a:avLst/>
          </a:prstGeom>
          <a:noFill/>
        </p:spPr>
        <p:txBody>
          <a:bodyPr wrap="none" rtlCol="0">
            <a:spAutoFit/>
          </a:bodyPr>
          <a:lstStyle/>
          <a:p>
            <a:r>
              <a:rPr lang="en-US" dirty="0" smtClean="0"/>
              <a:t>apple</a:t>
            </a:r>
            <a:endParaRPr lang="en-US" baseline="-25000" dirty="0"/>
          </a:p>
        </p:txBody>
      </p:sp>
      <p:sp>
        <p:nvSpPr>
          <p:cNvPr id="10" name="TextBox 9"/>
          <p:cNvSpPr txBox="1"/>
          <p:nvPr/>
        </p:nvSpPr>
        <p:spPr>
          <a:xfrm>
            <a:off x="3698045" y="3591127"/>
            <a:ext cx="732780" cy="369332"/>
          </a:xfrm>
          <a:prstGeom prst="rect">
            <a:avLst/>
          </a:prstGeom>
          <a:noFill/>
        </p:spPr>
        <p:txBody>
          <a:bodyPr wrap="none" rtlCol="0">
            <a:spAutoFit/>
          </a:bodyPr>
          <a:lstStyle/>
          <a:p>
            <a:r>
              <a:rPr lang="en-US" dirty="0" smtClean="0"/>
              <a:t>apple</a:t>
            </a:r>
            <a:endParaRPr lang="en-US" baseline="-25000" dirty="0"/>
          </a:p>
        </p:txBody>
      </p:sp>
      <p:sp>
        <p:nvSpPr>
          <p:cNvPr id="11" name="TextBox 10"/>
          <p:cNvSpPr txBox="1"/>
          <p:nvPr/>
        </p:nvSpPr>
        <p:spPr>
          <a:xfrm>
            <a:off x="3698045" y="4555119"/>
            <a:ext cx="896324" cy="369332"/>
          </a:xfrm>
          <a:prstGeom prst="rect">
            <a:avLst/>
          </a:prstGeom>
          <a:noFill/>
        </p:spPr>
        <p:txBody>
          <a:bodyPr wrap="none" rtlCol="0">
            <a:spAutoFit/>
          </a:bodyPr>
          <a:lstStyle/>
          <a:p>
            <a:r>
              <a:rPr lang="en-US" dirty="0" smtClean="0"/>
              <a:t>banana</a:t>
            </a:r>
            <a:endParaRPr lang="en-US" baseline="-25000" dirty="0"/>
          </a:p>
        </p:txBody>
      </p:sp>
      <p:sp>
        <p:nvSpPr>
          <p:cNvPr id="12" name="TextBox 11"/>
          <p:cNvSpPr txBox="1"/>
          <p:nvPr/>
        </p:nvSpPr>
        <p:spPr>
          <a:xfrm>
            <a:off x="3698045" y="5486806"/>
            <a:ext cx="896324" cy="369332"/>
          </a:xfrm>
          <a:prstGeom prst="rect">
            <a:avLst/>
          </a:prstGeom>
          <a:noFill/>
        </p:spPr>
        <p:txBody>
          <a:bodyPr wrap="none" rtlCol="0">
            <a:spAutoFit/>
          </a:bodyPr>
          <a:lstStyle/>
          <a:p>
            <a:r>
              <a:rPr lang="en-US" dirty="0" smtClean="0"/>
              <a:t>banana</a:t>
            </a:r>
            <a:endParaRPr lang="en-US" baseline="-25000" dirty="0"/>
          </a:p>
        </p:txBody>
      </p:sp>
      <p:sp>
        <p:nvSpPr>
          <p:cNvPr id="13" name="TextBox 12"/>
          <p:cNvSpPr txBox="1"/>
          <p:nvPr/>
        </p:nvSpPr>
        <p:spPr>
          <a:xfrm>
            <a:off x="653938" y="2210663"/>
            <a:ext cx="1157488" cy="400110"/>
          </a:xfrm>
          <a:prstGeom prst="rect">
            <a:avLst/>
          </a:prstGeom>
          <a:noFill/>
        </p:spPr>
        <p:txBody>
          <a:bodyPr wrap="none" rtlCol="0">
            <a:spAutoFit/>
          </a:bodyPr>
          <a:lstStyle/>
          <a:p>
            <a:r>
              <a:rPr lang="en-US" sz="2000" dirty="0" smtClean="0">
                <a:solidFill>
                  <a:srgbClr val="008000"/>
                </a:solidFill>
              </a:rPr>
              <a:t>examples</a:t>
            </a:r>
            <a:endParaRPr lang="en-US" sz="2000" dirty="0">
              <a:solidFill>
                <a:srgbClr val="008000"/>
              </a:solidFill>
            </a:endParaRPr>
          </a:p>
        </p:txBody>
      </p:sp>
      <p:sp>
        <p:nvSpPr>
          <p:cNvPr id="14" name="TextBox 13"/>
          <p:cNvSpPr txBox="1"/>
          <p:nvPr/>
        </p:nvSpPr>
        <p:spPr>
          <a:xfrm>
            <a:off x="1518221"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5" name="Right Arrow 14"/>
          <p:cNvSpPr/>
          <p:nvPr/>
        </p:nvSpPr>
        <p:spPr bwMode="auto">
          <a:xfrm>
            <a:off x="4991210" y="3527287"/>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grpSp>
        <p:nvGrpSpPr>
          <p:cNvPr id="16" name="Group 37"/>
          <p:cNvGrpSpPr/>
          <p:nvPr/>
        </p:nvGrpSpPr>
        <p:grpSpPr>
          <a:xfrm>
            <a:off x="5826983" y="3174508"/>
            <a:ext cx="1432277" cy="1371600"/>
            <a:chOff x="7391400" y="3505200"/>
            <a:chExt cx="1432277" cy="1371600"/>
          </a:xfrm>
        </p:grpSpPr>
        <p:sp>
          <p:nvSpPr>
            <p:cNvPr id="17" name="Rounded Rectangle 16"/>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8" name="TextBox 17"/>
            <p:cNvSpPr txBox="1"/>
            <p:nvPr/>
          </p:nvSpPr>
          <p:spPr>
            <a:xfrm>
              <a:off x="7391400" y="3620974"/>
              <a:ext cx="1432277" cy="1138773"/>
            </a:xfrm>
            <a:prstGeom prst="rect">
              <a:avLst/>
            </a:prstGeom>
            <a:noFill/>
          </p:spPr>
          <p:txBody>
            <a:bodyPr wrap="square" rtlCol="0">
              <a:spAutoFit/>
            </a:bodyPr>
            <a:lstStyle/>
            <a:p>
              <a:pPr algn="ctr"/>
              <a:r>
                <a:rPr lang="en-US" sz="2000" dirty="0" smtClean="0"/>
                <a:t>probabilistic model:</a:t>
              </a:r>
            </a:p>
            <a:p>
              <a:pPr algn="ctr"/>
              <a:endParaRPr lang="en-US" sz="1400" dirty="0" smtClean="0"/>
            </a:p>
            <a:p>
              <a:pPr algn="ctr"/>
              <a:r>
                <a:rPr lang="en-US" sz="1400" dirty="0" smtClean="0"/>
                <a:t>p(</a:t>
              </a:r>
              <a:r>
                <a:rPr lang="en-US" sz="1400" i="1" dirty="0" smtClean="0"/>
                <a:t>features, label</a:t>
              </a:r>
              <a:r>
                <a:rPr lang="en-US" sz="1400" dirty="0" smtClean="0"/>
                <a:t>)</a:t>
              </a:r>
              <a:endParaRPr lang="en-US" sz="1400" dirty="0"/>
            </a:p>
          </p:txBody>
        </p:sp>
      </p:grpSp>
      <p:sp>
        <p:nvSpPr>
          <p:cNvPr id="19" name="TextBox 18"/>
          <p:cNvSpPr txBox="1"/>
          <p:nvPr/>
        </p:nvSpPr>
        <p:spPr>
          <a:xfrm rot="19152411">
            <a:off x="5015746" y="2973514"/>
            <a:ext cx="647157" cy="400110"/>
          </a:xfrm>
          <a:prstGeom prst="rect">
            <a:avLst/>
          </a:prstGeom>
          <a:noFill/>
        </p:spPr>
        <p:txBody>
          <a:bodyPr wrap="none" rtlCol="0">
            <a:spAutoFit/>
          </a:bodyPr>
          <a:lstStyle/>
          <a:p>
            <a:r>
              <a:rPr lang="en-US" sz="2000" dirty="0" smtClean="0"/>
              <a:t>train</a:t>
            </a:r>
            <a:endParaRPr lang="en-US" sz="2000" dirty="0"/>
          </a:p>
        </p:txBody>
      </p:sp>
    </p:spTree>
    <p:extLst>
      <p:ext uri="{BB962C8B-B14F-4D97-AF65-F5344CB8AC3E}">
        <p14:creationId xmlns:p14="http://schemas.microsoft.com/office/powerpoint/2010/main" val="120321421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models</a:t>
            </a:r>
            <a:endParaRPr lang="en-US" dirty="0"/>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smtClean="0"/>
              <a:t>Probabilistic models define a </a:t>
            </a:r>
            <a:r>
              <a:rPr lang="en-US" i="1" dirty="0" smtClean="0">
                <a:solidFill>
                  <a:srgbClr val="FF6600"/>
                </a:solidFill>
              </a:rPr>
              <a:t>probability distribution</a:t>
            </a:r>
            <a:r>
              <a:rPr lang="en-US" dirty="0" smtClean="0"/>
              <a:t> over features and labels:</a:t>
            </a:r>
            <a:endParaRPr lang="en-US" dirty="0"/>
          </a:p>
        </p:txBody>
      </p:sp>
      <p:grpSp>
        <p:nvGrpSpPr>
          <p:cNvPr id="4" name="Group 37"/>
          <p:cNvGrpSpPr/>
          <p:nvPr/>
        </p:nvGrpSpPr>
        <p:grpSpPr>
          <a:xfrm>
            <a:off x="5105400" y="3785379"/>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14245" y="4272872"/>
            <a:ext cx="3888855" cy="400110"/>
          </a:xfrm>
          <a:prstGeom prst="rect">
            <a:avLst/>
          </a:prstGeom>
          <a:noFill/>
        </p:spPr>
        <p:txBody>
          <a:bodyPr wrap="none" rtlCol="0">
            <a:spAutoFit/>
          </a:bodyPr>
          <a:lstStyle/>
          <a:p>
            <a:r>
              <a:rPr lang="en-US" sz="2000" dirty="0" smtClean="0">
                <a:solidFill>
                  <a:srgbClr val="FF6600"/>
                </a:solidFill>
              </a:rPr>
              <a:t>yellow, curved, no leaf, 6oz, </a:t>
            </a:r>
            <a:r>
              <a:rPr lang="en-US" sz="2000" dirty="0" smtClean="0">
                <a:solidFill>
                  <a:srgbClr val="008000"/>
                </a:solidFill>
              </a:rPr>
              <a:t>banana</a:t>
            </a:r>
            <a:endParaRPr lang="en-US" sz="2000" dirty="0">
              <a:solidFill>
                <a:srgbClr val="008000"/>
              </a:solidFill>
            </a:endParaRPr>
          </a:p>
        </p:txBody>
      </p:sp>
      <p:sp>
        <p:nvSpPr>
          <p:cNvPr id="9" name="Right Arrow 8"/>
          <p:cNvSpPr/>
          <p:nvPr/>
        </p:nvSpPr>
        <p:spPr bwMode="auto">
          <a:xfrm>
            <a:off x="4343400" y="41148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ight Arrow 9"/>
          <p:cNvSpPr/>
          <p:nvPr/>
        </p:nvSpPr>
        <p:spPr bwMode="auto">
          <a:xfrm>
            <a:off x="6705600" y="4114800"/>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391400" y="4262735"/>
            <a:ext cx="931415" cy="461665"/>
          </a:xfrm>
          <a:prstGeom prst="rect">
            <a:avLst/>
          </a:prstGeom>
          <a:noFill/>
        </p:spPr>
        <p:txBody>
          <a:bodyPr wrap="none" rtlCol="0">
            <a:spAutoFit/>
          </a:bodyPr>
          <a:lstStyle/>
          <a:p>
            <a:r>
              <a:rPr lang="en-US" sz="2400" dirty="0" smtClean="0"/>
              <a:t>0.004</a:t>
            </a:r>
            <a:endParaRPr lang="en-US" sz="2400" dirty="0"/>
          </a:p>
        </p:txBody>
      </p:sp>
    </p:spTree>
    <p:extLst>
      <p:ext uri="{BB962C8B-B14F-4D97-AF65-F5344CB8AC3E}">
        <p14:creationId xmlns:p14="http://schemas.microsoft.com/office/powerpoint/2010/main" val="280893161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 vs. classifier</a:t>
            </a:r>
            <a:endParaRPr lang="en-US" dirty="0"/>
          </a:p>
        </p:txBody>
      </p:sp>
      <p:grpSp>
        <p:nvGrpSpPr>
          <p:cNvPr id="4" name="Group 37"/>
          <p:cNvGrpSpPr/>
          <p:nvPr/>
        </p:nvGrpSpPr>
        <p:grpSpPr>
          <a:xfrm>
            <a:off x="5273323" y="2209800"/>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7" name="TextBox 6"/>
          <p:cNvSpPr txBox="1"/>
          <p:nvPr/>
        </p:nvSpPr>
        <p:spPr>
          <a:xfrm>
            <a:off x="482168" y="2697293"/>
            <a:ext cx="3888855" cy="400110"/>
          </a:xfrm>
          <a:prstGeom prst="rect">
            <a:avLst/>
          </a:prstGeom>
          <a:noFill/>
        </p:spPr>
        <p:txBody>
          <a:bodyPr wrap="none" rtlCol="0">
            <a:spAutoFit/>
          </a:bodyPr>
          <a:lstStyle/>
          <a:p>
            <a:r>
              <a:rPr lang="en-US" sz="2000" dirty="0" smtClean="0">
                <a:solidFill>
                  <a:srgbClr val="FF6600"/>
                </a:solidFill>
              </a:rPr>
              <a:t>yellow, curved, no leaf, 6oz, </a:t>
            </a:r>
            <a:r>
              <a:rPr lang="en-US" sz="2000" dirty="0" smtClean="0">
                <a:solidFill>
                  <a:srgbClr val="008000"/>
                </a:solidFill>
              </a:rPr>
              <a:t>banana</a:t>
            </a:r>
            <a:endParaRPr lang="en-US" sz="2000" dirty="0">
              <a:solidFill>
                <a:srgbClr val="008000"/>
              </a:solidFill>
            </a:endParaRPr>
          </a:p>
        </p:txBody>
      </p:sp>
      <p:sp>
        <p:nvSpPr>
          <p:cNvPr id="8" name="Right Arrow 7"/>
          <p:cNvSpPr/>
          <p:nvPr/>
        </p:nvSpPr>
        <p:spPr bwMode="auto">
          <a:xfrm>
            <a:off x="45113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ight Arrow 8"/>
          <p:cNvSpPr/>
          <p:nvPr/>
        </p:nvSpPr>
        <p:spPr bwMode="auto">
          <a:xfrm>
            <a:off x="68735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7559323" y="2687156"/>
            <a:ext cx="931415" cy="461665"/>
          </a:xfrm>
          <a:prstGeom prst="rect">
            <a:avLst/>
          </a:prstGeom>
          <a:noFill/>
        </p:spPr>
        <p:txBody>
          <a:bodyPr wrap="none" rtlCol="0">
            <a:spAutoFit/>
          </a:bodyPr>
          <a:lstStyle/>
          <a:p>
            <a:r>
              <a:rPr lang="en-US" sz="2400" dirty="0" smtClean="0"/>
              <a:t>0.004</a:t>
            </a:r>
            <a:endParaRPr lang="en-US" sz="2400" dirty="0"/>
          </a:p>
        </p:txBody>
      </p:sp>
      <p:sp>
        <p:nvSpPr>
          <p:cNvPr id="11" name="TextBox 10"/>
          <p:cNvSpPr txBox="1"/>
          <p:nvPr/>
        </p:nvSpPr>
        <p:spPr>
          <a:xfrm>
            <a:off x="60481" y="1768831"/>
            <a:ext cx="2973616" cy="523220"/>
          </a:xfrm>
          <a:prstGeom prst="rect">
            <a:avLst/>
          </a:prstGeom>
          <a:noFill/>
        </p:spPr>
        <p:txBody>
          <a:bodyPr wrap="none" rtlCol="0">
            <a:spAutoFit/>
          </a:bodyPr>
          <a:lstStyle/>
          <a:p>
            <a:r>
              <a:rPr lang="en-US" sz="2800" dirty="0" smtClean="0"/>
              <a:t>Probabilistic model:</a:t>
            </a:r>
            <a:endParaRPr lang="en-US" sz="2800" dirty="0"/>
          </a:p>
        </p:txBody>
      </p:sp>
      <p:sp>
        <p:nvSpPr>
          <p:cNvPr id="12" name="TextBox 11"/>
          <p:cNvSpPr txBox="1"/>
          <p:nvPr/>
        </p:nvSpPr>
        <p:spPr>
          <a:xfrm>
            <a:off x="71254" y="4290234"/>
            <a:ext cx="1572391" cy="523220"/>
          </a:xfrm>
          <a:prstGeom prst="rect">
            <a:avLst/>
          </a:prstGeom>
          <a:noFill/>
        </p:spPr>
        <p:txBody>
          <a:bodyPr wrap="none" rtlCol="0">
            <a:spAutoFit/>
          </a:bodyPr>
          <a:lstStyle/>
          <a:p>
            <a:r>
              <a:rPr lang="en-US" sz="2800" dirty="0" smtClean="0"/>
              <a:t>Classifier:</a:t>
            </a:r>
            <a:endParaRPr lang="en-US" sz="2800" dirty="0"/>
          </a:p>
        </p:txBody>
      </p:sp>
      <p:sp>
        <p:nvSpPr>
          <p:cNvPr id="13" name="TextBox 12"/>
          <p:cNvSpPr txBox="1"/>
          <p:nvPr/>
        </p:nvSpPr>
        <p:spPr>
          <a:xfrm>
            <a:off x="612648" y="5029200"/>
            <a:ext cx="2980303" cy="400110"/>
          </a:xfrm>
          <a:prstGeom prst="rect">
            <a:avLst/>
          </a:prstGeom>
          <a:noFill/>
        </p:spPr>
        <p:txBody>
          <a:bodyPr wrap="none" rtlCol="0">
            <a:spAutoFit/>
          </a:bodyPr>
          <a:lstStyle/>
          <a:p>
            <a:r>
              <a:rPr lang="en-US" sz="2000" dirty="0" smtClean="0">
                <a:solidFill>
                  <a:srgbClr val="FF6600"/>
                </a:solidFill>
              </a:rPr>
              <a:t>yellow, curved, no leaf, 6oz</a:t>
            </a:r>
            <a:endParaRPr lang="en-US" sz="2000" dirty="0">
              <a:solidFill>
                <a:srgbClr val="008000"/>
              </a:solidFill>
            </a:endParaRPr>
          </a:p>
        </p:txBody>
      </p:sp>
      <p:grpSp>
        <p:nvGrpSpPr>
          <p:cNvPr id="20" name="Group 37"/>
          <p:cNvGrpSpPr/>
          <p:nvPr/>
        </p:nvGrpSpPr>
        <p:grpSpPr>
          <a:xfrm>
            <a:off x="5273323" y="4551844"/>
            <a:ext cx="1432277" cy="1371600"/>
            <a:chOff x="7391400" y="3505200"/>
            <a:chExt cx="1432277" cy="1371600"/>
          </a:xfrm>
        </p:grpSpPr>
        <p:sp>
          <p:nvSpPr>
            <p:cNvPr id="21" name="Rounded Rectangle 20"/>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TextBox 21"/>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23" name="Right Arrow 22"/>
          <p:cNvSpPr/>
          <p:nvPr/>
        </p:nvSpPr>
        <p:spPr bwMode="auto">
          <a:xfrm>
            <a:off x="45113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4" name="Right Arrow 23"/>
          <p:cNvSpPr/>
          <p:nvPr/>
        </p:nvSpPr>
        <p:spPr bwMode="auto">
          <a:xfrm>
            <a:off x="68735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5" name="TextBox 24"/>
          <p:cNvSpPr txBox="1"/>
          <p:nvPr/>
        </p:nvSpPr>
        <p:spPr>
          <a:xfrm>
            <a:off x="7559323" y="5029200"/>
            <a:ext cx="1133543" cy="461665"/>
          </a:xfrm>
          <a:prstGeom prst="rect">
            <a:avLst/>
          </a:prstGeom>
          <a:noFill/>
        </p:spPr>
        <p:txBody>
          <a:bodyPr wrap="none" rtlCol="0">
            <a:spAutoFit/>
          </a:bodyPr>
          <a:lstStyle/>
          <a:p>
            <a:r>
              <a:rPr lang="en-US" sz="2400" dirty="0" smtClean="0">
                <a:solidFill>
                  <a:srgbClr val="008000"/>
                </a:solidFill>
              </a:rPr>
              <a:t>banana</a:t>
            </a:r>
            <a:endParaRPr lang="en-US" sz="2400" dirty="0">
              <a:solidFill>
                <a:srgbClr val="008000"/>
              </a:solidFill>
            </a:endParaRPr>
          </a:p>
        </p:txBody>
      </p:sp>
      <p:cxnSp>
        <p:nvCxnSpPr>
          <p:cNvPr id="27" name="Straight Connector 26"/>
          <p:cNvCxnSpPr/>
          <p:nvPr/>
        </p:nvCxnSpPr>
        <p:spPr>
          <a:xfrm>
            <a:off x="301752" y="40386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45850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models: classification</a:t>
            </a:r>
            <a:endParaRPr lang="en-US" dirty="0"/>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smtClean="0"/>
              <a:t>Probabilistic models define a </a:t>
            </a:r>
            <a:r>
              <a:rPr lang="en-US" i="1" dirty="0" smtClean="0">
                <a:solidFill>
                  <a:srgbClr val="FF6600"/>
                </a:solidFill>
              </a:rPr>
              <a:t>probability distribution</a:t>
            </a:r>
            <a:r>
              <a:rPr lang="en-US" dirty="0" smtClean="0"/>
              <a:t> over features and labels:</a:t>
            </a:r>
            <a:endParaRPr lang="en-US" dirty="0"/>
          </a:p>
        </p:txBody>
      </p:sp>
      <p:grpSp>
        <p:nvGrpSpPr>
          <p:cNvPr id="4" name="Group 37"/>
          <p:cNvGrpSpPr/>
          <p:nvPr/>
        </p:nvGrpSpPr>
        <p:grpSpPr>
          <a:xfrm>
            <a:off x="5124237" y="2891135"/>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33082" y="3378628"/>
            <a:ext cx="3888855" cy="400110"/>
          </a:xfrm>
          <a:prstGeom prst="rect">
            <a:avLst/>
          </a:prstGeom>
          <a:noFill/>
        </p:spPr>
        <p:txBody>
          <a:bodyPr wrap="none" rtlCol="0">
            <a:spAutoFit/>
          </a:bodyPr>
          <a:lstStyle/>
          <a:p>
            <a:r>
              <a:rPr lang="en-US" sz="2000" dirty="0" smtClean="0">
                <a:solidFill>
                  <a:srgbClr val="FF6600"/>
                </a:solidFill>
              </a:rPr>
              <a:t>yellow, curved, no leaf, 6oz, </a:t>
            </a:r>
            <a:r>
              <a:rPr lang="en-US" sz="2000" dirty="0" smtClean="0">
                <a:solidFill>
                  <a:srgbClr val="008000"/>
                </a:solidFill>
              </a:rPr>
              <a:t>banana</a:t>
            </a:r>
            <a:endParaRPr lang="en-US" sz="2000" dirty="0">
              <a:solidFill>
                <a:srgbClr val="008000"/>
              </a:solidFill>
            </a:endParaRPr>
          </a:p>
        </p:txBody>
      </p:sp>
      <p:sp>
        <p:nvSpPr>
          <p:cNvPr id="9" name="Right Arrow 8"/>
          <p:cNvSpPr/>
          <p:nvPr/>
        </p:nvSpPr>
        <p:spPr bwMode="auto">
          <a:xfrm>
            <a:off x="4362237" y="3220556"/>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Right Arrow 9"/>
          <p:cNvSpPr/>
          <p:nvPr/>
        </p:nvSpPr>
        <p:spPr bwMode="auto">
          <a:xfrm>
            <a:off x="6724437" y="3220556"/>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410237" y="3368491"/>
            <a:ext cx="931415" cy="461665"/>
          </a:xfrm>
          <a:prstGeom prst="rect">
            <a:avLst/>
          </a:prstGeom>
          <a:noFill/>
        </p:spPr>
        <p:txBody>
          <a:bodyPr wrap="none" rtlCol="0">
            <a:spAutoFit/>
          </a:bodyPr>
          <a:lstStyle/>
          <a:p>
            <a:r>
              <a:rPr lang="en-US" sz="2400" dirty="0" smtClean="0"/>
              <a:t>0.004</a:t>
            </a:r>
            <a:endParaRPr lang="en-US" sz="2400" dirty="0"/>
          </a:p>
        </p:txBody>
      </p:sp>
      <p:sp>
        <p:nvSpPr>
          <p:cNvPr id="3" name="TextBox 2"/>
          <p:cNvSpPr txBox="1"/>
          <p:nvPr/>
        </p:nvSpPr>
        <p:spPr>
          <a:xfrm>
            <a:off x="1277035" y="5731435"/>
            <a:ext cx="7237203" cy="954107"/>
          </a:xfrm>
          <a:prstGeom prst="rect">
            <a:avLst/>
          </a:prstGeom>
          <a:noFill/>
        </p:spPr>
        <p:txBody>
          <a:bodyPr wrap="square" rtlCol="0">
            <a:spAutoFit/>
          </a:bodyPr>
          <a:lstStyle/>
          <a:p>
            <a:r>
              <a:rPr lang="en-US" sz="2800" dirty="0" smtClean="0">
                <a:solidFill>
                  <a:srgbClr val="FF0000"/>
                </a:solidFill>
              </a:rPr>
              <a:t>How do we use a probabilistic model for classification/prediction?</a:t>
            </a:r>
            <a:endParaRPr lang="en-US" sz="2800" dirty="0">
              <a:solidFill>
                <a:srgbClr val="FF0000"/>
              </a:solidFill>
            </a:endParaRPr>
          </a:p>
        </p:txBody>
      </p:sp>
      <p:cxnSp>
        <p:nvCxnSpPr>
          <p:cNvPr id="12" name="Straight Connector 11"/>
          <p:cNvCxnSpPr/>
          <p:nvPr/>
        </p:nvCxnSpPr>
        <p:spPr>
          <a:xfrm>
            <a:off x="333082" y="44958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2126" y="5083489"/>
            <a:ext cx="3820277" cy="461665"/>
          </a:xfrm>
          <a:prstGeom prst="rect">
            <a:avLst/>
          </a:prstGeom>
          <a:noFill/>
        </p:spPr>
        <p:txBody>
          <a:bodyPr wrap="none" rtlCol="0">
            <a:spAutoFit/>
          </a:bodyPr>
          <a:lstStyle/>
          <a:p>
            <a:r>
              <a:rPr lang="en-US" sz="2400" dirty="0" smtClean="0"/>
              <a:t>Given an unlabeled example:</a:t>
            </a:r>
            <a:endParaRPr lang="en-US" sz="2400" dirty="0"/>
          </a:p>
        </p:txBody>
      </p:sp>
      <p:sp>
        <p:nvSpPr>
          <p:cNvPr id="14" name="TextBox 13"/>
          <p:cNvSpPr txBox="1"/>
          <p:nvPr/>
        </p:nvSpPr>
        <p:spPr>
          <a:xfrm>
            <a:off x="3810000" y="5105400"/>
            <a:ext cx="2980303" cy="400110"/>
          </a:xfrm>
          <a:prstGeom prst="rect">
            <a:avLst/>
          </a:prstGeom>
          <a:noFill/>
        </p:spPr>
        <p:txBody>
          <a:bodyPr wrap="none" rtlCol="0">
            <a:spAutoFit/>
          </a:bodyPr>
          <a:lstStyle/>
          <a:p>
            <a:r>
              <a:rPr lang="en-US" sz="2000" dirty="0" smtClean="0">
                <a:solidFill>
                  <a:srgbClr val="FF6600"/>
                </a:solidFill>
              </a:rPr>
              <a:t>yellow, curved, no leaf, 6oz</a:t>
            </a:r>
            <a:endParaRPr lang="en-US" sz="2000" dirty="0">
              <a:solidFill>
                <a:srgbClr val="008000"/>
              </a:solidFill>
            </a:endParaRPr>
          </a:p>
        </p:txBody>
      </p:sp>
      <p:sp>
        <p:nvSpPr>
          <p:cNvPr id="15" name="TextBox 14"/>
          <p:cNvSpPr txBox="1"/>
          <p:nvPr/>
        </p:nvSpPr>
        <p:spPr>
          <a:xfrm>
            <a:off x="6705600" y="5053275"/>
            <a:ext cx="2220379" cy="461665"/>
          </a:xfrm>
          <a:prstGeom prst="rect">
            <a:avLst/>
          </a:prstGeom>
          <a:noFill/>
        </p:spPr>
        <p:txBody>
          <a:bodyPr wrap="none" rtlCol="0">
            <a:spAutoFit/>
          </a:bodyPr>
          <a:lstStyle/>
          <a:p>
            <a:r>
              <a:rPr lang="en-US" sz="2400" dirty="0"/>
              <a:t>p</a:t>
            </a:r>
            <a:r>
              <a:rPr lang="en-US" sz="2400" dirty="0" smtClean="0"/>
              <a:t>redict the label</a:t>
            </a:r>
            <a:endParaRPr lang="en-US" sz="2400" dirty="0"/>
          </a:p>
        </p:txBody>
      </p:sp>
    </p:spTree>
    <p:extLst>
      <p:ext uri="{BB962C8B-B14F-4D97-AF65-F5344CB8AC3E}">
        <p14:creationId xmlns:p14="http://schemas.microsoft.com/office/powerpoint/2010/main" val="373171903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models</a:t>
            </a:r>
            <a:endParaRPr lang="en-US" dirty="0"/>
          </a:p>
        </p:txBody>
      </p:sp>
      <p:sp>
        <p:nvSpPr>
          <p:cNvPr id="7" name="Content Placeholder 6"/>
          <p:cNvSpPr>
            <a:spLocks noGrp="1"/>
          </p:cNvSpPr>
          <p:nvPr>
            <p:ph sz="quarter" idx="1"/>
          </p:nvPr>
        </p:nvSpPr>
        <p:spPr>
          <a:xfrm>
            <a:off x="612648" y="1600200"/>
            <a:ext cx="8153400" cy="1066800"/>
          </a:xfrm>
        </p:spPr>
        <p:txBody>
          <a:bodyPr/>
          <a:lstStyle/>
          <a:p>
            <a:pPr marL="0" indent="0">
              <a:buNone/>
            </a:pPr>
            <a:r>
              <a:rPr lang="en-US" dirty="0" smtClean="0"/>
              <a:t>Probabilistic models define a </a:t>
            </a:r>
            <a:r>
              <a:rPr lang="en-US" i="1" dirty="0" smtClean="0">
                <a:solidFill>
                  <a:srgbClr val="FF6600"/>
                </a:solidFill>
              </a:rPr>
              <a:t>probability distribution</a:t>
            </a:r>
            <a:r>
              <a:rPr lang="en-US" dirty="0" smtClean="0"/>
              <a:t> over features and labels:</a:t>
            </a:r>
            <a:endParaRPr lang="en-US" dirty="0"/>
          </a:p>
        </p:txBody>
      </p:sp>
      <p:grpSp>
        <p:nvGrpSpPr>
          <p:cNvPr id="4" name="Group 37"/>
          <p:cNvGrpSpPr/>
          <p:nvPr/>
        </p:nvGrpSpPr>
        <p:grpSpPr>
          <a:xfrm>
            <a:off x="5105400" y="2983805"/>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8" name="TextBox 7"/>
          <p:cNvSpPr txBox="1"/>
          <p:nvPr/>
        </p:nvSpPr>
        <p:spPr>
          <a:xfrm>
            <a:off x="314245" y="3230693"/>
            <a:ext cx="3888855" cy="400110"/>
          </a:xfrm>
          <a:prstGeom prst="rect">
            <a:avLst/>
          </a:prstGeom>
          <a:noFill/>
        </p:spPr>
        <p:txBody>
          <a:bodyPr wrap="none" rtlCol="0">
            <a:spAutoFit/>
          </a:bodyPr>
          <a:lstStyle/>
          <a:p>
            <a:r>
              <a:rPr lang="en-US" sz="2000" dirty="0" smtClean="0">
                <a:solidFill>
                  <a:srgbClr val="FF6600"/>
                </a:solidFill>
              </a:rPr>
              <a:t>yellow, curved, no leaf, 6oz, </a:t>
            </a:r>
            <a:r>
              <a:rPr lang="en-US" sz="2000" dirty="0" smtClean="0">
                <a:solidFill>
                  <a:srgbClr val="008000"/>
                </a:solidFill>
              </a:rPr>
              <a:t>banana</a:t>
            </a:r>
            <a:endParaRPr lang="en-US" sz="2000" dirty="0">
              <a:solidFill>
                <a:srgbClr val="008000"/>
              </a:solidFill>
            </a:endParaRPr>
          </a:p>
        </p:txBody>
      </p:sp>
      <p:sp>
        <p:nvSpPr>
          <p:cNvPr id="9" name="Right Arrow 8"/>
          <p:cNvSpPr/>
          <p:nvPr/>
        </p:nvSpPr>
        <p:spPr bwMode="auto">
          <a:xfrm>
            <a:off x="4312088" y="3328008"/>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7582570" y="3097175"/>
            <a:ext cx="931415" cy="461665"/>
          </a:xfrm>
          <a:prstGeom prst="rect">
            <a:avLst/>
          </a:prstGeom>
          <a:noFill/>
        </p:spPr>
        <p:txBody>
          <a:bodyPr wrap="none" rtlCol="0">
            <a:spAutoFit/>
          </a:bodyPr>
          <a:lstStyle/>
          <a:p>
            <a:r>
              <a:rPr lang="en-US" sz="2400" b="1" dirty="0" smtClean="0"/>
              <a:t>0.004</a:t>
            </a:r>
            <a:endParaRPr lang="en-US" sz="2400" b="1" dirty="0"/>
          </a:p>
        </p:txBody>
      </p:sp>
      <p:sp>
        <p:nvSpPr>
          <p:cNvPr id="3" name="TextBox 2"/>
          <p:cNvSpPr txBox="1"/>
          <p:nvPr/>
        </p:nvSpPr>
        <p:spPr>
          <a:xfrm>
            <a:off x="446202" y="5334000"/>
            <a:ext cx="8067783" cy="954107"/>
          </a:xfrm>
          <a:prstGeom prst="rect">
            <a:avLst/>
          </a:prstGeom>
          <a:noFill/>
        </p:spPr>
        <p:txBody>
          <a:bodyPr wrap="none" rtlCol="0">
            <a:spAutoFit/>
          </a:bodyPr>
          <a:lstStyle/>
          <a:p>
            <a:r>
              <a:rPr lang="en-US" sz="2800" dirty="0" smtClean="0">
                <a:solidFill>
                  <a:srgbClr val="0000FF"/>
                </a:solidFill>
              </a:rPr>
              <a:t>For each label, ask for the probability under the model</a:t>
            </a:r>
          </a:p>
          <a:p>
            <a:r>
              <a:rPr lang="en-US" sz="2800" dirty="0" smtClean="0">
                <a:solidFill>
                  <a:srgbClr val="0000FF"/>
                </a:solidFill>
              </a:rPr>
              <a:t>Pick the label with the highest probability</a:t>
            </a:r>
            <a:endParaRPr lang="en-US" sz="2800" dirty="0">
              <a:solidFill>
                <a:srgbClr val="0000FF"/>
              </a:solidFill>
            </a:endParaRPr>
          </a:p>
        </p:txBody>
      </p:sp>
      <p:sp>
        <p:nvSpPr>
          <p:cNvPr id="15" name="TextBox 14"/>
          <p:cNvSpPr txBox="1"/>
          <p:nvPr/>
        </p:nvSpPr>
        <p:spPr>
          <a:xfrm>
            <a:off x="290556" y="3834621"/>
            <a:ext cx="3848655" cy="400110"/>
          </a:xfrm>
          <a:prstGeom prst="rect">
            <a:avLst/>
          </a:prstGeom>
          <a:noFill/>
        </p:spPr>
        <p:txBody>
          <a:bodyPr wrap="none" rtlCol="0">
            <a:spAutoFit/>
          </a:bodyPr>
          <a:lstStyle/>
          <a:p>
            <a:r>
              <a:rPr lang="en-US" sz="2000" dirty="0" smtClean="0">
                <a:solidFill>
                  <a:srgbClr val="FF6600"/>
                </a:solidFill>
              </a:rPr>
              <a:t>yellow, curved, no leaf, 6oz, </a:t>
            </a:r>
            <a:r>
              <a:rPr lang="en-US" sz="2000" dirty="0" smtClean="0">
                <a:solidFill>
                  <a:srgbClr val="008000"/>
                </a:solidFill>
              </a:rPr>
              <a:t>apple</a:t>
            </a:r>
            <a:endParaRPr lang="en-US" sz="2000" dirty="0">
              <a:solidFill>
                <a:srgbClr val="008000"/>
              </a:solidFill>
            </a:endParaRPr>
          </a:p>
        </p:txBody>
      </p:sp>
      <p:sp>
        <p:nvSpPr>
          <p:cNvPr id="18" name="TextBox 17"/>
          <p:cNvSpPr txBox="1"/>
          <p:nvPr/>
        </p:nvSpPr>
        <p:spPr>
          <a:xfrm>
            <a:off x="7568149" y="3657600"/>
            <a:ext cx="1271051" cy="461665"/>
          </a:xfrm>
          <a:prstGeom prst="rect">
            <a:avLst/>
          </a:prstGeom>
          <a:noFill/>
        </p:spPr>
        <p:txBody>
          <a:bodyPr wrap="none" rtlCol="0">
            <a:spAutoFit/>
          </a:bodyPr>
          <a:lstStyle/>
          <a:p>
            <a:r>
              <a:rPr lang="en-US" sz="2400" dirty="0" smtClean="0"/>
              <a:t>0.00002</a:t>
            </a:r>
            <a:endParaRPr lang="en-US" sz="2400" dirty="0"/>
          </a:p>
        </p:txBody>
      </p:sp>
      <p:sp>
        <p:nvSpPr>
          <p:cNvPr id="19" name="Right Arrow 18"/>
          <p:cNvSpPr/>
          <p:nvPr/>
        </p:nvSpPr>
        <p:spPr bwMode="auto">
          <a:xfrm>
            <a:off x="4312088" y="3886200"/>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0" name="Right Arrow 19"/>
          <p:cNvSpPr/>
          <p:nvPr/>
        </p:nvSpPr>
        <p:spPr bwMode="auto">
          <a:xfrm>
            <a:off x="6780744" y="3230693"/>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1" name="Right Arrow 20"/>
          <p:cNvSpPr/>
          <p:nvPr/>
        </p:nvSpPr>
        <p:spPr bwMode="auto">
          <a:xfrm>
            <a:off x="6780744" y="3788885"/>
            <a:ext cx="533400" cy="302795"/>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Oval 21"/>
          <p:cNvSpPr/>
          <p:nvPr/>
        </p:nvSpPr>
        <p:spPr>
          <a:xfrm>
            <a:off x="7391400" y="3020975"/>
            <a:ext cx="1451904" cy="636625"/>
          </a:xfrm>
          <a:prstGeom prst="ellipse">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73343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 vs. classifier</a:t>
            </a:r>
            <a:endParaRPr lang="en-US" dirty="0"/>
          </a:p>
        </p:txBody>
      </p:sp>
      <p:grpSp>
        <p:nvGrpSpPr>
          <p:cNvPr id="4" name="Group 37"/>
          <p:cNvGrpSpPr/>
          <p:nvPr/>
        </p:nvGrpSpPr>
        <p:grpSpPr>
          <a:xfrm>
            <a:off x="5273323" y="2209800"/>
            <a:ext cx="1432277" cy="1371600"/>
            <a:chOff x="7391400" y="3505200"/>
            <a:chExt cx="1432277" cy="1371600"/>
          </a:xfrm>
        </p:grpSpPr>
        <p:sp>
          <p:nvSpPr>
            <p:cNvPr id="5" name="Rounded Rectangle 4"/>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6" name="TextBox 5"/>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7" name="TextBox 6"/>
          <p:cNvSpPr txBox="1"/>
          <p:nvPr/>
        </p:nvSpPr>
        <p:spPr>
          <a:xfrm>
            <a:off x="482168" y="2697293"/>
            <a:ext cx="3888855" cy="400110"/>
          </a:xfrm>
          <a:prstGeom prst="rect">
            <a:avLst/>
          </a:prstGeom>
          <a:noFill/>
        </p:spPr>
        <p:txBody>
          <a:bodyPr wrap="none" rtlCol="0">
            <a:spAutoFit/>
          </a:bodyPr>
          <a:lstStyle/>
          <a:p>
            <a:r>
              <a:rPr lang="en-US" sz="2000" dirty="0" smtClean="0">
                <a:solidFill>
                  <a:srgbClr val="FF6600"/>
                </a:solidFill>
              </a:rPr>
              <a:t>yellow, curved, no leaf, 6oz, </a:t>
            </a:r>
            <a:r>
              <a:rPr lang="en-US" sz="2000" dirty="0" smtClean="0">
                <a:solidFill>
                  <a:srgbClr val="008000"/>
                </a:solidFill>
              </a:rPr>
              <a:t>banana</a:t>
            </a:r>
            <a:endParaRPr lang="en-US" sz="2000" dirty="0">
              <a:solidFill>
                <a:srgbClr val="008000"/>
              </a:solidFill>
            </a:endParaRPr>
          </a:p>
        </p:txBody>
      </p:sp>
      <p:sp>
        <p:nvSpPr>
          <p:cNvPr id="8" name="Right Arrow 7"/>
          <p:cNvSpPr/>
          <p:nvPr/>
        </p:nvSpPr>
        <p:spPr bwMode="auto">
          <a:xfrm>
            <a:off x="45113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9" name="Right Arrow 8"/>
          <p:cNvSpPr/>
          <p:nvPr/>
        </p:nvSpPr>
        <p:spPr bwMode="auto">
          <a:xfrm>
            <a:off x="6873523" y="2539221"/>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10" name="TextBox 9"/>
          <p:cNvSpPr txBox="1"/>
          <p:nvPr/>
        </p:nvSpPr>
        <p:spPr>
          <a:xfrm>
            <a:off x="7559323" y="2687156"/>
            <a:ext cx="931415" cy="461665"/>
          </a:xfrm>
          <a:prstGeom prst="rect">
            <a:avLst/>
          </a:prstGeom>
          <a:noFill/>
        </p:spPr>
        <p:txBody>
          <a:bodyPr wrap="none" rtlCol="0">
            <a:spAutoFit/>
          </a:bodyPr>
          <a:lstStyle/>
          <a:p>
            <a:r>
              <a:rPr lang="en-US" sz="2400" dirty="0" smtClean="0"/>
              <a:t>0.004</a:t>
            </a:r>
            <a:endParaRPr lang="en-US" sz="2400" dirty="0"/>
          </a:p>
        </p:txBody>
      </p:sp>
      <p:sp>
        <p:nvSpPr>
          <p:cNvPr id="11" name="TextBox 10"/>
          <p:cNvSpPr txBox="1"/>
          <p:nvPr/>
        </p:nvSpPr>
        <p:spPr>
          <a:xfrm>
            <a:off x="60481" y="1768831"/>
            <a:ext cx="2973616" cy="523220"/>
          </a:xfrm>
          <a:prstGeom prst="rect">
            <a:avLst/>
          </a:prstGeom>
          <a:noFill/>
        </p:spPr>
        <p:txBody>
          <a:bodyPr wrap="none" rtlCol="0">
            <a:spAutoFit/>
          </a:bodyPr>
          <a:lstStyle/>
          <a:p>
            <a:r>
              <a:rPr lang="en-US" sz="2800" dirty="0" smtClean="0"/>
              <a:t>Probabilistic model:</a:t>
            </a:r>
            <a:endParaRPr lang="en-US" sz="2800" dirty="0"/>
          </a:p>
        </p:txBody>
      </p:sp>
      <p:sp>
        <p:nvSpPr>
          <p:cNvPr id="12" name="TextBox 11"/>
          <p:cNvSpPr txBox="1"/>
          <p:nvPr/>
        </p:nvSpPr>
        <p:spPr>
          <a:xfrm>
            <a:off x="71254" y="4290234"/>
            <a:ext cx="1572391" cy="523220"/>
          </a:xfrm>
          <a:prstGeom prst="rect">
            <a:avLst/>
          </a:prstGeom>
          <a:noFill/>
        </p:spPr>
        <p:txBody>
          <a:bodyPr wrap="none" rtlCol="0">
            <a:spAutoFit/>
          </a:bodyPr>
          <a:lstStyle/>
          <a:p>
            <a:r>
              <a:rPr lang="en-US" sz="2800" dirty="0" smtClean="0"/>
              <a:t>Classifier:</a:t>
            </a:r>
            <a:endParaRPr lang="en-US" sz="2800" dirty="0"/>
          </a:p>
        </p:txBody>
      </p:sp>
      <p:sp>
        <p:nvSpPr>
          <p:cNvPr id="13" name="TextBox 12"/>
          <p:cNvSpPr txBox="1"/>
          <p:nvPr/>
        </p:nvSpPr>
        <p:spPr>
          <a:xfrm>
            <a:off x="612648" y="5029200"/>
            <a:ext cx="2980303" cy="400110"/>
          </a:xfrm>
          <a:prstGeom prst="rect">
            <a:avLst/>
          </a:prstGeom>
          <a:noFill/>
        </p:spPr>
        <p:txBody>
          <a:bodyPr wrap="none" rtlCol="0">
            <a:spAutoFit/>
          </a:bodyPr>
          <a:lstStyle/>
          <a:p>
            <a:r>
              <a:rPr lang="en-US" sz="2000" dirty="0" smtClean="0">
                <a:solidFill>
                  <a:srgbClr val="FF6600"/>
                </a:solidFill>
              </a:rPr>
              <a:t>yellow, curved, no leaf, 6oz</a:t>
            </a:r>
            <a:endParaRPr lang="en-US" sz="2000" dirty="0">
              <a:solidFill>
                <a:srgbClr val="008000"/>
              </a:solidFill>
            </a:endParaRPr>
          </a:p>
        </p:txBody>
      </p:sp>
      <p:grpSp>
        <p:nvGrpSpPr>
          <p:cNvPr id="20" name="Group 37"/>
          <p:cNvGrpSpPr/>
          <p:nvPr/>
        </p:nvGrpSpPr>
        <p:grpSpPr>
          <a:xfrm>
            <a:off x="5273323" y="4551844"/>
            <a:ext cx="1432277" cy="1371600"/>
            <a:chOff x="7391400" y="3505200"/>
            <a:chExt cx="1432277" cy="1371600"/>
          </a:xfrm>
        </p:grpSpPr>
        <p:sp>
          <p:nvSpPr>
            <p:cNvPr id="21" name="Rounded Rectangle 20"/>
            <p:cNvSpPr/>
            <p:nvPr/>
          </p:nvSpPr>
          <p:spPr bwMode="auto">
            <a:xfrm>
              <a:off x="7391400" y="3505200"/>
              <a:ext cx="1371600" cy="1371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2" name="TextBox 21"/>
            <p:cNvSpPr txBox="1"/>
            <p:nvPr/>
          </p:nvSpPr>
          <p:spPr>
            <a:xfrm>
              <a:off x="7391400" y="3620974"/>
              <a:ext cx="1432277" cy="1138773"/>
            </a:xfrm>
            <a:prstGeom prst="rect">
              <a:avLst/>
            </a:prstGeom>
            <a:noFill/>
          </p:spPr>
          <p:txBody>
            <a:bodyPr wrap="square" rtlCol="0">
              <a:spAutoFit/>
            </a:bodyPr>
            <a:lstStyle/>
            <a:p>
              <a:pPr algn="ctr"/>
              <a:r>
                <a:rPr lang="en-US" sz="2000" dirty="0"/>
                <a:t>probabilistic model:</a:t>
              </a:r>
            </a:p>
            <a:p>
              <a:pPr algn="ctr"/>
              <a:endParaRPr lang="en-US" sz="1400" dirty="0"/>
            </a:p>
            <a:p>
              <a:pPr algn="ctr"/>
              <a:r>
                <a:rPr lang="en-US" sz="1400" dirty="0"/>
                <a:t>p(</a:t>
              </a:r>
              <a:r>
                <a:rPr lang="en-US" sz="1400" i="1" dirty="0"/>
                <a:t>features, label</a:t>
              </a:r>
              <a:r>
                <a:rPr lang="en-US" sz="1400" dirty="0"/>
                <a:t>)</a:t>
              </a:r>
            </a:p>
          </p:txBody>
        </p:sp>
      </p:grpSp>
      <p:sp>
        <p:nvSpPr>
          <p:cNvPr id="23" name="Right Arrow 22"/>
          <p:cNvSpPr/>
          <p:nvPr/>
        </p:nvSpPr>
        <p:spPr bwMode="auto">
          <a:xfrm>
            <a:off x="45113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4" name="Right Arrow 23"/>
          <p:cNvSpPr/>
          <p:nvPr/>
        </p:nvSpPr>
        <p:spPr bwMode="auto">
          <a:xfrm>
            <a:off x="6873523" y="4881265"/>
            <a:ext cx="533400" cy="762000"/>
          </a:xfrm>
          <a:prstGeom prst="right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0" charset="0"/>
            </a:endParaRPr>
          </a:p>
        </p:txBody>
      </p:sp>
      <p:sp>
        <p:nvSpPr>
          <p:cNvPr id="25" name="TextBox 24"/>
          <p:cNvSpPr txBox="1"/>
          <p:nvPr/>
        </p:nvSpPr>
        <p:spPr>
          <a:xfrm>
            <a:off x="7559323" y="5029200"/>
            <a:ext cx="1133543" cy="461665"/>
          </a:xfrm>
          <a:prstGeom prst="rect">
            <a:avLst/>
          </a:prstGeom>
          <a:noFill/>
        </p:spPr>
        <p:txBody>
          <a:bodyPr wrap="none" rtlCol="0">
            <a:spAutoFit/>
          </a:bodyPr>
          <a:lstStyle/>
          <a:p>
            <a:r>
              <a:rPr lang="en-US" sz="2400" dirty="0" smtClean="0">
                <a:solidFill>
                  <a:srgbClr val="008000"/>
                </a:solidFill>
              </a:rPr>
              <a:t>banana</a:t>
            </a:r>
            <a:endParaRPr lang="en-US" sz="2400" dirty="0">
              <a:solidFill>
                <a:srgbClr val="008000"/>
              </a:solidFill>
            </a:endParaRPr>
          </a:p>
        </p:txBody>
      </p:sp>
      <p:cxnSp>
        <p:nvCxnSpPr>
          <p:cNvPr id="27" name="Straight Connector 26"/>
          <p:cNvCxnSpPr/>
          <p:nvPr/>
        </p:nvCxnSpPr>
        <p:spPr>
          <a:xfrm>
            <a:off x="301752" y="4038600"/>
            <a:ext cx="8537448"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531842" y="6258941"/>
            <a:ext cx="3958961" cy="523220"/>
          </a:xfrm>
          <a:prstGeom prst="rect">
            <a:avLst/>
          </a:prstGeom>
          <a:noFill/>
        </p:spPr>
        <p:txBody>
          <a:bodyPr wrap="none" rtlCol="0">
            <a:spAutoFit/>
          </a:bodyPr>
          <a:lstStyle/>
          <a:p>
            <a:r>
              <a:rPr lang="en-US" sz="2800" dirty="0" smtClean="0">
                <a:solidFill>
                  <a:srgbClr val="FF0000"/>
                </a:solidFill>
              </a:rPr>
              <a:t>Why probabilistic models?</a:t>
            </a:r>
            <a:endParaRPr lang="en-US" sz="2800" dirty="0">
              <a:solidFill>
                <a:srgbClr val="FF0000"/>
              </a:solidFill>
            </a:endParaRPr>
          </a:p>
        </p:txBody>
      </p:sp>
    </p:spTree>
    <p:extLst>
      <p:ext uri="{BB962C8B-B14F-4D97-AF65-F5344CB8AC3E}">
        <p14:creationId xmlns:p14="http://schemas.microsoft.com/office/powerpoint/2010/main" val="256575141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models</a:t>
            </a:r>
            <a:endParaRPr lang="en-US" dirty="0"/>
          </a:p>
        </p:txBody>
      </p:sp>
      <p:sp>
        <p:nvSpPr>
          <p:cNvPr id="3" name="Content Placeholder 2"/>
          <p:cNvSpPr>
            <a:spLocks noGrp="1"/>
          </p:cNvSpPr>
          <p:nvPr>
            <p:ph sz="quarter" idx="1"/>
          </p:nvPr>
        </p:nvSpPr>
        <p:spPr>
          <a:xfrm>
            <a:off x="612648" y="1600200"/>
            <a:ext cx="8153400" cy="4876800"/>
          </a:xfrm>
        </p:spPr>
        <p:txBody>
          <a:bodyPr>
            <a:normAutofit/>
          </a:bodyPr>
          <a:lstStyle/>
          <a:p>
            <a:pPr marL="0" indent="0">
              <a:buNone/>
            </a:pPr>
            <a:r>
              <a:rPr lang="en-US" dirty="0" smtClean="0"/>
              <a:t>Probabilities are nice to work with</a:t>
            </a:r>
          </a:p>
          <a:p>
            <a:pPr lvl="1"/>
            <a:r>
              <a:rPr lang="en-US" dirty="0" smtClean="0"/>
              <a:t>range between 0 and 1</a:t>
            </a:r>
          </a:p>
          <a:p>
            <a:pPr lvl="1"/>
            <a:r>
              <a:rPr lang="en-US" dirty="0" smtClean="0"/>
              <a:t>can combine them in a well understood way</a:t>
            </a:r>
          </a:p>
          <a:p>
            <a:pPr lvl="1"/>
            <a:r>
              <a:rPr lang="en-US" dirty="0" smtClean="0"/>
              <a:t>lots of mathematical background/theory</a:t>
            </a:r>
          </a:p>
          <a:p>
            <a:pPr lvl="1"/>
            <a:endParaRPr lang="en-US" dirty="0" smtClean="0"/>
          </a:p>
          <a:p>
            <a:pPr marL="45720" indent="0">
              <a:buNone/>
            </a:pPr>
            <a:r>
              <a:rPr lang="en-US" dirty="0" smtClean="0"/>
              <a:t>Provide a strong, well-founded groundwork</a:t>
            </a:r>
          </a:p>
          <a:p>
            <a:pPr marL="822960" lvl="1" indent="-457200"/>
            <a:r>
              <a:rPr lang="en-US" dirty="0" smtClean="0"/>
              <a:t>Allow us to make clear decisions about things like </a:t>
            </a:r>
            <a:r>
              <a:rPr lang="en-US" dirty="0" smtClean="0"/>
              <a:t>smoothing</a:t>
            </a:r>
            <a:endParaRPr lang="en-US" dirty="0" smtClean="0"/>
          </a:p>
          <a:p>
            <a:pPr marL="822960" lvl="1" indent="-457200"/>
            <a:r>
              <a:rPr lang="en-US" dirty="0" smtClean="0"/>
              <a:t>Tend to be much less “heuristic</a:t>
            </a:r>
            <a:r>
              <a:rPr lang="en-US" dirty="0" smtClean="0"/>
              <a:t>”</a:t>
            </a:r>
          </a:p>
          <a:p>
            <a:pPr marL="822960" lvl="1" indent="-457200"/>
            <a:r>
              <a:rPr lang="en-US" dirty="0" smtClean="0"/>
              <a:t>Models </a:t>
            </a:r>
            <a:r>
              <a:rPr lang="en-US" dirty="0" smtClean="0"/>
              <a:t>have very clear meanings</a:t>
            </a:r>
            <a:endParaRPr lang="en-US" dirty="0"/>
          </a:p>
          <a:p>
            <a:pPr marL="45720" indent="0">
              <a:buNone/>
            </a:pPr>
            <a:endParaRPr lang="en-US" dirty="0"/>
          </a:p>
        </p:txBody>
      </p:sp>
    </p:spTree>
    <p:extLst>
      <p:ext uri="{BB962C8B-B14F-4D97-AF65-F5344CB8AC3E}">
        <p14:creationId xmlns:p14="http://schemas.microsoft.com/office/powerpoint/2010/main" val="150245907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models: big questions</a:t>
            </a:r>
            <a:endParaRPr lang="en-US" dirty="0"/>
          </a:p>
        </p:txBody>
      </p:sp>
      <p:sp>
        <p:nvSpPr>
          <p:cNvPr id="12" name="Content Placeholder 11"/>
          <p:cNvSpPr>
            <a:spLocks noGrp="1"/>
          </p:cNvSpPr>
          <p:nvPr>
            <p:ph sz="quarter" idx="1"/>
          </p:nvPr>
        </p:nvSpPr>
        <p:spPr/>
        <p:txBody>
          <a:bodyPr>
            <a:normAutofit/>
          </a:bodyPr>
          <a:lstStyle/>
          <a:p>
            <a:pPr marL="514350" indent="-514350">
              <a:buAutoNum type="arabicPeriod"/>
            </a:pPr>
            <a:r>
              <a:rPr lang="en-US" dirty="0" smtClean="0"/>
              <a:t>Which </a:t>
            </a:r>
            <a:r>
              <a:rPr lang="en-US" dirty="0" smtClean="0"/>
              <a:t>model do we use, i.e. how do we calculate p(</a:t>
            </a:r>
            <a:r>
              <a:rPr lang="en-US" i="1" dirty="0" smtClean="0"/>
              <a:t>feature, label</a:t>
            </a:r>
            <a:r>
              <a:rPr lang="en-US" dirty="0" smtClean="0"/>
              <a:t>)</a:t>
            </a:r>
            <a:r>
              <a:rPr lang="en-US" dirty="0" smtClean="0"/>
              <a:t>?</a:t>
            </a:r>
          </a:p>
          <a:p>
            <a:pPr marL="514350" indent="-514350">
              <a:buAutoNum type="arabicPeriod"/>
            </a:pPr>
            <a:endParaRPr lang="en-US" dirty="0"/>
          </a:p>
          <a:p>
            <a:pPr marL="514350" indent="-514350">
              <a:buAutoNum type="arabicPeriod"/>
            </a:pPr>
            <a:r>
              <a:rPr lang="en-US" dirty="0" smtClean="0"/>
              <a:t>How </a:t>
            </a:r>
            <a:r>
              <a:rPr lang="en-US" dirty="0" smtClean="0"/>
              <a:t>do train the model, i.e. how to we we </a:t>
            </a:r>
            <a:r>
              <a:rPr lang="en-US" dirty="0" smtClean="0">
                <a:solidFill>
                  <a:srgbClr val="FF6600"/>
                </a:solidFill>
              </a:rPr>
              <a:t>estimate the probabilities</a:t>
            </a:r>
            <a:r>
              <a:rPr lang="en-US" dirty="0" smtClean="0"/>
              <a:t> for the model</a:t>
            </a:r>
            <a:r>
              <a:rPr lang="en-US" dirty="0" smtClean="0"/>
              <a:t>?</a:t>
            </a:r>
          </a:p>
          <a:p>
            <a:pPr marL="514350" indent="-514350">
              <a:buAutoNum type="arabicPeriod"/>
            </a:pPr>
            <a:endParaRPr lang="en-US" dirty="0"/>
          </a:p>
          <a:p>
            <a:pPr marL="514350" indent="-514350">
              <a:buAutoNum type="arabicPeriod"/>
            </a:pPr>
            <a:r>
              <a:rPr lang="en-US" dirty="0" smtClean="0"/>
              <a:t>How </a:t>
            </a:r>
            <a:r>
              <a:rPr lang="en-US" dirty="0" smtClean="0"/>
              <a:t>do we deal with </a:t>
            </a:r>
            <a:r>
              <a:rPr lang="en-US" dirty="0" err="1" smtClean="0"/>
              <a:t>overfitting</a:t>
            </a:r>
            <a:r>
              <a:rPr lang="en-US" dirty="0" smtClean="0"/>
              <a:t> (i.e. smoothing)?</a:t>
            </a:r>
            <a:endParaRPr lang="en-US" dirty="0"/>
          </a:p>
          <a:p>
            <a:pPr marL="0" indent="0">
              <a:buNone/>
            </a:pPr>
            <a:endParaRPr lang="en-US" dirty="0"/>
          </a:p>
        </p:txBody>
      </p:sp>
    </p:spTree>
    <p:extLst>
      <p:ext uri="{BB962C8B-B14F-4D97-AF65-F5344CB8AC3E}">
        <p14:creationId xmlns:p14="http://schemas.microsoft.com/office/powerpoint/2010/main" val="29821493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t>
            </a:r>
            <a:endParaRPr lang="en-US" dirty="0"/>
          </a:p>
        </p:txBody>
      </p:sp>
      <p:sp>
        <p:nvSpPr>
          <p:cNvPr id="3" name="Content Placeholder 2"/>
          <p:cNvSpPr>
            <a:spLocks noGrp="1"/>
          </p:cNvSpPr>
          <p:nvPr>
            <p:ph sz="quarter" idx="1"/>
          </p:nvPr>
        </p:nvSpPr>
        <p:spPr/>
        <p:txBody>
          <a:bodyPr/>
          <a:lstStyle/>
          <a:p>
            <a:pPr marL="0" indent="0">
              <a:buNone/>
            </a:pPr>
            <a:r>
              <a:rPr lang="en-US" dirty="0" smtClean="0">
                <a:solidFill>
                  <a:srgbClr val="FF0000"/>
                </a:solidFill>
              </a:rPr>
              <a:t>Anybody notice anything at Thursday’s colloquium (related to this class)?</a:t>
            </a:r>
            <a:endParaRPr lang="en-US" dirty="0">
              <a:solidFill>
                <a:srgbClr val="FF0000"/>
              </a:solidFill>
            </a:endParaRPr>
          </a:p>
        </p:txBody>
      </p:sp>
    </p:spTree>
    <p:extLst>
      <p:ext uri="{BB962C8B-B14F-4D97-AF65-F5344CB8AC3E}">
        <p14:creationId xmlns:p14="http://schemas.microsoft.com/office/powerpoint/2010/main" val="298018592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normAutofit fontScale="90000"/>
          </a:bodyPr>
          <a:lstStyle/>
          <a:p>
            <a:r>
              <a:rPr lang="en-US" dirty="0" smtClean="0"/>
              <a:t>Basic steps for probabilistic modeling</a:t>
            </a:r>
            <a:endParaRPr lang="en-US" dirty="0"/>
          </a:p>
        </p:txBody>
      </p:sp>
      <p:sp>
        <p:nvSpPr>
          <p:cNvPr id="12" name="Content Placeholder 11"/>
          <p:cNvSpPr>
            <a:spLocks noGrp="1"/>
          </p:cNvSpPr>
          <p:nvPr>
            <p:ph sz="quarter" idx="1"/>
          </p:nvPr>
        </p:nvSpPr>
        <p:spPr>
          <a:xfrm>
            <a:off x="5281221" y="2514600"/>
            <a:ext cx="3461611" cy="4114800"/>
          </a:xfrm>
        </p:spPr>
        <p:txBody>
          <a:bodyPr>
            <a:normAutofit fontScale="85000" lnSpcReduction="20000"/>
          </a:bodyPr>
          <a:lstStyle/>
          <a:p>
            <a:pPr marL="0" indent="0">
              <a:buNone/>
            </a:pPr>
            <a:r>
              <a:rPr lang="en-US" dirty="0" smtClean="0"/>
              <a:t>Which model do we use, i.e. how do we calculate p(</a:t>
            </a:r>
            <a:r>
              <a:rPr lang="en-US" i="1" dirty="0" smtClean="0"/>
              <a:t>feature, label</a:t>
            </a:r>
            <a:r>
              <a:rPr lang="en-US" dirty="0" smtClean="0"/>
              <a:t>)?</a:t>
            </a:r>
          </a:p>
          <a:p>
            <a:pPr marL="0" indent="0">
              <a:buNone/>
            </a:pPr>
            <a:endParaRPr lang="en-US" dirty="0"/>
          </a:p>
          <a:p>
            <a:pPr marL="0" indent="0">
              <a:buNone/>
            </a:pPr>
            <a:r>
              <a:rPr lang="en-US" dirty="0" smtClean="0"/>
              <a:t>How do train the model, i.e. how to we we </a:t>
            </a:r>
            <a:r>
              <a:rPr lang="en-US" dirty="0" smtClean="0">
                <a:solidFill>
                  <a:srgbClr val="FF6600"/>
                </a:solidFill>
              </a:rPr>
              <a:t>estimate the probabilities</a:t>
            </a:r>
            <a:r>
              <a:rPr lang="en-US" dirty="0" smtClean="0"/>
              <a:t> for the model?</a:t>
            </a:r>
          </a:p>
          <a:p>
            <a:pPr marL="0" indent="0">
              <a:buNone/>
            </a:pPr>
            <a:endParaRPr lang="en-US" dirty="0"/>
          </a:p>
          <a:p>
            <a:pPr marL="0" indent="0">
              <a:buNone/>
            </a:pPr>
            <a:r>
              <a:rPr lang="en-US" dirty="0" smtClean="0"/>
              <a:t>How do we deal with </a:t>
            </a:r>
            <a:r>
              <a:rPr lang="en-US" dirty="0" err="1" smtClean="0"/>
              <a:t>overfitting</a:t>
            </a:r>
            <a:r>
              <a:rPr lang="en-US" dirty="0" smtClean="0"/>
              <a:t>?</a:t>
            </a:r>
            <a:endParaRPr lang="en-US" dirty="0"/>
          </a:p>
          <a:p>
            <a:pPr marL="0" indent="0">
              <a:buNone/>
            </a:pPr>
            <a:endParaRPr lang="en-US" dirty="0"/>
          </a:p>
        </p:txBody>
      </p:sp>
      <p:sp>
        <p:nvSpPr>
          <p:cNvPr id="13" name="TextBox 12"/>
          <p:cNvSpPr txBox="1"/>
          <p:nvPr/>
        </p:nvSpPr>
        <p:spPr>
          <a:xfrm>
            <a:off x="5313464" y="1738595"/>
            <a:ext cx="3014467" cy="523220"/>
          </a:xfrm>
          <a:prstGeom prst="rect">
            <a:avLst/>
          </a:prstGeom>
          <a:noFill/>
        </p:spPr>
        <p:txBody>
          <a:bodyPr wrap="none" rtlCol="0">
            <a:spAutoFit/>
          </a:bodyPr>
          <a:lstStyle/>
          <a:p>
            <a:r>
              <a:rPr lang="en-US" sz="2800" dirty="0" smtClean="0">
                <a:solidFill>
                  <a:srgbClr val="0000FF"/>
                </a:solidFill>
              </a:rPr>
              <a:t>Probabilistic models</a:t>
            </a:r>
            <a:endParaRPr lang="en-US" sz="2800" dirty="0">
              <a:solidFill>
                <a:srgbClr val="0000FF"/>
              </a:solidFill>
            </a:endParaRPr>
          </a:p>
        </p:txBody>
      </p:sp>
      <p:cxnSp>
        <p:nvCxnSpPr>
          <p:cNvPr id="16" name="Straight Connector 15"/>
          <p:cNvCxnSpPr/>
          <p:nvPr/>
        </p:nvCxnSpPr>
        <p:spPr>
          <a:xfrm>
            <a:off x="4572000" y="1738595"/>
            <a:ext cx="0" cy="5119405"/>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80387" y="2536521"/>
            <a:ext cx="3933955" cy="3785652"/>
          </a:xfrm>
          <a:prstGeom prst="rect">
            <a:avLst/>
          </a:prstGeom>
          <a:noFill/>
        </p:spPr>
        <p:txBody>
          <a:bodyPr wrap="square" rtlCol="0">
            <a:spAutoFit/>
          </a:bodyPr>
          <a:lstStyle/>
          <a:p>
            <a:r>
              <a:rPr lang="en-US" sz="2400" dirty="0" smtClean="0"/>
              <a:t>Step 1: pick a model</a:t>
            </a:r>
          </a:p>
          <a:p>
            <a:endParaRPr lang="en-US" sz="2400" dirty="0" smtClean="0"/>
          </a:p>
          <a:p>
            <a:endParaRPr lang="en-US" sz="2400" dirty="0"/>
          </a:p>
          <a:p>
            <a:r>
              <a:rPr lang="en-US" sz="2400" dirty="0" smtClean="0"/>
              <a:t>Step 2: figure out how to estimate the probabilities for the model</a:t>
            </a:r>
          </a:p>
          <a:p>
            <a:endParaRPr lang="en-US" sz="2400" dirty="0" smtClean="0"/>
          </a:p>
          <a:p>
            <a:endParaRPr lang="en-US" sz="2400" dirty="0"/>
          </a:p>
          <a:p>
            <a:r>
              <a:rPr lang="en-US" sz="2400" dirty="0" smtClean="0"/>
              <a:t>Step 3 (optional): deal with </a:t>
            </a:r>
            <a:r>
              <a:rPr lang="en-US" sz="2400" dirty="0" err="1" smtClean="0"/>
              <a:t>overfitting</a:t>
            </a:r>
            <a:endParaRPr lang="en-US" sz="2400" dirty="0"/>
          </a:p>
        </p:txBody>
      </p:sp>
      <p:sp>
        <p:nvSpPr>
          <p:cNvPr id="4" name="Rectangle 3"/>
          <p:cNvSpPr/>
          <p:nvPr/>
        </p:nvSpPr>
        <p:spPr>
          <a:xfrm>
            <a:off x="76200" y="2362200"/>
            <a:ext cx="4343400" cy="8382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872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89" y="228600"/>
            <a:ext cx="8378952" cy="990600"/>
          </a:xfrm>
        </p:spPr>
        <p:txBody>
          <a:bodyPr>
            <a:normAutofit/>
          </a:bodyPr>
          <a:lstStyle/>
          <a:p>
            <a:r>
              <a:rPr lang="en-US" sz="3600" dirty="0" smtClean="0">
                <a:solidFill>
                  <a:srgbClr val="FF0000"/>
                </a:solidFill>
              </a:rPr>
              <a:t>What was the data generating distribution?</a:t>
            </a:r>
            <a:endParaRPr lang="en-US" sz="3600" dirty="0">
              <a:solidFill>
                <a:srgbClr val="FF0000"/>
              </a:solidFill>
            </a:endParaRPr>
          </a:p>
        </p:txBody>
      </p:sp>
      <p:pic>
        <p:nvPicPr>
          <p:cNvPr id="4" name="Picture 3"/>
          <p:cNvPicPr>
            <a:picLocks noChangeAspect="1"/>
          </p:cNvPicPr>
          <p:nvPr/>
        </p:nvPicPr>
        <p:blipFill>
          <a:blip r:embed="rId3"/>
          <a:stretch>
            <a:fillRect/>
          </a:stretch>
        </p:blipFill>
        <p:spPr>
          <a:xfrm>
            <a:off x="3620336" y="5655086"/>
            <a:ext cx="428780" cy="420373"/>
          </a:xfrm>
          <a:prstGeom prst="rect">
            <a:avLst/>
          </a:prstGeom>
        </p:spPr>
      </p:pic>
      <p:pic>
        <p:nvPicPr>
          <p:cNvPr id="5" name="Picture 4"/>
          <p:cNvPicPr>
            <a:picLocks noChangeAspect="1"/>
          </p:cNvPicPr>
          <p:nvPr/>
        </p:nvPicPr>
        <p:blipFill>
          <a:blip r:embed="rId4"/>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5"/>
          <a:stretch>
            <a:fillRect/>
          </a:stretch>
        </p:blipFill>
        <p:spPr>
          <a:xfrm>
            <a:off x="4373862" y="5788790"/>
            <a:ext cx="418573" cy="246219"/>
          </a:xfrm>
          <a:prstGeom prst="rect">
            <a:avLst/>
          </a:prstGeom>
        </p:spPr>
      </p:pic>
      <p:pic>
        <p:nvPicPr>
          <p:cNvPr id="14" name="Picture 13"/>
          <p:cNvPicPr>
            <a:picLocks noChangeAspect="1"/>
          </p:cNvPicPr>
          <p:nvPr/>
        </p:nvPicPr>
        <p:blipFill>
          <a:blip r:embed="rId6"/>
          <a:stretch>
            <a:fillRect/>
          </a:stretch>
        </p:blipFill>
        <p:spPr>
          <a:xfrm>
            <a:off x="5184252" y="5788790"/>
            <a:ext cx="431361" cy="246219"/>
          </a:xfrm>
          <a:prstGeom prst="rect">
            <a:avLst/>
          </a:prstGeom>
        </p:spPr>
      </p:pic>
      <p:pic>
        <p:nvPicPr>
          <p:cNvPr id="18" name="Picture 17"/>
          <p:cNvPicPr>
            <a:picLocks noChangeAspect="1"/>
          </p:cNvPicPr>
          <p:nvPr/>
        </p:nvPicPr>
        <p:blipFill>
          <a:blip r:embed="rId6"/>
          <a:stretch>
            <a:fillRect/>
          </a:stretch>
        </p:blipFill>
        <p:spPr>
          <a:xfrm>
            <a:off x="5138482" y="5408867"/>
            <a:ext cx="431361" cy="246219"/>
          </a:xfrm>
          <a:prstGeom prst="rect">
            <a:avLst/>
          </a:prstGeom>
        </p:spPr>
      </p:pic>
      <p:pic>
        <p:nvPicPr>
          <p:cNvPr id="19" name="Picture 18"/>
          <p:cNvPicPr>
            <a:picLocks noChangeAspect="1"/>
          </p:cNvPicPr>
          <p:nvPr/>
        </p:nvPicPr>
        <p:blipFill>
          <a:blip r:embed="rId5"/>
          <a:stretch>
            <a:fillRect/>
          </a:stretch>
        </p:blipFill>
        <p:spPr>
          <a:xfrm>
            <a:off x="4316975" y="5365965"/>
            <a:ext cx="418573" cy="246219"/>
          </a:xfrm>
          <a:prstGeom prst="rect">
            <a:avLst/>
          </a:prstGeom>
        </p:spPr>
      </p:pic>
      <p:pic>
        <p:nvPicPr>
          <p:cNvPr id="20" name="Picture 19"/>
          <p:cNvPicPr>
            <a:picLocks noChangeAspect="1"/>
          </p:cNvPicPr>
          <p:nvPr/>
        </p:nvPicPr>
        <p:blipFill>
          <a:blip r:embed="rId5"/>
          <a:stretch>
            <a:fillRect/>
          </a:stretch>
        </p:blipFill>
        <p:spPr>
          <a:xfrm>
            <a:off x="4316975" y="4983628"/>
            <a:ext cx="418573" cy="246219"/>
          </a:xfrm>
          <a:prstGeom prst="rect">
            <a:avLst/>
          </a:prstGeom>
        </p:spPr>
      </p:pic>
      <p:pic>
        <p:nvPicPr>
          <p:cNvPr id="21" name="Picture 20"/>
          <p:cNvPicPr>
            <a:picLocks noChangeAspect="1"/>
          </p:cNvPicPr>
          <p:nvPr/>
        </p:nvPicPr>
        <p:blipFill>
          <a:blip r:embed="rId5"/>
          <a:stretch>
            <a:fillRect/>
          </a:stretch>
        </p:blipFill>
        <p:spPr>
          <a:xfrm>
            <a:off x="4300192" y="4627063"/>
            <a:ext cx="418573" cy="246219"/>
          </a:xfrm>
          <a:prstGeom prst="rect">
            <a:avLst/>
          </a:prstGeom>
        </p:spPr>
      </p:pic>
      <p:pic>
        <p:nvPicPr>
          <p:cNvPr id="22" name="Picture 21"/>
          <p:cNvPicPr>
            <a:picLocks noChangeAspect="1"/>
          </p:cNvPicPr>
          <p:nvPr/>
        </p:nvPicPr>
        <p:blipFill>
          <a:blip r:embed="rId3"/>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smtClean="0"/>
              <a:t>data generating distribution</a:t>
            </a:r>
            <a:endParaRPr lang="en-US" sz="2400" dirty="0"/>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a:stretch>
            <a:fillRect/>
          </a:stretch>
        </p:blipFill>
        <p:spPr>
          <a:xfrm>
            <a:off x="2891411" y="3091655"/>
            <a:ext cx="418573" cy="246219"/>
          </a:xfrm>
          <a:prstGeom prst="rect">
            <a:avLst/>
          </a:prstGeom>
        </p:spPr>
      </p:pic>
      <p:pic>
        <p:nvPicPr>
          <p:cNvPr id="26" name="Picture 25"/>
          <p:cNvPicPr>
            <a:picLocks noChangeAspect="1"/>
          </p:cNvPicPr>
          <p:nvPr/>
        </p:nvPicPr>
        <p:blipFill>
          <a:blip r:embed="rId5"/>
          <a:stretch>
            <a:fillRect/>
          </a:stretch>
        </p:blipFill>
        <p:spPr>
          <a:xfrm>
            <a:off x="1872487" y="2333042"/>
            <a:ext cx="418573" cy="246219"/>
          </a:xfrm>
          <a:prstGeom prst="rect">
            <a:avLst/>
          </a:prstGeom>
        </p:spPr>
      </p:pic>
      <p:pic>
        <p:nvPicPr>
          <p:cNvPr id="27" name="Picture 26"/>
          <p:cNvPicPr>
            <a:picLocks noChangeAspect="1"/>
          </p:cNvPicPr>
          <p:nvPr/>
        </p:nvPicPr>
        <p:blipFill>
          <a:blip r:embed="rId3"/>
          <a:stretch>
            <a:fillRect/>
          </a:stretch>
        </p:blipFill>
        <p:spPr>
          <a:xfrm>
            <a:off x="2462631" y="2333042"/>
            <a:ext cx="428780" cy="420373"/>
          </a:xfrm>
          <a:prstGeom prst="rect">
            <a:avLst/>
          </a:prstGeom>
        </p:spPr>
      </p:pic>
      <p:pic>
        <p:nvPicPr>
          <p:cNvPr id="28" name="Picture 27"/>
          <p:cNvPicPr>
            <a:picLocks noChangeAspect="1"/>
          </p:cNvPicPr>
          <p:nvPr/>
        </p:nvPicPr>
        <p:blipFill>
          <a:blip r:embed="rId6"/>
          <a:stretch>
            <a:fillRect/>
          </a:stretch>
        </p:blipFill>
        <p:spPr>
          <a:xfrm>
            <a:off x="3062995" y="2712965"/>
            <a:ext cx="431361" cy="246219"/>
          </a:xfrm>
          <a:prstGeom prst="rect">
            <a:avLst/>
          </a:prstGeom>
        </p:spPr>
      </p:pic>
      <p:pic>
        <p:nvPicPr>
          <p:cNvPr id="29" name="Picture 28"/>
          <p:cNvPicPr>
            <a:picLocks noChangeAspect="1"/>
          </p:cNvPicPr>
          <p:nvPr/>
        </p:nvPicPr>
        <p:blipFill>
          <a:blip r:embed="rId6"/>
          <a:stretch>
            <a:fillRect/>
          </a:stretch>
        </p:blipFill>
        <p:spPr>
          <a:xfrm>
            <a:off x="2031270" y="2844592"/>
            <a:ext cx="431361" cy="246219"/>
          </a:xfrm>
          <a:prstGeom prst="rect">
            <a:avLst/>
          </a:prstGeom>
        </p:spPr>
      </p:pic>
      <p:pic>
        <p:nvPicPr>
          <p:cNvPr id="30" name="Picture 29"/>
          <p:cNvPicPr>
            <a:picLocks noChangeAspect="1"/>
          </p:cNvPicPr>
          <p:nvPr/>
        </p:nvPicPr>
        <p:blipFill>
          <a:blip r:embed="rId4"/>
          <a:stretch>
            <a:fillRect/>
          </a:stretch>
        </p:blipFill>
        <p:spPr>
          <a:xfrm>
            <a:off x="2419033" y="2959184"/>
            <a:ext cx="375843" cy="378690"/>
          </a:xfrm>
          <a:prstGeom prst="rect">
            <a:avLst/>
          </a:prstGeom>
        </p:spPr>
      </p:pic>
      <p:pic>
        <p:nvPicPr>
          <p:cNvPr id="31" name="Picture 30"/>
          <p:cNvPicPr>
            <a:picLocks noChangeAspect="1"/>
          </p:cNvPicPr>
          <p:nvPr/>
        </p:nvPicPr>
        <p:blipFill>
          <a:blip r:embed="rId5"/>
          <a:stretch>
            <a:fillRect/>
          </a:stretch>
        </p:blipFill>
        <p:spPr>
          <a:xfrm>
            <a:off x="1887093" y="3280087"/>
            <a:ext cx="418573" cy="246219"/>
          </a:xfrm>
          <a:prstGeom prst="rect">
            <a:avLst/>
          </a:prstGeom>
        </p:spPr>
      </p:pic>
      <p:pic>
        <p:nvPicPr>
          <p:cNvPr id="32" name="Picture 31"/>
          <p:cNvPicPr>
            <a:picLocks noChangeAspect="1"/>
          </p:cNvPicPr>
          <p:nvPr/>
        </p:nvPicPr>
        <p:blipFill>
          <a:blip r:embed="rId5"/>
          <a:stretch>
            <a:fillRect/>
          </a:stretch>
        </p:blipFill>
        <p:spPr>
          <a:xfrm>
            <a:off x="1286742" y="3033868"/>
            <a:ext cx="418573" cy="246219"/>
          </a:xfrm>
          <a:prstGeom prst="rect">
            <a:avLst/>
          </a:prstGeom>
        </p:spPr>
      </p:pic>
      <p:pic>
        <p:nvPicPr>
          <p:cNvPr id="33" name="Picture 32"/>
          <p:cNvPicPr>
            <a:picLocks noChangeAspect="1"/>
          </p:cNvPicPr>
          <p:nvPr/>
        </p:nvPicPr>
        <p:blipFill>
          <a:blip r:embed="rId3"/>
          <a:stretch>
            <a:fillRect/>
          </a:stretch>
        </p:blipFill>
        <p:spPr>
          <a:xfrm>
            <a:off x="3405946" y="3033868"/>
            <a:ext cx="428780" cy="420373"/>
          </a:xfrm>
          <a:prstGeom prst="rect">
            <a:avLst/>
          </a:prstGeom>
        </p:spPr>
      </p:pic>
      <p:pic>
        <p:nvPicPr>
          <p:cNvPr id="34" name="Picture 33"/>
          <p:cNvPicPr>
            <a:picLocks noChangeAspect="1"/>
          </p:cNvPicPr>
          <p:nvPr/>
        </p:nvPicPr>
        <p:blipFill>
          <a:blip r:embed="rId6"/>
          <a:stretch>
            <a:fillRect/>
          </a:stretch>
        </p:blipFill>
        <p:spPr>
          <a:xfrm>
            <a:off x="3309984" y="2309092"/>
            <a:ext cx="431361" cy="246219"/>
          </a:xfrm>
          <a:prstGeom prst="rect">
            <a:avLst/>
          </a:prstGeom>
        </p:spPr>
      </p:pic>
      <p:pic>
        <p:nvPicPr>
          <p:cNvPr id="35" name="Picture 34"/>
          <p:cNvPicPr>
            <a:picLocks noChangeAspect="1"/>
          </p:cNvPicPr>
          <p:nvPr/>
        </p:nvPicPr>
        <p:blipFill>
          <a:blip r:embed="rId6"/>
          <a:stretch>
            <a:fillRect/>
          </a:stretch>
        </p:blipFill>
        <p:spPr>
          <a:xfrm>
            <a:off x="1987672" y="3658777"/>
            <a:ext cx="431361" cy="246219"/>
          </a:xfrm>
          <a:prstGeom prst="rect">
            <a:avLst/>
          </a:prstGeom>
        </p:spPr>
      </p:pic>
      <p:pic>
        <p:nvPicPr>
          <p:cNvPr id="36" name="Picture 35"/>
          <p:cNvPicPr>
            <a:picLocks noChangeAspect="1"/>
          </p:cNvPicPr>
          <p:nvPr/>
        </p:nvPicPr>
        <p:blipFill>
          <a:blip r:embed="rId4"/>
          <a:stretch>
            <a:fillRect/>
          </a:stretch>
        </p:blipFill>
        <p:spPr>
          <a:xfrm>
            <a:off x="2875073" y="3526306"/>
            <a:ext cx="375843" cy="378690"/>
          </a:xfrm>
          <a:prstGeom prst="rect">
            <a:avLst/>
          </a:prstGeom>
        </p:spPr>
      </p:pic>
      <p:pic>
        <p:nvPicPr>
          <p:cNvPr id="37" name="Picture 36"/>
          <p:cNvPicPr>
            <a:picLocks noChangeAspect="1"/>
          </p:cNvPicPr>
          <p:nvPr/>
        </p:nvPicPr>
        <p:blipFill>
          <a:blip r:embed="rId5"/>
          <a:stretch>
            <a:fillRect/>
          </a:stretch>
        </p:blipFill>
        <p:spPr>
          <a:xfrm>
            <a:off x="6796856" y="2657004"/>
            <a:ext cx="418573" cy="246219"/>
          </a:xfrm>
          <a:prstGeom prst="rect">
            <a:avLst/>
          </a:prstGeom>
        </p:spPr>
      </p:pic>
      <p:pic>
        <p:nvPicPr>
          <p:cNvPr id="38" name="Picture 37"/>
          <p:cNvPicPr>
            <a:picLocks noChangeAspect="1"/>
          </p:cNvPicPr>
          <p:nvPr/>
        </p:nvPicPr>
        <p:blipFill>
          <a:blip r:embed="rId6"/>
          <a:stretch>
            <a:fillRect/>
          </a:stretch>
        </p:blipFill>
        <p:spPr>
          <a:xfrm>
            <a:off x="5936715" y="2409941"/>
            <a:ext cx="431361" cy="246219"/>
          </a:xfrm>
          <a:prstGeom prst="rect">
            <a:avLst/>
          </a:prstGeom>
        </p:spPr>
      </p:pic>
      <p:pic>
        <p:nvPicPr>
          <p:cNvPr id="39" name="Picture 38"/>
          <p:cNvPicPr>
            <a:picLocks noChangeAspect="1"/>
          </p:cNvPicPr>
          <p:nvPr/>
        </p:nvPicPr>
        <p:blipFill>
          <a:blip r:embed="rId4"/>
          <a:stretch>
            <a:fillRect/>
          </a:stretch>
        </p:blipFill>
        <p:spPr>
          <a:xfrm>
            <a:off x="6324478" y="2524533"/>
            <a:ext cx="375843" cy="378690"/>
          </a:xfrm>
          <a:prstGeom prst="rect">
            <a:avLst/>
          </a:prstGeom>
        </p:spPr>
      </p:pic>
      <p:pic>
        <p:nvPicPr>
          <p:cNvPr id="40" name="Picture 39"/>
          <p:cNvPicPr>
            <a:picLocks noChangeAspect="1"/>
          </p:cNvPicPr>
          <p:nvPr/>
        </p:nvPicPr>
        <p:blipFill>
          <a:blip r:embed="rId5"/>
          <a:stretch>
            <a:fillRect/>
          </a:stretch>
        </p:blipFill>
        <p:spPr>
          <a:xfrm>
            <a:off x="5792538" y="2845436"/>
            <a:ext cx="418573" cy="246219"/>
          </a:xfrm>
          <a:prstGeom prst="rect">
            <a:avLst/>
          </a:prstGeom>
        </p:spPr>
      </p:pic>
      <p:pic>
        <p:nvPicPr>
          <p:cNvPr id="42" name="Picture 41"/>
          <p:cNvPicPr>
            <a:picLocks noChangeAspect="1"/>
          </p:cNvPicPr>
          <p:nvPr/>
        </p:nvPicPr>
        <p:blipFill>
          <a:blip r:embed="rId3"/>
          <a:stretch>
            <a:fillRect/>
          </a:stretch>
        </p:blipFill>
        <p:spPr>
          <a:xfrm>
            <a:off x="6700321" y="2104160"/>
            <a:ext cx="428780" cy="420373"/>
          </a:xfrm>
          <a:prstGeom prst="rect">
            <a:avLst/>
          </a:prstGeom>
        </p:spPr>
      </p:pic>
      <p:pic>
        <p:nvPicPr>
          <p:cNvPr id="43" name="Picture 42"/>
          <p:cNvPicPr>
            <a:picLocks noChangeAspect="1"/>
          </p:cNvPicPr>
          <p:nvPr/>
        </p:nvPicPr>
        <p:blipFill>
          <a:blip r:embed="rId6"/>
          <a:stretch>
            <a:fillRect/>
          </a:stretch>
        </p:blipFill>
        <p:spPr>
          <a:xfrm>
            <a:off x="5893117" y="3224126"/>
            <a:ext cx="431361" cy="246219"/>
          </a:xfrm>
          <a:prstGeom prst="rect">
            <a:avLst/>
          </a:prstGeom>
        </p:spPr>
      </p:pic>
      <p:pic>
        <p:nvPicPr>
          <p:cNvPr id="44" name="Picture 43"/>
          <p:cNvPicPr>
            <a:picLocks noChangeAspect="1"/>
          </p:cNvPicPr>
          <p:nvPr/>
        </p:nvPicPr>
        <p:blipFill>
          <a:blip r:embed="rId4"/>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15484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picking a model</a:t>
            </a:r>
            <a:endParaRPr lang="en-US" dirty="0"/>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pic>
        <p:nvPicPr>
          <p:cNvPr id="6" name="Picture 5"/>
          <p:cNvPicPr>
            <a:picLocks noChangeAspect="1"/>
          </p:cNvPicPr>
          <p:nvPr/>
        </p:nvPicPr>
        <p:blipFill>
          <a:blip r:embed="rId4"/>
          <a:stretch>
            <a:fillRect/>
          </a:stretch>
        </p:blipFill>
        <p:spPr>
          <a:xfrm>
            <a:off x="4373862" y="5788790"/>
            <a:ext cx="418573" cy="246219"/>
          </a:xfrm>
          <a:prstGeom prst="rect">
            <a:avLst/>
          </a:prstGeom>
        </p:spPr>
      </p:pic>
      <p:pic>
        <p:nvPicPr>
          <p:cNvPr id="7" name="Picture 6"/>
          <p:cNvPicPr>
            <a:picLocks noChangeAspect="1"/>
          </p:cNvPicPr>
          <p:nvPr/>
        </p:nvPicPr>
        <p:blipFill>
          <a:blip r:embed="rId5"/>
          <a:stretch>
            <a:fillRect/>
          </a:stretch>
        </p:blipFill>
        <p:spPr>
          <a:xfrm>
            <a:off x="5184252" y="5788790"/>
            <a:ext cx="431361" cy="246219"/>
          </a:xfrm>
          <a:prstGeom prst="rect">
            <a:avLst/>
          </a:prstGeom>
        </p:spPr>
      </p:pic>
      <p:pic>
        <p:nvPicPr>
          <p:cNvPr id="8" name="Picture 7"/>
          <p:cNvPicPr>
            <a:picLocks noChangeAspect="1"/>
          </p:cNvPicPr>
          <p:nvPr/>
        </p:nvPicPr>
        <p:blipFill>
          <a:blip r:embed="rId5"/>
          <a:stretch>
            <a:fillRect/>
          </a:stretch>
        </p:blipFill>
        <p:spPr>
          <a:xfrm>
            <a:off x="5138482" y="5408867"/>
            <a:ext cx="431361" cy="246219"/>
          </a:xfrm>
          <a:prstGeom prst="rect">
            <a:avLst/>
          </a:prstGeom>
        </p:spPr>
      </p:pic>
      <p:pic>
        <p:nvPicPr>
          <p:cNvPr id="9" name="Picture 8"/>
          <p:cNvPicPr>
            <a:picLocks noChangeAspect="1"/>
          </p:cNvPicPr>
          <p:nvPr/>
        </p:nvPicPr>
        <p:blipFill>
          <a:blip r:embed="rId4"/>
          <a:stretch>
            <a:fillRect/>
          </a:stretch>
        </p:blipFill>
        <p:spPr>
          <a:xfrm>
            <a:off x="4316975" y="5365965"/>
            <a:ext cx="418573" cy="246219"/>
          </a:xfrm>
          <a:prstGeom prst="rect">
            <a:avLst/>
          </a:prstGeom>
        </p:spPr>
      </p:pic>
      <p:pic>
        <p:nvPicPr>
          <p:cNvPr id="10" name="Picture 9"/>
          <p:cNvPicPr>
            <a:picLocks noChangeAspect="1"/>
          </p:cNvPicPr>
          <p:nvPr/>
        </p:nvPicPr>
        <p:blipFill>
          <a:blip r:embed="rId4"/>
          <a:stretch>
            <a:fillRect/>
          </a:stretch>
        </p:blipFill>
        <p:spPr>
          <a:xfrm>
            <a:off x="4316975" y="4983628"/>
            <a:ext cx="418573" cy="246219"/>
          </a:xfrm>
          <a:prstGeom prst="rect">
            <a:avLst/>
          </a:prstGeom>
        </p:spPr>
      </p:pic>
      <p:pic>
        <p:nvPicPr>
          <p:cNvPr id="11" name="Picture 10"/>
          <p:cNvPicPr>
            <a:picLocks noChangeAspect="1"/>
          </p:cNvPicPr>
          <p:nvPr/>
        </p:nvPicPr>
        <p:blipFill>
          <a:blip r:embed="rId4"/>
          <a:stretch>
            <a:fillRect/>
          </a:stretch>
        </p:blipFill>
        <p:spPr>
          <a:xfrm>
            <a:off x="4300192" y="4627063"/>
            <a:ext cx="418573" cy="246219"/>
          </a:xfrm>
          <a:prstGeom prst="rect">
            <a:avLst/>
          </a:prstGeom>
        </p:spPr>
      </p:pic>
      <p:pic>
        <p:nvPicPr>
          <p:cNvPr id="12" name="Picture 11"/>
          <p:cNvPicPr>
            <a:picLocks noChangeAspect="1"/>
          </p:cNvPicPr>
          <p:nvPr/>
        </p:nvPicPr>
        <p:blipFill>
          <a:blip r:embed="rId2"/>
          <a:stretch>
            <a:fillRect/>
          </a:stretch>
        </p:blipFill>
        <p:spPr>
          <a:xfrm>
            <a:off x="3620336" y="5155778"/>
            <a:ext cx="428780" cy="420373"/>
          </a:xfrm>
          <a:prstGeom prst="rect">
            <a:avLst/>
          </a:prstGeom>
        </p:spPr>
      </p:pic>
      <p:sp>
        <p:nvSpPr>
          <p:cNvPr id="13" name="TextBox 12"/>
          <p:cNvSpPr txBox="1"/>
          <p:nvPr/>
        </p:nvSpPr>
        <p:spPr>
          <a:xfrm>
            <a:off x="2774157" y="6229689"/>
            <a:ext cx="3615744" cy="461665"/>
          </a:xfrm>
          <a:prstGeom prst="rect">
            <a:avLst/>
          </a:prstGeom>
          <a:noFill/>
        </p:spPr>
        <p:txBody>
          <a:bodyPr wrap="none" rtlCol="0">
            <a:spAutoFit/>
          </a:bodyPr>
          <a:lstStyle/>
          <a:p>
            <a:r>
              <a:rPr lang="en-US" sz="2400" dirty="0" smtClean="0"/>
              <a:t>data generating distribution</a:t>
            </a:r>
            <a:endParaRPr lang="en-US" sz="2400" dirty="0"/>
          </a:p>
        </p:txBody>
      </p:sp>
      <p:sp>
        <p:nvSpPr>
          <p:cNvPr id="14" name="Oval 1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62000" y="2286000"/>
            <a:ext cx="7530111" cy="1384995"/>
          </a:xfrm>
          <a:prstGeom prst="rect">
            <a:avLst/>
          </a:prstGeom>
          <a:noFill/>
        </p:spPr>
        <p:txBody>
          <a:bodyPr wrap="square" rtlCol="0">
            <a:spAutoFit/>
          </a:bodyPr>
          <a:lstStyle/>
          <a:p>
            <a:r>
              <a:rPr lang="en-US" sz="2800" dirty="0" smtClean="0"/>
              <a:t>What we’re really trying to do is model </a:t>
            </a:r>
            <a:r>
              <a:rPr lang="en-US" sz="2800" dirty="0" smtClean="0"/>
              <a:t>the </a:t>
            </a:r>
            <a:r>
              <a:rPr lang="en-US" sz="2800" dirty="0" smtClean="0"/>
              <a:t>data generating distribution, that is how likely the feature/label combinations are</a:t>
            </a:r>
            <a:endParaRPr lang="en-US" sz="2800" dirty="0"/>
          </a:p>
        </p:txBody>
      </p:sp>
    </p:spTree>
    <p:extLst>
      <p:ext uri="{BB962C8B-B14F-4D97-AF65-F5344CB8AC3E}">
        <p14:creationId xmlns:p14="http://schemas.microsoft.com/office/powerpoint/2010/main" val="113107381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err="1" smtClean="0"/>
              <a:t>maths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26510313"/>
              </p:ext>
            </p:extLst>
          </p:nvPr>
        </p:nvGraphicFramePr>
        <p:xfrm>
          <a:off x="304800" y="2014319"/>
          <a:ext cx="2846624" cy="517568"/>
        </p:xfrm>
        <a:graphic>
          <a:graphicData uri="http://schemas.openxmlformats.org/presentationml/2006/ole">
            <mc:AlternateContent xmlns:mc="http://schemas.openxmlformats.org/markup-compatibility/2006">
              <mc:Choice xmlns:v="urn:schemas-microsoft-com:vml" Requires="v">
                <p:oleObj spid="_x0000_s1239" name="Equation" r:id="rId4" imgW="1117600" imgH="203200" progId="Equation.3">
                  <p:embed/>
                </p:oleObj>
              </mc:Choice>
              <mc:Fallback>
                <p:oleObj name="Equation" r:id="rId4" imgW="1117600" imgH="203200" progId="Equation.3">
                  <p:embed/>
                  <p:pic>
                    <p:nvPicPr>
                      <p:cNvPr id="0" name=""/>
                      <p:cNvPicPr/>
                      <p:nvPr/>
                    </p:nvPicPr>
                    <p:blipFill>
                      <a:blip r:embed="rId5"/>
                      <a:stretch>
                        <a:fillRect/>
                      </a:stretch>
                    </p:blipFill>
                    <p:spPr>
                      <a:xfrm>
                        <a:off x="304800" y="2014319"/>
                        <a:ext cx="2846624" cy="5175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1024875"/>
              </p:ext>
            </p:extLst>
          </p:nvPr>
        </p:nvGraphicFramePr>
        <p:xfrm>
          <a:off x="3276600" y="2027237"/>
          <a:ext cx="2605087" cy="487363"/>
        </p:xfrm>
        <a:graphic>
          <a:graphicData uri="http://schemas.openxmlformats.org/presentationml/2006/ole">
            <mc:AlternateContent xmlns:mc="http://schemas.openxmlformats.org/markup-compatibility/2006">
              <mc:Choice xmlns:v="urn:schemas-microsoft-com:vml" Requires="v">
                <p:oleObj spid="_x0000_s1240" name="Equation" r:id="rId6" imgW="1155700" imgH="215900" progId="Equation.3">
                  <p:embed/>
                </p:oleObj>
              </mc:Choice>
              <mc:Fallback>
                <p:oleObj name="Equation" r:id="rId6" imgW="1155700" imgH="215900" progId="Equation.3">
                  <p:embed/>
                  <p:pic>
                    <p:nvPicPr>
                      <p:cNvPr id="0" name=""/>
                      <p:cNvPicPr/>
                      <p:nvPr/>
                    </p:nvPicPr>
                    <p:blipFill>
                      <a:blip r:embed="rId7"/>
                      <a:stretch>
                        <a:fillRect/>
                      </a:stretch>
                    </p:blipFill>
                    <p:spPr>
                      <a:xfrm>
                        <a:off x="3276600" y="2027237"/>
                        <a:ext cx="2605087" cy="4873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65489018"/>
              </p:ext>
            </p:extLst>
          </p:nvPr>
        </p:nvGraphicFramePr>
        <p:xfrm>
          <a:off x="3276600" y="2971800"/>
          <a:ext cx="3292475" cy="487363"/>
        </p:xfrm>
        <a:graphic>
          <a:graphicData uri="http://schemas.openxmlformats.org/presentationml/2006/ole">
            <mc:AlternateContent xmlns:mc="http://schemas.openxmlformats.org/markup-compatibility/2006">
              <mc:Choice xmlns:v="urn:schemas-microsoft-com:vml" Requires="v">
                <p:oleObj spid="_x0000_s1241" name="Equation" r:id="rId8" imgW="1460500" imgH="215900" progId="Equation.3">
                  <p:embed/>
                </p:oleObj>
              </mc:Choice>
              <mc:Fallback>
                <p:oleObj name="Equation" r:id="rId8" imgW="1460500" imgH="215900" progId="Equation.3">
                  <p:embed/>
                  <p:pic>
                    <p:nvPicPr>
                      <p:cNvPr id="0" name=""/>
                      <p:cNvPicPr/>
                      <p:nvPr/>
                    </p:nvPicPr>
                    <p:blipFill>
                      <a:blip r:embed="rId9"/>
                      <a:stretch>
                        <a:fillRect/>
                      </a:stretch>
                    </p:blipFill>
                    <p:spPr>
                      <a:xfrm>
                        <a:off x="3276600" y="2971800"/>
                        <a:ext cx="3292475" cy="487363"/>
                      </a:xfrm>
                      <a:prstGeom prst="rect">
                        <a:avLst/>
                      </a:prstGeom>
                    </p:spPr>
                  </p:pic>
                </p:oleObj>
              </mc:Fallback>
            </mc:AlternateContent>
          </a:graphicData>
        </a:graphic>
      </p:graphicFrame>
      <p:sp>
        <p:nvSpPr>
          <p:cNvPr id="7" name="TextBox 6"/>
          <p:cNvSpPr txBox="1"/>
          <p:nvPr/>
        </p:nvSpPr>
        <p:spPr>
          <a:xfrm>
            <a:off x="2895600" y="4490110"/>
            <a:ext cx="1775947" cy="523220"/>
          </a:xfrm>
          <a:prstGeom prst="rect">
            <a:avLst/>
          </a:prstGeom>
          <a:noFill/>
        </p:spPr>
        <p:txBody>
          <a:bodyPr wrap="none" rtlCol="0">
            <a:spAutoFit/>
          </a:bodyPr>
          <a:lstStyle/>
          <a:p>
            <a:r>
              <a:rPr lang="en-US" sz="2800" dirty="0" smtClean="0">
                <a:solidFill>
                  <a:srgbClr val="FF0000"/>
                </a:solidFill>
              </a:rPr>
              <a:t>What rule?</a:t>
            </a:r>
            <a:endParaRPr lang="en-US" sz="2800" dirty="0">
              <a:solidFill>
                <a:srgbClr val="FF0000"/>
              </a:solidFill>
            </a:endParaRPr>
          </a:p>
        </p:txBody>
      </p:sp>
    </p:spTree>
    <p:extLst>
      <p:ext uri="{BB962C8B-B14F-4D97-AF65-F5344CB8AC3E}">
        <p14:creationId xmlns:p14="http://schemas.microsoft.com/office/powerpoint/2010/main" val="273346569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err="1" smtClean="0"/>
              <a:t>maths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01406915"/>
              </p:ext>
            </p:extLst>
          </p:nvPr>
        </p:nvGraphicFramePr>
        <p:xfrm>
          <a:off x="304800" y="2014319"/>
          <a:ext cx="2846624" cy="517568"/>
        </p:xfrm>
        <a:graphic>
          <a:graphicData uri="http://schemas.openxmlformats.org/presentationml/2006/ole">
            <mc:AlternateContent xmlns:mc="http://schemas.openxmlformats.org/markup-compatibility/2006">
              <mc:Choice xmlns:v="urn:schemas-microsoft-com:vml" Requires="v">
                <p:oleObj spid="_x0000_s213420" name="Equation" r:id="rId4" imgW="1117600" imgH="203200" progId="Equation.3">
                  <p:embed/>
                </p:oleObj>
              </mc:Choice>
              <mc:Fallback>
                <p:oleObj name="Equation" r:id="rId4" imgW="1117600" imgH="203200" progId="Equation.3">
                  <p:embed/>
                  <p:pic>
                    <p:nvPicPr>
                      <p:cNvPr id="0" name=""/>
                      <p:cNvPicPr/>
                      <p:nvPr/>
                    </p:nvPicPr>
                    <p:blipFill>
                      <a:blip r:embed="rId5"/>
                      <a:stretch>
                        <a:fillRect/>
                      </a:stretch>
                    </p:blipFill>
                    <p:spPr>
                      <a:xfrm>
                        <a:off x="304800" y="2014319"/>
                        <a:ext cx="2846624" cy="5175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89658675"/>
              </p:ext>
            </p:extLst>
          </p:nvPr>
        </p:nvGraphicFramePr>
        <p:xfrm>
          <a:off x="3276600" y="2027237"/>
          <a:ext cx="2605087" cy="487363"/>
        </p:xfrm>
        <a:graphic>
          <a:graphicData uri="http://schemas.openxmlformats.org/presentationml/2006/ole">
            <mc:AlternateContent xmlns:mc="http://schemas.openxmlformats.org/markup-compatibility/2006">
              <mc:Choice xmlns:v="urn:schemas-microsoft-com:vml" Requires="v">
                <p:oleObj spid="_x0000_s213421" name="Equation" r:id="rId6" imgW="1155700" imgH="215900" progId="Equation.3">
                  <p:embed/>
                </p:oleObj>
              </mc:Choice>
              <mc:Fallback>
                <p:oleObj name="Equation" r:id="rId6" imgW="1155700" imgH="215900" progId="Equation.3">
                  <p:embed/>
                  <p:pic>
                    <p:nvPicPr>
                      <p:cNvPr id="0" name=""/>
                      <p:cNvPicPr/>
                      <p:nvPr/>
                    </p:nvPicPr>
                    <p:blipFill>
                      <a:blip r:embed="rId7"/>
                      <a:stretch>
                        <a:fillRect/>
                      </a:stretch>
                    </p:blipFill>
                    <p:spPr>
                      <a:xfrm>
                        <a:off x="3276600" y="2027237"/>
                        <a:ext cx="2605087" cy="4873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16145539"/>
              </p:ext>
            </p:extLst>
          </p:nvPr>
        </p:nvGraphicFramePr>
        <p:xfrm>
          <a:off x="2332038" y="2971800"/>
          <a:ext cx="3292475" cy="487363"/>
        </p:xfrm>
        <a:graphic>
          <a:graphicData uri="http://schemas.openxmlformats.org/presentationml/2006/ole">
            <mc:AlternateContent xmlns:mc="http://schemas.openxmlformats.org/markup-compatibility/2006">
              <mc:Choice xmlns:v="urn:schemas-microsoft-com:vml" Requires="v">
                <p:oleObj spid="_x0000_s213422" name="Equation" r:id="rId8" imgW="1460500" imgH="215900" progId="Equation.3">
                  <p:embed/>
                </p:oleObj>
              </mc:Choice>
              <mc:Fallback>
                <p:oleObj name="Equation" r:id="rId8" imgW="1460500" imgH="215900" progId="Equation.3">
                  <p:embed/>
                  <p:pic>
                    <p:nvPicPr>
                      <p:cNvPr id="0" name=""/>
                      <p:cNvPicPr/>
                      <p:nvPr/>
                    </p:nvPicPr>
                    <p:blipFill>
                      <a:blip r:embed="rId9"/>
                      <a:stretch>
                        <a:fillRect/>
                      </a:stretch>
                    </p:blipFill>
                    <p:spPr>
                      <a:xfrm>
                        <a:off x="2332038" y="2971800"/>
                        <a:ext cx="3292475" cy="4873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19425035"/>
              </p:ext>
            </p:extLst>
          </p:nvPr>
        </p:nvGraphicFramePr>
        <p:xfrm>
          <a:off x="2332038" y="3932237"/>
          <a:ext cx="4352925" cy="487363"/>
        </p:xfrm>
        <a:graphic>
          <a:graphicData uri="http://schemas.openxmlformats.org/presentationml/2006/ole">
            <mc:AlternateContent xmlns:mc="http://schemas.openxmlformats.org/markup-compatibility/2006">
              <mc:Choice xmlns:v="urn:schemas-microsoft-com:vml" Requires="v">
                <p:oleObj spid="_x0000_s213423" name="Equation" r:id="rId10" imgW="1930400" imgH="215900" progId="Equation.3">
                  <p:embed/>
                </p:oleObj>
              </mc:Choice>
              <mc:Fallback>
                <p:oleObj name="Equation" r:id="rId10" imgW="1930400" imgH="215900" progId="Equation.3">
                  <p:embed/>
                  <p:pic>
                    <p:nvPicPr>
                      <p:cNvPr id="0" name=""/>
                      <p:cNvPicPr/>
                      <p:nvPr/>
                    </p:nvPicPr>
                    <p:blipFill>
                      <a:blip r:embed="rId11"/>
                      <a:stretch>
                        <a:fillRect/>
                      </a:stretch>
                    </p:blipFill>
                    <p:spPr>
                      <a:xfrm>
                        <a:off x="2332038" y="3932237"/>
                        <a:ext cx="4352925" cy="4873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87482865"/>
              </p:ext>
            </p:extLst>
          </p:nvPr>
        </p:nvGraphicFramePr>
        <p:xfrm>
          <a:off x="2332038" y="5665788"/>
          <a:ext cx="3779837" cy="1089025"/>
        </p:xfrm>
        <a:graphic>
          <a:graphicData uri="http://schemas.openxmlformats.org/presentationml/2006/ole">
            <mc:AlternateContent xmlns:mc="http://schemas.openxmlformats.org/markup-compatibility/2006">
              <mc:Choice xmlns:v="urn:schemas-microsoft-com:vml" Requires="v">
                <p:oleObj spid="_x0000_s213424" name="Equation" r:id="rId12" imgW="1676400" imgH="482600" progId="Equation.3">
                  <p:embed/>
                </p:oleObj>
              </mc:Choice>
              <mc:Fallback>
                <p:oleObj name="Equation" r:id="rId12" imgW="1676400" imgH="482600" progId="Equation.3">
                  <p:embed/>
                  <p:pic>
                    <p:nvPicPr>
                      <p:cNvPr id="0" name=""/>
                      <p:cNvPicPr/>
                      <p:nvPr/>
                    </p:nvPicPr>
                    <p:blipFill>
                      <a:blip r:embed="rId13"/>
                      <a:stretch>
                        <a:fillRect/>
                      </a:stretch>
                    </p:blipFill>
                    <p:spPr>
                      <a:xfrm>
                        <a:off x="2332038" y="5665788"/>
                        <a:ext cx="3779837" cy="10890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7078725"/>
              </p:ext>
            </p:extLst>
          </p:nvPr>
        </p:nvGraphicFramePr>
        <p:xfrm>
          <a:off x="2332038" y="4953000"/>
          <a:ext cx="6243637" cy="487363"/>
        </p:xfrm>
        <a:graphic>
          <a:graphicData uri="http://schemas.openxmlformats.org/presentationml/2006/ole">
            <mc:AlternateContent xmlns:mc="http://schemas.openxmlformats.org/markup-compatibility/2006">
              <mc:Choice xmlns:v="urn:schemas-microsoft-com:vml" Requires="v">
                <p:oleObj spid="_x0000_s213425" name="Equation" r:id="rId14" imgW="2768600" imgH="215900" progId="Equation.3">
                  <p:embed/>
                </p:oleObj>
              </mc:Choice>
              <mc:Fallback>
                <p:oleObj name="Equation" r:id="rId14" imgW="2768600" imgH="215900" progId="Equation.3">
                  <p:embed/>
                  <p:pic>
                    <p:nvPicPr>
                      <p:cNvPr id="0" name=""/>
                      <p:cNvPicPr/>
                      <p:nvPr/>
                    </p:nvPicPr>
                    <p:blipFill>
                      <a:blip r:embed="rId15"/>
                      <a:stretch>
                        <a:fillRect/>
                      </a:stretch>
                    </p:blipFill>
                    <p:spPr>
                      <a:xfrm>
                        <a:off x="2332038" y="4953000"/>
                        <a:ext cx="6243637" cy="487363"/>
                      </a:xfrm>
                      <a:prstGeom prst="rect">
                        <a:avLst/>
                      </a:prstGeom>
                    </p:spPr>
                  </p:pic>
                </p:oleObj>
              </mc:Fallback>
            </mc:AlternateContent>
          </a:graphicData>
        </a:graphic>
      </p:graphicFrame>
    </p:spTree>
    <p:extLst>
      <p:ext uri="{BB962C8B-B14F-4D97-AF65-F5344CB8AC3E}">
        <p14:creationId xmlns:p14="http://schemas.microsoft.com/office/powerpoint/2010/main" val="2106954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pick a model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28374109"/>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4160"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sp>
        <p:nvSpPr>
          <p:cNvPr id="6" name="TextBox 5"/>
          <p:cNvSpPr txBox="1"/>
          <p:nvPr/>
        </p:nvSpPr>
        <p:spPr>
          <a:xfrm>
            <a:off x="613174" y="2362200"/>
            <a:ext cx="7989762" cy="523220"/>
          </a:xfrm>
          <a:prstGeom prst="rect">
            <a:avLst/>
          </a:prstGeom>
          <a:noFill/>
        </p:spPr>
        <p:txBody>
          <a:bodyPr wrap="none" rtlCol="0">
            <a:spAutoFit/>
          </a:bodyPr>
          <a:lstStyle/>
          <a:p>
            <a:r>
              <a:rPr lang="en-US" sz="2800" dirty="0" smtClean="0"/>
              <a:t>So, far we have made NO assumptions about the data</a:t>
            </a:r>
            <a:endParaRPr lang="en-US" sz="2800" dirty="0"/>
          </a:p>
        </p:txBody>
      </p:sp>
      <p:graphicFrame>
        <p:nvGraphicFramePr>
          <p:cNvPr id="7" name="Object 6"/>
          <p:cNvGraphicFramePr>
            <a:graphicFrameLocks noChangeAspect="1"/>
          </p:cNvGraphicFramePr>
          <p:nvPr>
            <p:extLst>
              <p:ext uri="{D42A27DB-BD31-4B8C-83A1-F6EECF244321}">
                <p14:modId xmlns:p14="http://schemas.microsoft.com/office/powerpoint/2010/main" val="160155554"/>
              </p:ext>
            </p:extLst>
          </p:nvPr>
        </p:nvGraphicFramePr>
        <p:xfrm>
          <a:off x="2821896" y="3048000"/>
          <a:ext cx="3063875" cy="487362"/>
        </p:xfrm>
        <a:graphic>
          <a:graphicData uri="http://schemas.openxmlformats.org/presentationml/2006/ole">
            <mc:AlternateContent xmlns:mc="http://schemas.openxmlformats.org/markup-compatibility/2006">
              <mc:Choice xmlns:v="urn:schemas-microsoft-com:vml" Requires="v">
                <p:oleObj spid="_x0000_s214161" name="Equation" r:id="rId5" imgW="1358900" imgH="215900" progId="Equation.3">
                  <p:embed/>
                </p:oleObj>
              </mc:Choice>
              <mc:Fallback>
                <p:oleObj name="Equation" r:id="rId5" imgW="1358900" imgH="215900" progId="Equation.3">
                  <p:embed/>
                  <p:pic>
                    <p:nvPicPr>
                      <p:cNvPr id="0" name=""/>
                      <p:cNvPicPr/>
                      <p:nvPr/>
                    </p:nvPicPr>
                    <p:blipFill>
                      <a:blip r:embed="rId6"/>
                      <a:stretch>
                        <a:fillRect/>
                      </a:stretch>
                    </p:blipFill>
                    <p:spPr>
                      <a:xfrm>
                        <a:off x="2821896" y="3048000"/>
                        <a:ext cx="3063875" cy="487362"/>
                      </a:xfrm>
                      <a:prstGeom prst="rect">
                        <a:avLst/>
                      </a:prstGeom>
                    </p:spPr>
                  </p:pic>
                </p:oleObj>
              </mc:Fallback>
            </mc:AlternateContent>
          </a:graphicData>
        </a:graphic>
      </p:graphicFrame>
      <p:sp>
        <p:nvSpPr>
          <p:cNvPr id="8" name="TextBox 7"/>
          <p:cNvSpPr txBox="1"/>
          <p:nvPr/>
        </p:nvSpPr>
        <p:spPr>
          <a:xfrm>
            <a:off x="990600" y="3733800"/>
            <a:ext cx="7434209" cy="1200328"/>
          </a:xfrm>
          <a:prstGeom prst="rect">
            <a:avLst/>
          </a:prstGeom>
          <a:noFill/>
        </p:spPr>
        <p:txBody>
          <a:bodyPr wrap="square" rtlCol="0">
            <a:spAutoFit/>
          </a:bodyPr>
          <a:lstStyle/>
          <a:p>
            <a:r>
              <a:rPr lang="en-US" sz="2400" dirty="0" smtClean="0">
                <a:solidFill>
                  <a:srgbClr val="FF0000"/>
                </a:solidFill>
              </a:rPr>
              <a:t>How many entries would the probability distribution table have if we tried to represent all possible </a:t>
            </a:r>
            <a:r>
              <a:rPr lang="en-US" sz="2400" dirty="0" smtClean="0">
                <a:solidFill>
                  <a:srgbClr val="FF0000"/>
                </a:solidFill>
              </a:rPr>
              <a:t>values and we had 7000 binary features?</a:t>
            </a:r>
            <a:endParaRPr lang="en-US" sz="2400" dirty="0">
              <a:solidFill>
                <a:srgbClr val="FF0000"/>
              </a:solidFill>
            </a:endParaRPr>
          </a:p>
        </p:txBody>
      </p:sp>
    </p:spTree>
    <p:extLst>
      <p:ext uri="{BB962C8B-B14F-4D97-AF65-F5344CB8AC3E}">
        <p14:creationId xmlns:p14="http://schemas.microsoft.com/office/powerpoint/2010/main" val="76945444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distribution tables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8462407"/>
              </p:ext>
            </p:extLst>
          </p:nvPr>
        </p:nvGraphicFramePr>
        <p:xfrm>
          <a:off x="2071008" y="1600200"/>
          <a:ext cx="4354284" cy="3169920"/>
        </p:xfrm>
        <a:graphic>
          <a:graphicData uri="http://schemas.openxmlformats.org/drawingml/2006/table">
            <a:tbl>
              <a:tblPr firstRow="1" bandRow="1">
                <a:tableStyleId>{5C22544A-7EE6-4342-B048-85BDC9FD1C3A}</a:tableStyleId>
              </a:tblPr>
              <a:tblGrid>
                <a:gridCol w="725714"/>
                <a:gridCol w="725714"/>
                <a:gridCol w="725714"/>
                <a:gridCol w="725714"/>
                <a:gridCol w="725714"/>
                <a:gridCol w="725714"/>
              </a:tblGrid>
              <a:tr h="370840">
                <a:tc>
                  <a:txBody>
                    <a:bodyPr/>
                    <a:lstStyle/>
                    <a:p>
                      <a:pPr algn="ctr"/>
                      <a:r>
                        <a:rPr lang="en-US" sz="2000" dirty="0" smtClean="0"/>
                        <a:t>x</a:t>
                      </a:r>
                      <a:r>
                        <a:rPr lang="en-US" sz="2000" baseline="-25000" dirty="0" smtClean="0"/>
                        <a:t>1</a:t>
                      </a:r>
                      <a:endParaRPr lang="en-US" sz="2000"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x</a:t>
                      </a:r>
                      <a:r>
                        <a:rPr lang="en-US" sz="2000" baseline="-25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x</a:t>
                      </a:r>
                      <a:r>
                        <a:rPr lang="en-US" sz="2000" baseline="-25000" dirty="0" smtClean="0"/>
                        <a:t>3</a:t>
                      </a:r>
                    </a:p>
                  </a:txBody>
                  <a:tcPr/>
                </a:tc>
                <a:tc>
                  <a:txBody>
                    <a:bodyPr/>
                    <a:lstStyle/>
                    <a:p>
                      <a:pPr algn="ctr"/>
                      <a:r>
                        <a:rPr lang="en-US" sz="2000" dirty="0" smtClean="0"/>
                        <a:t>…</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p( )</a:t>
                      </a:r>
                      <a:endParaRPr lang="en-US" sz="2000" dirty="0"/>
                    </a:p>
                  </a:txBody>
                  <a:tcPr/>
                </a:tc>
              </a:tr>
              <a:tr h="370840">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r h="370840">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a:t>
                      </a:r>
                      <a:endParaRPr lang="en-US" sz="2000" dirty="0"/>
                    </a:p>
                  </a:txBody>
                  <a:tcPr/>
                </a:tc>
              </a:tr>
              <a:tr h="370840">
                <a:tc>
                  <a:txBody>
                    <a:bodyPr/>
                    <a:lstStyle/>
                    <a:p>
                      <a:pPr algn="ctr"/>
                      <a:r>
                        <a:rPr lang="en-US" sz="2000" dirty="0" smtClean="0"/>
                        <a:t>1</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p>
                  </a:txBody>
                  <a:tcPr/>
                </a:tc>
              </a:tr>
              <a:tr h="370840">
                <a:tc>
                  <a:txBody>
                    <a:bodyPr/>
                    <a:lstStyle/>
                    <a:p>
                      <a:pPr algn="ctr"/>
                      <a:r>
                        <a:rPr lang="en-US" sz="2000" dirty="0" smtClean="0"/>
                        <a:t>1</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p>
                  </a:txBody>
                  <a:tcPr/>
                </a:tc>
              </a:tr>
              <a:tr h="370840">
                <a:tc>
                  <a:txBody>
                    <a:bodyPr/>
                    <a:lstStyle/>
                    <a:p>
                      <a:pPr algn="ctr"/>
                      <a:r>
                        <a:rPr lang="en-US" sz="2000" dirty="0" smtClean="0"/>
                        <a:t>0</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p>
                  </a:txBody>
                  <a:tcPr/>
                </a:tc>
              </a:tr>
              <a:tr h="370840">
                <a:tc>
                  <a:txBody>
                    <a:bodyPr/>
                    <a:lstStyle/>
                    <a:p>
                      <a:pPr algn="ctr"/>
                      <a:r>
                        <a:rPr lang="en-US" sz="2000" dirty="0" smtClean="0"/>
                        <a:t>0</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p>
                  </a:txBody>
                  <a:tcPr/>
                </a:tc>
              </a:tr>
              <a:tr h="370840">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smtClean="0"/>
                        <a:t>…</a:t>
                      </a:r>
                      <a:endParaRPr lang="en-US" sz="2000" dirty="0"/>
                    </a:p>
                  </a:txBody>
                  <a:tcPr/>
                </a:tc>
                <a:tc>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5" name="Content Placeholder 2"/>
          <p:cNvSpPr>
            <a:spLocks noGrp="1"/>
          </p:cNvSpPr>
          <p:nvPr>
            <p:ph sz="quarter" idx="1"/>
          </p:nvPr>
        </p:nvSpPr>
        <p:spPr>
          <a:xfrm>
            <a:off x="1565589" y="4916082"/>
            <a:ext cx="6025004" cy="1600200"/>
          </a:xfrm>
        </p:spPr>
        <p:txBody>
          <a:bodyPr>
            <a:noAutofit/>
          </a:bodyPr>
          <a:lstStyle/>
          <a:p>
            <a:pPr marL="91440" indent="0">
              <a:lnSpc>
                <a:spcPct val="93000"/>
              </a:lnSpc>
              <a:spcBef>
                <a:spcPct val="47000"/>
              </a:spcBef>
              <a:buNone/>
            </a:pPr>
            <a:r>
              <a:rPr lang="en-US" dirty="0">
                <a:solidFill>
                  <a:srgbClr val="0000FF"/>
                </a:solidFill>
              </a:rPr>
              <a:t>A</a:t>
            </a:r>
            <a:r>
              <a:rPr lang="en-US" dirty="0" smtClean="0">
                <a:solidFill>
                  <a:srgbClr val="0000FF"/>
                </a:solidFill>
              </a:rPr>
              <a:t>ll </a:t>
            </a:r>
            <a:r>
              <a:rPr lang="en-US" dirty="0">
                <a:solidFill>
                  <a:srgbClr val="0000FF"/>
                </a:solidFill>
              </a:rPr>
              <a:t>possible combination of </a:t>
            </a:r>
            <a:r>
              <a:rPr lang="en-US" dirty="0" smtClean="0">
                <a:solidFill>
                  <a:srgbClr val="0000FF"/>
                </a:solidFill>
              </a:rPr>
              <a:t>features!</a:t>
            </a:r>
            <a:endParaRPr lang="en-US" dirty="0">
              <a:solidFill>
                <a:srgbClr val="0000FF"/>
              </a:solidFill>
            </a:endParaRPr>
          </a:p>
          <a:p>
            <a:pPr marL="685800" lvl="2" indent="0">
              <a:lnSpc>
                <a:spcPct val="93000"/>
              </a:lnSpc>
              <a:spcBef>
                <a:spcPct val="47000"/>
              </a:spcBef>
              <a:buNone/>
            </a:pPr>
            <a:endParaRPr lang="en-US" sz="2000" dirty="0" smtClean="0">
              <a:solidFill>
                <a:schemeClr val="tx2"/>
              </a:solidFill>
            </a:endParaRPr>
          </a:p>
          <a:p>
            <a:pPr marL="91440" indent="0">
              <a:lnSpc>
                <a:spcPct val="93000"/>
              </a:lnSpc>
              <a:spcBef>
                <a:spcPct val="47000"/>
              </a:spcBef>
              <a:buNone/>
            </a:pPr>
            <a:r>
              <a:rPr lang="en-US" dirty="0" smtClean="0">
                <a:solidFill>
                  <a:schemeClr val="tx2"/>
                </a:solidFill>
              </a:rPr>
              <a:t>Table size</a:t>
            </a:r>
            <a:r>
              <a:rPr lang="en-US" dirty="0">
                <a:solidFill>
                  <a:schemeClr val="tx2"/>
                </a:solidFill>
              </a:rPr>
              <a:t>: 2</a:t>
            </a:r>
            <a:r>
              <a:rPr lang="en-US" baseline="30000" dirty="0">
                <a:solidFill>
                  <a:schemeClr val="tx2"/>
                </a:solidFill>
              </a:rPr>
              <a:t>7000</a:t>
            </a:r>
            <a:r>
              <a:rPr lang="en-US" dirty="0">
                <a:solidFill>
                  <a:schemeClr val="tx2"/>
                </a:solidFill>
              </a:rPr>
              <a:t> = </a:t>
            </a:r>
            <a:r>
              <a:rPr lang="en-US" dirty="0">
                <a:solidFill>
                  <a:srgbClr val="FF0000"/>
                </a:solidFill>
              </a:rPr>
              <a:t>?</a:t>
            </a:r>
          </a:p>
          <a:p>
            <a:pPr marL="0" indent="0">
              <a:buNone/>
            </a:pPr>
            <a:endParaRPr lang="en-US" sz="3200" dirty="0"/>
          </a:p>
        </p:txBody>
      </p:sp>
    </p:spTree>
    <p:extLst>
      <p:ext uri="{BB962C8B-B14F-4D97-AF65-F5344CB8AC3E}">
        <p14:creationId xmlns:p14="http://schemas.microsoft.com/office/powerpoint/2010/main" val="307308996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7000</a:t>
            </a:r>
            <a:endParaRPr lang="en-US" baseline="30000" dirty="0"/>
          </a:p>
        </p:txBody>
      </p:sp>
      <p:sp>
        <p:nvSpPr>
          <p:cNvPr id="3" name="Content Placeholder 2"/>
          <p:cNvSpPr>
            <a:spLocks noGrp="1"/>
          </p:cNvSpPr>
          <p:nvPr>
            <p:ph sz="quarter" idx="1"/>
          </p:nvPr>
        </p:nvSpPr>
        <p:spPr>
          <a:xfrm>
            <a:off x="612648" y="1600200"/>
            <a:ext cx="8153400" cy="4343400"/>
          </a:xfrm>
        </p:spPr>
        <p:txBody>
          <a:bodyPr>
            <a:noAutofit/>
          </a:bodyPr>
          <a:lstStyle/>
          <a:p>
            <a:pPr marL="0" indent="0">
              <a:buNone/>
            </a:pPr>
            <a:r>
              <a:rPr lang="en-US" sz="1200" dirty="0"/>
              <a:t>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a:t>
            </a:r>
          </a:p>
        </p:txBody>
      </p:sp>
      <p:sp>
        <p:nvSpPr>
          <p:cNvPr id="4" name="TextBox 3"/>
          <p:cNvSpPr txBox="1"/>
          <p:nvPr/>
        </p:nvSpPr>
        <p:spPr>
          <a:xfrm>
            <a:off x="2937806" y="6153090"/>
            <a:ext cx="2548594" cy="400110"/>
          </a:xfrm>
          <a:prstGeom prst="rect">
            <a:avLst/>
          </a:prstGeom>
          <a:noFill/>
        </p:spPr>
        <p:txBody>
          <a:bodyPr wrap="none" rtlCol="0">
            <a:spAutoFit/>
          </a:bodyPr>
          <a:lstStyle/>
          <a:p>
            <a:r>
              <a:rPr lang="en-US" sz="2000" dirty="0" smtClean="0">
                <a:solidFill>
                  <a:srgbClr val="FF0000"/>
                </a:solidFill>
              </a:rPr>
              <a:t>Any problems with this?</a:t>
            </a:r>
            <a:endParaRPr lang="en-US" sz="2000" dirty="0">
              <a:solidFill>
                <a:srgbClr val="FF0000"/>
              </a:solidFill>
            </a:endParaRPr>
          </a:p>
        </p:txBody>
      </p:sp>
    </p:spTree>
    <p:extLst>
      <p:ext uri="{BB962C8B-B14F-4D97-AF65-F5344CB8AC3E}">
        <p14:creationId xmlns:p14="http://schemas.microsoft.com/office/powerpoint/2010/main" val="56216240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distribution tables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0124980"/>
              </p:ext>
            </p:extLst>
          </p:nvPr>
        </p:nvGraphicFramePr>
        <p:xfrm>
          <a:off x="2071008" y="1600200"/>
          <a:ext cx="4354284" cy="3169920"/>
        </p:xfrm>
        <a:graphic>
          <a:graphicData uri="http://schemas.openxmlformats.org/drawingml/2006/table">
            <a:tbl>
              <a:tblPr firstRow="1" bandRow="1">
                <a:tableStyleId>{5C22544A-7EE6-4342-B048-85BDC9FD1C3A}</a:tableStyleId>
              </a:tblPr>
              <a:tblGrid>
                <a:gridCol w="725714"/>
                <a:gridCol w="725714"/>
                <a:gridCol w="725714"/>
                <a:gridCol w="725714"/>
                <a:gridCol w="725714"/>
                <a:gridCol w="725714"/>
              </a:tblGrid>
              <a:tr h="370840">
                <a:tc>
                  <a:txBody>
                    <a:bodyPr/>
                    <a:lstStyle/>
                    <a:p>
                      <a:pPr algn="ctr"/>
                      <a:r>
                        <a:rPr lang="en-US" sz="2000" dirty="0" smtClean="0"/>
                        <a:t>x</a:t>
                      </a:r>
                      <a:r>
                        <a:rPr lang="en-US" sz="2000" baseline="-25000" dirty="0" smtClean="0"/>
                        <a:t>1</a:t>
                      </a:r>
                      <a:endParaRPr lang="en-US" sz="2000"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x</a:t>
                      </a:r>
                      <a:r>
                        <a:rPr lang="en-US" sz="2000" baseline="-25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x</a:t>
                      </a:r>
                      <a:r>
                        <a:rPr lang="en-US" sz="2000" baseline="-25000" dirty="0" smtClean="0"/>
                        <a:t>3</a:t>
                      </a:r>
                    </a:p>
                  </a:txBody>
                  <a:tcPr/>
                </a:tc>
                <a:tc>
                  <a:txBody>
                    <a:bodyPr/>
                    <a:lstStyle/>
                    <a:p>
                      <a:pPr algn="ctr"/>
                      <a:r>
                        <a:rPr lang="en-US" sz="2000" dirty="0" smtClean="0"/>
                        <a:t>…</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p( )</a:t>
                      </a:r>
                      <a:endParaRPr lang="en-US" sz="2000" dirty="0"/>
                    </a:p>
                  </a:txBody>
                  <a:tcPr/>
                </a:tc>
              </a:tr>
              <a:tr h="370840">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r h="370840">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a:t>
                      </a:r>
                      <a:endParaRPr lang="en-US" sz="2000" dirty="0"/>
                    </a:p>
                  </a:txBody>
                  <a:tcPr/>
                </a:tc>
              </a:tr>
              <a:tr h="370840">
                <a:tc>
                  <a:txBody>
                    <a:bodyPr/>
                    <a:lstStyle/>
                    <a:p>
                      <a:pPr algn="ctr"/>
                      <a:r>
                        <a:rPr lang="en-US" sz="2000" dirty="0" smtClean="0"/>
                        <a:t>1</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p>
                  </a:txBody>
                  <a:tcPr/>
                </a:tc>
              </a:tr>
              <a:tr h="370840">
                <a:tc>
                  <a:txBody>
                    <a:bodyPr/>
                    <a:lstStyle/>
                    <a:p>
                      <a:pPr algn="ctr"/>
                      <a:r>
                        <a:rPr lang="en-US" sz="2000" dirty="0" smtClean="0"/>
                        <a:t>1</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p>
                  </a:txBody>
                  <a:tcPr/>
                </a:tc>
              </a:tr>
              <a:tr h="370840">
                <a:tc>
                  <a:txBody>
                    <a:bodyPr/>
                    <a:lstStyle/>
                    <a:p>
                      <a:pPr algn="ctr"/>
                      <a:r>
                        <a:rPr lang="en-US" sz="2000" dirty="0" smtClean="0"/>
                        <a:t>0</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p>
                  </a:txBody>
                  <a:tcPr/>
                </a:tc>
              </a:tr>
              <a:tr h="370840">
                <a:tc>
                  <a:txBody>
                    <a:bodyPr/>
                    <a:lstStyle/>
                    <a:p>
                      <a:pPr algn="ctr"/>
                      <a:r>
                        <a:rPr lang="en-US" sz="2000" dirty="0" smtClean="0"/>
                        <a:t>0</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p>
                  </a:txBody>
                  <a:tcPr/>
                </a:tc>
              </a:tr>
              <a:tr h="370840">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smtClean="0"/>
                        <a:t>…</a:t>
                      </a:r>
                      <a:endParaRPr lang="en-US" sz="2000" dirty="0"/>
                    </a:p>
                  </a:txBody>
                  <a:tcPr/>
                </a:tc>
                <a:tc>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5" name="Content Placeholder 2"/>
          <p:cNvSpPr>
            <a:spLocks noGrp="1"/>
          </p:cNvSpPr>
          <p:nvPr>
            <p:ph sz="quarter" idx="1"/>
          </p:nvPr>
        </p:nvSpPr>
        <p:spPr>
          <a:xfrm>
            <a:off x="609780" y="4876800"/>
            <a:ext cx="8156267" cy="1600200"/>
          </a:xfrm>
        </p:spPr>
        <p:txBody>
          <a:bodyPr>
            <a:noAutofit/>
          </a:bodyPr>
          <a:lstStyle/>
          <a:p>
            <a:pPr>
              <a:buFontTx/>
              <a:buChar char="-"/>
            </a:pPr>
            <a:r>
              <a:rPr lang="en-US" sz="2800" dirty="0" smtClean="0">
                <a:solidFill>
                  <a:srgbClr val="0000FF"/>
                </a:solidFill>
              </a:rPr>
              <a:t>Storing a table of that size is </a:t>
            </a:r>
            <a:r>
              <a:rPr lang="en-US" sz="2800" dirty="0" smtClean="0">
                <a:solidFill>
                  <a:srgbClr val="0000FF"/>
                </a:solidFill>
              </a:rPr>
              <a:t>impossible!</a:t>
            </a:r>
            <a:endParaRPr lang="en-US" sz="2800" dirty="0" smtClean="0">
              <a:solidFill>
                <a:srgbClr val="0000FF"/>
              </a:solidFill>
            </a:endParaRPr>
          </a:p>
          <a:p>
            <a:pPr>
              <a:buFontTx/>
              <a:buChar char="-"/>
            </a:pPr>
            <a:r>
              <a:rPr lang="en-US" sz="2800" dirty="0" smtClean="0">
                <a:solidFill>
                  <a:srgbClr val="FF0000"/>
                </a:solidFill>
              </a:rPr>
              <a:t>How are we supposed to learn/estimate each entry in the table?</a:t>
            </a:r>
            <a:endParaRPr lang="en-US" sz="2800" dirty="0">
              <a:solidFill>
                <a:srgbClr val="FF0000"/>
              </a:solidFill>
            </a:endParaRPr>
          </a:p>
        </p:txBody>
      </p:sp>
    </p:spTree>
    <p:extLst>
      <p:ext uri="{BB962C8B-B14F-4D97-AF65-F5344CB8AC3E}">
        <p14:creationId xmlns:p14="http://schemas.microsoft.com/office/powerpoint/2010/main" val="314739365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pick a model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40703083"/>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5113"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sp>
        <p:nvSpPr>
          <p:cNvPr id="6" name="TextBox 5"/>
          <p:cNvSpPr txBox="1"/>
          <p:nvPr/>
        </p:nvSpPr>
        <p:spPr>
          <a:xfrm>
            <a:off x="613174" y="2895600"/>
            <a:ext cx="8302225" cy="3046988"/>
          </a:xfrm>
          <a:prstGeom prst="rect">
            <a:avLst/>
          </a:prstGeom>
          <a:noFill/>
        </p:spPr>
        <p:txBody>
          <a:bodyPr wrap="square" rtlCol="0">
            <a:spAutoFit/>
          </a:bodyPr>
          <a:lstStyle/>
          <a:p>
            <a:r>
              <a:rPr lang="en-US" sz="2400" dirty="0" smtClean="0"/>
              <a:t>So, far we have made NO assumptions about the data</a:t>
            </a:r>
          </a:p>
          <a:p>
            <a:endParaRPr lang="en-US" sz="2400" dirty="0"/>
          </a:p>
          <a:p>
            <a:r>
              <a:rPr lang="en-US" sz="2400" dirty="0"/>
              <a:t>M</a:t>
            </a:r>
            <a:r>
              <a:rPr lang="en-US" sz="2400" dirty="0" smtClean="0"/>
              <a:t>odel selection involves making assumptions about the data</a:t>
            </a:r>
          </a:p>
          <a:p>
            <a:endParaRPr lang="en-US" sz="2400" dirty="0"/>
          </a:p>
          <a:p>
            <a:r>
              <a:rPr lang="en-US" sz="2400" dirty="0" smtClean="0"/>
              <a:t>We’ve done </a:t>
            </a:r>
            <a:r>
              <a:rPr lang="en-US" sz="2400" dirty="0" smtClean="0"/>
              <a:t>this before, </a:t>
            </a:r>
            <a:r>
              <a:rPr lang="en-US" sz="2400" dirty="0" smtClean="0"/>
              <a:t>n-gram language model, parsing, etc.</a:t>
            </a:r>
            <a:endParaRPr lang="en-US" sz="2400" dirty="0" smtClean="0"/>
          </a:p>
          <a:p>
            <a:endParaRPr lang="en-US" sz="2400" dirty="0"/>
          </a:p>
          <a:p>
            <a:r>
              <a:rPr lang="en-US" sz="2400" dirty="0" smtClean="0"/>
              <a:t>These assumptions allow us to represent the data more compactly and to estimate the parameters of the model</a:t>
            </a:r>
            <a:endParaRPr lang="en-US" sz="2400" dirty="0"/>
          </a:p>
        </p:txBody>
      </p:sp>
    </p:spTree>
    <p:extLst>
      <p:ext uri="{BB962C8B-B14F-4D97-AF65-F5344CB8AC3E}">
        <p14:creationId xmlns:p14="http://schemas.microsoft.com/office/powerpoint/2010/main" val="8705795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a:solidFill>
                  <a:srgbClr val="009900"/>
                </a:solidFill>
              </a:rPr>
              <a:t>The mind-reading game</a:t>
            </a:r>
          </a:p>
        </p:txBody>
      </p:sp>
      <p:sp>
        <p:nvSpPr>
          <p:cNvPr id="3075" name="Rectangle 3"/>
          <p:cNvSpPr>
            <a:spLocks noGrp="1" noChangeArrowheads="1"/>
          </p:cNvSpPr>
          <p:nvPr>
            <p:ph type="body" idx="1"/>
          </p:nvPr>
        </p:nvSpPr>
        <p:spPr>
          <a:xfrm>
            <a:off x="457200" y="1600200"/>
            <a:ext cx="8229600" cy="4343400"/>
          </a:xfrm>
        </p:spPr>
        <p:txBody>
          <a:bodyPr/>
          <a:lstStyle/>
          <a:p>
            <a:pPr>
              <a:lnSpc>
                <a:spcPct val="90000"/>
              </a:lnSpc>
              <a:buFontTx/>
              <a:buNone/>
            </a:pPr>
            <a:r>
              <a:rPr lang="en-US" sz="2400" dirty="0" smtClean="0"/>
              <a:t>How good are you at guessing random numbers?</a:t>
            </a:r>
          </a:p>
          <a:p>
            <a:pPr>
              <a:lnSpc>
                <a:spcPct val="90000"/>
              </a:lnSpc>
              <a:buFontTx/>
              <a:buNone/>
            </a:pPr>
            <a:endParaRPr lang="en-US" sz="2400" dirty="0" smtClean="0"/>
          </a:p>
          <a:p>
            <a:pPr>
              <a:lnSpc>
                <a:spcPct val="90000"/>
              </a:lnSpc>
              <a:buFontTx/>
              <a:buNone/>
            </a:pPr>
            <a:r>
              <a:rPr lang="en-US" sz="2400" b="1" dirty="0" smtClean="0">
                <a:solidFill>
                  <a:schemeClr val="hlink"/>
                </a:solidFill>
                <a:latin typeface="Courier New" charset="0"/>
              </a:rPr>
              <a:t>Repeat 100 times:</a:t>
            </a:r>
          </a:p>
          <a:p>
            <a:pPr>
              <a:lnSpc>
                <a:spcPct val="90000"/>
              </a:lnSpc>
              <a:buFontTx/>
              <a:buNone/>
            </a:pPr>
            <a:r>
              <a:rPr lang="en-US" sz="2400" b="1" dirty="0" smtClean="0">
                <a:solidFill>
                  <a:schemeClr val="hlink"/>
                </a:solidFill>
                <a:latin typeface="Courier New" charset="0"/>
              </a:rPr>
              <a:t>	Computer guesses whether you’ll type 0/1</a:t>
            </a:r>
          </a:p>
          <a:p>
            <a:pPr>
              <a:lnSpc>
                <a:spcPct val="90000"/>
              </a:lnSpc>
              <a:buFontTx/>
              <a:buNone/>
            </a:pPr>
            <a:r>
              <a:rPr lang="en-US" sz="2400" b="1" dirty="0" smtClean="0">
                <a:solidFill>
                  <a:schemeClr val="hlink"/>
                </a:solidFill>
                <a:latin typeface="Courier New" charset="0"/>
              </a:rPr>
              <a:t>	You type 0 or 1</a:t>
            </a:r>
          </a:p>
          <a:p>
            <a:pPr>
              <a:lnSpc>
                <a:spcPct val="90000"/>
              </a:lnSpc>
              <a:buFontTx/>
              <a:buNone/>
            </a:pPr>
            <a:endParaRPr lang="en-US" sz="2400" dirty="0" smtClean="0"/>
          </a:p>
          <a:p>
            <a:pPr>
              <a:lnSpc>
                <a:spcPct val="90000"/>
              </a:lnSpc>
              <a:buFontTx/>
              <a:buNone/>
            </a:pPr>
            <a:endParaRPr lang="en-US" sz="2400" dirty="0" smtClean="0"/>
          </a:p>
          <a:p>
            <a:pPr>
              <a:lnSpc>
                <a:spcPct val="90000"/>
              </a:lnSpc>
              <a:buNone/>
            </a:pPr>
            <a:r>
              <a:rPr lang="en-US" sz="2400" dirty="0" smtClean="0">
                <a:hlinkClick r:id="rId3"/>
              </a:rPr>
              <a:t>http://seed.ucsd.edu/~mindreader/</a:t>
            </a:r>
            <a:endParaRPr lang="en-US" sz="2400" dirty="0" smtClean="0"/>
          </a:p>
          <a:p>
            <a:pPr>
              <a:lnSpc>
                <a:spcPct val="90000"/>
              </a:lnSpc>
              <a:buFontTx/>
              <a:buNone/>
            </a:pPr>
            <a:r>
              <a:rPr lang="en-US" sz="2400" dirty="0" smtClean="0"/>
              <a:t>[</a:t>
            </a:r>
            <a:r>
              <a:rPr lang="en-US" sz="2400" dirty="0"/>
              <a:t>written by Y. Freund and R. </a:t>
            </a:r>
            <a:r>
              <a:rPr lang="en-US" sz="2400" dirty="0" err="1"/>
              <a:t>Schapire</a:t>
            </a:r>
            <a:r>
              <a:rPr lang="en-US" sz="2400" dirty="0"/>
              <a:t>]</a:t>
            </a:r>
            <a:endParaRPr lang="en-US" sz="2400" dirty="0" smtClean="0"/>
          </a:p>
          <a:p>
            <a:pPr>
              <a:lnSpc>
                <a:spcPct val="90000"/>
              </a:lnSpc>
              <a:buFontTx/>
              <a:buNone/>
            </a:pPr>
            <a:endParaRPr lang="en-US" sz="2400" dirty="0"/>
          </a:p>
        </p:txBody>
      </p:sp>
    </p:spTree>
    <p:extLst>
      <p:ext uri="{BB962C8B-B14F-4D97-AF65-F5344CB8AC3E}">
        <p14:creationId xmlns:p14="http://schemas.microsoft.com/office/powerpoint/2010/main" val="329017199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a:t>
            </a:r>
            <a:r>
              <a:rPr lang="en-US" dirty="0"/>
              <a:t>B</a:t>
            </a:r>
            <a:r>
              <a:rPr lang="en-US" dirty="0" smtClean="0"/>
              <a:t>ayes assumption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09652327"/>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6208"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cxnSp>
        <p:nvCxnSpPr>
          <p:cNvPr id="8" name="Straight Connector 7"/>
          <p:cNvCxnSpPr/>
          <p:nvPr/>
        </p:nvCxnSpPr>
        <p:spPr>
          <a:xfrm>
            <a:off x="533400" y="2971800"/>
            <a:ext cx="82326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79998" y="4459874"/>
            <a:ext cx="3574992" cy="523220"/>
          </a:xfrm>
          <a:prstGeom prst="rect">
            <a:avLst/>
          </a:prstGeom>
          <a:noFill/>
        </p:spPr>
        <p:txBody>
          <a:bodyPr wrap="none" rtlCol="0">
            <a:spAutoFit/>
          </a:bodyPr>
          <a:lstStyle/>
          <a:p>
            <a:r>
              <a:rPr lang="en-US" sz="2800" dirty="0" smtClean="0">
                <a:solidFill>
                  <a:srgbClr val="FF0000"/>
                </a:solidFill>
              </a:rPr>
              <a:t>What does this assume?</a:t>
            </a:r>
            <a:endParaRPr lang="en-US" sz="2800" dirty="0">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89580783"/>
              </p:ext>
            </p:extLst>
          </p:nvPr>
        </p:nvGraphicFramePr>
        <p:xfrm>
          <a:off x="2505075" y="3352800"/>
          <a:ext cx="4237038" cy="487363"/>
        </p:xfrm>
        <a:graphic>
          <a:graphicData uri="http://schemas.openxmlformats.org/presentationml/2006/ole">
            <mc:AlternateContent xmlns:mc="http://schemas.openxmlformats.org/markup-compatibility/2006">
              <mc:Choice xmlns:v="urn:schemas-microsoft-com:vml" Requires="v">
                <p:oleObj spid="_x0000_s216209" name="Equation" r:id="rId5" imgW="1879600" imgH="215900" progId="Equation.3">
                  <p:embed/>
                </p:oleObj>
              </mc:Choice>
              <mc:Fallback>
                <p:oleObj name="Equation" r:id="rId5" imgW="1879600" imgH="215900" progId="Equation.3">
                  <p:embed/>
                  <p:pic>
                    <p:nvPicPr>
                      <p:cNvPr id="0" name=""/>
                      <p:cNvPicPr/>
                      <p:nvPr/>
                    </p:nvPicPr>
                    <p:blipFill>
                      <a:blip r:embed="rId6"/>
                      <a:stretch>
                        <a:fillRect/>
                      </a:stretch>
                    </p:blipFill>
                    <p:spPr>
                      <a:xfrm>
                        <a:off x="2505075" y="3352800"/>
                        <a:ext cx="4237038" cy="487363"/>
                      </a:xfrm>
                      <a:prstGeom prst="rect">
                        <a:avLst/>
                      </a:prstGeom>
                    </p:spPr>
                  </p:pic>
                </p:oleObj>
              </mc:Fallback>
            </mc:AlternateContent>
          </a:graphicData>
        </a:graphic>
      </p:graphicFrame>
    </p:spTree>
    <p:extLst>
      <p:ext uri="{BB962C8B-B14F-4D97-AF65-F5344CB8AC3E}">
        <p14:creationId xmlns:p14="http://schemas.microsoft.com/office/powerpoint/2010/main" val="342297068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a:t>
            </a:r>
            <a:r>
              <a:rPr lang="en-US" dirty="0"/>
              <a:t>B</a:t>
            </a:r>
            <a:r>
              <a:rPr lang="en-US" dirty="0" smtClean="0"/>
              <a:t>ayes assumption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87552333"/>
              </p:ext>
            </p:extLst>
          </p:nvPr>
        </p:nvGraphicFramePr>
        <p:xfrm>
          <a:off x="1219200" y="1447800"/>
          <a:ext cx="6242050" cy="1089025"/>
        </p:xfrm>
        <a:graphic>
          <a:graphicData uri="http://schemas.openxmlformats.org/presentationml/2006/ole">
            <mc:AlternateContent xmlns:mc="http://schemas.openxmlformats.org/markup-compatibility/2006">
              <mc:Choice xmlns:v="urn:schemas-microsoft-com:vml" Requires="v">
                <p:oleObj spid="_x0000_s217232" name="Equation" r:id="rId3" imgW="2768600" imgH="482600" progId="Equation.3">
                  <p:embed/>
                </p:oleObj>
              </mc:Choice>
              <mc:Fallback>
                <p:oleObj name="Equation" r:id="rId3" imgW="2768600" imgH="482600" progId="Equation.3">
                  <p:embed/>
                  <p:pic>
                    <p:nvPicPr>
                      <p:cNvPr id="0" name=""/>
                      <p:cNvPicPr/>
                      <p:nvPr/>
                    </p:nvPicPr>
                    <p:blipFill>
                      <a:blip r:embed="rId4"/>
                      <a:stretch>
                        <a:fillRect/>
                      </a:stretch>
                    </p:blipFill>
                    <p:spPr>
                      <a:xfrm>
                        <a:off x="1219200" y="1447800"/>
                        <a:ext cx="6242050" cy="1089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214789"/>
              </p:ext>
            </p:extLst>
          </p:nvPr>
        </p:nvGraphicFramePr>
        <p:xfrm>
          <a:off x="2505075" y="3352800"/>
          <a:ext cx="4237038" cy="487363"/>
        </p:xfrm>
        <a:graphic>
          <a:graphicData uri="http://schemas.openxmlformats.org/presentationml/2006/ole">
            <mc:AlternateContent xmlns:mc="http://schemas.openxmlformats.org/markup-compatibility/2006">
              <mc:Choice xmlns:v="urn:schemas-microsoft-com:vml" Requires="v">
                <p:oleObj spid="_x0000_s217233" name="Equation" r:id="rId5" imgW="1879600" imgH="215900" progId="Equation.3">
                  <p:embed/>
                </p:oleObj>
              </mc:Choice>
              <mc:Fallback>
                <p:oleObj name="Equation" r:id="rId5" imgW="1879600" imgH="215900" progId="Equation.3">
                  <p:embed/>
                  <p:pic>
                    <p:nvPicPr>
                      <p:cNvPr id="0" name=""/>
                      <p:cNvPicPr/>
                      <p:nvPr/>
                    </p:nvPicPr>
                    <p:blipFill>
                      <a:blip r:embed="rId6"/>
                      <a:stretch>
                        <a:fillRect/>
                      </a:stretch>
                    </p:blipFill>
                    <p:spPr>
                      <a:xfrm>
                        <a:off x="2505075" y="3352800"/>
                        <a:ext cx="4237038" cy="487363"/>
                      </a:xfrm>
                      <a:prstGeom prst="rect">
                        <a:avLst/>
                      </a:prstGeom>
                    </p:spPr>
                  </p:pic>
                </p:oleObj>
              </mc:Fallback>
            </mc:AlternateContent>
          </a:graphicData>
        </a:graphic>
      </p:graphicFrame>
      <p:cxnSp>
        <p:nvCxnSpPr>
          <p:cNvPr id="8" name="Straight Connector 7"/>
          <p:cNvCxnSpPr/>
          <p:nvPr/>
        </p:nvCxnSpPr>
        <p:spPr>
          <a:xfrm>
            <a:off x="533400" y="2971800"/>
            <a:ext cx="823264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2648" y="4198264"/>
            <a:ext cx="8153400" cy="954107"/>
          </a:xfrm>
          <a:prstGeom prst="rect">
            <a:avLst/>
          </a:prstGeom>
          <a:noFill/>
        </p:spPr>
        <p:txBody>
          <a:bodyPr wrap="square" rtlCol="0">
            <a:spAutoFit/>
          </a:bodyPr>
          <a:lstStyle/>
          <a:p>
            <a:r>
              <a:rPr lang="en-US" sz="2800" dirty="0" smtClean="0">
                <a:solidFill>
                  <a:srgbClr val="0000FF"/>
                </a:solidFill>
              </a:rPr>
              <a:t>Assumes feature </a:t>
            </a:r>
            <a:r>
              <a:rPr lang="en-US" sz="2800" dirty="0" err="1" smtClean="0">
                <a:solidFill>
                  <a:srgbClr val="0000FF"/>
                </a:solidFill>
              </a:rPr>
              <a:t>i</a:t>
            </a:r>
            <a:r>
              <a:rPr lang="en-US" sz="2800" dirty="0" smtClean="0">
                <a:solidFill>
                  <a:srgbClr val="0000FF"/>
                </a:solidFill>
              </a:rPr>
              <a:t> is independent of the the other features </a:t>
            </a:r>
            <a:r>
              <a:rPr lang="en-US" sz="2800" i="1" dirty="0" smtClean="0">
                <a:solidFill>
                  <a:srgbClr val="0000FF"/>
                </a:solidFill>
              </a:rPr>
              <a:t>given the label</a:t>
            </a:r>
            <a:endParaRPr lang="en-US" sz="2800" baseline="-25000" dirty="0">
              <a:solidFill>
                <a:srgbClr val="0000FF"/>
              </a:solidFill>
            </a:endParaRPr>
          </a:p>
        </p:txBody>
      </p:sp>
      <p:sp>
        <p:nvSpPr>
          <p:cNvPr id="3" name="TextBox 2"/>
          <p:cNvSpPr txBox="1"/>
          <p:nvPr/>
        </p:nvSpPr>
        <p:spPr>
          <a:xfrm>
            <a:off x="1230774" y="5669716"/>
            <a:ext cx="5951118" cy="461665"/>
          </a:xfrm>
          <a:prstGeom prst="rect">
            <a:avLst/>
          </a:prstGeom>
          <a:noFill/>
        </p:spPr>
        <p:txBody>
          <a:bodyPr wrap="none" rtlCol="0">
            <a:spAutoFit/>
          </a:bodyPr>
          <a:lstStyle/>
          <a:p>
            <a:r>
              <a:rPr lang="en-US" sz="2400" dirty="0" smtClean="0">
                <a:solidFill>
                  <a:srgbClr val="FF0000"/>
                </a:solidFill>
              </a:rPr>
              <a:t>Is this true for text, say, with unigram features?</a:t>
            </a:r>
            <a:endParaRPr lang="en-US" sz="2400" dirty="0">
              <a:solidFill>
                <a:srgbClr val="FF0000"/>
              </a:solidFill>
            </a:endParaRPr>
          </a:p>
        </p:txBody>
      </p:sp>
    </p:spTree>
    <p:extLst>
      <p:ext uri="{BB962C8B-B14F-4D97-AF65-F5344CB8AC3E}">
        <p14:creationId xmlns:p14="http://schemas.microsoft.com/office/powerpoint/2010/main" val="87662285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a:t>
            </a:r>
            <a:r>
              <a:rPr lang="en-US" dirty="0"/>
              <a:t>B</a:t>
            </a:r>
            <a:r>
              <a:rPr lang="en-US" dirty="0" smtClean="0"/>
              <a:t>ayes assumption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16692356"/>
              </p:ext>
            </p:extLst>
          </p:nvPr>
        </p:nvGraphicFramePr>
        <p:xfrm>
          <a:off x="2505075" y="1905000"/>
          <a:ext cx="4237038" cy="487363"/>
        </p:xfrm>
        <a:graphic>
          <a:graphicData uri="http://schemas.openxmlformats.org/presentationml/2006/ole">
            <mc:AlternateContent xmlns:mc="http://schemas.openxmlformats.org/markup-compatibility/2006">
              <mc:Choice xmlns:v="urn:schemas-microsoft-com:vml" Requires="v">
                <p:oleObj spid="_x0000_s219280" name="Equation" r:id="rId3" imgW="1879600" imgH="215900" progId="Equation.3">
                  <p:embed/>
                </p:oleObj>
              </mc:Choice>
              <mc:Fallback>
                <p:oleObj name="Equation" r:id="rId3" imgW="1879600" imgH="215900" progId="Equation.3">
                  <p:embed/>
                  <p:pic>
                    <p:nvPicPr>
                      <p:cNvPr id="0" name=""/>
                      <p:cNvPicPr/>
                      <p:nvPr/>
                    </p:nvPicPr>
                    <p:blipFill>
                      <a:blip r:embed="rId4"/>
                      <a:stretch>
                        <a:fillRect/>
                      </a:stretch>
                    </p:blipFill>
                    <p:spPr>
                      <a:xfrm>
                        <a:off x="2505075" y="1905000"/>
                        <a:ext cx="4237038" cy="487363"/>
                      </a:xfrm>
                      <a:prstGeom prst="rect">
                        <a:avLst/>
                      </a:prstGeom>
                    </p:spPr>
                  </p:pic>
                </p:oleObj>
              </mc:Fallback>
            </mc:AlternateContent>
          </a:graphicData>
        </a:graphic>
      </p:graphicFrame>
      <p:sp>
        <p:nvSpPr>
          <p:cNvPr id="11" name="TextBox 10"/>
          <p:cNvSpPr txBox="1"/>
          <p:nvPr/>
        </p:nvSpPr>
        <p:spPr>
          <a:xfrm>
            <a:off x="612648" y="2590800"/>
            <a:ext cx="8153400" cy="2390398"/>
          </a:xfrm>
          <a:prstGeom prst="rect">
            <a:avLst/>
          </a:prstGeom>
          <a:noFill/>
        </p:spPr>
        <p:txBody>
          <a:bodyPr wrap="square" rtlCol="0">
            <a:spAutoFit/>
          </a:bodyPr>
          <a:lstStyle/>
          <a:p>
            <a:r>
              <a:rPr lang="en-US" sz="2800" dirty="0" smtClean="0">
                <a:solidFill>
                  <a:srgbClr val="000000"/>
                </a:solidFill>
              </a:rPr>
              <a:t>For most applications, this is not true!</a:t>
            </a:r>
          </a:p>
          <a:p>
            <a:endParaRPr lang="en-US" sz="2800" baseline="-25000" dirty="0">
              <a:solidFill>
                <a:srgbClr val="000000"/>
              </a:solidFill>
            </a:endParaRPr>
          </a:p>
          <a:p>
            <a:r>
              <a:rPr lang="en-US" sz="2800" dirty="0" smtClean="0">
                <a:solidFill>
                  <a:srgbClr val="000000"/>
                </a:solidFill>
              </a:rPr>
              <a:t>For example, the fact that </a:t>
            </a:r>
            <a:r>
              <a:rPr lang="en-US" sz="2800" dirty="0" smtClean="0">
                <a:solidFill>
                  <a:srgbClr val="000000"/>
                </a:solidFill>
              </a:rPr>
              <a:t>“San” </a:t>
            </a:r>
            <a:r>
              <a:rPr lang="en-US" sz="2800" dirty="0" smtClean="0">
                <a:solidFill>
                  <a:srgbClr val="000000"/>
                </a:solidFill>
              </a:rPr>
              <a:t>occurs will probably make it </a:t>
            </a:r>
            <a:r>
              <a:rPr lang="en-US" sz="2800" i="1" dirty="0" smtClean="0">
                <a:solidFill>
                  <a:srgbClr val="000000"/>
                </a:solidFill>
              </a:rPr>
              <a:t>more likely</a:t>
            </a:r>
            <a:r>
              <a:rPr lang="en-US" sz="2800" dirty="0" smtClean="0">
                <a:solidFill>
                  <a:srgbClr val="000000"/>
                </a:solidFill>
              </a:rPr>
              <a:t> that </a:t>
            </a:r>
            <a:r>
              <a:rPr lang="en-US" sz="2800" dirty="0" smtClean="0">
                <a:solidFill>
                  <a:srgbClr val="000000"/>
                </a:solidFill>
              </a:rPr>
              <a:t>“Francisco” occurs</a:t>
            </a:r>
          </a:p>
          <a:p>
            <a:endParaRPr lang="en-US" sz="2800" baseline="-25000" dirty="0">
              <a:solidFill>
                <a:srgbClr val="000000"/>
              </a:solidFill>
            </a:endParaRPr>
          </a:p>
          <a:p>
            <a:r>
              <a:rPr lang="en-US" sz="2800" dirty="0" smtClean="0">
                <a:solidFill>
                  <a:srgbClr val="000000"/>
                </a:solidFill>
              </a:rPr>
              <a:t>However, this is often a reasonable approximation:</a:t>
            </a:r>
          </a:p>
        </p:txBody>
      </p:sp>
      <p:graphicFrame>
        <p:nvGraphicFramePr>
          <p:cNvPr id="12" name="Object 11"/>
          <p:cNvGraphicFramePr>
            <a:graphicFrameLocks noChangeAspect="1"/>
          </p:cNvGraphicFramePr>
          <p:nvPr>
            <p:extLst>
              <p:ext uri="{D42A27DB-BD31-4B8C-83A1-F6EECF244321}">
                <p14:modId xmlns:p14="http://schemas.microsoft.com/office/powerpoint/2010/main" val="669927151"/>
              </p:ext>
            </p:extLst>
          </p:nvPr>
        </p:nvGraphicFramePr>
        <p:xfrm>
          <a:off x="2498318" y="5715000"/>
          <a:ext cx="4265613" cy="487363"/>
        </p:xfrm>
        <a:graphic>
          <a:graphicData uri="http://schemas.openxmlformats.org/presentationml/2006/ole">
            <mc:AlternateContent xmlns:mc="http://schemas.openxmlformats.org/markup-compatibility/2006">
              <mc:Choice xmlns:v="urn:schemas-microsoft-com:vml" Requires="v">
                <p:oleObj spid="_x0000_s219281" name="Equation" r:id="rId5" imgW="1892300" imgH="215900" progId="Equation.3">
                  <p:embed/>
                </p:oleObj>
              </mc:Choice>
              <mc:Fallback>
                <p:oleObj name="Equation" r:id="rId5" imgW="1892300" imgH="215900" progId="Equation.3">
                  <p:embed/>
                  <p:pic>
                    <p:nvPicPr>
                      <p:cNvPr id="0" name=""/>
                      <p:cNvPicPr/>
                      <p:nvPr/>
                    </p:nvPicPr>
                    <p:blipFill>
                      <a:blip r:embed="rId6"/>
                      <a:stretch>
                        <a:fillRect/>
                      </a:stretch>
                    </p:blipFill>
                    <p:spPr>
                      <a:xfrm>
                        <a:off x="2498318" y="5715000"/>
                        <a:ext cx="4265613" cy="487363"/>
                      </a:xfrm>
                      <a:prstGeom prst="rect">
                        <a:avLst/>
                      </a:prstGeom>
                    </p:spPr>
                  </p:pic>
                </p:oleObj>
              </mc:Fallback>
            </mc:AlternateContent>
          </a:graphicData>
        </a:graphic>
      </p:graphicFrame>
    </p:spTree>
    <p:extLst>
      <p:ext uri="{BB962C8B-B14F-4D97-AF65-F5344CB8AC3E}">
        <p14:creationId xmlns:p14="http://schemas.microsoft.com/office/powerpoint/2010/main" val="4912962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solidFill>
                  <a:srgbClr val="009900"/>
                </a:solidFill>
              </a:rPr>
              <a:t>The mind-reading game</a:t>
            </a:r>
          </a:p>
        </p:txBody>
      </p:sp>
      <p:sp>
        <p:nvSpPr>
          <p:cNvPr id="3075" name="Rectangle 3"/>
          <p:cNvSpPr>
            <a:spLocks noGrp="1" noChangeArrowheads="1"/>
          </p:cNvSpPr>
          <p:nvPr>
            <p:ph type="body" idx="1"/>
          </p:nvPr>
        </p:nvSpPr>
        <p:spPr>
          <a:xfrm>
            <a:off x="457200" y="1143000"/>
            <a:ext cx="8229600" cy="609600"/>
          </a:xfrm>
        </p:spPr>
        <p:txBody>
          <a:bodyPr/>
          <a:lstStyle/>
          <a:p>
            <a:pPr>
              <a:lnSpc>
                <a:spcPct val="90000"/>
              </a:lnSpc>
              <a:buFontTx/>
              <a:buNone/>
            </a:pPr>
            <a:r>
              <a:rPr lang="en-US" sz="2800" dirty="0" smtClean="0"/>
              <a:t>The </a:t>
            </a:r>
            <a:r>
              <a:rPr lang="en-US" sz="2800" dirty="0"/>
              <a:t>computer is right much more than half the time</a:t>
            </a:r>
            <a:r>
              <a:rPr lang="en-US" sz="2800" dirty="0" smtClean="0"/>
              <a:t>…</a:t>
            </a:r>
          </a:p>
        </p:txBody>
      </p:sp>
      <p:pic>
        <p:nvPicPr>
          <p:cNvPr id="4" name="Picture 3"/>
          <p:cNvPicPr>
            <a:picLocks noChangeAspect="1"/>
          </p:cNvPicPr>
          <p:nvPr/>
        </p:nvPicPr>
        <p:blipFill>
          <a:blip r:embed="rId3"/>
          <a:stretch>
            <a:fillRect/>
          </a:stretch>
        </p:blipFill>
        <p:spPr>
          <a:xfrm>
            <a:off x="1524000" y="1774447"/>
            <a:ext cx="5791200" cy="4778753"/>
          </a:xfrm>
          <a:prstGeom prst="rect">
            <a:avLst/>
          </a:prstGeom>
        </p:spPr>
      </p:pic>
    </p:spTree>
    <p:extLst>
      <p:ext uri="{BB962C8B-B14F-4D97-AF65-F5344CB8AC3E}">
        <p14:creationId xmlns:p14="http://schemas.microsoft.com/office/powerpoint/2010/main" val="30819176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1348</TotalTime>
  <Words>2801</Words>
  <Application>Microsoft Macintosh PowerPoint</Application>
  <PresentationFormat>On-screen Show (4:3)</PresentationFormat>
  <Paragraphs>720</Paragraphs>
  <Slides>82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Median</vt:lpstr>
      <vt:lpstr>Equation</vt:lpstr>
      <vt:lpstr>Machine Learning basics</vt:lpstr>
      <vt:lpstr>Admin</vt:lpstr>
      <vt:lpstr>Final project</vt:lpstr>
      <vt:lpstr>Final project</vt:lpstr>
      <vt:lpstr>Final project ideas</vt:lpstr>
      <vt:lpstr>Final project ideas</vt:lpstr>
      <vt:lpstr>EM</vt:lpstr>
      <vt:lpstr>The mind-reading game</vt:lpstr>
      <vt:lpstr>The mind-reading game</vt:lpstr>
      <vt:lpstr>The mind-reading game</vt:lpstr>
      <vt:lpstr>Machine Learning is…</vt:lpstr>
      <vt:lpstr>Machine Learning is…</vt:lpstr>
      <vt:lpstr>Machine Learning is…</vt:lpstr>
      <vt:lpstr>Machine Learning is…</vt:lpstr>
      <vt:lpstr>Why machine learning?</vt:lpstr>
      <vt:lpstr>Why machine learning?</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NLP classification applications</vt:lpstr>
      <vt:lpstr>Supervised learning: regression</vt:lpstr>
      <vt:lpstr>Regression Example</vt:lpstr>
      <vt:lpstr>Regression applications</vt:lpstr>
      <vt:lpstr>Supervised learning: ranking</vt:lpstr>
      <vt:lpstr>NLP Ranking Applications</vt:lpstr>
      <vt:lpstr>Ranking example</vt:lpstr>
      <vt:lpstr>Unsupervised learning</vt:lpstr>
      <vt:lpstr>Unsupervised learning applications</vt:lpstr>
      <vt:lpstr>Reinforcement learning</vt:lpstr>
      <vt:lpstr>Reinforcement learning example</vt:lpstr>
      <vt:lpstr>Reinforcement learning example</vt:lpstr>
      <vt:lpstr>Other learning variations</vt:lpstr>
      <vt:lpstr>Text classification</vt:lpstr>
      <vt:lpstr>Representing examples</vt:lpstr>
      <vt:lpstr>Features</vt:lpstr>
      <vt:lpstr>Features</vt:lpstr>
      <vt:lpstr>Text: raw data</vt:lpstr>
      <vt:lpstr>Feature examples</vt:lpstr>
      <vt:lpstr>Feature examples</vt:lpstr>
      <vt:lpstr>Feature examples</vt:lpstr>
      <vt:lpstr>Feature examples</vt:lpstr>
      <vt:lpstr>Lots of other features</vt:lpstr>
      <vt:lpstr>Classification revisited</vt:lpstr>
      <vt:lpstr>Classification revisited</vt:lpstr>
      <vt:lpstr>Classification revisited</vt:lpstr>
      <vt:lpstr>Classification revisited</vt:lpstr>
      <vt:lpstr>Classification revisited</vt:lpstr>
      <vt:lpstr>Past predicts future</vt:lpstr>
      <vt:lpstr>Past predicts future</vt:lpstr>
      <vt:lpstr>Past predicts future</vt:lpstr>
      <vt:lpstr>More technically…</vt:lpstr>
      <vt:lpstr>data generating distribution</vt:lpstr>
      <vt:lpstr>data generating distribution</vt:lpstr>
      <vt:lpstr>data generating distribution</vt:lpstr>
      <vt:lpstr>Probabilistic Modeling</vt:lpstr>
      <vt:lpstr>An example: classifying fruit</vt:lpstr>
      <vt:lpstr>Probabilistic models</vt:lpstr>
      <vt:lpstr>Probabilistic model vs. classifier</vt:lpstr>
      <vt:lpstr>Probabilistic models: classification</vt:lpstr>
      <vt:lpstr>Probabilistic models</vt:lpstr>
      <vt:lpstr>Probabilistic model vs. classifier</vt:lpstr>
      <vt:lpstr>Probabilistic models</vt:lpstr>
      <vt:lpstr>Probabilistic models: big questions</vt:lpstr>
      <vt:lpstr>Basic steps for probabilistic modeling</vt:lpstr>
      <vt:lpstr>What was the data generating distribution?</vt:lpstr>
      <vt:lpstr>Step 1: picking a model</vt:lpstr>
      <vt:lpstr>Some maths</vt:lpstr>
      <vt:lpstr>Some maths</vt:lpstr>
      <vt:lpstr>Step  1: pick a model</vt:lpstr>
      <vt:lpstr>Full distribution tables</vt:lpstr>
      <vt:lpstr>27000</vt:lpstr>
      <vt:lpstr>Full distribution tables</vt:lpstr>
      <vt:lpstr>Step  1: pick a model</vt:lpstr>
      <vt:lpstr>Naïve Bayes assumption</vt:lpstr>
      <vt:lpstr>Naïve Bayes assumption</vt:lpstr>
      <vt:lpstr>Naïve Bayes assumption</vt:lpstr>
    </vt:vector>
  </TitlesOfParts>
  <Company>Pomona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Lexical Semantics</dc:title>
  <dc:creator>Dave Kauchak</dc:creator>
  <cp:lastModifiedBy>David Kauchak</cp:lastModifiedBy>
  <cp:revision>232</cp:revision>
  <dcterms:created xsi:type="dcterms:W3CDTF">2011-03-21T22:01:10Z</dcterms:created>
  <dcterms:modified xsi:type="dcterms:W3CDTF">2014-11-12T00:28:33Z</dcterms:modified>
</cp:coreProperties>
</file>