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17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5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74" r:id="rId3"/>
    <p:sldMasterId id="2147483687" r:id="rId4"/>
    <p:sldMasterId id="2147483701" r:id="rId5"/>
  </p:sldMasterIdLst>
  <p:notesMasterIdLst>
    <p:notesMasterId r:id="rId77"/>
  </p:notesMasterIdLst>
  <p:handoutMasterIdLst>
    <p:handoutMasterId r:id="rId78"/>
  </p:handoutMasterIdLst>
  <p:sldIdLst>
    <p:sldId id="257" r:id="rId6"/>
    <p:sldId id="820" r:id="rId7"/>
    <p:sldId id="590" r:id="rId8"/>
    <p:sldId id="870" r:id="rId9"/>
    <p:sldId id="874" r:id="rId10"/>
    <p:sldId id="871" r:id="rId11"/>
    <p:sldId id="872" r:id="rId12"/>
    <p:sldId id="868" r:id="rId13"/>
    <p:sldId id="869" r:id="rId14"/>
    <p:sldId id="873" r:id="rId15"/>
    <p:sldId id="875" r:id="rId16"/>
    <p:sldId id="877" r:id="rId17"/>
    <p:sldId id="876" r:id="rId18"/>
    <p:sldId id="878" r:id="rId19"/>
    <p:sldId id="879" r:id="rId20"/>
    <p:sldId id="881" r:id="rId21"/>
    <p:sldId id="882" r:id="rId22"/>
    <p:sldId id="883" r:id="rId23"/>
    <p:sldId id="884" r:id="rId24"/>
    <p:sldId id="885" r:id="rId25"/>
    <p:sldId id="886" r:id="rId26"/>
    <p:sldId id="887" r:id="rId27"/>
    <p:sldId id="888" r:id="rId28"/>
    <p:sldId id="890" r:id="rId29"/>
    <p:sldId id="891" r:id="rId30"/>
    <p:sldId id="889" r:id="rId31"/>
    <p:sldId id="892" r:id="rId32"/>
    <p:sldId id="893" r:id="rId33"/>
    <p:sldId id="895" r:id="rId34"/>
    <p:sldId id="897" r:id="rId35"/>
    <p:sldId id="898" r:id="rId36"/>
    <p:sldId id="900" r:id="rId37"/>
    <p:sldId id="901" r:id="rId38"/>
    <p:sldId id="902" r:id="rId39"/>
    <p:sldId id="903" r:id="rId40"/>
    <p:sldId id="904" r:id="rId41"/>
    <p:sldId id="894" r:id="rId42"/>
    <p:sldId id="905" r:id="rId43"/>
    <p:sldId id="906" r:id="rId44"/>
    <p:sldId id="907" r:id="rId45"/>
    <p:sldId id="908" r:id="rId46"/>
    <p:sldId id="909" r:id="rId47"/>
    <p:sldId id="910" r:id="rId48"/>
    <p:sldId id="911" r:id="rId49"/>
    <p:sldId id="912" r:id="rId50"/>
    <p:sldId id="913" r:id="rId51"/>
    <p:sldId id="832" r:id="rId52"/>
    <p:sldId id="833" r:id="rId53"/>
    <p:sldId id="834" r:id="rId54"/>
    <p:sldId id="848" r:id="rId55"/>
    <p:sldId id="849" r:id="rId56"/>
    <p:sldId id="835" r:id="rId57"/>
    <p:sldId id="862" r:id="rId58"/>
    <p:sldId id="851" r:id="rId59"/>
    <p:sldId id="852" r:id="rId60"/>
    <p:sldId id="855" r:id="rId61"/>
    <p:sldId id="856" r:id="rId62"/>
    <p:sldId id="857" r:id="rId63"/>
    <p:sldId id="858" r:id="rId64"/>
    <p:sldId id="859" r:id="rId65"/>
    <p:sldId id="860" r:id="rId66"/>
    <p:sldId id="861" r:id="rId67"/>
    <p:sldId id="863" r:id="rId68"/>
    <p:sldId id="850" r:id="rId69"/>
    <p:sldId id="839" r:id="rId70"/>
    <p:sldId id="840" r:id="rId71"/>
    <p:sldId id="841" r:id="rId72"/>
    <p:sldId id="842" r:id="rId73"/>
    <p:sldId id="843" r:id="rId74"/>
    <p:sldId id="845" r:id="rId75"/>
    <p:sldId id="846" r:id="rId76"/>
  </p:sldIdLst>
  <p:sldSz cx="9144000" cy="6858000" type="screen4x3"/>
  <p:notesSz cx="6935788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8080"/>
    <a:srgbClr val="008000"/>
    <a:srgbClr val="00FF00"/>
    <a:srgbClr val="FF0000"/>
    <a:srgbClr val="FF00FF"/>
    <a:srgbClr val="FF3399"/>
    <a:srgbClr val="99FF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4" autoAdjust="0"/>
    <p:restoredTop sz="90703" autoAdjust="0"/>
  </p:normalViewPr>
  <p:slideViewPr>
    <p:cSldViewPr>
      <p:cViewPr varScale="1">
        <p:scale>
          <a:sx n="93" d="100"/>
          <a:sy n="93" d="100"/>
        </p:scale>
        <p:origin x="-8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2.xml"/><Relationship Id="rId2" Type="http://schemas.openxmlformats.org/officeDocument/2006/relationships/slide" Target="slides/slide53.xml"/><Relationship Id="rId3" Type="http://schemas.openxmlformats.org/officeDocument/2006/relationships/slide" Target="slides/slide6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image" Target="../media/image46.emf"/><Relationship Id="rId2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4D50568-AD68-8E49-B3A1-86D4E0A9BA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72525"/>
            <a:ext cx="3006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AE332C-ED89-9143-9B25-92B40DF6D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9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42BBEE-DBA4-A746-8581-BDA0152A3D8E}" type="slidenum">
              <a:rPr lang="en-US"/>
              <a:pPr/>
              <a:t>1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being NP-complete</a:t>
            </a:r>
            <a:r>
              <a:rPr lang="en-US" baseline="0" dirty="0" smtClean="0"/>
              <a:t> imply?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EF7C2-C133-4D48-9521-122E3A12CAC6}" type="slidenum">
              <a:rPr lang="en-US"/>
              <a:pPr eaLnBrk="1" hangingPunct="1"/>
              <a:t>41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93738"/>
            <a:ext cx="4616450" cy="3463925"/>
          </a:xfrm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924170" y="4385934"/>
            <a:ext cx="5085944" cy="4155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007" tIns="45504" rIns="91007" bIns="45504" anchor="ctr"/>
          <a:lstStyle/>
          <a:p>
            <a:pPr defTabSz="436946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EF7C2-C133-4D48-9521-122E3A12CAC6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93738"/>
            <a:ext cx="4616450" cy="3463925"/>
          </a:xfrm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924170" y="4385934"/>
            <a:ext cx="5085944" cy="4155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1007" tIns="45504" rIns="91007" bIns="45504" anchor="ctr"/>
          <a:lstStyle/>
          <a:p>
            <a:pPr defTabSz="436946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44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2C63-6C65-534E-9373-58ECD7D23422}" type="slidenum">
              <a:rPr lang="en-US"/>
              <a:pPr/>
              <a:t>45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82C63-6C65-534E-9373-58ECD7D23422}" type="slidenum">
              <a:rPr lang="en-US"/>
              <a:pPr/>
              <a:t>46</a:t>
            </a:fld>
            <a:endParaRPr lang="en-US"/>
          </a:p>
        </p:txBody>
      </p:sp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47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“train” a model on the training sentences (that is learn the probabilities)</a:t>
            </a:r>
          </a:p>
          <a:p>
            <a:pPr>
              <a:buFontTx/>
              <a:buChar char="-"/>
            </a:pPr>
            <a:r>
              <a:rPr lang="en-US" baseline="0" dirty="0" smtClean="0"/>
              <a:t> then evaluate on the test sentences (which the model has never seen before)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54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DDEE9-FE35-2848-9E4C-8DC72509A221}" type="slidenum">
              <a:rPr lang="en-US"/>
              <a:pPr/>
              <a:t>3</a:t>
            </a:fld>
            <a:endParaRPr 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56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57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58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59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60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0DB2-0E55-F947-B849-4CDE1D763C03}" type="slidenum">
              <a:rPr lang="en-US"/>
              <a:pPr/>
              <a:t>61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33A48-1CC6-A34C-8458-4435F4930E9F}" type="slidenum">
              <a:rPr lang="en-US"/>
              <a:pPr/>
              <a:t>63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/>
              <a:pPr/>
              <a:t>24</a:t>
            </a:fld>
            <a:endParaRPr lang="en-US"/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F00B9C-201C-1547-ADE4-F7E3614ACBCE}" type="slidenum">
              <a:rPr lang="en-US"/>
              <a:pPr/>
              <a:t>25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A850A-03AF-5947-9DA4-82FED0EF91C3}" type="slidenum">
              <a:rPr lang="en-US"/>
              <a:pPr/>
              <a:t>29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10037" indent="-273091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2365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9311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6257" indent="-218473" defTabSz="92395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203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0149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7095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4041" indent="-218473" defTabSz="9239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7FCDDD-4EF6-E149-B24A-2F1F9553174B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8E9F-7C81-824E-BE84-2BE76B012E72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693738"/>
            <a:ext cx="4614862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4384675"/>
            <a:ext cx="5084762" cy="415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being NP-complete</a:t>
            </a:r>
            <a:r>
              <a:rPr lang="en-US" baseline="0" dirty="0" smtClean="0"/>
              <a:t> imply?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E332C-ED89-9143-9B25-92B40DF6DE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5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327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5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497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49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7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21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157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66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55010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5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AB3D-B255-934A-805C-BFD8A6D98ED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11/3/14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E96A-7212-BE4E-93C3-CF30D8E1C67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969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nlp logo_hi 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2490788"/>
            <a:ext cx="1773237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3EC93-4DB3-784E-83C4-95A2E9EBD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61840-76A9-754F-A613-43AC10EFEA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32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73374-3A04-334E-9017-AE155E07E5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89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8B16C-F2B7-1248-8510-E54546B488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46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B4CD-7A3A-CA45-87B7-2C65A146BA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1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23571-AB01-B246-BD2D-47ED38FC1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79ED6-B57E-8749-A69E-98B085F99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05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6A116-E00F-5A4A-8BFE-DAE66B9AEA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5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25228-AA3F-CE4F-84A6-42F334E1F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6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1CDC9-D85D-8546-8409-7C0C25F3C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95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D9663-6196-5D40-B907-1946C74508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68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DE09C-B6D1-7743-B6A6-B10FB6167C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7533-DAEA-4F43-8684-6054551C4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207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95326-B392-AF49-9A71-C6F7BADF51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1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53551-ED0F-3F42-A577-08B6B7A5D7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3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AEAC-14F7-2A42-852E-9ECB07550B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80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791BC-1005-B54B-BBE1-B2B1A45F1A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21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51D34-0669-D24E-BCEA-9AABA3F81D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06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3273F-EB5F-7542-81C6-4DDE75085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9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7FE91-B195-9E4C-884F-46837CCD0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4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F846-41A5-E840-A1AA-F214A6157D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11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B146-7749-744D-B2E6-9799217D73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41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9D0D8-059D-ED40-A051-F021BEEF41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32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961A20-2BF9-9F45-8002-0A54FCCB60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87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ACA968-E2B1-6448-ACB1-4A4BD688E4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55ADAF-D360-B24A-89FF-CCB861EEDD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55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A23506-DB54-6A46-9C9D-FE2379471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F2DC1A-5C92-AD4E-83B3-1A473CF80D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342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91CEF0-C43C-F347-BC05-E8550C070F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19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0B4C5A-58F6-8C42-9FD6-5105B0C137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2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00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02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29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BF27A0-95AB-4747-98F5-EBA442F87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AF3A16-7637-FB44-9EFF-F4211632F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9731FC-C7EF-094C-9DD8-8B6CE728DA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1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C34E284-C5A2-1946-AD6A-DA4DEAD08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78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279F10C4-C737-5448-934C-482298A8D7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149EED-4AEF-C947-A83F-D02D40C76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3F9BF1-0D59-E642-B574-8A5B8F7C2A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09B616-7625-CF48-9DCC-24D4830F9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49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237AB3D-B255-934A-805C-BFD8A6D98ED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11/3/14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0ACE96A-7212-BE4E-93C3-CF30D8E1C67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0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767CA0-4B44-5D42-BF6A-4A7EDACC41A0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990600"/>
            <a:ext cx="82296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0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32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D54D03-4AF7-0543-B992-A7C17326F794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4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03166-2CAB-AC49-B730-4DC07E382D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0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2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9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25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26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2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28.emf"/><Relationship Id="rId32" Type="http://schemas.openxmlformats.org/officeDocument/2006/relationships/oleObject" Target="../embeddings/oleObject15.bin"/><Relationship Id="rId9" Type="http://schemas.openxmlformats.org/officeDocument/2006/relationships/image" Target="../media/image1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3.bin"/><Relationship Id="rId33" Type="http://schemas.openxmlformats.org/officeDocument/2006/relationships/image" Target="../media/image29.emf"/><Relationship Id="rId34" Type="http://schemas.openxmlformats.org/officeDocument/2006/relationships/oleObject" Target="../embeddings/oleObject16.bin"/><Relationship Id="rId35" Type="http://schemas.openxmlformats.org/officeDocument/2006/relationships/image" Target="../media/image30.emf"/><Relationship Id="rId36" Type="http://schemas.openxmlformats.org/officeDocument/2006/relationships/oleObject" Target="../embeddings/Microsoft_Equation16.bin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22.emf"/><Relationship Id="rId37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33.emf"/><Relationship Id="rId7" Type="http://schemas.openxmlformats.org/officeDocument/2006/relationships/oleObject" Target="../embeddings/Microsoft_Equation17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5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2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22.bin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emf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50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2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46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47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48.emf"/><Relationship Id="rId10" Type="http://schemas.openxmlformats.org/officeDocument/2006/relationships/oleObject" Target="../embeddings/oleObject27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8.xls"/><Relationship Id="rId4" Type="http://schemas.openxmlformats.org/officeDocument/2006/relationships/image" Target="../media/image5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9.emf"/><Relationship Id="rId5" Type="http://schemas.openxmlformats.org/officeDocument/2006/relationships/oleObject" Target="../embeddings/Microsoft_Equation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SMT – Final thoughts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181600"/>
            <a:ext cx="1981200" cy="381000"/>
          </a:xfrm>
        </p:spPr>
        <p:txBody>
          <a:bodyPr/>
          <a:lstStyle/>
          <a:p>
            <a:r>
              <a:rPr lang="en-US" sz="1600" dirty="0" smtClean="0"/>
              <a:t>Philipp Koehn</a:t>
            </a:r>
            <a:endParaRPr lang="en-US" sz="1800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352800" y="5562600"/>
            <a:ext cx="22304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/>
              <a:t>USC/Information Sciences Institute</a:t>
            </a:r>
          </a:p>
          <a:p>
            <a:r>
              <a:rPr lang="en-US" sz="1000" dirty="0"/>
              <a:t>USC/Computer Science Department</a:t>
            </a:r>
          </a:p>
          <a:p>
            <a:endParaRPr lang="en-US" sz="1000" dirty="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1000" y="55626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School of Informatics</a:t>
            </a:r>
          </a:p>
          <a:p>
            <a:r>
              <a:rPr lang="en-US" sz="1000" dirty="0" smtClean="0"/>
              <a:t>University of Edinburgh</a:t>
            </a:r>
            <a:endParaRPr lang="en-US" sz="1000" dirty="0"/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81200" y="4800600"/>
            <a:ext cx="533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Some </a:t>
            </a:r>
            <a:r>
              <a:rPr lang="en-US" sz="1400" dirty="0" smtClean="0"/>
              <a:t>slides </a:t>
            </a:r>
            <a:r>
              <a:rPr lang="en-US" sz="1400" dirty="0"/>
              <a:t>adapted from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371600" y="2362200"/>
            <a:ext cx="62484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David Kauchak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CS159 – Fall 2014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smtClean="0"/>
              <a:t>Kevin Knight</a:t>
            </a:r>
            <a:r>
              <a:rPr lang="en-US" sz="1800" smtClean="0"/>
              <a:t> </a:t>
            </a:r>
            <a:endParaRPr lang="en-US" sz="1800" dirty="0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081628" y="5562600"/>
            <a:ext cx="195438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Computer Science Department</a:t>
            </a:r>
            <a:endParaRPr lang="en-US" sz="1000" dirty="0"/>
          </a:p>
          <a:p>
            <a:r>
              <a:rPr lang="en-US" sz="1000" dirty="0" smtClean="0"/>
              <a:t>UC Berkeley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2484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1600" dirty="0" smtClean="0"/>
              <a:t>Dan Klein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Without the alignments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5029200" y="3352800"/>
            <a:ext cx="838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245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With alignments: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31603"/>
            <a:ext cx="175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Without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alignments: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825623"/>
              </p:ext>
            </p:extLst>
          </p:nvPr>
        </p:nvGraphicFramePr>
        <p:xfrm>
          <a:off x="2819400" y="1219200"/>
          <a:ext cx="537107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5" name="Equation" r:id="rId3" imgW="3098800" imgH="1054100" progId="Equation.3">
                  <p:embed/>
                </p:oleObj>
              </mc:Choice>
              <mc:Fallback>
                <p:oleObj name="Equation" r:id="rId3" imgW="30988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219200"/>
                        <a:ext cx="5371071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418780"/>
              </p:ext>
            </p:extLst>
          </p:nvPr>
        </p:nvGraphicFramePr>
        <p:xfrm>
          <a:off x="3502025" y="4759325"/>
          <a:ext cx="38528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26" name="Equation" r:id="rId5" imgW="2222500" imgH="749300" progId="Equation.3">
                  <p:embed/>
                </p:oleObj>
              </mc:Choice>
              <mc:Fallback>
                <p:oleObj name="Equation" r:id="rId5" imgW="22225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2025" y="4759325"/>
                        <a:ext cx="38528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956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07916"/>
              </p:ext>
            </p:extLst>
          </p:nvPr>
        </p:nvGraphicFramePr>
        <p:xfrm>
          <a:off x="1905000" y="1524000"/>
          <a:ext cx="38528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00" name="Equation" r:id="rId3" imgW="2222500" imgH="749300" progId="Equation.3">
                  <p:embed/>
                </p:oleObj>
              </mc:Choice>
              <mc:Fallback>
                <p:oleObj name="Equation" r:id="rId3" imgW="22225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38528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4495800"/>
            <a:ext cx="30151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What is </a:t>
            </a:r>
            <a:r>
              <a:rPr lang="en-US" sz="2800" i="1" dirty="0" smtClean="0">
                <a:solidFill>
                  <a:srgbClr val="FF0000"/>
                </a:solidFill>
              </a:rPr>
              <a:t>p(f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</a:rPr>
              <a:t>-&gt;e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Is it </a:t>
            </a:r>
            <a:r>
              <a:rPr lang="en-US" sz="2800" i="1" dirty="0" smtClean="0">
                <a:solidFill>
                  <a:srgbClr val="FF0000"/>
                </a:solidFill>
              </a:rPr>
              <a:t>p(f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</a:rPr>
              <a:t>|e</a:t>
            </a:r>
            <a:r>
              <a:rPr lang="en-US" sz="2800" i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</a:rPr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114800"/>
            <a:ext cx="198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e1   e2   e3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1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</a:t>
            </a:r>
            <a:r>
              <a:rPr lang="en-US" sz="2800" dirty="0" smtClean="0"/>
              <a:t>1   f2   </a:t>
            </a:r>
            <a:r>
              <a:rPr lang="en-US" sz="2800" dirty="0"/>
              <a:t>f</a:t>
            </a:r>
            <a:r>
              <a:rPr lang="en-US" sz="28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6772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287009"/>
              </p:ext>
            </p:extLst>
          </p:nvPr>
        </p:nvGraphicFramePr>
        <p:xfrm>
          <a:off x="1905000" y="1524000"/>
          <a:ext cx="38528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39" name="Equation" r:id="rId3" imgW="2222500" imgH="749300" progId="Equation.3">
                  <p:embed/>
                </p:oleObj>
              </mc:Choice>
              <mc:Fallback>
                <p:oleObj name="Equation" r:id="rId3" imgW="22225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38528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114800"/>
            <a:ext cx="198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e1   e2   e3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1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</a:t>
            </a:r>
            <a:r>
              <a:rPr lang="en-US" sz="2800" dirty="0" smtClean="0"/>
              <a:t>1   f2   </a:t>
            </a:r>
            <a:r>
              <a:rPr lang="en-US" sz="2800" dirty="0"/>
              <a:t>f</a:t>
            </a:r>
            <a:r>
              <a:rPr lang="en-US" sz="2800" dirty="0" smtClean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44958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No.</a:t>
            </a:r>
            <a:r>
              <a:rPr lang="en-US" sz="2800" i="1" dirty="0">
                <a:solidFill>
                  <a:srgbClr val="0000FF"/>
                </a:solidFill>
              </a:rPr>
              <a:t> p(f</a:t>
            </a:r>
            <a:r>
              <a:rPr lang="en-US" sz="2800" i="1" baseline="-250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|e</a:t>
            </a:r>
            <a:r>
              <a:rPr lang="en-US" sz="2800" i="1" baseline="-25000" dirty="0">
                <a:solidFill>
                  <a:srgbClr val="0000FF"/>
                </a:solidFill>
              </a:rPr>
              <a:t>2</a:t>
            </a:r>
            <a:r>
              <a:rPr lang="en-US" sz="2800" i="1" dirty="0" smtClean="0">
                <a:solidFill>
                  <a:srgbClr val="0000FF"/>
                </a:solidFill>
              </a:rPr>
              <a:t>)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is over the whole corpus! </a:t>
            </a:r>
          </a:p>
        </p:txBody>
      </p:sp>
    </p:spTree>
    <p:extLst>
      <p:ext uri="{BB962C8B-B14F-4D97-AF65-F5344CB8AC3E}">
        <p14:creationId xmlns:p14="http://schemas.microsoft.com/office/powerpoint/2010/main" val="23131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376709"/>
              </p:ext>
            </p:extLst>
          </p:nvPr>
        </p:nvGraphicFramePr>
        <p:xfrm>
          <a:off x="1905000" y="1524000"/>
          <a:ext cx="38528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19" name="Equation" r:id="rId3" imgW="2222500" imgH="749300" progId="Equation.3">
                  <p:embed/>
                </p:oleObj>
              </mc:Choice>
              <mc:Fallback>
                <p:oleObj name="Equation" r:id="rId3" imgW="22225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38528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114800"/>
            <a:ext cx="198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e1   e2   e3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1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</a:t>
            </a:r>
            <a:r>
              <a:rPr lang="en-US" sz="2800" dirty="0" smtClean="0"/>
              <a:t>1   f2   </a:t>
            </a:r>
            <a:r>
              <a:rPr lang="en-US" sz="2800" dirty="0"/>
              <a:t>f</a:t>
            </a:r>
            <a:r>
              <a:rPr lang="en-US" sz="2800" dirty="0" smtClean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524000" y="4648200"/>
            <a:ext cx="457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flipV="1">
            <a:off x="2136210" y="4572000"/>
            <a:ext cx="7359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86000" y="4572000"/>
            <a:ext cx="533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81400" y="34290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In this example, there are three options.</a:t>
            </a:r>
          </a:p>
          <a:p>
            <a:pPr algn="l"/>
            <a:endParaRPr lang="en-US" sz="2200" dirty="0" smtClean="0"/>
          </a:p>
          <a:p>
            <a:pPr algn="l"/>
            <a:r>
              <a:rPr lang="en-US" sz="2200" dirty="0">
                <a:solidFill>
                  <a:srgbClr val="FF6600"/>
                </a:solidFill>
              </a:rPr>
              <a:t>p(f</a:t>
            </a:r>
            <a:r>
              <a:rPr lang="en-US" sz="2200" baseline="-25000" dirty="0">
                <a:solidFill>
                  <a:srgbClr val="FF6600"/>
                </a:solidFill>
              </a:rPr>
              <a:t>2</a:t>
            </a:r>
            <a:r>
              <a:rPr lang="en-US" sz="2200" dirty="0">
                <a:solidFill>
                  <a:srgbClr val="FF6600"/>
                </a:solidFill>
              </a:rPr>
              <a:t>-&gt;e</a:t>
            </a:r>
            <a:r>
              <a:rPr lang="en-US" sz="2200" baseline="-25000" dirty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): Over all options, how likely does the model think it is to align f</a:t>
            </a:r>
            <a:r>
              <a:rPr lang="en-US" sz="2200" baseline="-25000" dirty="0" smtClean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 to e</a:t>
            </a:r>
            <a:r>
              <a:rPr lang="en-US" sz="2200" baseline="-25000" dirty="0" smtClean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.</a:t>
            </a:r>
            <a:endParaRPr lang="en-US" sz="22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5562600"/>
            <a:ext cx="456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do we calculate this value?</a:t>
            </a:r>
          </a:p>
        </p:txBody>
      </p:sp>
    </p:spTree>
    <p:extLst>
      <p:ext uri="{BB962C8B-B14F-4D97-AF65-F5344CB8AC3E}">
        <p14:creationId xmlns:p14="http://schemas.microsoft.com/office/powerpoint/2010/main" val="9540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725311"/>
              </p:ext>
            </p:extLst>
          </p:nvPr>
        </p:nvGraphicFramePr>
        <p:xfrm>
          <a:off x="1905000" y="1524000"/>
          <a:ext cx="3852863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05" name="Equation" r:id="rId3" imgW="2222500" imgH="749300" progId="Equation.3">
                  <p:embed/>
                </p:oleObj>
              </mc:Choice>
              <mc:Fallback>
                <p:oleObj name="Equation" r:id="rId3" imgW="2222500" imgH="74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1524000"/>
                        <a:ext cx="3852863" cy="130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114800"/>
            <a:ext cx="1981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e1   e2   e3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1681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f</a:t>
            </a:r>
            <a:r>
              <a:rPr lang="en-US" sz="2800" dirty="0" smtClean="0"/>
              <a:t>1   f2   </a:t>
            </a:r>
            <a:r>
              <a:rPr lang="en-US" sz="2800" dirty="0"/>
              <a:t>f</a:t>
            </a:r>
            <a:r>
              <a:rPr lang="en-US" sz="2800" dirty="0" smtClean="0"/>
              <a:t>3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524000" y="4648200"/>
            <a:ext cx="457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7" idx="0"/>
          </p:cNvCxnSpPr>
          <p:nvPr/>
        </p:nvCxnSpPr>
        <p:spPr bwMode="auto">
          <a:xfrm flipV="1">
            <a:off x="2136210" y="4572000"/>
            <a:ext cx="7359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286000" y="4572000"/>
            <a:ext cx="5334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581400" y="3429000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 smtClean="0"/>
              <a:t>In this example, there are three options.</a:t>
            </a:r>
          </a:p>
          <a:p>
            <a:pPr algn="l"/>
            <a:endParaRPr lang="en-US" sz="2200" dirty="0" smtClean="0"/>
          </a:p>
          <a:p>
            <a:pPr algn="l"/>
            <a:r>
              <a:rPr lang="en-US" sz="2200" dirty="0">
                <a:solidFill>
                  <a:srgbClr val="FF6600"/>
                </a:solidFill>
              </a:rPr>
              <a:t>p(f</a:t>
            </a:r>
            <a:r>
              <a:rPr lang="en-US" sz="2200" baseline="-25000" dirty="0">
                <a:solidFill>
                  <a:srgbClr val="FF6600"/>
                </a:solidFill>
              </a:rPr>
              <a:t>2</a:t>
            </a:r>
            <a:r>
              <a:rPr lang="en-US" sz="2200" dirty="0">
                <a:solidFill>
                  <a:srgbClr val="FF6600"/>
                </a:solidFill>
              </a:rPr>
              <a:t>-&gt;e</a:t>
            </a:r>
            <a:r>
              <a:rPr lang="en-US" sz="2200" baseline="-25000" dirty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): Over all options, how likely does the model think it is to align f</a:t>
            </a:r>
            <a:r>
              <a:rPr lang="en-US" sz="2200" baseline="-25000" dirty="0" smtClean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 to e</a:t>
            </a:r>
            <a:r>
              <a:rPr lang="en-US" sz="2200" baseline="-25000" dirty="0" smtClean="0">
                <a:solidFill>
                  <a:srgbClr val="FF6600"/>
                </a:solidFill>
              </a:rPr>
              <a:t>2</a:t>
            </a:r>
            <a:r>
              <a:rPr lang="en-US" sz="2200" dirty="0" smtClean="0">
                <a:solidFill>
                  <a:srgbClr val="FF6600"/>
                </a:solidFill>
              </a:rPr>
              <a:t>.</a:t>
            </a:r>
            <a:endParaRPr lang="en-US" sz="2200" dirty="0">
              <a:solidFill>
                <a:srgbClr val="FF66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929325"/>
              </p:ext>
            </p:extLst>
          </p:nvPr>
        </p:nvGraphicFramePr>
        <p:xfrm>
          <a:off x="3200400" y="5410200"/>
          <a:ext cx="566850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06" name="Equation" r:id="rId5" imgW="2679700" imgH="431800" progId="Equation.3">
                  <p:embed/>
                </p:oleObj>
              </mc:Choice>
              <mc:Fallback>
                <p:oleObj name="Equation" r:id="rId5" imgW="2679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5410200"/>
                        <a:ext cx="566850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691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the alignments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 in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f in 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count(</a:t>
            </a:r>
            <a:r>
              <a:rPr lang="en-US" dirty="0" err="1" smtClean="0"/>
              <a:t>e,f</a:t>
            </a:r>
            <a:r>
              <a:rPr lang="en-US" dirty="0" smtClean="0"/>
              <a:t>) += p( f -&gt; 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count(e) += p(f -&gt; 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= count(</a:t>
            </a:r>
            <a:r>
              <a:rPr lang="en-US" dirty="0" err="1" smtClean="0"/>
              <a:t>e,f</a:t>
            </a:r>
            <a:r>
              <a:rPr lang="en-US" dirty="0" smtClean="0"/>
              <a:t>) / count(e)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798335"/>
              </p:ext>
            </p:extLst>
          </p:nvPr>
        </p:nvGraphicFramePr>
        <p:xfrm>
          <a:off x="3368675" y="3352800"/>
          <a:ext cx="29559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86" name="Equation" r:id="rId3" imgW="1397000" imgH="558800" progId="Equation.3">
                  <p:embed/>
                </p:oleObj>
              </mc:Choice>
              <mc:Fallback>
                <p:oleObj name="Equation" r:id="rId3" imgW="13970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8675" y="3352800"/>
                        <a:ext cx="2955925" cy="118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894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word-level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Rarely used in practice for modern MT system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381072"/>
            <a:ext cx="563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 dirty="0">
                <a:solidFill>
                  <a:prstClr val="black"/>
                </a:solidFill>
              </a:rPr>
              <a:t>Mary  did  not  slap the green witch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71600" y="4209872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d</a:t>
            </a:r>
            <a:r>
              <a:rPr lang="en-US" sz="2400" dirty="0" err="1">
                <a:solidFill>
                  <a:prstClr val="black"/>
                </a:solidFill>
              </a:rPr>
              <a:t>i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una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botefada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a la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bruja</a:t>
            </a:r>
            <a:r>
              <a:rPr lang="en-US" altLang="ja-JP" sz="2400" dirty="0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altLang="ja-JP" sz="2400" dirty="0" err="1">
                <a:solidFill>
                  <a:prstClr val="black"/>
                </a:solidFill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verde</a:t>
            </a:r>
            <a:endParaRPr lang="en-US" altLang="ja-JP" sz="2400" dirty="0">
              <a:solidFill>
                <a:prstClr val="black"/>
              </a:solidFill>
              <a:latin typeface="Tahom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021426"/>
              </p:ext>
            </p:extLst>
          </p:nvPr>
        </p:nvGraphicFramePr>
        <p:xfrm>
          <a:off x="1828800" y="2762072"/>
          <a:ext cx="274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2" name="Equation" r:id="rId4" imgW="139700" imgH="203200" progId="Equation.3">
                  <p:embed/>
                </p:oleObj>
              </mc:Choice>
              <mc:Fallback>
                <p:oleObj name="Equation" r:id="rId4" imgW="13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762072"/>
                        <a:ext cx="2746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6816"/>
              </p:ext>
            </p:extLst>
          </p:nvPr>
        </p:nvGraphicFramePr>
        <p:xfrm>
          <a:off x="25209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3" name="Equation" r:id="rId6" imgW="165100" imgH="203200" progId="Equation.3">
                  <p:embed/>
                </p:oleObj>
              </mc:Choice>
              <mc:Fallback>
                <p:oleObj name="Equation" r:id="rId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09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98506"/>
              </p:ext>
            </p:extLst>
          </p:nvPr>
        </p:nvGraphicFramePr>
        <p:xfrm>
          <a:off x="31416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4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16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839093"/>
              </p:ext>
            </p:extLst>
          </p:nvPr>
        </p:nvGraphicFramePr>
        <p:xfrm>
          <a:off x="3738563" y="27620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5" name="Equation" r:id="rId10" imgW="165100" imgH="203200" progId="Equation.3">
                  <p:embed/>
                </p:oleObj>
              </mc:Choice>
              <mc:Fallback>
                <p:oleObj name="Equation" r:id="rId1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38563" y="27620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96122"/>
              </p:ext>
            </p:extLst>
          </p:nvPr>
        </p:nvGraphicFramePr>
        <p:xfrm>
          <a:off x="4360863" y="27493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6" name="Equation" r:id="rId12" imgW="152400" imgH="215900" progId="Equation.3">
                  <p:embed/>
                </p:oleObj>
              </mc:Choice>
              <mc:Fallback>
                <p:oleObj name="Equation" r:id="rId1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60863" y="27493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869451"/>
              </p:ext>
            </p:extLst>
          </p:nvPr>
        </p:nvGraphicFramePr>
        <p:xfrm>
          <a:off x="4929188" y="27493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7" name="Equation" r:id="rId14" imgW="165100" imgH="215900" progId="Equation.3">
                  <p:embed/>
                </p:oleObj>
              </mc:Choice>
              <mc:Fallback>
                <p:oleObj name="Equation" r:id="rId1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29188" y="27493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16272"/>
              </p:ext>
            </p:extLst>
          </p:nvPr>
        </p:nvGraphicFramePr>
        <p:xfrm>
          <a:off x="5797550" y="27620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8" name="Equation" r:id="rId16" imgW="165100" imgH="203200" progId="Equation.3">
                  <p:embed/>
                </p:oleObj>
              </mc:Choice>
              <mc:Fallback>
                <p:oleObj name="Equation" r:id="rId16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97550" y="27620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53374"/>
              </p:ext>
            </p:extLst>
          </p:nvPr>
        </p:nvGraphicFramePr>
        <p:xfrm>
          <a:off x="1735138" y="3752672"/>
          <a:ext cx="298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9" name="Equation" r:id="rId18" imgW="152400" imgH="203200" progId="Equation.3">
                  <p:embed/>
                </p:oleObj>
              </mc:Choice>
              <mc:Fallback>
                <p:oleObj name="Equation" r:id="rId18" imgW="15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735138" y="3752672"/>
                        <a:ext cx="298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26384"/>
              </p:ext>
            </p:extLst>
          </p:nvPr>
        </p:nvGraphicFramePr>
        <p:xfrm>
          <a:off x="234315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0" name="Equation" r:id="rId20" imgW="165100" imgH="203200" progId="Equation.3">
                  <p:embed/>
                </p:oleObj>
              </mc:Choice>
              <mc:Fallback>
                <p:oleObj name="Equation" r:id="rId2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4315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54212"/>
              </p:ext>
            </p:extLst>
          </p:nvPr>
        </p:nvGraphicFramePr>
        <p:xfrm>
          <a:off x="2819400" y="3739972"/>
          <a:ext cx="3000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1" name="Equation" r:id="rId22" imgW="152400" imgH="215900" progId="Equation.3">
                  <p:embed/>
                </p:oleObj>
              </mc:Choice>
              <mc:Fallback>
                <p:oleObj name="Equation" r:id="rId2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19400" y="3739972"/>
                        <a:ext cx="300037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7164"/>
              </p:ext>
            </p:extLst>
          </p:nvPr>
        </p:nvGraphicFramePr>
        <p:xfrm>
          <a:off x="3429000" y="3752672"/>
          <a:ext cx="3254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2" name="Equation" r:id="rId24" imgW="165100" imgH="203200" progId="Equation.3">
                  <p:embed/>
                </p:oleObj>
              </mc:Choice>
              <mc:Fallback>
                <p:oleObj name="Equation" r:id="rId24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429000" y="3752672"/>
                        <a:ext cx="3254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58835"/>
              </p:ext>
            </p:extLst>
          </p:nvPr>
        </p:nvGraphicFramePr>
        <p:xfrm>
          <a:off x="426720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3" name="Equation" r:id="rId26" imgW="165100" imgH="215900" progId="Equation.3">
                  <p:embed/>
                </p:oleObj>
              </mc:Choice>
              <mc:Fallback>
                <p:oleObj name="Equation" r:id="rId2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6720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2001"/>
              </p:ext>
            </p:extLst>
          </p:nvPr>
        </p:nvGraphicFramePr>
        <p:xfrm>
          <a:off x="5010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4" name="Equation" r:id="rId28" imgW="165100" imgH="215900" progId="Equation.3">
                  <p:embed/>
                </p:oleObj>
              </mc:Choice>
              <mc:Fallback>
                <p:oleObj name="Equation" r:id="rId28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10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38727"/>
              </p:ext>
            </p:extLst>
          </p:nvPr>
        </p:nvGraphicFramePr>
        <p:xfrm>
          <a:off x="5334000" y="3752672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5" name="Equation" r:id="rId30" imgW="165100" imgH="203200" progId="Equation.3">
                  <p:embed/>
                </p:oleObj>
              </mc:Choice>
              <mc:Fallback>
                <p:oleObj name="Equation" r:id="rId30" imgW="165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334000" y="3752672"/>
                        <a:ext cx="323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953584"/>
              </p:ext>
            </p:extLst>
          </p:nvPr>
        </p:nvGraphicFramePr>
        <p:xfrm>
          <a:off x="5937250" y="3739972"/>
          <a:ext cx="2984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6" name="Equation" r:id="rId32" imgW="152400" imgH="215900" progId="Equation.3">
                  <p:embed/>
                </p:oleObj>
              </mc:Choice>
              <mc:Fallback>
                <p:oleObj name="Equation" r:id="rId32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937250" y="3739972"/>
                        <a:ext cx="2984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79130"/>
              </p:ext>
            </p:extLst>
          </p:nvPr>
        </p:nvGraphicFramePr>
        <p:xfrm>
          <a:off x="6534150" y="3739972"/>
          <a:ext cx="323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7" name="Equation" r:id="rId34" imgW="165100" imgH="215900" progId="Equation.3">
                  <p:embed/>
                </p:oleObj>
              </mc:Choice>
              <mc:Fallback>
                <p:oleObj name="Equation" r:id="rId34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34150" y="3739972"/>
                        <a:ext cx="323850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 flipV="1">
            <a:off x="25146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905000" y="3219272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3048000" y="3143072"/>
            <a:ext cx="685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3657600" y="3219272"/>
            <a:ext cx="152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 flipV="1">
            <a:off x="3962400" y="3219272"/>
            <a:ext cx="457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1219200" y="3219272"/>
            <a:ext cx="3810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14931"/>
              </p:ext>
            </p:extLst>
          </p:nvPr>
        </p:nvGraphicFramePr>
        <p:xfrm>
          <a:off x="1041400" y="2749372"/>
          <a:ext cx="3254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8" name="Equation" r:id="rId36" imgW="165100" imgH="215900" progId="Equation.3">
                  <p:embed/>
                </p:oleObj>
              </mc:Choice>
              <mc:Fallback>
                <p:oleObj name="Equation" r:id="rId36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41400" y="2749372"/>
                        <a:ext cx="32543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 flipH="1" flipV="1">
            <a:off x="4572000" y="3143072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1" idx="0"/>
          </p:cNvCxnSpPr>
          <p:nvPr/>
        </p:nvCxnSpPr>
        <p:spPr bwMode="auto">
          <a:xfrm flipH="1" flipV="1">
            <a:off x="5181600" y="3143072"/>
            <a:ext cx="1514475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 flipV="1">
            <a:off x="5943600" y="3143072"/>
            <a:ext cx="152401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4800" y="5048072"/>
            <a:ext cx="714149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Two key side effects of training a word-level model: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Word-level alignment</a:t>
            </a:r>
          </a:p>
          <a:p>
            <a:pPr marL="742950" lvl="1" indent="-285750" algn="l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p(f | e): translation dictionary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5943600"/>
            <a:ext cx="2237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How do I get this?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4191000" y="5638800"/>
            <a:ext cx="2057400" cy="4572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735754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/>
                <a:gridCol w="805765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29900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365120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/>
                <a:gridCol w="81279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3523947"/>
            <a:ext cx="430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should these be aligned?</a:t>
            </a:r>
          </a:p>
        </p:txBody>
      </p:sp>
    </p:spTree>
    <p:extLst>
      <p:ext uri="{BB962C8B-B14F-4D97-AF65-F5344CB8AC3E}">
        <p14:creationId xmlns:p14="http://schemas.microsoft.com/office/powerpoint/2010/main" val="37167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</a:t>
            </a:r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17680"/>
              </p:ext>
            </p:extLst>
          </p:nvPr>
        </p:nvGraphicFramePr>
        <p:xfrm>
          <a:off x="381000" y="2362200"/>
          <a:ext cx="247225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66494"/>
                <a:gridCol w="805765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green)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green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63586"/>
              </p:ext>
            </p:extLst>
          </p:nvPr>
        </p:nvGraphicFramePr>
        <p:xfrm>
          <a:off x="567259" y="3886200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83328"/>
                <a:gridCol w="60267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~1.0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house)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house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~0.0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29204"/>
              </p:ext>
            </p:extLst>
          </p:nvPr>
        </p:nvGraphicFramePr>
        <p:xfrm>
          <a:off x="567259" y="5393267"/>
          <a:ext cx="2286000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8"/>
                <a:gridCol w="812792"/>
              </a:tblGrid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casa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0.005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</a:t>
                      </a:r>
                      <a:r>
                        <a:rPr lang="en-US" sz="1600" dirty="0" err="1" smtClean="0"/>
                        <a:t>verde</a:t>
                      </a:r>
                      <a:r>
                        <a:rPr lang="en-US" sz="1600" dirty="0" smtClean="0"/>
                        <a:t> | the)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</a:tr>
              <a:tr h="3288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p( la | the 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92192" y="1734408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100 iterations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905000"/>
            <a:ext cx="139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green 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0" y="2588804"/>
            <a:ext cx="12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casa 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verde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0200" y="4495800"/>
            <a:ext cx="1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house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5179604"/>
            <a:ext cx="122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la         casa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84678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48400" y="4876800"/>
            <a:ext cx="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62600" y="2286000"/>
            <a:ext cx="609600" cy="3048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62600" y="2286000"/>
            <a:ext cx="685800" cy="314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0" y="3576935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53316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Word-level alignment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53164"/>
              </p:ext>
            </p:extLst>
          </p:nvPr>
        </p:nvGraphicFramePr>
        <p:xfrm>
          <a:off x="1524000" y="1905000"/>
          <a:ext cx="5346699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12" name="Equation" r:id="rId3" imgW="2374900" imgH="203200" progId="Equation.3">
                  <p:embed/>
                </p:oleObj>
              </mc:Choice>
              <mc:Fallback>
                <p:oleObj name="Equation" r:id="rId3" imgW="2374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05000"/>
                        <a:ext cx="5346699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2891135"/>
            <a:ext cx="342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hich for IBM model 1 is: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152874"/>
              </p:ext>
            </p:extLst>
          </p:nvPr>
        </p:nvGraphicFramePr>
        <p:xfrm>
          <a:off x="1749425" y="3238500"/>
          <a:ext cx="54895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13" name="Equation" r:id="rId5" imgW="2438400" imgH="457200" progId="Equation.3">
                  <p:embed/>
                </p:oleObj>
              </mc:Choice>
              <mc:Fallback>
                <p:oleObj name="Equation" r:id="rId5" imgW="2438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5" y="3238500"/>
                        <a:ext cx="5489575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4343400"/>
            <a:ext cx="8012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Given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a trained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model (i.e.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p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Calibri"/>
              </a:rPr>
              <a:t>f|e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) values)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, how do we find this?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Align each foreign word (f in F) to the English word (e in E) with highest p(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</a:rPr>
              <a:t>f|e</a:t>
            </a:r>
            <a:r>
              <a:rPr lang="en-US" sz="2400" dirty="0" smtClean="0">
                <a:solidFill>
                  <a:srgbClr val="0000FF"/>
                </a:solidFill>
                <a:latin typeface="Calibri"/>
              </a:rPr>
              <a:t>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05215"/>
              </p:ext>
            </p:extLst>
          </p:nvPr>
        </p:nvGraphicFramePr>
        <p:xfrm>
          <a:off x="2085975" y="6019800"/>
          <a:ext cx="34020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414" name="Equation" r:id="rId7" imgW="1511300" imgH="228600" progId="Equation.3">
                  <p:embed/>
                </p:oleObj>
              </mc:Choice>
              <mc:Fallback>
                <p:oleObj name="Equation" r:id="rId7" imgW="151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5975" y="6019800"/>
                        <a:ext cx="34020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42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Assignment 4b graded (except for 2 of them)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Assignment 6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MT lab on Thursday in Edmunds 105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362200" y="4343400"/>
            <a:ext cx="4804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good of an alignment is this?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can we quantify this?</a:t>
            </a:r>
          </a:p>
        </p:txBody>
      </p:sp>
    </p:spTree>
    <p:extLst>
      <p:ext uri="{BB962C8B-B14F-4D97-AF65-F5344CB8AC3E}">
        <p14:creationId xmlns:p14="http://schemas.microsoft.com/office/powerpoint/2010/main" val="319146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4267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52578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7244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7244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7244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7244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8006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7244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7244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9624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7244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6482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7244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362200" y="6026822"/>
            <a:ext cx="3760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can we quantify this?</a:t>
            </a:r>
          </a:p>
        </p:txBody>
      </p:sp>
    </p:spTree>
    <p:extLst>
      <p:ext uri="{BB962C8B-B14F-4D97-AF65-F5344CB8AC3E}">
        <p14:creationId xmlns:p14="http://schemas.microsoft.com/office/powerpoint/2010/main" val="364052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590800" y="5638800"/>
            <a:ext cx="295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Precision and recall!</a:t>
            </a:r>
          </a:p>
        </p:txBody>
      </p:sp>
    </p:spTree>
    <p:extLst>
      <p:ext uri="{BB962C8B-B14F-4D97-AF65-F5344CB8AC3E}">
        <p14:creationId xmlns:p14="http://schemas.microsoft.com/office/powerpoint/2010/main" val="67538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Word-alignment Evaluation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27432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22098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1600200" y="22098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22098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2819400" y="2209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733800" y="2286000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953000" y="22098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477000" y="22098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85800" y="373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The old man is happy. He has fished many times.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62000" y="47244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</a:rPr>
              <a:t>El </a:t>
            </a:r>
            <a:r>
              <a:rPr lang="en-US" sz="2400" dirty="0" err="1">
                <a:solidFill>
                  <a:prstClr val="black"/>
                </a:solidFill>
              </a:rPr>
              <a:t>viejo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est</a:t>
            </a:r>
            <a:r>
              <a:rPr lang="en-US" sz="2400" dirty="0" err="1">
                <a:solidFill>
                  <a:prstClr val="black"/>
                </a:solidFill>
                <a:ea typeface="Arial" pitchFamily="-111" charset="0"/>
                <a:cs typeface="Arial" pitchFamily="-111" charset="0"/>
              </a:rPr>
              <a:t>á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feliz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porque</a:t>
            </a:r>
            <a:r>
              <a:rPr lang="en-US" sz="2400" dirty="0">
                <a:solidFill>
                  <a:prstClr val="black"/>
                </a:solidFill>
              </a:rPr>
              <a:t> ha </a:t>
            </a:r>
            <a:r>
              <a:rPr lang="en-US" sz="2400" dirty="0" err="1">
                <a:solidFill>
                  <a:prstClr val="black"/>
                </a:solidFill>
              </a:rPr>
              <a:t>pescado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muchos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veces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990600" y="4191000"/>
            <a:ext cx="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1600200" y="41910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2098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2819400" y="41910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733800" y="4267200"/>
            <a:ext cx="533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4953000" y="4191000"/>
            <a:ext cx="3048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770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52400" y="1447800"/>
            <a:ext cx="11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System: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400" y="3429000"/>
            <a:ext cx="1011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prstClr val="black"/>
                </a:solidFill>
              </a:rPr>
              <a:t>Human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1447800" y="419100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114800" y="4114800"/>
            <a:ext cx="228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562600" y="4191000"/>
            <a:ext cx="7620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57200" y="5638800"/>
            <a:ext cx="153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Precision: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3000" y="5638800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Recall: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63" y="54102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145597" y="58674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34963" y="5867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</a:rPr>
              <a:t>7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6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159034" y="5943600"/>
            <a:ext cx="597603" cy="22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78593" y="5943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prstClr val="black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2655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34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Problems </a:t>
            </a:r>
            <a:r>
              <a:rPr lang="en-US" sz="4000" dirty="0"/>
              <a:t>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10201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>
                <a:ea typeface="ＭＳ Ｐゴシック" pitchFamily="-111" charset="-128"/>
                <a:cs typeface="ＭＳ Ｐゴシック" pitchFamily="-111" charset="-128"/>
              </a:rPr>
              <a:t>What kind of Translation Model?</a:t>
            </a:r>
            <a:endParaRPr lang="en-US" altLang="ja-JP" sz="2400"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295400" y="2209800"/>
            <a:ext cx="563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l" eaLnBrk="0" hangingPunct="0"/>
            <a:r>
              <a:rPr lang="en-US" sz="2400"/>
              <a:t>Mary  did  not  slap the green witch</a:t>
            </a:r>
          </a:p>
        </p:txBody>
      </p:sp>
      <p:sp>
        <p:nvSpPr>
          <p:cNvPr id="355332" name="Line 4"/>
          <p:cNvSpPr>
            <a:spLocks noChangeShapeType="1"/>
          </p:cNvSpPr>
          <p:nvPr/>
        </p:nvSpPr>
        <p:spPr bwMode="auto">
          <a:xfrm flipH="1">
            <a:off x="1647825" y="260508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 flipH="1">
            <a:off x="2257425" y="26050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4" name="Line 6"/>
          <p:cNvSpPr>
            <a:spLocks noChangeShapeType="1"/>
          </p:cNvSpPr>
          <p:nvPr/>
        </p:nvSpPr>
        <p:spPr bwMode="auto">
          <a:xfrm flipH="1">
            <a:off x="2257425" y="26050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5" name="Line 7"/>
          <p:cNvSpPr>
            <a:spLocks noChangeShapeType="1"/>
          </p:cNvSpPr>
          <p:nvPr/>
        </p:nvSpPr>
        <p:spPr bwMode="auto">
          <a:xfrm flipH="1">
            <a:off x="2867025" y="2605088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6" name="Line 8"/>
          <p:cNvSpPr>
            <a:spLocks noChangeShapeType="1"/>
          </p:cNvSpPr>
          <p:nvPr/>
        </p:nvSpPr>
        <p:spPr bwMode="auto">
          <a:xfrm flipH="1">
            <a:off x="3552825" y="260508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7" name="Line 9"/>
          <p:cNvSpPr>
            <a:spLocks noChangeShapeType="1"/>
          </p:cNvSpPr>
          <p:nvPr/>
        </p:nvSpPr>
        <p:spPr bwMode="auto">
          <a:xfrm>
            <a:off x="3629025" y="2605088"/>
            <a:ext cx="4857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4162425" y="26050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4772025" y="2605088"/>
            <a:ext cx="409575" cy="36671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>
            <a:off x="5534025" y="2605088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1" name="Rectangle 13"/>
          <p:cNvSpPr>
            <a:spLocks noChangeArrowheads="1"/>
          </p:cNvSpPr>
          <p:nvPr/>
        </p:nvSpPr>
        <p:spPr bwMode="auto">
          <a:xfrm>
            <a:off x="1114425" y="5500688"/>
            <a:ext cx="6248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2" name="Text Box 14"/>
          <p:cNvSpPr txBox="1">
            <a:spLocks noChangeArrowheads="1"/>
          </p:cNvSpPr>
          <p:nvPr/>
        </p:nvSpPr>
        <p:spPr bwMode="auto">
          <a:xfrm>
            <a:off x="1190625" y="5424488"/>
            <a:ext cx="5938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Maria no d</a:t>
            </a:r>
            <a:r>
              <a:rPr lang="en-US" sz="2400"/>
              <a:t>i</a:t>
            </a:r>
            <a:r>
              <a:rPr lang="en-US" sz="2400">
                <a:ea typeface="Arial" pitchFamily="-111" charset="0"/>
                <a:cs typeface="Arial" pitchFamily="-111" charset="0"/>
              </a:rPr>
              <a:t>ó</a:t>
            </a:r>
            <a:r>
              <a:rPr lang="en-US" altLang="ja-JP" sz="2400">
                <a:latin typeface="Tahoma" pitchFamily="-111" charset="0"/>
                <a:ea typeface="ＭＳ Ｐゴシック" pitchFamily="-111" charset="-128"/>
                <a:cs typeface="ＭＳ Ｐゴシック" pitchFamily="-111" charset="-128"/>
              </a:rPr>
              <a:t> una botefada a la bruja verde</a:t>
            </a:r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1647825" y="5181600"/>
            <a:ext cx="409575" cy="3190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H="1">
            <a:off x="2181225" y="5105400"/>
            <a:ext cx="1047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5" name="Line 17"/>
          <p:cNvSpPr>
            <a:spLocks noChangeShapeType="1"/>
          </p:cNvSpPr>
          <p:nvPr/>
        </p:nvSpPr>
        <p:spPr bwMode="auto">
          <a:xfrm flipH="1">
            <a:off x="2714625" y="5105400"/>
            <a:ext cx="2857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6" name="Line 18"/>
          <p:cNvSpPr>
            <a:spLocks noChangeShapeType="1"/>
          </p:cNvSpPr>
          <p:nvPr/>
        </p:nvSpPr>
        <p:spPr bwMode="auto">
          <a:xfrm>
            <a:off x="33528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7" name="Line 19"/>
          <p:cNvSpPr>
            <a:spLocks noChangeShapeType="1"/>
          </p:cNvSpPr>
          <p:nvPr/>
        </p:nvSpPr>
        <p:spPr bwMode="auto">
          <a:xfrm>
            <a:off x="4343400" y="5105400"/>
            <a:ext cx="47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8" name="Line 20"/>
          <p:cNvSpPr>
            <a:spLocks noChangeShapeType="1"/>
          </p:cNvSpPr>
          <p:nvPr/>
        </p:nvSpPr>
        <p:spPr bwMode="auto">
          <a:xfrm>
            <a:off x="4724400" y="5105400"/>
            <a:ext cx="428625" cy="395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49" name="Line 21"/>
          <p:cNvSpPr>
            <a:spLocks noChangeShapeType="1"/>
          </p:cNvSpPr>
          <p:nvPr/>
        </p:nvSpPr>
        <p:spPr bwMode="auto">
          <a:xfrm>
            <a:off x="4876800" y="5029200"/>
            <a:ext cx="6572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0" name="Line 22"/>
          <p:cNvSpPr>
            <a:spLocks noChangeShapeType="1"/>
          </p:cNvSpPr>
          <p:nvPr/>
        </p:nvSpPr>
        <p:spPr bwMode="auto">
          <a:xfrm>
            <a:off x="5105400" y="5029200"/>
            <a:ext cx="1724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>
            <a:off x="5029200" y="5029200"/>
            <a:ext cx="962025" cy="4714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352" name="Text Box 24"/>
          <p:cNvSpPr txBox="1">
            <a:spLocks noChangeArrowheads="1"/>
          </p:cNvSpPr>
          <p:nvPr/>
        </p:nvSpPr>
        <p:spPr bwMode="auto">
          <a:xfrm>
            <a:off x="2567860" y="3048000"/>
            <a:ext cx="22327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smtClean="0"/>
              <a:t>Word-level models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Phrasal models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Syntactic models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Semantic models</a:t>
            </a:r>
          </a:p>
        </p:txBody>
      </p:sp>
    </p:spTree>
    <p:extLst>
      <p:ext uri="{BB962C8B-B14F-4D97-AF65-F5344CB8AC3E}">
        <p14:creationId xmlns:p14="http://schemas.microsoft.com/office/powerpoint/2010/main" val="2039767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Phrase-Based Statistical MT</a:t>
            </a:r>
          </a:p>
        </p:txBody>
      </p:sp>
      <p:sp>
        <p:nvSpPr>
          <p:cNvPr id="287747" name="Rectangle 3"/>
          <p:cNvSpPr>
            <a:spLocks noChangeArrowheads="1"/>
          </p:cNvSpPr>
          <p:nvPr/>
        </p:nvSpPr>
        <p:spPr bwMode="auto">
          <a:xfrm>
            <a:off x="457200" y="34290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</a:pPr>
            <a:r>
              <a:rPr lang="en-US" sz="2400" dirty="0" smtClean="0"/>
              <a:t>Generative story has three steps:</a:t>
            </a:r>
            <a:endParaRPr lang="en-US" sz="2400" dirty="0"/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Foreign </a:t>
            </a:r>
            <a:r>
              <a:rPr lang="en-US" sz="2400" dirty="0"/>
              <a:t>input segmented in to phrases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>
                <a:ea typeface="ＭＳ Ｐゴシック" charset="-128"/>
              </a:rPr>
              <a:t>“phrase” is any sequence of </a:t>
            </a:r>
            <a:r>
              <a:rPr lang="en-US" sz="2000" dirty="0" smtClean="0">
                <a:ea typeface="ＭＳ Ｐゴシック" charset="-128"/>
              </a:rPr>
              <a:t>words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Each </a:t>
            </a:r>
            <a:r>
              <a:rPr lang="en-US" sz="2400" dirty="0"/>
              <a:t>phrase is probabilistically translated into English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ea typeface="ＭＳ Ｐゴシック" charset="-128"/>
              </a:rPr>
              <a:t>P(to</a:t>
            </a:r>
            <a:r>
              <a:rPr lang="en-US" sz="2000" dirty="0">
                <a:ea typeface="ＭＳ Ｐゴシック" charset="-128"/>
              </a:rPr>
              <a:t> the conference | </a:t>
            </a:r>
            <a:r>
              <a:rPr lang="en-US" sz="2000" dirty="0" err="1">
                <a:ea typeface="ＭＳ Ｐゴシック" charset="-128"/>
              </a:rPr>
              <a:t>zur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err="1">
                <a:ea typeface="ＭＳ Ｐゴシック" charset="-128"/>
              </a:rPr>
              <a:t>Konferenz</a:t>
            </a:r>
            <a:r>
              <a:rPr lang="en-US" sz="2000" dirty="0">
                <a:ea typeface="ＭＳ Ｐゴシック" charset="-128"/>
              </a:rPr>
              <a:t>)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ea typeface="ＭＳ Ｐゴシック" charset="-128"/>
              </a:rPr>
              <a:t>P(into</a:t>
            </a:r>
            <a:r>
              <a:rPr lang="en-US" sz="2000" dirty="0">
                <a:ea typeface="ＭＳ Ｐゴシック" charset="-128"/>
              </a:rPr>
              <a:t> the meeting | </a:t>
            </a:r>
            <a:r>
              <a:rPr lang="en-US" sz="2000" dirty="0" err="1">
                <a:ea typeface="ＭＳ Ｐゴシック" charset="-128"/>
              </a:rPr>
              <a:t>zur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dirty="0" err="1">
                <a:ea typeface="ＭＳ Ｐゴシック" charset="-128"/>
              </a:rPr>
              <a:t>Konferenz</a:t>
            </a:r>
            <a:r>
              <a:rPr lang="en-US" sz="2000" dirty="0">
                <a:ea typeface="ＭＳ Ｐゴシック" charset="-128"/>
              </a:rPr>
              <a:t>)</a:t>
            </a:r>
          </a:p>
          <a:p>
            <a:pPr marL="457200" indent="-457200" algn="l">
              <a:spcBef>
                <a:spcPct val="20000"/>
              </a:spcBef>
              <a:buFont typeface="+mj-lt"/>
              <a:buAutoNum type="arabicPeriod"/>
            </a:pPr>
            <a:r>
              <a:rPr lang="en-US" sz="2400" dirty="0"/>
              <a:t>Phrases are probabilistically re-</a:t>
            </a:r>
            <a:r>
              <a:rPr lang="en-US" sz="2400" dirty="0" smtClean="0"/>
              <a:t>ordered</a:t>
            </a:r>
            <a:endParaRPr lang="en-US" sz="2400" dirty="0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733425" y="1754188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Morgen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962150" y="1754188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fliege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117850" y="1754188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ich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4191000" y="1754188"/>
            <a:ext cx="15430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nach Kanada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6553200" y="1754188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zur Konferenz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635000" y="2820988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Tomorrow</a:t>
            </a: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2232025" y="2820988"/>
            <a:ext cx="2603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2987675" y="2820988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will fly</a:t>
            </a: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4286250" y="2820988"/>
            <a:ext cx="19621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 the conference</a:t>
            </a: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6765925" y="2820988"/>
            <a:ext cx="1250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 Canada</a:t>
            </a: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12192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2362200" y="2133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 flipH="1">
            <a:off x="2438400" y="2133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4953000" y="21336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 flipH="1">
            <a:off x="5181600" y="21336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9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Phrase-Based Statistical MT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733425" y="1754188"/>
            <a:ext cx="971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Morgen</a:t>
            </a: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1962150" y="1754188"/>
            <a:ext cx="742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fliege</a:t>
            </a:r>
          </a:p>
        </p:txBody>
      </p:sp>
      <p:sp>
        <p:nvSpPr>
          <p:cNvPr id="287750" name="Text Box 6"/>
          <p:cNvSpPr txBox="1">
            <a:spLocks noChangeArrowheads="1"/>
          </p:cNvSpPr>
          <p:nvPr/>
        </p:nvSpPr>
        <p:spPr bwMode="auto">
          <a:xfrm>
            <a:off x="3117850" y="1754188"/>
            <a:ext cx="488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ich</a:t>
            </a: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4191000" y="1754188"/>
            <a:ext cx="15430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nach Kanada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6553200" y="1754188"/>
            <a:ext cx="16192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zur Konferenz</a:t>
            </a:r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635000" y="2820988"/>
            <a:ext cx="12255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Tomorrow</a:t>
            </a:r>
          </a:p>
        </p:txBody>
      </p:sp>
      <p:sp>
        <p:nvSpPr>
          <p:cNvPr id="287754" name="Text Box 10"/>
          <p:cNvSpPr txBox="1">
            <a:spLocks noChangeArrowheads="1"/>
          </p:cNvSpPr>
          <p:nvPr/>
        </p:nvSpPr>
        <p:spPr bwMode="auto">
          <a:xfrm>
            <a:off x="2232025" y="2820988"/>
            <a:ext cx="2603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2987675" y="2820988"/>
            <a:ext cx="8064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will fly</a:t>
            </a:r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4286250" y="2820988"/>
            <a:ext cx="19621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to the conference</a:t>
            </a:r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6765925" y="2820988"/>
            <a:ext cx="1250950" cy="379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 Canada</a:t>
            </a:r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1219200" y="2133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2362200" y="21336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 flipH="1">
            <a:off x="2438400" y="2133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4953000" y="21336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 flipH="1">
            <a:off x="5181600" y="2133600"/>
            <a:ext cx="1981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4267200"/>
            <a:ext cx="25803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Advantages?</a:t>
            </a:r>
          </a:p>
        </p:txBody>
      </p:sp>
    </p:spTree>
    <p:extLst>
      <p:ext uri="{BB962C8B-B14F-4D97-AF65-F5344CB8AC3E}">
        <p14:creationId xmlns:p14="http://schemas.microsoft.com/office/powerpoint/2010/main" val="341657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of Phrase-Based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Many-to-many mappings can handle non-compositional </a:t>
            </a:r>
            <a:r>
              <a:rPr lang="en-US" sz="2800" dirty="0" smtClean="0"/>
              <a:t>phrases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Easy </a:t>
            </a:r>
            <a:r>
              <a:rPr lang="en-US" sz="2800" dirty="0" smtClean="0"/>
              <a:t>to understand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Local </a:t>
            </a:r>
            <a:r>
              <a:rPr lang="en-US" sz="2800" dirty="0"/>
              <a:t>context is very useful for disambiguating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“Interest rate”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charset="2"/>
              </a:rPr>
              <a:t>“Interest in” </a:t>
            </a:r>
            <a:r>
              <a:rPr lang="en-US" sz="2400" dirty="0" err="1">
                <a:sym typeface="Wingdings" charset="2"/>
              </a:rPr>
              <a:t></a:t>
            </a:r>
            <a:r>
              <a:rPr lang="en-US" sz="2400" dirty="0">
                <a:sym typeface="Wingdings" charset="2"/>
              </a:rPr>
              <a:t> …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The </a:t>
            </a:r>
            <a:r>
              <a:rPr lang="en-US" sz="2800" dirty="0"/>
              <a:t>more data, the longer the learned phrases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Sometimes whole </a:t>
            </a:r>
            <a:r>
              <a:rPr lang="en-US" sz="2400" dirty="0" smtClean="0"/>
              <a:t>sentences!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462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ext Box 2"/>
          <p:cNvSpPr txBox="1">
            <a:spLocks noChangeArrowheads="1"/>
          </p:cNvSpPr>
          <p:nvPr/>
        </p:nvSpPr>
        <p:spPr bwMode="auto">
          <a:xfrm>
            <a:off x="381000" y="6165850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These</a:t>
            </a:r>
          </a:p>
        </p:txBody>
      </p:sp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1143000" y="61658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  <p:sp>
        <p:nvSpPr>
          <p:cNvPr id="413700" name="Text Box 4"/>
          <p:cNvSpPr txBox="1">
            <a:spLocks noChangeArrowheads="1"/>
          </p:cNvSpPr>
          <p:nvPr/>
        </p:nvSpPr>
        <p:spPr bwMode="auto">
          <a:xfrm>
            <a:off x="1447800" y="6165850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people</a:t>
            </a:r>
          </a:p>
        </p:txBody>
      </p:sp>
      <p:sp>
        <p:nvSpPr>
          <p:cNvPr id="413701" name="Text Box 5"/>
          <p:cNvSpPr txBox="1">
            <a:spLocks noChangeArrowheads="1"/>
          </p:cNvSpPr>
          <p:nvPr/>
        </p:nvSpPr>
        <p:spPr bwMode="auto">
          <a:xfrm>
            <a:off x="2286000" y="616585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include</a:t>
            </a:r>
          </a:p>
        </p:txBody>
      </p:sp>
      <p:sp>
        <p:nvSpPr>
          <p:cNvPr id="413702" name="Text Box 6"/>
          <p:cNvSpPr txBox="1">
            <a:spLocks noChangeArrowheads="1"/>
          </p:cNvSpPr>
          <p:nvPr/>
        </p:nvSpPr>
        <p:spPr bwMode="auto">
          <a:xfrm>
            <a:off x="3124200" y="616585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astronauts</a:t>
            </a:r>
          </a:p>
        </p:txBody>
      </p:sp>
      <p:sp>
        <p:nvSpPr>
          <p:cNvPr id="413703" name="Text Box 7"/>
          <p:cNvSpPr txBox="1">
            <a:spLocks noChangeArrowheads="1"/>
          </p:cNvSpPr>
          <p:nvPr/>
        </p:nvSpPr>
        <p:spPr bwMode="auto">
          <a:xfrm>
            <a:off x="4343400" y="61658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coming</a:t>
            </a:r>
          </a:p>
        </p:txBody>
      </p:sp>
      <p:sp>
        <p:nvSpPr>
          <p:cNvPr id="413704" name="Text Box 8"/>
          <p:cNvSpPr txBox="1">
            <a:spLocks noChangeArrowheads="1"/>
          </p:cNvSpPr>
          <p:nvPr/>
        </p:nvSpPr>
        <p:spPr bwMode="auto">
          <a:xfrm>
            <a:off x="5181600" y="61658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from</a:t>
            </a:r>
          </a:p>
        </p:txBody>
      </p:sp>
      <p:sp>
        <p:nvSpPr>
          <p:cNvPr id="413705" name="Text Box 9"/>
          <p:cNvSpPr txBox="1">
            <a:spLocks noChangeArrowheads="1"/>
          </p:cNvSpPr>
          <p:nvPr/>
        </p:nvSpPr>
        <p:spPr bwMode="auto">
          <a:xfrm>
            <a:off x="5924550" y="616585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France</a:t>
            </a:r>
          </a:p>
        </p:txBody>
      </p:sp>
      <p:sp>
        <p:nvSpPr>
          <p:cNvPr id="413706" name="Text Box 10"/>
          <p:cNvSpPr txBox="1">
            <a:spLocks noChangeArrowheads="1"/>
          </p:cNvSpPr>
          <p:nvPr/>
        </p:nvSpPr>
        <p:spPr bwMode="auto">
          <a:xfrm>
            <a:off x="6762750" y="616585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and</a:t>
            </a:r>
          </a:p>
        </p:txBody>
      </p:sp>
      <p:sp>
        <p:nvSpPr>
          <p:cNvPr id="413707" name="Text Box 11"/>
          <p:cNvSpPr txBox="1">
            <a:spLocks noChangeArrowheads="1"/>
          </p:cNvSpPr>
          <p:nvPr/>
        </p:nvSpPr>
        <p:spPr bwMode="auto">
          <a:xfrm>
            <a:off x="7219950" y="61658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Russia</a:t>
            </a:r>
          </a:p>
        </p:txBody>
      </p:sp>
      <p:sp>
        <p:nvSpPr>
          <p:cNvPr id="413708" name="Text Box 12"/>
          <p:cNvSpPr txBox="1">
            <a:spLocks noChangeArrowheads="1"/>
          </p:cNvSpPr>
          <p:nvPr/>
        </p:nvSpPr>
        <p:spPr bwMode="auto">
          <a:xfrm>
            <a:off x="8286750" y="61515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b="1"/>
              <a:t>.</a:t>
            </a:r>
          </a:p>
        </p:txBody>
      </p:sp>
      <p:cxnSp>
        <p:nvCxnSpPr>
          <p:cNvPr id="413709" name="AutoShape 13"/>
          <p:cNvCxnSpPr>
            <a:cxnSpLocks noChangeShapeType="1"/>
          </p:cNvCxnSpPr>
          <p:nvPr/>
        </p:nvCxnSpPr>
        <p:spPr bwMode="auto">
          <a:xfrm>
            <a:off x="7778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0" name="AutoShape 14"/>
          <p:cNvCxnSpPr>
            <a:cxnSpLocks noChangeShapeType="1"/>
          </p:cNvCxnSpPr>
          <p:nvPr/>
        </p:nvCxnSpPr>
        <p:spPr bwMode="auto">
          <a:xfrm>
            <a:off x="1311275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1" name="AutoShape 15"/>
          <p:cNvCxnSpPr>
            <a:cxnSpLocks noChangeShapeType="1"/>
          </p:cNvCxnSpPr>
          <p:nvPr/>
        </p:nvCxnSpPr>
        <p:spPr bwMode="auto">
          <a:xfrm>
            <a:off x="26670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2" name="AutoShape 16"/>
          <p:cNvCxnSpPr>
            <a:cxnSpLocks noChangeShapeType="1"/>
          </p:cNvCxnSpPr>
          <p:nvPr/>
        </p:nvCxnSpPr>
        <p:spPr bwMode="auto">
          <a:xfrm>
            <a:off x="39624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3" name="AutoShape 17"/>
          <p:cNvCxnSpPr>
            <a:cxnSpLocks noChangeShapeType="1"/>
          </p:cNvCxnSpPr>
          <p:nvPr/>
        </p:nvCxnSpPr>
        <p:spPr bwMode="auto">
          <a:xfrm>
            <a:off x="5549900" y="57292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4" name="AutoShape 18"/>
          <p:cNvCxnSpPr>
            <a:cxnSpLocks noChangeShapeType="1"/>
          </p:cNvCxnSpPr>
          <p:nvPr/>
        </p:nvCxnSpPr>
        <p:spPr bwMode="auto">
          <a:xfrm>
            <a:off x="63881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15" name="AutoShape 19"/>
          <p:cNvCxnSpPr>
            <a:cxnSpLocks noChangeShapeType="1"/>
          </p:cNvCxnSpPr>
          <p:nvPr/>
        </p:nvCxnSpPr>
        <p:spPr bwMode="auto">
          <a:xfrm>
            <a:off x="77597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16" name="Text Box 20"/>
          <p:cNvSpPr txBox="1">
            <a:spLocks noChangeArrowheads="1"/>
          </p:cNvSpPr>
          <p:nvPr/>
        </p:nvSpPr>
        <p:spPr bwMode="auto">
          <a:xfrm>
            <a:off x="549275" y="5424488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DT</a:t>
            </a:r>
          </a:p>
        </p:txBody>
      </p:sp>
      <p:sp>
        <p:nvSpPr>
          <p:cNvPr id="413717" name="Text Box 21"/>
          <p:cNvSpPr txBox="1">
            <a:spLocks noChangeArrowheads="1"/>
          </p:cNvSpPr>
          <p:nvPr/>
        </p:nvSpPr>
        <p:spPr bwMode="auto">
          <a:xfrm>
            <a:off x="1082675" y="5424488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CD</a:t>
            </a:r>
          </a:p>
        </p:txBody>
      </p:sp>
      <p:sp>
        <p:nvSpPr>
          <p:cNvPr id="413718" name="Text Box 22"/>
          <p:cNvSpPr txBox="1">
            <a:spLocks noChangeArrowheads="1"/>
          </p:cNvSpPr>
          <p:nvPr/>
        </p:nvSpPr>
        <p:spPr bwMode="auto">
          <a:xfrm>
            <a:off x="2438400" y="5424488"/>
            <a:ext cx="5397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VBP</a:t>
            </a:r>
          </a:p>
        </p:txBody>
      </p:sp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3733800" y="5424488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20" name="Text Box 24"/>
          <p:cNvSpPr txBox="1">
            <a:spLocks noChangeArrowheads="1"/>
          </p:cNvSpPr>
          <p:nvPr/>
        </p:nvSpPr>
        <p:spPr bwMode="auto">
          <a:xfrm>
            <a:off x="5397500" y="5424488"/>
            <a:ext cx="3619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IN</a:t>
            </a:r>
          </a:p>
        </p:txBody>
      </p:sp>
      <p:sp>
        <p:nvSpPr>
          <p:cNvPr id="413721" name="Text Box 25"/>
          <p:cNvSpPr txBox="1">
            <a:spLocks noChangeArrowheads="1"/>
          </p:cNvSpPr>
          <p:nvPr/>
        </p:nvSpPr>
        <p:spPr bwMode="auto">
          <a:xfrm>
            <a:off x="61595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2" name="Text Box 26"/>
          <p:cNvSpPr txBox="1">
            <a:spLocks noChangeArrowheads="1"/>
          </p:cNvSpPr>
          <p:nvPr/>
        </p:nvSpPr>
        <p:spPr bwMode="auto">
          <a:xfrm>
            <a:off x="6858000" y="5410200"/>
            <a:ext cx="441325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CC</a:t>
            </a:r>
          </a:p>
        </p:txBody>
      </p:sp>
      <p:sp>
        <p:nvSpPr>
          <p:cNvPr id="413723" name="Text Box 27"/>
          <p:cNvSpPr txBox="1">
            <a:spLocks noChangeArrowheads="1"/>
          </p:cNvSpPr>
          <p:nvPr/>
        </p:nvSpPr>
        <p:spPr bwMode="auto">
          <a:xfrm>
            <a:off x="7531100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NNP</a:t>
            </a:r>
          </a:p>
        </p:txBody>
      </p:sp>
      <p:sp>
        <p:nvSpPr>
          <p:cNvPr id="413724" name="Line 28"/>
          <p:cNvSpPr>
            <a:spLocks noChangeShapeType="1"/>
          </p:cNvSpPr>
          <p:nvPr/>
        </p:nvSpPr>
        <p:spPr bwMode="auto">
          <a:xfrm flipV="1">
            <a:off x="762000" y="4129088"/>
            <a:ext cx="24447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5" name="Line 29"/>
          <p:cNvSpPr>
            <a:spLocks noChangeShapeType="1"/>
          </p:cNvSpPr>
          <p:nvPr/>
        </p:nvSpPr>
        <p:spPr bwMode="auto">
          <a:xfrm flipH="1" flipV="1">
            <a:off x="1006475" y="4129088"/>
            <a:ext cx="288925" cy="1204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6" name="Line 30"/>
          <p:cNvSpPr>
            <a:spLocks noChangeShapeType="1"/>
          </p:cNvSpPr>
          <p:nvPr/>
        </p:nvSpPr>
        <p:spPr bwMode="auto">
          <a:xfrm flipV="1">
            <a:off x="63881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7" name="Line 31"/>
          <p:cNvSpPr>
            <a:spLocks noChangeShapeType="1"/>
          </p:cNvSpPr>
          <p:nvPr/>
        </p:nvSpPr>
        <p:spPr bwMode="auto">
          <a:xfrm flipV="1">
            <a:off x="7073900" y="4205288"/>
            <a:ext cx="0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 flipV="1">
            <a:off x="7073900" y="4205288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8077200" y="5410200"/>
            <a:ext cx="687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PUNC</a:t>
            </a: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6921500" y="3900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854075" y="3824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 flipV="1">
            <a:off x="3962400" y="41910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733800" y="38862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34" name="Line 38"/>
          <p:cNvSpPr>
            <a:spLocks noChangeShapeType="1"/>
          </p:cNvSpPr>
          <p:nvPr/>
        </p:nvSpPr>
        <p:spPr bwMode="auto">
          <a:xfrm flipV="1">
            <a:off x="5562600" y="38100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5" name="Line 39"/>
          <p:cNvSpPr>
            <a:spLocks noChangeShapeType="1"/>
          </p:cNvSpPr>
          <p:nvPr/>
        </p:nvSpPr>
        <p:spPr bwMode="auto">
          <a:xfrm>
            <a:off x="6553200" y="3810000"/>
            <a:ext cx="457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5638800" y="3124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37" name="Line 41"/>
          <p:cNvSpPr>
            <a:spLocks noChangeShapeType="1"/>
          </p:cNvSpPr>
          <p:nvPr/>
        </p:nvSpPr>
        <p:spPr bwMode="auto">
          <a:xfrm flipV="1">
            <a:off x="4191000" y="30480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8" name="Line 42"/>
          <p:cNvSpPr>
            <a:spLocks noChangeShapeType="1"/>
          </p:cNvSpPr>
          <p:nvPr/>
        </p:nvSpPr>
        <p:spPr bwMode="auto">
          <a:xfrm>
            <a:off x="5245100" y="3062288"/>
            <a:ext cx="393700" cy="138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5016500" y="27574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40" name="Line 44"/>
          <p:cNvSpPr>
            <a:spLocks noChangeShapeType="1"/>
          </p:cNvSpPr>
          <p:nvPr/>
        </p:nvSpPr>
        <p:spPr bwMode="auto">
          <a:xfrm flipV="1">
            <a:off x="2667000" y="2605088"/>
            <a:ext cx="1892300" cy="2728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1" name="Line 45"/>
          <p:cNvSpPr>
            <a:spLocks noChangeShapeType="1"/>
          </p:cNvSpPr>
          <p:nvPr/>
        </p:nvSpPr>
        <p:spPr bwMode="auto">
          <a:xfrm>
            <a:off x="4572000" y="2590800"/>
            <a:ext cx="59690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4419600" y="22860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VP</a:t>
            </a:r>
          </a:p>
        </p:txBody>
      </p:sp>
      <p:sp>
        <p:nvSpPr>
          <p:cNvPr id="413743" name="Line 47"/>
          <p:cNvSpPr>
            <a:spLocks noChangeShapeType="1"/>
          </p:cNvSpPr>
          <p:nvPr/>
        </p:nvSpPr>
        <p:spPr bwMode="auto">
          <a:xfrm flipV="1">
            <a:off x="1295400" y="1828800"/>
            <a:ext cx="3886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4" name="Line 48"/>
          <p:cNvSpPr>
            <a:spLocks noChangeShapeType="1"/>
          </p:cNvSpPr>
          <p:nvPr/>
        </p:nvSpPr>
        <p:spPr bwMode="auto">
          <a:xfrm flipH="1">
            <a:off x="4648200" y="1828800"/>
            <a:ext cx="533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5" name="Line 49"/>
          <p:cNvSpPr>
            <a:spLocks noChangeShapeType="1"/>
          </p:cNvSpPr>
          <p:nvPr/>
        </p:nvSpPr>
        <p:spPr bwMode="auto">
          <a:xfrm>
            <a:off x="5181600" y="1828800"/>
            <a:ext cx="31242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46" name="Text Box 50"/>
          <p:cNvSpPr txBox="1">
            <a:spLocks noChangeArrowheads="1"/>
          </p:cNvSpPr>
          <p:nvPr/>
        </p:nvSpPr>
        <p:spPr bwMode="auto">
          <a:xfrm>
            <a:off x="5029200" y="15240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S</a:t>
            </a:r>
          </a:p>
        </p:txBody>
      </p:sp>
      <p:cxnSp>
        <p:nvCxnSpPr>
          <p:cNvPr id="413747" name="AutoShape 51"/>
          <p:cNvCxnSpPr>
            <a:cxnSpLocks noChangeShapeType="1"/>
          </p:cNvCxnSpPr>
          <p:nvPr/>
        </p:nvCxnSpPr>
        <p:spPr bwMode="auto">
          <a:xfrm>
            <a:off x="1920875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48" name="Text Box 52"/>
          <p:cNvSpPr txBox="1">
            <a:spLocks noChangeArrowheads="1"/>
          </p:cNvSpPr>
          <p:nvPr/>
        </p:nvSpPr>
        <p:spPr bwMode="auto">
          <a:xfrm>
            <a:off x="1692275" y="5410200"/>
            <a:ext cx="558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NNS</a:t>
            </a:r>
          </a:p>
        </p:txBody>
      </p:sp>
      <p:sp>
        <p:nvSpPr>
          <p:cNvPr id="413749" name="Line 53"/>
          <p:cNvSpPr>
            <a:spLocks noChangeShapeType="1"/>
          </p:cNvSpPr>
          <p:nvPr/>
        </p:nvSpPr>
        <p:spPr bwMode="auto">
          <a:xfrm flipH="1" flipV="1">
            <a:off x="990600" y="4114800"/>
            <a:ext cx="9906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0" name="Text Box 54"/>
          <p:cNvSpPr txBox="1">
            <a:spLocks noChangeArrowheads="1"/>
          </p:cNvSpPr>
          <p:nvPr/>
        </p:nvSpPr>
        <p:spPr bwMode="auto">
          <a:xfrm>
            <a:off x="4495800" y="5410200"/>
            <a:ext cx="5603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VBG</a:t>
            </a:r>
          </a:p>
        </p:txBody>
      </p:sp>
      <p:cxnSp>
        <p:nvCxnSpPr>
          <p:cNvPr id="413751" name="AutoShape 55"/>
          <p:cNvCxnSpPr>
            <a:cxnSpLocks noChangeShapeType="1"/>
          </p:cNvCxnSpPr>
          <p:nvPr/>
        </p:nvCxnSpPr>
        <p:spPr bwMode="auto">
          <a:xfrm>
            <a:off x="4800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2" name="Line 56"/>
          <p:cNvSpPr>
            <a:spLocks noChangeShapeType="1"/>
          </p:cNvSpPr>
          <p:nvPr/>
        </p:nvSpPr>
        <p:spPr bwMode="auto">
          <a:xfrm flipH="1">
            <a:off x="4876800" y="3429000"/>
            <a:ext cx="9906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53" name="Text Box 57"/>
          <p:cNvSpPr txBox="1">
            <a:spLocks noChangeArrowheads="1"/>
          </p:cNvSpPr>
          <p:nvPr/>
        </p:nvSpPr>
        <p:spPr bwMode="auto">
          <a:xfrm>
            <a:off x="6324600" y="3505200"/>
            <a:ext cx="420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PP</a:t>
            </a:r>
          </a:p>
        </p:txBody>
      </p:sp>
      <p:sp>
        <p:nvSpPr>
          <p:cNvPr id="413754" name="Line 58"/>
          <p:cNvSpPr>
            <a:spLocks noChangeShapeType="1"/>
          </p:cNvSpPr>
          <p:nvPr/>
        </p:nvSpPr>
        <p:spPr bwMode="auto">
          <a:xfrm>
            <a:off x="5867400" y="34290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13755" name="AutoShape 59"/>
          <p:cNvCxnSpPr>
            <a:cxnSpLocks noChangeShapeType="1"/>
          </p:cNvCxnSpPr>
          <p:nvPr/>
        </p:nvCxnSpPr>
        <p:spPr bwMode="auto">
          <a:xfrm>
            <a:off x="7791450" y="4891088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56" name="Text Box 60"/>
          <p:cNvSpPr txBox="1">
            <a:spLocks noChangeArrowheads="1"/>
          </p:cNvSpPr>
          <p:nvPr/>
        </p:nvSpPr>
        <p:spPr bwMode="auto">
          <a:xfrm>
            <a:off x="7639050" y="4586288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sp>
        <p:nvSpPr>
          <p:cNvPr id="413757" name="Text Box 61"/>
          <p:cNvSpPr txBox="1">
            <a:spLocks noChangeArrowheads="1"/>
          </p:cNvSpPr>
          <p:nvPr/>
        </p:nvSpPr>
        <p:spPr bwMode="auto">
          <a:xfrm>
            <a:off x="6172200" y="4572000"/>
            <a:ext cx="4318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/>
              <a:t>NP</a:t>
            </a:r>
          </a:p>
        </p:txBody>
      </p:sp>
      <p:cxnSp>
        <p:nvCxnSpPr>
          <p:cNvPr id="413758" name="AutoShape 62"/>
          <p:cNvCxnSpPr>
            <a:cxnSpLocks noChangeShapeType="1"/>
          </p:cNvCxnSpPr>
          <p:nvPr/>
        </p:nvCxnSpPr>
        <p:spPr bwMode="auto">
          <a:xfrm>
            <a:off x="6400800" y="48768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59" name="AutoShape 63"/>
          <p:cNvCxnSpPr>
            <a:cxnSpLocks noChangeShapeType="1"/>
          </p:cNvCxnSpPr>
          <p:nvPr/>
        </p:nvCxnSpPr>
        <p:spPr bwMode="auto">
          <a:xfrm>
            <a:off x="70866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3760" name="AutoShape 64"/>
          <p:cNvCxnSpPr>
            <a:cxnSpLocks noChangeShapeType="1"/>
          </p:cNvCxnSpPr>
          <p:nvPr/>
        </p:nvCxnSpPr>
        <p:spPr bwMode="auto">
          <a:xfrm>
            <a:off x="8382000" y="5715000"/>
            <a:ext cx="0" cy="381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3761" name="Line 65"/>
          <p:cNvSpPr>
            <a:spLocks noChangeShapeType="1"/>
          </p:cNvSpPr>
          <p:nvPr/>
        </p:nvSpPr>
        <p:spPr bwMode="auto">
          <a:xfrm>
            <a:off x="8305800" y="4267200"/>
            <a:ext cx="762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62" name="Text Box 66"/>
          <p:cNvSpPr txBox="1">
            <a:spLocks noChangeArrowheads="1"/>
          </p:cNvSpPr>
          <p:nvPr/>
        </p:nvSpPr>
        <p:spPr bwMode="auto">
          <a:xfrm>
            <a:off x="1828800" y="381000"/>
            <a:ext cx="701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dirty="0" smtClean="0">
                <a:latin typeface="Times New Roman" pitchFamily="-111" charset="0"/>
              </a:rPr>
              <a:t>Syntax-based models</a:t>
            </a:r>
            <a:endParaRPr lang="en-US" sz="4400" dirty="0">
              <a:latin typeface="Times New Roman" pitchFamily="-111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1681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Benefits?</a:t>
            </a:r>
          </a:p>
        </p:txBody>
      </p:sp>
    </p:spTree>
    <p:extLst>
      <p:ext uri="{BB962C8B-B14F-4D97-AF65-F5344CB8AC3E}">
        <p14:creationId xmlns:p14="http://schemas.microsoft.com/office/powerpoint/2010/main" val="301557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translation</a:t>
            </a:r>
          </a:p>
        </p:txBody>
      </p:sp>
      <p:pic>
        <p:nvPicPr>
          <p:cNvPr id="386051" name="Picture 3" descr="chihuah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743200"/>
            <a:ext cx="2057400" cy="2057400"/>
          </a:xfrm>
          <a:prstGeom prst="rect">
            <a:avLst/>
          </a:prstGeom>
          <a:noFill/>
        </p:spPr>
      </p:pic>
      <p:pic>
        <p:nvPicPr>
          <p:cNvPr id="386052" name="Picture 4" descr="talk_cir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905000"/>
            <a:ext cx="1943100" cy="1257300"/>
          </a:xfrm>
          <a:prstGeom prst="rect">
            <a:avLst/>
          </a:prstGeom>
          <a:noFill/>
        </p:spPr>
      </p:pic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3048000" y="21336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latin typeface="Tahoma" pitchFamily="-111" charset="0"/>
              </a:rPr>
              <a:t>Yo quiero Taco Bell</a:t>
            </a:r>
          </a:p>
        </p:txBody>
      </p:sp>
      <p:pic>
        <p:nvPicPr>
          <p:cNvPr id="386054" name="Picture 6" descr="spanish fl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181600"/>
            <a:ext cx="1562100" cy="952500"/>
          </a:xfrm>
          <a:prstGeom prst="rect">
            <a:avLst/>
          </a:prstGeom>
          <a:noFill/>
        </p:spPr>
      </p:pic>
      <p:pic>
        <p:nvPicPr>
          <p:cNvPr id="386055" name="Picture 7" descr="confus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905000"/>
            <a:ext cx="1689100" cy="3124200"/>
          </a:xfrm>
          <a:prstGeom prst="rect">
            <a:avLst/>
          </a:prstGeom>
          <a:noFill/>
        </p:spPr>
      </p:pic>
      <p:pic>
        <p:nvPicPr>
          <p:cNvPr id="386056" name="Picture 8" descr="american fla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105400"/>
            <a:ext cx="1536700" cy="100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Syntax-based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Can use syntax to motivate word/phrase movement</a:t>
            </a:r>
          </a:p>
          <a:p>
            <a:pPr lvl="1"/>
            <a:r>
              <a:rPr lang="en-US" dirty="0" smtClean="0"/>
              <a:t>Could ensure grammaticality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Two main types:</a:t>
            </a:r>
          </a:p>
          <a:p>
            <a:r>
              <a:rPr lang="en-US" dirty="0" smtClean="0"/>
              <a:t>p(foreign string | English parse tree)</a:t>
            </a:r>
          </a:p>
          <a:p>
            <a:r>
              <a:rPr lang="en-US" dirty="0" smtClean="0"/>
              <a:t>p(foreign parse tree | English parse tree)</a:t>
            </a:r>
          </a:p>
        </p:txBody>
      </p:sp>
    </p:spTree>
    <p:extLst>
      <p:ext uri="{BB962C8B-B14F-4D97-AF65-F5344CB8AC3E}">
        <p14:creationId xmlns:p14="http://schemas.microsoft.com/office/powerpoint/2010/main" val="150507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auto">
          <a:xfrm>
            <a:off x="0" y="5334000"/>
            <a:ext cx="2057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/>
          <a:lstStyle/>
          <a:p>
            <a:r>
              <a:rPr lang="en-US" dirty="0" smtClean="0"/>
              <a:t>Tree to string rule</a:t>
            </a:r>
            <a:endParaRPr lang="en-US" dirty="0"/>
          </a:p>
        </p:txBody>
      </p:sp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228600" y="1981200"/>
            <a:ext cx="8534400" cy="3063875"/>
            <a:chOff x="96" y="1200"/>
            <a:chExt cx="5376" cy="1930"/>
          </a:xfrm>
        </p:grpSpPr>
        <p:sp>
          <p:nvSpPr>
            <p:cNvPr id="436230" name="Text Box 6"/>
            <p:cNvSpPr txBox="1">
              <a:spLocks noChangeArrowheads="1"/>
            </p:cNvSpPr>
            <p:nvPr/>
          </p:nvSpPr>
          <p:spPr bwMode="auto">
            <a:xfrm>
              <a:off x="1728" y="1200"/>
              <a:ext cx="2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436231" name="Text Box 7"/>
            <p:cNvSpPr txBox="1">
              <a:spLocks noChangeArrowheads="1"/>
            </p:cNvSpPr>
            <p:nvPr/>
          </p:nvSpPr>
          <p:spPr bwMode="auto">
            <a:xfrm>
              <a:off x="576" y="182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ADVP</a:t>
              </a:r>
            </a:p>
          </p:txBody>
        </p:sp>
        <p:sp>
          <p:nvSpPr>
            <p:cNvPr id="436232" name="Text Box 8"/>
            <p:cNvSpPr txBox="1">
              <a:spLocks noChangeArrowheads="1"/>
            </p:cNvSpPr>
            <p:nvPr/>
          </p:nvSpPr>
          <p:spPr bwMode="auto">
            <a:xfrm>
              <a:off x="432" y="2400"/>
              <a:ext cx="3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folHlink"/>
                  </a:solidFill>
                  <a:latin typeface="Comic Sans MS" charset="0"/>
                </a:rPr>
                <a:t>RB</a:t>
              </a:r>
            </a:p>
          </p:txBody>
        </p:sp>
        <p:sp>
          <p:nvSpPr>
            <p:cNvPr id="436233" name="Text Box 9"/>
            <p:cNvSpPr txBox="1">
              <a:spLocks noChangeArrowheads="1"/>
            </p:cNvSpPr>
            <p:nvPr/>
          </p:nvSpPr>
          <p:spPr bwMode="auto">
            <a:xfrm>
              <a:off x="1296" y="177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latin typeface="Comic Sans MS" charset="0"/>
                </a:rPr>
                <a:t>,</a:t>
              </a:r>
            </a:p>
          </p:txBody>
        </p:sp>
        <p:sp>
          <p:nvSpPr>
            <p:cNvPr id="436234" name="Text Box 10"/>
            <p:cNvSpPr txBox="1">
              <a:spLocks noChangeArrowheads="1"/>
            </p:cNvSpPr>
            <p:nvPr/>
          </p:nvSpPr>
          <p:spPr bwMode="auto">
            <a:xfrm>
              <a:off x="1248" y="2352"/>
              <a:ext cx="4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,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5" name="Text Box 11"/>
            <p:cNvSpPr txBox="1">
              <a:spLocks noChangeArrowheads="1"/>
            </p:cNvSpPr>
            <p:nvPr/>
          </p:nvSpPr>
          <p:spPr bwMode="auto">
            <a:xfrm>
              <a:off x="1680" y="1776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x0:NP</a:t>
              </a:r>
            </a:p>
          </p:txBody>
        </p:sp>
        <p:sp>
          <p:nvSpPr>
            <p:cNvPr id="436236" name="Text Box 12"/>
            <p:cNvSpPr txBox="1">
              <a:spLocks noChangeArrowheads="1"/>
            </p:cNvSpPr>
            <p:nvPr/>
          </p:nvSpPr>
          <p:spPr bwMode="auto">
            <a:xfrm>
              <a:off x="2640" y="177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x1:VP</a:t>
              </a:r>
            </a:p>
          </p:txBody>
        </p:sp>
        <p:sp>
          <p:nvSpPr>
            <p:cNvPr id="436237" name="Text Box 13"/>
            <p:cNvSpPr txBox="1">
              <a:spLocks noChangeArrowheads="1"/>
            </p:cNvSpPr>
            <p:nvPr/>
          </p:nvSpPr>
          <p:spPr bwMode="auto">
            <a:xfrm>
              <a:off x="3888" y="2112"/>
              <a:ext cx="15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x0:NP  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“</a:t>
              </a: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*</a:t>
              </a:r>
              <a:r>
                <a:rPr lang="ja-JP" altLang="en-US" sz="2000" b="1">
                  <a:solidFill>
                    <a:schemeClr val="hlink"/>
                  </a:solidFill>
                  <a:latin typeface="Arial"/>
                </a:rPr>
                <a:t>”</a:t>
              </a:r>
              <a:r>
                <a:rPr lang="en-US" sz="2000" b="1">
                  <a:solidFill>
                    <a:schemeClr val="hlink"/>
                  </a:solidFill>
                  <a:latin typeface="Comic Sans MS" charset="0"/>
                </a:rPr>
                <a:t>  x1:VP</a:t>
              </a:r>
            </a:p>
          </p:txBody>
        </p:sp>
        <p:sp>
          <p:nvSpPr>
            <p:cNvPr id="436238" name="Text Box 14"/>
            <p:cNvSpPr txBox="1">
              <a:spLocks noChangeArrowheads="1"/>
            </p:cNvSpPr>
            <p:nvPr/>
          </p:nvSpPr>
          <p:spPr bwMode="auto">
            <a:xfrm>
              <a:off x="96" y="2880"/>
              <a:ext cx="14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ja-JP" altLang="en-US" sz="2000" b="1">
                  <a:latin typeface="Arial"/>
                </a:rPr>
                <a:t>“</a:t>
              </a:r>
              <a:r>
                <a:rPr lang="en-US" sz="2000" b="1">
                  <a:latin typeface="Comic Sans MS" charset="0"/>
                </a:rPr>
                <a:t>therefore</a:t>
              </a:r>
              <a:r>
                <a:rPr lang="ja-JP" altLang="en-US" sz="2000" b="1">
                  <a:latin typeface="Arial"/>
                </a:rPr>
                <a:t>”</a:t>
              </a:r>
              <a:endParaRPr lang="en-US" sz="2000" b="1">
                <a:latin typeface="Comic Sans MS" charset="0"/>
              </a:endParaRPr>
            </a:p>
          </p:txBody>
        </p:sp>
        <p:sp>
          <p:nvSpPr>
            <p:cNvPr id="436239" name="Line 15"/>
            <p:cNvSpPr>
              <a:spLocks noChangeShapeType="1"/>
            </p:cNvSpPr>
            <p:nvPr/>
          </p:nvSpPr>
          <p:spPr bwMode="auto">
            <a:xfrm flipV="1">
              <a:off x="1008" y="1440"/>
              <a:ext cx="81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0" name="Line 16"/>
            <p:cNvSpPr>
              <a:spLocks noChangeShapeType="1"/>
            </p:cNvSpPr>
            <p:nvPr/>
          </p:nvSpPr>
          <p:spPr bwMode="auto">
            <a:xfrm flipH="1">
              <a:off x="624" y="2064"/>
              <a:ext cx="1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1" name="Line 17"/>
            <p:cNvSpPr>
              <a:spLocks noChangeShapeType="1"/>
            </p:cNvSpPr>
            <p:nvPr/>
          </p:nvSpPr>
          <p:spPr bwMode="auto">
            <a:xfrm flipH="1">
              <a:off x="1440" y="1440"/>
              <a:ext cx="38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2" name="Line 18"/>
            <p:cNvSpPr>
              <a:spLocks noChangeShapeType="1"/>
            </p:cNvSpPr>
            <p:nvPr/>
          </p:nvSpPr>
          <p:spPr bwMode="auto">
            <a:xfrm>
              <a:off x="1824" y="1440"/>
              <a:ext cx="19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3" name="Line 19"/>
            <p:cNvSpPr>
              <a:spLocks noChangeShapeType="1"/>
            </p:cNvSpPr>
            <p:nvPr/>
          </p:nvSpPr>
          <p:spPr bwMode="auto">
            <a:xfrm>
              <a:off x="1824" y="1440"/>
              <a:ext cx="100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4" name="Line 20"/>
            <p:cNvSpPr>
              <a:spLocks noChangeShapeType="1"/>
            </p:cNvSpPr>
            <p:nvPr/>
          </p:nvSpPr>
          <p:spPr bwMode="auto">
            <a:xfrm>
              <a:off x="576" y="264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5" name="Line 21"/>
            <p:cNvSpPr>
              <a:spLocks noChangeShapeType="1"/>
            </p:cNvSpPr>
            <p:nvPr/>
          </p:nvSpPr>
          <p:spPr bwMode="auto">
            <a:xfrm>
              <a:off x="1392" y="206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46" name="Text Box 22"/>
            <p:cNvSpPr txBox="1">
              <a:spLocks noChangeArrowheads="1"/>
            </p:cNvSpPr>
            <p:nvPr/>
          </p:nvSpPr>
          <p:spPr bwMode="auto">
            <a:xfrm>
              <a:off x="3408" y="206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800" b="1">
                  <a:latin typeface="Comic Sans MS" charset="0"/>
                </a:rPr>
                <a:t>-&gt;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93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Tree to string rules examples</a:t>
            </a:r>
            <a:endParaRPr lang="en-US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3246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</a:t>
            </a:r>
            <a:r>
              <a:rPr lang="zh-CN" altLang="en-US" sz="1800" dirty="0" smtClean="0">
                <a:ea typeface="SimSun" charset="0"/>
                <a:cs typeface="SimSun" charset="0"/>
              </a:rPr>
              <a:t>,</a:t>
            </a:r>
            <a:r>
              <a:rPr lang="en-US" altLang="zh-CN" sz="1800" dirty="0" smtClean="0">
                <a:ea typeface="SimSun" charset="0"/>
                <a:cs typeface="SimSun" charset="0"/>
              </a:rPr>
              <a:t>x0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3876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877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3878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3879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</p:spTree>
    <p:extLst>
      <p:ext uri="{BB962C8B-B14F-4D97-AF65-F5344CB8AC3E}">
        <p14:creationId xmlns:p14="http://schemas.microsoft.com/office/powerpoint/2010/main" val="253702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Tree to string rules examples</a:t>
            </a:r>
            <a:endParaRPr lang="en-US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3246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</a:t>
            </a:r>
            <a:r>
              <a:rPr lang="zh-CN" altLang="en-US" sz="1800" dirty="0" smtClean="0">
                <a:ea typeface="SimSun" charset="0"/>
                <a:cs typeface="SimSun" charset="0"/>
              </a:rPr>
              <a:t>,</a:t>
            </a:r>
            <a:r>
              <a:rPr lang="en-US" altLang="zh-CN" sz="1800" dirty="0" smtClean="0">
                <a:ea typeface="SimSun" charset="0"/>
                <a:cs typeface="SimSun" charset="0"/>
              </a:rPr>
              <a:t>x0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4900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4902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3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4904" name="Text Box 8"/>
          <p:cNvSpPr txBox="1">
            <a:spLocks noChangeArrowheads="1"/>
          </p:cNvSpPr>
          <p:nvPr/>
        </p:nvSpPr>
        <p:spPr bwMode="auto">
          <a:xfrm>
            <a:off x="4173538" y="1447800"/>
            <a:ext cx="3997008" cy="1200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Both VBP(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include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 and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VBP(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includes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 will translate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to 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 dirty="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中包括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in Chinese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64905" name="Line 9"/>
          <p:cNvSpPr>
            <a:spLocks noChangeShapeType="1"/>
          </p:cNvSpPr>
          <p:nvPr/>
        </p:nvSpPr>
        <p:spPr bwMode="auto">
          <a:xfrm flipH="1">
            <a:off x="3352800" y="1828800"/>
            <a:ext cx="838200" cy="762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4906" name="Line 10"/>
          <p:cNvSpPr>
            <a:spLocks noChangeShapeType="1"/>
          </p:cNvSpPr>
          <p:nvPr/>
        </p:nvSpPr>
        <p:spPr bwMode="auto">
          <a:xfrm flipH="1">
            <a:off x="3429000" y="1905000"/>
            <a:ext cx="762000" cy="304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Tree Transformations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</a:t>
            </a:r>
            <a:r>
              <a:rPr lang="zh-CN" altLang="en-US" sz="1800" dirty="0" smtClean="0">
                <a:ea typeface="SimSun" charset="0"/>
                <a:cs typeface="SimSun" charset="0"/>
              </a:rPr>
              <a:t>,</a:t>
            </a:r>
            <a:r>
              <a:rPr lang="en-US" altLang="zh-CN" sz="1800" dirty="0" smtClean="0">
                <a:ea typeface="SimSun" charset="0"/>
                <a:cs typeface="SimSun" charset="0"/>
              </a:rPr>
              <a:t>x0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7972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7974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7976" name="Text Box 8"/>
          <p:cNvSpPr txBox="1">
            <a:spLocks noChangeArrowheads="1"/>
          </p:cNvSpPr>
          <p:nvPr/>
        </p:nvSpPr>
        <p:spPr bwMode="auto">
          <a:xfrm>
            <a:off x="4572000" y="1828800"/>
            <a:ext cx="3606800" cy="19177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phrase 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coming from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endParaRPr lang="en-US" sz="240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  <a:p>
            <a:pPr algn="l"/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translates to 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来自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 only if</a:t>
            </a:r>
          </a:p>
          <a:p>
            <a:pPr algn="l"/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followed by an NP (whose</a:t>
            </a:r>
          </a:p>
          <a:p>
            <a:pPr algn="l"/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translation is then placed to </a:t>
            </a:r>
          </a:p>
          <a:p>
            <a:pPr algn="l"/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right of 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zh-CN" altLang="en-US" sz="2000" smtClean="0">
                <a:solidFill>
                  <a:srgbClr val="000000"/>
                </a:solidFill>
                <a:latin typeface="Arial" charset="0"/>
                <a:ea typeface="SimSun" charset="0"/>
                <a:cs typeface="SimSun" charset="0"/>
              </a:rPr>
              <a:t>来自</a:t>
            </a:r>
            <a:r>
              <a:rPr lang="ja-JP" altLang="en-US" sz="240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).</a:t>
            </a:r>
          </a:p>
        </p:txBody>
      </p:sp>
      <p:sp>
        <p:nvSpPr>
          <p:cNvPr id="467977" name="Line 9"/>
          <p:cNvSpPr>
            <a:spLocks noChangeShapeType="1"/>
          </p:cNvSpPr>
          <p:nvPr/>
        </p:nvSpPr>
        <p:spPr bwMode="auto">
          <a:xfrm flipH="1">
            <a:off x="5715000" y="3733800"/>
            <a:ext cx="304800" cy="685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5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/>
              <a:t>Tree Transformations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</a:t>
            </a:r>
            <a:r>
              <a:rPr lang="zh-CN" altLang="en-US" sz="1800" dirty="0" smtClean="0">
                <a:ea typeface="SimSun" charset="0"/>
                <a:cs typeface="SimSun" charset="0"/>
              </a:rPr>
              <a:t>,</a:t>
            </a:r>
            <a:r>
              <a:rPr lang="en-US" altLang="zh-CN" sz="1800" dirty="0" smtClean="0">
                <a:ea typeface="SimSun" charset="0"/>
                <a:cs typeface="SimSun" charset="0"/>
              </a:rPr>
              <a:t>x0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68996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68998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8999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69000" name="Text Box 8"/>
          <p:cNvSpPr txBox="1">
            <a:spLocks noChangeArrowheads="1"/>
          </p:cNvSpPr>
          <p:nvPr/>
        </p:nvSpPr>
        <p:spPr bwMode="auto">
          <a:xfrm>
            <a:off x="3810000" y="1219200"/>
            <a:ext cx="4197684" cy="193899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Translate an English NP (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astronauts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modified by a gerund VP (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coming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from France and Russia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) as follows: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(1) translate the gerund VP, 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(2) type the Chinese word 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“</a:t>
            </a:r>
            <a:r>
              <a:rPr lang="zh-CN" altLang="en-US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的</a:t>
            </a:r>
            <a:r>
              <a:rPr lang="ja-JP" altLang="en-US" sz="2000" dirty="0" smtClean="0">
                <a:solidFill>
                  <a:srgbClr val="000000"/>
                </a:solidFill>
                <a:latin typeface="Arial"/>
              </a:rPr>
              <a:t>”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,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(3) translate the NP</a:t>
            </a:r>
            <a:r>
              <a:rPr lang="en-US" sz="20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69001" name="Line 9"/>
          <p:cNvSpPr>
            <a:spLocks noChangeShapeType="1"/>
          </p:cNvSpPr>
          <p:nvPr/>
        </p:nvSpPr>
        <p:spPr bwMode="auto">
          <a:xfrm flipH="1">
            <a:off x="4038600" y="4953000"/>
            <a:ext cx="1600200" cy="11430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Tree Transformations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172200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DT(these)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这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VBP(includes)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中包括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NNP(France)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法国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CC(and)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和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NNP(Russia)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俄罗斯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IN(of)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的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NP(NNS(astronauts))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宇航 ,  员 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PUNC(.)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.</a:t>
            </a:r>
            <a:endParaRPr lang="en-US" altLang="zh-CN" sz="14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NP(x0:DT, CD(7), NNS(people)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 x0 , </a:t>
            </a:r>
            <a:r>
              <a:rPr lang="en-US" altLang="zh-CN" sz="1800" dirty="0">
                <a:ea typeface="SimSun" charset="0"/>
                <a:cs typeface="SimSun" charset="0"/>
              </a:rPr>
              <a:t>7</a:t>
            </a:r>
            <a:r>
              <a:rPr lang="zh-CN" altLang="en-US" sz="1800" dirty="0">
                <a:ea typeface="SimSun" charset="0"/>
                <a:cs typeface="SimSun" charset="0"/>
              </a:rPr>
              <a:t>人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VP(VBG(coming), PP(IN(from), x0:NP))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 </a:t>
            </a:r>
            <a:r>
              <a:rPr lang="zh-CN" altLang="en-US" sz="1800" dirty="0" smtClean="0">
                <a:ea typeface="SimSun" charset="0"/>
                <a:cs typeface="SimSun" charset="0"/>
              </a:rPr>
              <a:t>,</a:t>
            </a:r>
            <a:r>
              <a:rPr lang="en-US" altLang="zh-CN" sz="1800" dirty="0" smtClean="0">
                <a:ea typeface="SimSun" charset="0"/>
                <a:cs typeface="SimSun" charset="0"/>
              </a:rPr>
              <a:t>x0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IN(from)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</a:t>
            </a:r>
            <a:r>
              <a:rPr lang="zh-CN" altLang="en-US" sz="1800" dirty="0">
                <a:ea typeface="SimSun" charset="0"/>
                <a:cs typeface="SimSun" charset="0"/>
              </a:rPr>
              <a:t>来自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NP(x0:NNP, x1:CC, x2:NNP)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x0 , x1 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VP(x0:VBP, x1:NP)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S(x0:NP, x1:VP, x2:PUNC)  x0 , x1, x2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ea typeface="SimSun" charset="0"/>
                <a:cs typeface="SimSun" charset="0"/>
              </a:rPr>
              <a:t>NP(x0:NP, x1:VP) </a:t>
            </a:r>
            <a:r>
              <a:rPr lang="en-US" sz="1800" dirty="0">
                <a:ea typeface="SimSun" charset="0"/>
                <a:cs typeface="SimSun" charset="0"/>
                <a:sym typeface="Wingdings" charset="0"/>
              </a:rPr>
              <a:t> x1 , </a:t>
            </a:r>
            <a:r>
              <a:rPr lang="zh-CN" altLang="en-US" sz="1800" dirty="0">
                <a:ea typeface="SimSun" charset="0"/>
                <a:cs typeface="SimSun" charset="0"/>
              </a:rPr>
              <a:t>的 , </a:t>
            </a:r>
            <a:r>
              <a:rPr lang="en-US" altLang="zh-CN" sz="1800" dirty="0">
                <a:ea typeface="SimSun" charset="0"/>
                <a:cs typeface="SimSun" charset="0"/>
              </a:rPr>
              <a:t>x0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zh-CN" sz="1800" dirty="0">
                <a:ea typeface="SimSun" charset="0"/>
                <a:cs typeface="SimSun" charset="0"/>
              </a:rPr>
              <a:t>NP(DT(“the”), x0:JJ, x1:NN) </a:t>
            </a:r>
            <a:r>
              <a:rPr lang="en-US" altLang="zh-CN" sz="1800" dirty="0">
                <a:ea typeface="SimSun" charset="0"/>
                <a:cs typeface="SimSun" charset="0"/>
                <a:sym typeface="Wingdings" charset="0"/>
              </a:rPr>
              <a:t> x0 , x1</a:t>
            </a:r>
            <a:endParaRPr lang="en-US" altLang="zh-CN" sz="1800" dirty="0">
              <a:ea typeface="SimSun" charset="0"/>
              <a:cs typeface="SimSun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1800" dirty="0">
              <a:ea typeface="SimSun" charset="0"/>
              <a:cs typeface="SimSun" charset="0"/>
              <a:sym typeface="Wingdings" charset="0"/>
            </a:endParaRPr>
          </a:p>
        </p:txBody>
      </p:sp>
      <p:sp>
        <p:nvSpPr>
          <p:cNvPr id="470020" name="AutoShape 4"/>
          <p:cNvSpPr>
            <a:spLocks/>
          </p:cNvSpPr>
          <p:nvPr/>
        </p:nvSpPr>
        <p:spPr bwMode="auto">
          <a:xfrm>
            <a:off x="6457950" y="1600200"/>
            <a:ext cx="152400" cy="3429000"/>
          </a:xfrm>
          <a:prstGeom prst="rightBrace">
            <a:avLst>
              <a:gd name="adj1" fmla="val 18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6686550" y="2819400"/>
            <a:ext cx="2305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Contiguous phrase pair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Substitution rules</a:t>
            </a:r>
          </a:p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(alignment templates)</a:t>
            </a:r>
          </a:p>
        </p:txBody>
      </p:sp>
      <p:sp>
        <p:nvSpPr>
          <p:cNvPr id="470022" name="AutoShape 6"/>
          <p:cNvSpPr>
            <a:spLocks/>
          </p:cNvSpPr>
          <p:nvPr/>
        </p:nvSpPr>
        <p:spPr bwMode="auto">
          <a:xfrm>
            <a:off x="6457950" y="5105400"/>
            <a:ext cx="152400" cy="1295400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0023" name="Text Box 7"/>
          <p:cNvSpPr txBox="1">
            <a:spLocks noChangeArrowheads="1"/>
          </p:cNvSpPr>
          <p:nvPr/>
        </p:nvSpPr>
        <p:spPr bwMode="auto">
          <a:xfrm>
            <a:off x="6686550" y="5576888"/>
            <a:ext cx="184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Higher-level rules</a:t>
            </a:r>
          </a:p>
        </p:txBody>
      </p:sp>
      <p:sp>
        <p:nvSpPr>
          <p:cNvPr id="470024" name="Text Box 8"/>
          <p:cNvSpPr txBox="1">
            <a:spLocks noChangeArrowheads="1"/>
          </p:cNvSpPr>
          <p:nvPr/>
        </p:nvSpPr>
        <p:spPr bwMode="auto">
          <a:xfrm>
            <a:off x="5029200" y="3657600"/>
            <a:ext cx="3910996" cy="120032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To translate 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 JJ NN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,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just translate the JJ and then </a:t>
            </a:r>
          </a:p>
          <a:p>
            <a:pPr algn="l"/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translate the NN (drop 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“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the</a:t>
            </a:r>
            <a:r>
              <a:rPr lang="ja-JP" altLang="en-US" sz="240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”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.</a:t>
            </a:r>
            <a:endParaRPr lang="en-US" sz="2400" dirty="0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470025" name="Line 9"/>
          <p:cNvSpPr>
            <a:spLocks noChangeShapeType="1"/>
          </p:cNvSpPr>
          <p:nvPr/>
        </p:nvSpPr>
        <p:spPr bwMode="auto">
          <a:xfrm flipH="1">
            <a:off x="4648200" y="5181600"/>
            <a:ext cx="990600" cy="106680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6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lossed_chines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059" y="1329902"/>
            <a:ext cx="4672523" cy="2631540"/>
          </a:xfrm>
          <a:prstGeom prst="rect">
            <a:avLst/>
          </a:prstGeom>
          <a:scene3d>
            <a:camera prst="perspectiveContrastingRightFacing">
              <a:rot lat="21300000" lon="20400000" rev="213211"/>
            </a:camera>
            <a:lightRig rig="threePt" dir="t"/>
          </a:scene3d>
        </p:spPr>
      </p:pic>
      <p:pic>
        <p:nvPicPr>
          <p:cNvPr id="37" name="Picture 3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099345" y="2386804"/>
            <a:ext cx="3399166" cy="1711551"/>
          </a:xfrm>
          <a:prstGeom prst="rect">
            <a:avLst/>
          </a:prstGeom>
          <a:noFill/>
          <a:ln/>
          <a:effectLst/>
          <a:scene3d>
            <a:camera prst="perspectiveContrastingLeftFacing">
              <a:rot lat="540000" lon="2400000" rev="21386789"/>
            </a:camera>
            <a:lightRig rig="threePt" dir="t"/>
          </a:scene3d>
        </p:spPr>
      </p:pic>
      <p:pic>
        <p:nvPicPr>
          <p:cNvPr id="39" name="Picture 38" descr="align_grid_noword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72611" y="1883546"/>
            <a:ext cx="6132129" cy="4959991"/>
          </a:xfrm>
          <a:prstGeom prst="rect">
            <a:avLst/>
          </a:prstGeom>
          <a:scene3d>
            <a:camera prst="perspectiveRelaxed">
              <a:rot lat="17868000" lon="17880000" rev="3912000"/>
            </a:camera>
            <a:lightRig rig="threePt" dir="t"/>
          </a:scene3d>
        </p:spPr>
      </p:pic>
      <p:pic>
        <p:nvPicPr>
          <p:cNvPr id="34821" name="Picture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5895975"/>
            <a:ext cx="267176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Isosceles Triangle 6"/>
          <p:cNvSpPr>
            <a:spLocks noChangeArrowheads="1"/>
          </p:cNvSpPr>
          <p:nvPr/>
        </p:nvSpPr>
        <p:spPr bwMode="auto">
          <a:xfrm>
            <a:off x="4559300" y="5946775"/>
            <a:ext cx="261938" cy="180975"/>
          </a:xfrm>
          <a:prstGeom prst="triangle">
            <a:avLst>
              <a:gd name="adj" fmla="val 50000"/>
            </a:avLst>
          </a:prstGeom>
          <a:solidFill>
            <a:srgbClr val="0000FA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641350"/>
            <a:endParaRPr lang="en-US" sz="3000" smtClean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  <a:sym typeface="Arial Narrow" charset="0"/>
            </a:endParaRPr>
          </a:p>
        </p:txBody>
      </p:sp>
      <p:sp>
        <p:nvSpPr>
          <p:cNvPr id="34823" name="Isosceles Triangle 7"/>
          <p:cNvSpPr>
            <a:spLocks noChangeArrowheads="1"/>
          </p:cNvSpPr>
          <p:nvPr/>
        </p:nvSpPr>
        <p:spPr bwMode="auto">
          <a:xfrm>
            <a:off x="4968875" y="5946775"/>
            <a:ext cx="263525" cy="180975"/>
          </a:xfrm>
          <a:prstGeom prst="triangle">
            <a:avLst>
              <a:gd name="adj" fmla="val 50000"/>
            </a:avLst>
          </a:prstGeom>
          <a:solidFill>
            <a:srgbClr val="C8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defTabSz="641350"/>
            <a:endParaRPr lang="en-US" sz="3000" smtClean="0">
              <a:solidFill>
                <a:srgbClr val="000000"/>
              </a:solidFill>
              <a:latin typeface="Arial Narrow" charset="0"/>
              <a:ea typeface="ヒラギノ角ゴ Pro W3" charset="0"/>
              <a:cs typeface="ヒラギノ角ゴ Pro W3" charset="0"/>
              <a:sym typeface="Arial Narrow" charset="0"/>
            </a:endParaRPr>
          </a:p>
        </p:txBody>
      </p:sp>
      <p:pic>
        <p:nvPicPr>
          <p:cNvPr id="34824" name="Picture 8" descr="align_grid_nowords_eve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5921375"/>
            <a:ext cx="269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6"/>
          <p:cNvSpPr txBox="1">
            <a:spLocks noChangeArrowheads="1"/>
          </p:cNvSpPr>
          <p:nvPr/>
        </p:nvSpPr>
        <p:spPr bwMode="auto">
          <a:xfrm>
            <a:off x="6175375" y="5895975"/>
            <a:ext cx="5032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75000"/>
              </a:spcBef>
            </a:pPr>
            <a:r>
              <a:rPr lang="en-US" sz="1700" smtClean="0">
                <a:solidFill>
                  <a:srgbClr val="C80000"/>
                </a:solidFill>
                <a:latin typeface="Times New Roman" charset="0"/>
                <a:cs typeface="Times New Roman" charset="0"/>
              </a:rPr>
              <a:t>EN</a:t>
            </a:r>
          </a:p>
        </p:txBody>
      </p:sp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5675313" y="5870575"/>
            <a:ext cx="723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75000"/>
              </a:spcBef>
            </a:pPr>
            <a:r>
              <a:rPr lang="zh-CN" altLang="en-US" sz="1700" smtClean="0">
                <a:solidFill>
                  <a:srgbClr val="0000D0"/>
                </a:solidFill>
                <a:latin typeface="SimSun" charset="0"/>
                <a:ea typeface="SimSun" charset="0"/>
                <a:cs typeface="Times New Roman" charset="0"/>
              </a:rPr>
              <a:t>中文</a:t>
            </a:r>
            <a:endParaRPr lang="en-US" sz="1700" smtClean="0">
              <a:solidFill>
                <a:srgbClr val="0000D0"/>
              </a:solidFill>
              <a:latin typeface="SimSun" charset="0"/>
              <a:ea typeface="SimSun" charset="0"/>
              <a:cs typeface="Times New Roman" charset="0"/>
            </a:endParaRP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2193925" y="5741988"/>
            <a:ext cx="4649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sz="220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Build a model</a:t>
            </a:r>
          </a:p>
        </p:txBody>
      </p:sp>
      <p:sp>
        <p:nvSpPr>
          <p:cNvPr id="3482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Tree to tree example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2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Problems </a:t>
            </a:r>
            <a:r>
              <a:rPr lang="en-US" sz="4000" dirty="0"/>
              <a:t>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Language </a:t>
            </a:r>
            <a:r>
              <a:rPr lang="en-US" sz="2800" dirty="0" smtClean="0">
                <a:solidFill>
                  <a:srgbClr val="B3B3B3"/>
                </a:solidFill>
              </a:rPr>
              <a:t>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Translation </a:t>
            </a:r>
            <a:r>
              <a:rPr lang="en-US" sz="2800" dirty="0" smtClean="0">
                <a:solidFill>
                  <a:srgbClr val="B3B3B3"/>
                </a:solidFill>
              </a:rPr>
              <a:t>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Decoding</a:t>
            </a:r>
            <a:endParaRPr lang="en-US" sz="2800" b="1" dirty="0" smtClean="0">
              <a:solidFill>
                <a:srgbClr val="FF66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Parameter </a:t>
            </a:r>
            <a:r>
              <a:rPr lang="en-US" sz="2800" dirty="0" smtClean="0">
                <a:solidFill>
                  <a:srgbClr val="B3B3B3"/>
                </a:solidFill>
              </a:rPr>
              <a:t>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Evaluation</a:t>
            </a:r>
            <a:endParaRPr lang="en-US" sz="2800" dirty="0" smtClean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4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sz="28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Of all conceivable English word strings, find the one maximizing </a:t>
            </a:r>
            <a:r>
              <a:rPr lang="en-US" sz="2800" dirty="0" err="1"/>
              <a:t>P(e</a:t>
            </a:r>
            <a:r>
              <a:rPr lang="en-US" sz="2800" dirty="0"/>
              <a:t>) </a:t>
            </a:r>
            <a:r>
              <a:rPr lang="en-US" sz="2000" dirty="0" err="1"/>
              <a:t>x</a:t>
            </a:r>
            <a:r>
              <a:rPr lang="en-US" sz="2800" dirty="0"/>
              <a:t> </a:t>
            </a:r>
            <a:r>
              <a:rPr lang="en-US" sz="2800" dirty="0" err="1"/>
              <a:t>P(f</a:t>
            </a:r>
            <a:r>
              <a:rPr lang="en-US" sz="2800" dirty="0"/>
              <a:t> | </a:t>
            </a:r>
            <a:r>
              <a:rPr lang="en-US" sz="2800" dirty="0" err="1"/>
              <a:t>e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Decoding is an NP-</a:t>
            </a:r>
            <a:r>
              <a:rPr lang="en-US" sz="2800" dirty="0" smtClean="0"/>
              <a:t>complete problem! </a:t>
            </a:r>
            <a:r>
              <a:rPr lang="en-US" sz="2800" dirty="0" smtClean="0"/>
              <a:t>(for many translation </a:t>
            </a:r>
            <a:r>
              <a:rPr lang="en-US" sz="2800" dirty="0" smtClean="0"/>
              <a:t>models)</a:t>
            </a: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Several decoding strategies </a:t>
            </a:r>
            <a:r>
              <a:rPr lang="en-US" sz="2800" dirty="0"/>
              <a:t>are</a:t>
            </a:r>
            <a:r>
              <a:rPr lang="en-US" sz="2800" dirty="0" smtClean="0"/>
              <a:t> often available</a:t>
            </a:r>
          </a:p>
        </p:txBody>
      </p:sp>
    </p:spTree>
    <p:extLst>
      <p:ext uri="{BB962C8B-B14F-4D97-AF65-F5344CB8AC3E}">
        <p14:creationId xmlns:p14="http://schemas.microsoft.com/office/powerpoint/2010/main" val="279070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567356"/>
              </p:ext>
            </p:extLst>
          </p:nvPr>
        </p:nvGraphicFramePr>
        <p:xfrm>
          <a:off x="2867025" y="2590800"/>
          <a:ext cx="104933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3" imgW="482600" imgH="203200" progId="Equation.3">
                  <p:embed/>
                </p:oleObj>
              </mc:Choice>
              <mc:Fallback>
                <p:oleObj name="Equation" r:id="rId3" imgW="482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7025" y="2590800"/>
                        <a:ext cx="1049338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581400"/>
            <a:ext cx="8566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estimate this from a corpus, what does this represent?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7289" y="4648200"/>
            <a:ext cx="6479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Probability that </a:t>
            </a:r>
            <a:r>
              <a:rPr lang="en-US" sz="2400" i="1" dirty="0" smtClean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 is aligned to </a:t>
            </a:r>
            <a:r>
              <a:rPr lang="en-US" sz="2400" i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in the corpus.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9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</a:t>
            </a:r>
            <a:endParaRPr lang="en-US" sz="2800" dirty="0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1"/>
            <a:ext cx="8610600" cy="3581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Of all conceivable English word strings, find the one maximizing </a:t>
            </a:r>
            <a:r>
              <a:rPr lang="en-US" sz="2800" b="1" dirty="0">
                <a:solidFill>
                  <a:srgbClr val="FF6600"/>
                </a:solidFill>
              </a:rPr>
              <a:t>P(e) </a:t>
            </a:r>
            <a:r>
              <a:rPr lang="en-US" sz="2000" b="1" dirty="0">
                <a:solidFill>
                  <a:srgbClr val="FF6600"/>
                </a:solidFill>
              </a:rPr>
              <a:t>x</a:t>
            </a:r>
            <a:r>
              <a:rPr lang="en-US" sz="2800" b="1" dirty="0">
                <a:solidFill>
                  <a:srgbClr val="FF6600"/>
                </a:solidFill>
              </a:rPr>
              <a:t> P(f | e</a:t>
            </a:r>
            <a:r>
              <a:rPr lang="en-US" sz="2800" b="1" dirty="0" smtClean="0">
                <a:solidFill>
                  <a:srgbClr val="FF6600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Decoding is an NP-complete problem! (for many translation models)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Several decoding strategies are often available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5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Phrase-Based Decoding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0425"/>
            <a:ext cx="89201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9700" y="156845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ea typeface="SimSun" charset="0"/>
                <a:cs typeface="Arial Unicode MS" charset="0"/>
              </a:rPr>
              <a:t>这     7人   中包括    来自    法国   和   俄罗斯   的          宇航            员         .</a:t>
            </a:r>
            <a: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  <a:t/>
            </a:r>
            <a:b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</a:br>
            <a:endParaRPr lang="en-GB" sz="1600">
              <a:solidFill>
                <a:srgbClr val="000000"/>
              </a:solidFill>
              <a:ea typeface="SimSun" charset="0"/>
              <a:cs typeface="Arial Unicode MS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381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3684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2066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21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3824288" y="1447800"/>
            <a:ext cx="4762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3846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52705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7277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43915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836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560" name="Rectangle 16"/>
          <p:cNvSpPr>
            <a:spLocks noChangeArrowheads="1"/>
          </p:cNvSpPr>
          <p:nvPr/>
        </p:nvSpPr>
        <p:spPr bwMode="auto">
          <a:xfrm>
            <a:off x="152400" y="56388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66800" y="5867400"/>
            <a:ext cx="685800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dirty="0" smtClean="0">
                <a:solidFill>
                  <a:srgbClr val="FF0000"/>
                </a:solidFill>
                <a:ea typeface="Arial Unicode MS" charset="0"/>
                <a:cs typeface="Arial" charset="0"/>
              </a:rPr>
              <a:t>What is the best translation?</a:t>
            </a:r>
            <a:endParaRPr lang="en-US" sz="3200" dirty="0">
              <a:solidFill>
                <a:srgbClr val="FF0000"/>
              </a:solidFill>
              <a:ea typeface="Arial Unicode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141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31188" cy="1144588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Arial" charset="0"/>
              </a:rPr>
              <a:t>Phrase-Based Decoding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130425"/>
            <a:ext cx="892016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39700" y="1568450"/>
            <a:ext cx="876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000000"/>
                </a:solidFill>
                <a:ea typeface="SimSun" charset="0"/>
                <a:cs typeface="Arial Unicode MS" charset="0"/>
              </a:rPr>
              <a:t>这     7人   中包括    来自    法国   和   俄罗斯   的          宇航            员         .</a:t>
            </a:r>
            <a: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  <a:t/>
            </a:r>
            <a:br>
              <a:rPr lang="en-GB" sz="1600">
                <a:solidFill>
                  <a:srgbClr val="000000"/>
                </a:solidFill>
                <a:ea typeface="SimSun" charset="0"/>
                <a:cs typeface="Arial Unicode MS" charset="0"/>
              </a:rPr>
            </a:br>
            <a:endParaRPr lang="en-GB" sz="1600">
              <a:solidFill>
                <a:srgbClr val="000000"/>
              </a:solidFill>
              <a:ea typeface="SimSun" charset="0"/>
              <a:cs typeface="Arial Unicode MS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6381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3684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22066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121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3824288" y="1447800"/>
            <a:ext cx="4762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438467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52705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572770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439150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836025" y="1447800"/>
            <a:ext cx="4763" cy="838200"/>
          </a:xfrm>
          <a:prstGeom prst="line">
            <a:avLst/>
          </a:prstGeom>
          <a:noFill/>
          <a:ln w="2844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560" name="Rectangle 16"/>
          <p:cNvSpPr>
            <a:spLocks noChangeArrowheads="1"/>
          </p:cNvSpPr>
          <p:nvPr/>
        </p:nvSpPr>
        <p:spPr bwMode="auto">
          <a:xfrm>
            <a:off x="152400" y="5638800"/>
            <a:ext cx="487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66800" y="5715000"/>
            <a:ext cx="6858000" cy="9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800" dirty="0" smtClean="0">
                <a:solidFill>
                  <a:srgbClr val="0000FF"/>
                </a:solidFill>
                <a:ea typeface="Arial Unicode MS" charset="0"/>
                <a:cs typeface="Arial" charset="0"/>
              </a:rPr>
              <a:t>These 7 people include astronauts coming from France and Russia.</a:t>
            </a:r>
            <a:endParaRPr lang="en-US" sz="2800" dirty="0">
              <a:solidFill>
                <a:srgbClr val="0000FF"/>
              </a:solidFill>
              <a:ea typeface="Arial Unicode MS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109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Hypotheis Lattices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579938"/>
            <a:ext cx="8697913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4641850"/>
            <a:ext cx="87725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822700"/>
            <a:ext cx="884713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82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860800"/>
            <a:ext cx="87725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5883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7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Problems </a:t>
            </a:r>
            <a:r>
              <a:rPr lang="en-US" sz="4000" dirty="0"/>
              <a:t>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Language </a:t>
            </a:r>
            <a:r>
              <a:rPr lang="en-US" sz="2800" dirty="0" smtClean="0">
                <a:solidFill>
                  <a:srgbClr val="B3B3B3"/>
                </a:solidFill>
              </a:rPr>
              <a:t>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Translation </a:t>
            </a:r>
            <a:r>
              <a:rPr lang="en-US" sz="2800" dirty="0" smtClean="0">
                <a:solidFill>
                  <a:srgbClr val="B3B3B3"/>
                </a:solidFill>
              </a:rPr>
              <a:t>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B3B3B3"/>
                </a:solidFill>
              </a:rPr>
              <a:t>Decoding</a:t>
            </a:r>
            <a:endParaRPr lang="en-US" sz="2800" dirty="0" smtClean="0">
              <a:solidFill>
                <a:srgbClr val="B3B3B3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Parameter </a:t>
            </a:r>
            <a:r>
              <a:rPr lang="en-US" sz="2800" b="1" dirty="0" smtClean="0">
                <a:solidFill>
                  <a:srgbClr val="FF6600"/>
                </a:solidFill>
              </a:rPr>
              <a:t>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Evaluation</a:t>
            </a:r>
            <a:endParaRPr lang="en-US" sz="28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Problem:  Learn Lambdas</a:t>
            </a:r>
          </a:p>
        </p:txBody>
      </p:sp>
      <p:graphicFrame>
        <p:nvGraphicFramePr>
          <p:cNvPr id="55398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990600"/>
          <a:ext cx="2514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5" name="Equation" r:id="rId4" imgW="1435497" imgH="419497" progId="Equation.3">
                  <p:embed/>
                </p:oleObj>
              </mc:Choice>
              <mc:Fallback>
                <p:oleObj name="Equation" r:id="rId4" imgW="1435497" imgH="419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2514600" cy="735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920875"/>
          <a:ext cx="21336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6" name="Equation" r:id="rId6" imgW="1549797" imgH="559197" progId="Equation.3">
                  <p:embed/>
                </p:oleObj>
              </mc:Choice>
              <mc:Fallback>
                <p:oleObj name="Equation" r:id="rId6" imgW="15497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20875"/>
                        <a:ext cx="2133600" cy="769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65263" y="2990850"/>
          <a:ext cx="4537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7" name="Equation" r:id="rId8" imgW="2807097" imgH="559197" progId="Equation.3">
                  <p:embed/>
                </p:oleObj>
              </mc:Choice>
              <mc:Fallback>
                <p:oleObj name="Equation" r:id="rId8" imgW="280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990850"/>
                        <a:ext cx="4537075" cy="903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609600" y="4151313"/>
          <a:ext cx="8535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8" name="Equation" r:id="rId10" imgW="4318397" imgH="533797" progId="Equation.3">
                  <p:embed/>
                </p:oleObj>
              </mc:Choice>
              <mc:Fallback>
                <p:oleObj name="Equation" r:id="rId10" imgW="4318397" imgH="533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51313"/>
                        <a:ext cx="8535988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8" name="Object 14"/>
          <p:cNvGraphicFramePr>
            <a:graphicFrameLocks noChangeAspect="1"/>
          </p:cNvGraphicFramePr>
          <p:nvPr/>
        </p:nvGraphicFramePr>
        <p:xfrm>
          <a:off x="1143000" y="5227637"/>
          <a:ext cx="27940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89" name="Equation" r:id="rId12" imgW="1524397" imgH="889397" progId="Equation.3">
                  <p:embed/>
                </p:oleObj>
              </mc:Choice>
              <mc:Fallback>
                <p:oleObj name="Equation" r:id="rId12" imgW="1524397" imgH="889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7637"/>
                        <a:ext cx="2794000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5638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How should we optimize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3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Problem:  Learn Lambdas</a:t>
            </a:r>
          </a:p>
        </p:txBody>
      </p:sp>
      <p:graphicFrame>
        <p:nvGraphicFramePr>
          <p:cNvPr id="55398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990600"/>
          <a:ext cx="25146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04" name="Equation" r:id="rId4" imgW="1435497" imgH="419497" progId="Equation.3">
                  <p:embed/>
                </p:oleObj>
              </mc:Choice>
              <mc:Fallback>
                <p:oleObj name="Equation" r:id="rId4" imgW="1435497" imgH="4194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990600"/>
                        <a:ext cx="2514600" cy="7350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5400" y="1920875"/>
          <a:ext cx="21336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05" name="Equation" r:id="rId6" imgW="1549797" imgH="559197" progId="Equation.3">
                  <p:embed/>
                </p:oleObj>
              </mc:Choice>
              <mc:Fallback>
                <p:oleObj name="Equation" r:id="rId6" imgW="15497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20875"/>
                        <a:ext cx="2133600" cy="769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65263" y="2990850"/>
          <a:ext cx="4537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06" name="Equation" r:id="rId8" imgW="2807097" imgH="559197" progId="Equation.3">
                  <p:embed/>
                </p:oleObj>
              </mc:Choice>
              <mc:Fallback>
                <p:oleObj name="Equation" r:id="rId8" imgW="2807097" imgH="5591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2990850"/>
                        <a:ext cx="4537075" cy="903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609600" y="4151313"/>
          <a:ext cx="853598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07" name="Equation" r:id="rId10" imgW="4318397" imgH="533797" progId="Equation.3">
                  <p:embed/>
                </p:oleObj>
              </mc:Choice>
              <mc:Fallback>
                <p:oleObj name="Equation" r:id="rId10" imgW="4318397" imgH="5337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51313"/>
                        <a:ext cx="8535988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998" name="Object 14"/>
          <p:cNvGraphicFramePr>
            <a:graphicFrameLocks noChangeAspect="1"/>
          </p:cNvGraphicFramePr>
          <p:nvPr/>
        </p:nvGraphicFramePr>
        <p:xfrm>
          <a:off x="1143000" y="5227637"/>
          <a:ext cx="2794000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308" name="Equation" r:id="rId12" imgW="1524397" imgH="889397" progId="Equation.3">
                  <p:embed/>
                </p:oleObj>
              </mc:Choice>
              <mc:Fallback>
                <p:oleObj name="Equation" r:id="rId12" imgW="1524397" imgH="88939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27637"/>
                        <a:ext cx="2794000" cy="163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51054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Given a data set with foreign/English sentences, find the </a:t>
            </a:r>
            <a:r>
              <a:rPr lang="en-US" sz="2000" dirty="0" err="1" smtClean="0">
                <a:solidFill>
                  <a:srgbClr val="0000FF"/>
                </a:solidFill>
              </a:rPr>
              <a:t>λ’s</a:t>
            </a:r>
            <a:r>
              <a:rPr lang="en-US" sz="2000" dirty="0" smtClean="0">
                <a:solidFill>
                  <a:srgbClr val="0000FF"/>
                </a:solidFill>
              </a:rPr>
              <a:t> that: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maximize the likelihood of the data</a:t>
            </a:r>
          </a:p>
          <a:p>
            <a:pPr algn="l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 maximize an evaluation criterion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Problems </a:t>
            </a:r>
            <a:r>
              <a:rPr lang="en-US" sz="4000" dirty="0"/>
              <a:t>for Statistical MT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868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Language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Translation modeling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Decoding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Parameter optimization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6600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93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74320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we do it?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data might be useful?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8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 Evaluation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Source only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Manual</a:t>
            </a:r>
            <a:r>
              <a:rPr lang="en-US" sz="20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SSER (subjective sentence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Correct/Incorrect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Error categorization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Extrinsic: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Objective </a:t>
            </a:r>
            <a:r>
              <a:rPr lang="en-US" sz="2000" dirty="0"/>
              <a:t>usage testing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Automatic</a:t>
            </a:r>
            <a:r>
              <a:rPr lang="en-US" sz="20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WER (word error rate)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BLEU (Bilingual Evaluation Understudy)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NIST</a:t>
            </a:r>
            <a:endParaRPr lang="en-US" sz="1800" dirty="0"/>
          </a:p>
        </p:txBody>
      </p:sp>
      <p:pic>
        <p:nvPicPr>
          <p:cNvPr id="206852" name="Picture 4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3" name="Picture 5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4" name="Picture 6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6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6" name="Picture 8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148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7" name="Picture 9" descr="helicopter%20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11334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3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035049"/>
              </p:ext>
            </p:extLst>
          </p:nvPr>
        </p:nvGraphicFramePr>
        <p:xfrm>
          <a:off x="2743200" y="2590800"/>
          <a:ext cx="12969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86" name="Equation" r:id="rId3" imgW="596900" imgH="203200" progId="Equation.3">
                  <p:embed/>
                </p:oleObj>
              </mc:Choice>
              <mc:Fallback>
                <p:oleObj name="Equation" r:id="rId3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2590800"/>
                        <a:ext cx="1296988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59107" y="2463224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14800"/>
            <a:ext cx="7301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we have the alignments, how do we estimate this?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6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Common NLP/machine learning/AI approach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204394"/>
            <a:ext cx="2209800" cy="95410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sentence pairs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68752" y="3747195"/>
            <a:ext cx="1600200" cy="53340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968752" y="4737795"/>
            <a:ext cx="1600200" cy="6527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68952" y="2895600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Training sentence pairs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68952" y="4698088"/>
            <a:ext cx="2286000" cy="1384995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Testing sentence pairs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793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Evaluation</a:t>
            </a:r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733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Reference (human)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8000"/>
                </a:solidFill>
              </a:rPr>
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0" y="1600200"/>
            <a:ext cx="411480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Machine translation:</a:t>
            </a:r>
            <a:r>
              <a:rPr lang="en-US" sz="1600" dirty="0">
                <a:solidFill>
                  <a:srgbClr val="C08080"/>
                </a:solidFill>
              </a:rPr>
              <a:t>  </a:t>
            </a:r>
            <a:br>
              <a:rPr lang="en-US" sz="1600" dirty="0">
                <a:solidFill>
                  <a:srgbClr val="C08080"/>
                </a:solidFill>
              </a:rPr>
            </a:br>
            <a:r>
              <a:rPr lang="en-US" sz="1600" dirty="0">
                <a:solidFill>
                  <a:srgbClr val="0000FF"/>
                </a:solidFill>
              </a:rPr>
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4495800"/>
            <a:ext cx="4572000" cy="181588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pPr algn="l"/>
            <a:r>
              <a:rPr lang="en-US" sz="1600" b="1" dirty="0" smtClean="0"/>
              <a:t>Machine translation 2:</a:t>
            </a:r>
          </a:p>
          <a:p>
            <a:pPr algn="l"/>
            <a:r>
              <a:rPr lang="en-US" sz="1600" dirty="0" smtClean="0">
                <a:solidFill>
                  <a:srgbClr val="0000FF"/>
                </a:solidFill>
              </a:rPr>
              <a:t>United </a:t>
            </a:r>
            <a:r>
              <a:rPr lang="en-US" sz="1600" dirty="0">
                <a:solidFill>
                  <a:srgbClr val="0000FF"/>
                </a:solidFill>
              </a:rPr>
              <a:t>States Office of the Guam International Airport and were received by a man claiming to be Saudi Arabian businessman Osama bin Laden, sent emails, threats to airports and other public places will launch a biological or chemical attack, remain on high alert in Guam.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5013" y="5093149"/>
            <a:ext cx="1108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311481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Basic idea: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Combination of n</a:t>
            </a:r>
            <a:r>
              <a:rPr lang="en-US" sz="2000" dirty="0" smtClean="0"/>
              <a:t>-</a:t>
            </a:r>
            <a:r>
              <a:rPr lang="en-US" sz="2000" dirty="0"/>
              <a:t>gram </a:t>
            </a:r>
            <a:r>
              <a:rPr lang="en-US" sz="2000" dirty="0" smtClean="0"/>
              <a:t>precisions of varying size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FF6600"/>
                </a:solidFill>
              </a:rPr>
              <a:t>What </a:t>
            </a:r>
            <a:r>
              <a:rPr lang="en-US" sz="2000" dirty="0">
                <a:solidFill>
                  <a:srgbClr val="FF6600"/>
                </a:solidFill>
              </a:rPr>
              <a:t>percentage of machine n-grams can be found in the reference translation? </a:t>
            </a:r>
          </a:p>
        </p:txBody>
      </p:sp>
    </p:spTree>
    <p:extLst>
      <p:ext uri="{BB962C8B-B14F-4D97-AF65-F5344CB8AC3E}">
        <p14:creationId xmlns:p14="http://schemas.microsoft.com/office/powerpoint/2010/main" val="308841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442" name="Group 2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43" name="Text Box 3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U.S. island of Guam is maintaining a high state of alert after the Guam airport and its offices both received an e-mail from someone calling himself the Saudi Arabian Osama bin Laden and threatening a biological/chemical attack against public places such as the airport .</a:t>
              </a:r>
            </a:p>
          </p:txBody>
        </p:sp>
        <p:sp>
          <p:nvSpPr>
            <p:cNvPr id="189444" name="Text Box 4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, which threatens to launch a biochemical attack on such public places as airport . Guam authority has been on alert . </a:t>
              </a:r>
            </a:p>
          </p:txBody>
        </p:sp>
        <p:sp>
          <p:nvSpPr>
            <p:cNvPr id="189445" name="Text Box 5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rich businessman from Saudi Arabia . They said there would be biochemistry air raid to Guam Airport and other public places . Guam needs to be in high precaution about this matter . </a:t>
              </a:r>
            </a:p>
          </p:txBody>
        </p:sp>
        <p:sp>
          <p:nvSpPr>
            <p:cNvPr id="189446" name="Text Box 6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International Airport and its offices are maintaining a high state of alert after receiving an e-mail that was from a person claiming to be the wealthy Saudi Arabian businessman Bin Laden and that threatened to launch a biological and chemical attack on the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47" name="Text Box 7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chemeClr val="accent2"/>
                  </a:solidFill>
                </a:rPr>
                <a:t>The American [?] international airport and its the office all receives one calls self the sand Arab rich business [?] and so on electronic mail , which sends out ;  The threat will be able after public place and so on the airport to start the biochemistry attack , [?] highly alerts after the maintenance.</a:t>
              </a:r>
            </a:p>
          </p:txBody>
        </p:sp>
      </p:grpSp>
      <p:sp>
        <p:nvSpPr>
          <p:cNvPr id="189448" name="Rectangle 8"/>
          <p:cNvSpPr>
            <a:spLocks noChangeArrowheads="1"/>
          </p:cNvSpPr>
          <p:nvPr/>
        </p:nvSpPr>
        <p:spPr bwMode="auto">
          <a:xfrm>
            <a:off x="381000" y="0"/>
            <a:ext cx="8382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</a:pPr>
            <a:r>
              <a:rPr lang="en-US" sz="4400">
                <a:solidFill>
                  <a:schemeClr val="tx2"/>
                </a:solidFill>
              </a:rPr>
              <a:t>Multiple Reference Translations</a:t>
            </a:r>
          </a:p>
        </p:txBody>
      </p:sp>
      <p:grpSp>
        <p:nvGrpSpPr>
          <p:cNvPr id="189449" name="Group 9"/>
          <p:cNvGrpSpPr>
            <a:grpSpLocks/>
          </p:cNvGrpSpPr>
          <p:nvPr/>
        </p:nvGrpSpPr>
        <p:grpSpPr bwMode="auto">
          <a:xfrm>
            <a:off x="685800" y="1752600"/>
            <a:ext cx="7620000" cy="4673600"/>
            <a:chOff x="432" y="1104"/>
            <a:chExt cx="4800" cy="2944"/>
          </a:xfrm>
        </p:grpSpPr>
        <p:sp>
          <p:nvSpPr>
            <p:cNvPr id="189450" name="Text Box 10"/>
            <p:cNvSpPr txBox="1">
              <a:spLocks noChangeArrowheads="1"/>
            </p:cNvSpPr>
            <p:nvPr/>
          </p:nvSpPr>
          <p:spPr bwMode="auto">
            <a:xfrm>
              <a:off x="432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1: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U.S. island of Guam is maintaining a high state of alert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rgbClr val="009900"/>
                  </a:solidFill>
                </a:rPr>
                <a:t> Guam airport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its offices both received an e-mail from someone calling himself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rgbClr val="009900"/>
                  </a:solidFill>
                </a:rPr>
                <a:t> Saudi Arabian Osama bin Laden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rgbClr val="009900"/>
                  </a:solidFill>
                </a:rPr>
                <a:t> threatening a biological/chemical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rgbClr val="009900"/>
                  </a:solidFill>
                </a:rPr>
                <a:t> against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rgbClr val="009900"/>
                  </a:solidFill>
                </a:rPr>
                <a:t> places such as </a:t>
              </a:r>
              <a:r>
                <a:rPr lang="en-US" sz="1000">
                  <a:solidFill>
                    <a:srgbClr val="C00000"/>
                  </a:solidFill>
                </a:rPr>
                <a:t>the airport</a:t>
              </a:r>
              <a:r>
                <a:rPr lang="en-US" sz="1000">
                  <a:solidFill>
                    <a:srgbClr val="009900"/>
                  </a:solidFill>
                </a:rPr>
                <a:t> .</a:t>
              </a:r>
            </a:p>
          </p:txBody>
        </p:sp>
        <p:sp>
          <p:nvSpPr>
            <p:cNvPr id="189451" name="Text Box 11"/>
            <p:cNvSpPr txBox="1">
              <a:spLocks noChangeArrowheads="1"/>
            </p:cNvSpPr>
            <p:nvPr/>
          </p:nvSpPr>
          <p:spPr bwMode="auto">
            <a:xfrm>
              <a:off x="432" y="3120"/>
              <a:ext cx="1584" cy="8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3: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The US International Airport of Guam and its office has received an email from a self-claimed Arabian millionaire named Laden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rgbClr val="009900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rgbClr val="009900"/>
                  </a:solidFill>
                </a:rPr>
                <a:t> threatens to launch a biochemical attack on such public places as airport . Guam authority has been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rgbClr val="009900"/>
                  </a:solidFill>
                </a:rPr>
                <a:t> alert . </a:t>
              </a:r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3648" y="3120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4: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US Guam International Airport and its office received an email from Mr. Bin Laden and other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rgbClr val="009900"/>
                  </a:solidFill>
                </a:rPr>
                <a:t> businessman from Saudi Arabia . They said there would be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rgbClr val="009900"/>
                  </a:solidFill>
                </a:rPr>
                <a:t> air raid to Guam Airport and other public places . Guam needs to be in high precaution about this matter . </a:t>
              </a:r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3648" y="1104"/>
              <a:ext cx="1584" cy="9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Reference translation 2: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009900"/>
                  </a:solidFill>
                </a:rPr>
                <a:t>Guam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rgbClr val="009900"/>
                  </a:solidFill>
                </a:rPr>
                <a:t> offices are maintaining a high state of alert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rgbClr val="009900"/>
                  </a:solidFill>
                </a:rPr>
                <a:t> receiving an e-mail that was from a person claiming </a:t>
              </a:r>
              <a:r>
                <a:rPr lang="en-US" sz="1000">
                  <a:solidFill>
                    <a:srgbClr val="800000"/>
                  </a:solidFill>
                </a:rPr>
                <a:t>to be </a:t>
              </a:r>
              <a:r>
                <a:rPr lang="en-US" sz="1000">
                  <a:solidFill>
                    <a:srgbClr val="009900"/>
                  </a:solidFill>
                </a:rPr>
                <a:t>the wealthy Saudi Arabian businessman Bin Laden and that threatened to launch a biological and chemical attack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rgbClr val="009900"/>
                  </a:solidFill>
                </a:rPr>
                <a:t> airport and other public places .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2064" y="2064"/>
              <a:ext cx="1536" cy="10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12713" indent="-112713"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000" b="1"/>
                <a:t>Machine translation:</a:t>
              </a:r>
              <a:r>
                <a:rPr lang="en-US" sz="1000">
                  <a:solidFill>
                    <a:srgbClr val="C08080"/>
                  </a:solidFill>
                </a:rPr>
                <a:t>  </a:t>
              </a:r>
              <a:br>
                <a:rPr lang="en-US" sz="1000">
                  <a:solidFill>
                    <a:srgbClr val="C08080"/>
                  </a:solidFill>
                </a:rPr>
              </a:b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American [?] </a:t>
              </a:r>
              <a:r>
                <a:rPr lang="en-US" sz="1000">
                  <a:solidFill>
                    <a:srgbClr val="FF0000"/>
                  </a:solidFill>
                </a:rPr>
                <a:t>international airport and its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the</a:t>
              </a:r>
              <a:r>
                <a:rPr lang="en-US" sz="1000">
                  <a:solidFill>
                    <a:schemeClr val="accent2"/>
                  </a:solidFill>
                </a:rPr>
                <a:t> office all receives one calls self the sand Arab </a:t>
              </a:r>
              <a:r>
                <a:rPr lang="en-US" sz="1000">
                  <a:solidFill>
                    <a:srgbClr val="800000"/>
                  </a:solidFill>
                </a:rPr>
                <a:t>rich</a:t>
              </a:r>
              <a:r>
                <a:rPr lang="en-US" sz="1000">
                  <a:solidFill>
                    <a:schemeClr val="accent2"/>
                  </a:solidFill>
                </a:rPr>
                <a:t> business [?]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800000"/>
                  </a:solidFill>
                </a:rPr>
                <a:t>on</a:t>
              </a:r>
              <a:r>
                <a:rPr lang="en-US" sz="1000">
                  <a:solidFill>
                    <a:schemeClr val="accent2"/>
                  </a:solidFill>
                </a:rPr>
                <a:t> electronic mail </a:t>
              </a:r>
              <a:r>
                <a:rPr lang="en-US" sz="1000">
                  <a:solidFill>
                    <a:srgbClr val="C00000"/>
                  </a:solidFill>
                </a:rPr>
                <a:t>,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which</a:t>
              </a:r>
              <a:r>
                <a:rPr lang="en-US" sz="1000">
                  <a:solidFill>
                    <a:schemeClr val="accent2"/>
                  </a:solidFill>
                </a:rPr>
                <a:t> sends out ;  The threat will </a:t>
              </a:r>
              <a:r>
                <a:rPr lang="en-US" sz="1000">
                  <a:solidFill>
                    <a:srgbClr val="800000"/>
                  </a:solidFill>
                </a:rPr>
                <a:t>be</a:t>
              </a:r>
              <a:r>
                <a:rPr lang="en-US" sz="1000">
                  <a:solidFill>
                    <a:schemeClr val="accent2"/>
                  </a:solidFill>
                </a:rPr>
                <a:t> able </a:t>
              </a:r>
              <a:r>
                <a:rPr lang="en-US" sz="1000">
                  <a:solidFill>
                    <a:srgbClr val="800000"/>
                  </a:solidFill>
                </a:rPr>
                <a:t>after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public</a:t>
              </a:r>
              <a:r>
                <a:rPr lang="en-US" sz="1000">
                  <a:solidFill>
                    <a:schemeClr val="accent2"/>
                  </a:solidFill>
                </a:rPr>
                <a:t> place </a:t>
              </a:r>
              <a:r>
                <a:rPr lang="en-US" sz="1000">
                  <a:solidFill>
                    <a:srgbClr val="800000"/>
                  </a:solidFill>
                </a:rPr>
                <a:t>and</a:t>
              </a:r>
              <a:r>
                <a:rPr lang="en-US" sz="1000">
                  <a:solidFill>
                    <a:schemeClr val="accent2"/>
                  </a:solidFill>
                </a:rPr>
                <a:t> so </a:t>
              </a:r>
              <a:r>
                <a:rPr lang="en-US" sz="1000">
                  <a:solidFill>
                    <a:srgbClr val="C00000"/>
                  </a:solidFill>
                </a:rPr>
                <a:t>on the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C00000"/>
                  </a:solidFill>
                </a:rPr>
                <a:t>airport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to</a:t>
              </a:r>
              <a:r>
                <a:rPr lang="en-US" sz="1000">
                  <a:solidFill>
                    <a:schemeClr val="accent2"/>
                  </a:solidFill>
                </a:rPr>
                <a:t> start the </a:t>
              </a:r>
              <a:r>
                <a:rPr lang="en-US" sz="1000">
                  <a:solidFill>
                    <a:srgbClr val="800000"/>
                  </a:solidFill>
                </a:rPr>
                <a:t>biochemistry</a:t>
              </a:r>
              <a:r>
                <a:rPr lang="en-US" sz="1000">
                  <a:solidFill>
                    <a:schemeClr val="accent2"/>
                  </a:solidFill>
                </a:rPr>
                <a:t> </a:t>
              </a:r>
              <a:r>
                <a:rPr lang="en-US" sz="1000">
                  <a:solidFill>
                    <a:srgbClr val="800000"/>
                  </a:solidFill>
                </a:rPr>
                <a:t>attack</a:t>
              </a:r>
              <a:r>
                <a:rPr lang="en-US" sz="1000">
                  <a:solidFill>
                    <a:schemeClr val="accent2"/>
                  </a:solidFill>
                </a:rPr>
                <a:t> , [?] highly alerts </a:t>
              </a:r>
              <a:r>
                <a:rPr lang="en-US" sz="1000">
                  <a:solidFill>
                    <a:srgbClr val="C00000"/>
                  </a:solidFill>
                </a:rPr>
                <a:t>after the</a:t>
              </a:r>
              <a:r>
                <a:rPr lang="en-US" sz="1000">
                  <a:solidFill>
                    <a:schemeClr val="accent2"/>
                  </a:solidFill>
                </a:rPr>
                <a:t> maintenance.</a:t>
              </a:r>
            </a:p>
          </p:txBody>
        </p:sp>
        <p:sp>
          <p:nvSpPr>
            <p:cNvPr id="189455" name="AutoShape 15"/>
            <p:cNvSpPr>
              <a:spLocks noChangeArrowheads="1"/>
            </p:cNvSpPr>
            <p:nvPr/>
          </p:nvSpPr>
          <p:spPr bwMode="auto">
            <a:xfrm>
              <a:off x="2430" y="2772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6" name="AutoShape 16"/>
            <p:cNvSpPr>
              <a:spLocks noChangeArrowheads="1"/>
            </p:cNvSpPr>
            <p:nvPr/>
          </p:nvSpPr>
          <p:spPr bwMode="auto">
            <a:xfrm>
              <a:off x="4692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57" name="AutoShape 17"/>
            <p:cNvSpPr>
              <a:spLocks noChangeArrowheads="1"/>
            </p:cNvSpPr>
            <p:nvPr/>
          </p:nvSpPr>
          <p:spPr bwMode="auto">
            <a:xfrm>
              <a:off x="3138" y="2577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58" name="AutoShape 18"/>
            <p:cNvCxnSpPr>
              <a:cxnSpLocks noChangeShapeType="1"/>
              <a:stCxn id="189456" idx="2"/>
              <a:endCxn id="189457" idx="0"/>
            </p:cNvCxnSpPr>
            <p:nvPr/>
          </p:nvCxnSpPr>
          <p:spPr bwMode="auto">
            <a:xfrm flipH="1">
              <a:off x="3186" y="1617"/>
              <a:ext cx="1554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59" name="AutoShape 19"/>
            <p:cNvSpPr>
              <a:spLocks noChangeArrowheads="1"/>
            </p:cNvSpPr>
            <p:nvPr/>
          </p:nvSpPr>
          <p:spPr bwMode="auto">
            <a:xfrm>
              <a:off x="3765" y="1908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0" name="AutoShape 20"/>
            <p:cNvSpPr>
              <a:spLocks noChangeArrowheads="1"/>
            </p:cNvSpPr>
            <p:nvPr/>
          </p:nvSpPr>
          <p:spPr bwMode="auto">
            <a:xfrm>
              <a:off x="3072" y="2676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1" name="AutoShape 21"/>
            <p:cNvCxnSpPr>
              <a:cxnSpLocks noChangeShapeType="1"/>
              <a:stCxn id="189459" idx="2"/>
              <a:endCxn id="189460" idx="0"/>
            </p:cNvCxnSpPr>
            <p:nvPr/>
          </p:nvCxnSpPr>
          <p:spPr bwMode="auto">
            <a:xfrm flipH="1">
              <a:off x="3192" y="2004"/>
              <a:ext cx="693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2" name="AutoShape 22"/>
            <p:cNvSpPr>
              <a:spLocks noChangeArrowheads="1"/>
            </p:cNvSpPr>
            <p:nvPr/>
          </p:nvSpPr>
          <p:spPr bwMode="auto">
            <a:xfrm>
              <a:off x="3171" y="267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3" name="AutoShape 23"/>
            <p:cNvSpPr>
              <a:spLocks noChangeArrowheads="1"/>
            </p:cNvSpPr>
            <p:nvPr/>
          </p:nvSpPr>
          <p:spPr bwMode="auto">
            <a:xfrm>
              <a:off x="2451" y="2484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4" name="AutoShape 24"/>
            <p:cNvSpPr>
              <a:spLocks noChangeArrowheads="1"/>
            </p:cNvSpPr>
            <p:nvPr/>
          </p:nvSpPr>
          <p:spPr bwMode="auto">
            <a:xfrm>
              <a:off x="1236" y="383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5" name="AutoShape 25"/>
            <p:cNvCxnSpPr>
              <a:cxnSpLocks noChangeShapeType="1"/>
              <a:stCxn id="189463" idx="2"/>
              <a:endCxn id="189464" idx="0"/>
            </p:cNvCxnSpPr>
            <p:nvPr/>
          </p:nvCxnSpPr>
          <p:spPr bwMode="auto">
            <a:xfrm flipH="1">
              <a:off x="1284" y="2580"/>
              <a:ext cx="1215" cy="125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66" name="AutoShape 26"/>
            <p:cNvCxnSpPr>
              <a:cxnSpLocks noChangeShapeType="1"/>
              <a:stCxn id="189506" idx="2"/>
              <a:endCxn id="189507" idx="0"/>
            </p:cNvCxnSpPr>
            <p:nvPr/>
          </p:nvCxnSpPr>
          <p:spPr bwMode="auto">
            <a:xfrm flipH="1">
              <a:off x="1196" y="2577"/>
              <a:ext cx="2029" cy="960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67" name="AutoShape 27"/>
            <p:cNvSpPr>
              <a:spLocks noChangeArrowheads="1"/>
            </p:cNvSpPr>
            <p:nvPr/>
          </p:nvSpPr>
          <p:spPr bwMode="auto">
            <a:xfrm>
              <a:off x="555" y="1716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68" name="AutoShape 28"/>
            <p:cNvSpPr>
              <a:spLocks noChangeArrowheads="1"/>
            </p:cNvSpPr>
            <p:nvPr/>
          </p:nvSpPr>
          <p:spPr bwMode="auto">
            <a:xfrm>
              <a:off x="2814" y="2673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69" name="AutoShape 29"/>
            <p:cNvCxnSpPr>
              <a:cxnSpLocks noChangeShapeType="1"/>
              <a:stCxn id="189467" idx="2"/>
              <a:endCxn id="189468" idx="0"/>
            </p:cNvCxnSpPr>
            <p:nvPr/>
          </p:nvCxnSpPr>
          <p:spPr bwMode="auto">
            <a:xfrm>
              <a:off x="627" y="1812"/>
              <a:ext cx="2259" cy="861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0" name="AutoShape 30"/>
            <p:cNvSpPr>
              <a:spLocks noChangeArrowheads="1"/>
            </p:cNvSpPr>
            <p:nvPr/>
          </p:nvSpPr>
          <p:spPr bwMode="auto">
            <a:xfrm>
              <a:off x="2826" y="2772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1" name="AutoShape 31"/>
            <p:cNvSpPr>
              <a:spLocks noChangeArrowheads="1"/>
            </p:cNvSpPr>
            <p:nvPr/>
          </p:nvSpPr>
          <p:spPr bwMode="auto">
            <a:xfrm>
              <a:off x="4104" y="3636"/>
              <a:ext cx="48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2" name="AutoShape 32"/>
            <p:cNvCxnSpPr>
              <a:cxnSpLocks noChangeShapeType="1"/>
              <a:stCxn id="189470" idx="2"/>
              <a:endCxn id="189471" idx="0"/>
            </p:cNvCxnSpPr>
            <p:nvPr/>
          </p:nvCxnSpPr>
          <p:spPr bwMode="auto">
            <a:xfrm>
              <a:off x="3066" y="2868"/>
              <a:ext cx="1278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3" name="AutoShape 33"/>
            <p:cNvSpPr>
              <a:spLocks noChangeArrowheads="1"/>
            </p:cNvSpPr>
            <p:nvPr/>
          </p:nvSpPr>
          <p:spPr bwMode="auto">
            <a:xfrm>
              <a:off x="1062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4" name="AutoShape 34"/>
            <p:cNvSpPr>
              <a:spLocks noChangeArrowheads="1"/>
            </p:cNvSpPr>
            <p:nvPr/>
          </p:nvSpPr>
          <p:spPr bwMode="auto">
            <a:xfrm>
              <a:off x="2364" y="2676"/>
              <a:ext cx="180" cy="108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5" name="AutoShape 35"/>
            <p:cNvCxnSpPr>
              <a:cxnSpLocks noChangeShapeType="1"/>
              <a:stCxn id="189473" idx="2"/>
              <a:endCxn id="189474" idx="0"/>
            </p:cNvCxnSpPr>
            <p:nvPr/>
          </p:nvCxnSpPr>
          <p:spPr bwMode="auto">
            <a:xfrm>
              <a:off x="1182" y="1908"/>
              <a:ext cx="1272" cy="768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6" name="AutoShape 36"/>
            <p:cNvSpPr>
              <a:spLocks noChangeArrowheads="1"/>
            </p:cNvSpPr>
            <p:nvPr/>
          </p:nvSpPr>
          <p:spPr bwMode="auto">
            <a:xfrm>
              <a:off x="549" y="1812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77" name="AutoShape 37"/>
            <p:cNvSpPr>
              <a:spLocks noChangeArrowheads="1"/>
            </p:cNvSpPr>
            <p:nvPr/>
          </p:nvSpPr>
          <p:spPr bwMode="auto">
            <a:xfrm>
              <a:off x="2160" y="2880"/>
              <a:ext cx="24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78" name="AutoShape 38"/>
            <p:cNvCxnSpPr>
              <a:cxnSpLocks noChangeShapeType="1"/>
              <a:stCxn id="189476" idx="2"/>
              <a:endCxn id="189477" idx="0"/>
            </p:cNvCxnSpPr>
            <p:nvPr/>
          </p:nvCxnSpPr>
          <p:spPr bwMode="auto">
            <a:xfrm>
              <a:off x="669" y="1908"/>
              <a:ext cx="1611" cy="972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79" name="AutoShape 39"/>
            <p:cNvSpPr>
              <a:spLocks noChangeArrowheads="1"/>
            </p:cNvSpPr>
            <p:nvPr/>
          </p:nvSpPr>
          <p:spPr bwMode="auto">
            <a:xfrm>
              <a:off x="3945" y="1425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0" name="AutoShape 40"/>
            <p:cNvSpPr>
              <a:spLocks noChangeArrowheads="1"/>
            </p:cNvSpPr>
            <p:nvPr/>
          </p:nvSpPr>
          <p:spPr bwMode="auto">
            <a:xfrm>
              <a:off x="2172" y="2676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1" name="AutoShape 41"/>
            <p:cNvCxnSpPr>
              <a:cxnSpLocks noChangeShapeType="1"/>
              <a:stCxn id="189479" idx="2"/>
              <a:endCxn id="189480" idx="0"/>
            </p:cNvCxnSpPr>
            <p:nvPr/>
          </p:nvCxnSpPr>
          <p:spPr bwMode="auto">
            <a:xfrm flipH="1">
              <a:off x="2268" y="1521"/>
              <a:ext cx="1773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2" name="AutoShape 42"/>
            <p:cNvSpPr>
              <a:spLocks noChangeArrowheads="1"/>
            </p:cNvSpPr>
            <p:nvPr/>
          </p:nvSpPr>
          <p:spPr bwMode="auto">
            <a:xfrm>
              <a:off x="525" y="123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AutoShape 43"/>
            <p:cNvSpPr>
              <a:spLocks noChangeArrowheads="1"/>
            </p:cNvSpPr>
            <p:nvPr/>
          </p:nvSpPr>
          <p:spPr bwMode="auto">
            <a:xfrm>
              <a:off x="2160" y="2193"/>
              <a:ext cx="192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4" name="AutoShape 44"/>
            <p:cNvCxnSpPr>
              <a:cxnSpLocks noChangeShapeType="1"/>
              <a:stCxn id="189482" idx="2"/>
              <a:endCxn id="189483" idx="0"/>
            </p:cNvCxnSpPr>
            <p:nvPr/>
          </p:nvCxnSpPr>
          <p:spPr bwMode="auto">
            <a:xfrm>
              <a:off x="621" y="1329"/>
              <a:ext cx="1635" cy="864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5" name="AutoShape 45"/>
            <p:cNvSpPr>
              <a:spLocks noChangeArrowheads="1"/>
            </p:cNvSpPr>
            <p:nvPr/>
          </p:nvSpPr>
          <p:spPr bwMode="auto">
            <a:xfrm>
              <a:off x="546" y="1620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6" name="AutoShape 46"/>
            <p:cNvSpPr>
              <a:spLocks noChangeArrowheads="1"/>
            </p:cNvSpPr>
            <p:nvPr/>
          </p:nvSpPr>
          <p:spPr bwMode="auto">
            <a:xfrm>
              <a:off x="2436" y="2289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87" name="AutoShape 47"/>
            <p:cNvCxnSpPr>
              <a:cxnSpLocks noChangeShapeType="1"/>
              <a:stCxn id="189485" idx="2"/>
              <a:endCxn id="189486" idx="0"/>
            </p:cNvCxnSpPr>
            <p:nvPr/>
          </p:nvCxnSpPr>
          <p:spPr bwMode="auto">
            <a:xfrm>
              <a:off x="618" y="1716"/>
              <a:ext cx="1890" cy="573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88" name="AutoShape 48"/>
            <p:cNvSpPr>
              <a:spLocks noChangeArrowheads="1"/>
            </p:cNvSpPr>
            <p:nvPr/>
          </p:nvSpPr>
          <p:spPr bwMode="auto">
            <a:xfrm>
              <a:off x="2850" y="238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9" name="AutoShape 49"/>
            <p:cNvSpPr>
              <a:spLocks noChangeArrowheads="1"/>
            </p:cNvSpPr>
            <p:nvPr/>
          </p:nvSpPr>
          <p:spPr bwMode="auto">
            <a:xfrm>
              <a:off x="4371" y="344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0" name="AutoShape 50"/>
            <p:cNvCxnSpPr>
              <a:cxnSpLocks noChangeShapeType="1"/>
              <a:stCxn id="189488" idx="2"/>
              <a:endCxn id="189489" idx="0"/>
            </p:cNvCxnSpPr>
            <p:nvPr/>
          </p:nvCxnSpPr>
          <p:spPr bwMode="auto">
            <a:xfrm>
              <a:off x="2922" y="2484"/>
              <a:ext cx="1521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1" name="AutoShape 51"/>
            <p:cNvSpPr>
              <a:spLocks noChangeArrowheads="1"/>
            </p:cNvSpPr>
            <p:nvPr/>
          </p:nvSpPr>
          <p:spPr bwMode="auto">
            <a:xfrm>
              <a:off x="804" y="1428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92" name="AutoShape 52"/>
            <p:cNvSpPr>
              <a:spLocks noChangeArrowheads="1"/>
            </p:cNvSpPr>
            <p:nvPr/>
          </p:nvSpPr>
          <p:spPr bwMode="auto">
            <a:xfrm>
              <a:off x="2196" y="2484"/>
              <a:ext cx="14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3" name="AutoShape 53"/>
            <p:cNvCxnSpPr>
              <a:cxnSpLocks noChangeShapeType="1"/>
              <a:stCxn id="189491" idx="2"/>
              <a:endCxn id="189492" idx="0"/>
            </p:cNvCxnSpPr>
            <p:nvPr/>
          </p:nvCxnSpPr>
          <p:spPr bwMode="auto">
            <a:xfrm>
              <a:off x="876" y="1524"/>
              <a:ext cx="1392" cy="960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4" name="AutoShape 54"/>
            <p:cNvSpPr>
              <a:spLocks noChangeArrowheads="1"/>
            </p:cNvSpPr>
            <p:nvPr/>
          </p:nvSpPr>
          <p:spPr bwMode="auto">
            <a:xfrm>
              <a:off x="4017" y="1233"/>
              <a:ext cx="96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FF0000"/>
                </a:solidFill>
                <a:latin typeface="Times New Roman" charset="0"/>
              </a:endParaRPr>
            </a:p>
          </p:txBody>
        </p:sp>
        <p:cxnSp>
          <p:nvCxnSpPr>
            <p:cNvPr id="189495" name="AutoShape 55"/>
            <p:cNvCxnSpPr>
              <a:cxnSpLocks noChangeShapeType="1"/>
              <a:stCxn id="189494" idx="2"/>
              <a:endCxn id="189504" idx="0"/>
            </p:cNvCxnSpPr>
            <p:nvPr/>
          </p:nvCxnSpPr>
          <p:spPr bwMode="auto">
            <a:xfrm flipH="1">
              <a:off x="2312" y="1329"/>
              <a:ext cx="2185" cy="960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496" name="AutoShape 56"/>
            <p:cNvCxnSpPr>
              <a:cxnSpLocks noChangeShapeType="1"/>
              <a:stCxn id="189494" idx="2"/>
              <a:endCxn id="189505" idx="0"/>
            </p:cNvCxnSpPr>
            <p:nvPr/>
          </p:nvCxnSpPr>
          <p:spPr bwMode="auto">
            <a:xfrm flipH="1">
              <a:off x="3171" y="1329"/>
              <a:ext cx="1326" cy="864"/>
            </a:xfrm>
            <a:prstGeom prst="straightConnector1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7" name="AutoShape 57"/>
            <p:cNvSpPr>
              <a:spLocks noChangeArrowheads="1"/>
            </p:cNvSpPr>
            <p:nvPr/>
          </p:nvSpPr>
          <p:spPr bwMode="auto">
            <a:xfrm>
              <a:off x="2976" y="2880"/>
              <a:ext cx="33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498" name="AutoShape 58"/>
            <p:cNvCxnSpPr>
              <a:cxnSpLocks noChangeShapeType="1"/>
              <a:stCxn id="189499" idx="2"/>
              <a:endCxn id="189497" idx="0"/>
            </p:cNvCxnSpPr>
            <p:nvPr/>
          </p:nvCxnSpPr>
          <p:spPr bwMode="auto">
            <a:xfrm>
              <a:off x="1410" y="1428"/>
              <a:ext cx="1734" cy="145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499" name="AutoShape 59"/>
            <p:cNvSpPr>
              <a:spLocks noChangeArrowheads="1"/>
            </p:cNvSpPr>
            <p:nvPr/>
          </p:nvSpPr>
          <p:spPr bwMode="auto">
            <a:xfrm>
              <a:off x="1248" y="1332"/>
              <a:ext cx="32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0" name="AutoShape 60"/>
            <p:cNvSpPr>
              <a:spLocks noChangeArrowheads="1"/>
            </p:cNvSpPr>
            <p:nvPr/>
          </p:nvSpPr>
          <p:spPr bwMode="auto">
            <a:xfrm>
              <a:off x="2169" y="2772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1" name="AutoShape 61"/>
            <p:cNvSpPr>
              <a:spLocks noChangeArrowheads="1"/>
            </p:cNvSpPr>
            <p:nvPr/>
          </p:nvSpPr>
          <p:spPr bwMode="auto">
            <a:xfrm>
              <a:off x="549" y="1908"/>
              <a:ext cx="384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2" name="AutoShape 62"/>
            <p:cNvCxnSpPr>
              <a:cxnSpLocks noChangeShapeType="1"/>
              <a:stCxn id="189501" idx="2"/>
              <a:endCxn id="189500" idx="0"/>
            </p:cNvCxnSpPr>
            <p:nvPr/>
          </p:nvCxnSpPr>
          <p:spPr bwMode="auto">
            <a:xfrm>
              <a:off x="741" y="2004"/>
              <a:ext cx="1565" cy="768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9503" name="AutoShape 63"/>
            <p:cNvCxnSpPr>
              <a:cxnSpLocks noChangeShapeType="1"/>
              <a:stCxn id="189501" idx="2"/>
              <a:endCxn id="189462" idx="0"/>
            </p:cNvCxnSpPr>
            <p:nvPr/>
          </p:nvCxnSpPr>
          <p:spPr bwMode="auto">
            <a:xfrm>
              <a:off x="741" y="2004"/>
              <a:ext cx="2502" cy="672"/>
            </a:xfrm>
            <a:prstGeom prst="straightConnector1">
              <a:avLst/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9504" name="AutoShape 64"/>
            <p:cNvSpPr>
              <a:spLocks noChangeArrowheads="1"/>
            </p:cNvSpPr>
            <p:nvPr/>
          </p:nvSpPr>
          <p:spPr bwMode="auto">
            <a:xfrm>
              <a:off x="2175" y="2289"/>
              <a:ext cx="273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5" name="AutoShape 65"/>
            <p:cNvSpPr>
              <a:spLocks noChangeArrowheads="1"/>
            </p:cNvSpPr>
            <p:nvPr/>
          </p:nvSpPr>
          <p:spPr bwMode="auto">
            <a:xfrm>
              <a:off x="2811" y="2193"/>
              <a:ext cx="720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6" name="AutoShape 66"/>
            <p:cNvSpPr>
              <a:spLocks noChangeArrowheads="1"/>
            </p:cNvSpPr>
            <p:nvPr/>
          </p:nvSpPr>
          <p:spPr bwMode="auto">
            <a:xfrm>
              <a:off x="3081" y="2481"/>
              <a:ext cx="288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7" name="AutoShape 67"/>
            <p:cNvSpPr>
              <a:spLocks noChangeArrowheads="1"/>
            </p:cNvSpPr>
            <p:nvPr/>
          </p:nvSpPr>
          <p:spPr bwMode="auto">
            <a:xfrm>
              <a:off x="1056" y="3537"/>
              <a:ext cx="279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508" name="AutoShape 68"/>
            <p:cNvSpPr>
              <a:spLocks noChangeArrowheads="1"/>
            </p:cNvSpPr>
            <p:nvPr/>
          </p:nvSpPr>
          <p:spPr bwMode="auto">
            <a:xfrm>
              <a:off x="4596" y="1521"/>
              <a:ext cx="96" cy="96"/>
            </a:xfrm>
            <a:prstGeom prst="roundRect">
              <a:avLst>
                <a:gd name="adj" fmla="val 30208"/>
              </a:avLst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9509" name="AutoShape 69"/>
            <p:cNvCxnSpPr>
              <a:cxnSpLocks noChangeShapeType="1"/>
              <a:stCxn id="189508" idx="2"/>
              <a:endCxn id="189455" idx="0"/>
            </p:cNvCxnSpPr>
            <p:nvPr/>
          </p:nvCxnSpPr>
          <p:spPr bwMode="auto">
            <a:xfrm flipH="1">
              <a:off x="2478" y="1617"/>
              <a:ext cx="2166" cy="1155"/>
            </a:xfrm>
            <a:prstGeom prst="straightConnector1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71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/>
              <a:t>It is a guide to action which ensures that the military always obey the commands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</a:t>
            </a:r>
            <a:r>
              <a:rPr lang="en-US" sz="2100" i="1" dirty="0" smtClean="0"/>
              <a:t>.</a:t>
            </a:r>
            <a:endParaRPr lang="en-US" sz="21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percentage of machine n-grams can be found in the reference </a:t>
            </a:r>
            <a:r>
              <a:rPr lang="en-US" sz="2400" dirty="0" smtClean="0">
                <a:solidFill>
                  <a:srgbClr val="FF0000"/>
                </a:solidFill>
              </a:rPr>
              <a:t>translations?  Do unigrams, bigrams and trigrams.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1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which ensures that the </a:t>
            </a:r>
            <a:r>
              <a:rPr lang="en-US" sz="2100" i="1" dirty="0" smtClean="0">
                <a:solidFill>
                  <a:srgbClr val="0000FF"/>
                </a:solidFill>
              </a:rPr>
              <a:t>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 smtClean="0">
                <a:solidFill>
                  <a:srgbClr val="0000FF"/>
                </a:solidFill>
              </a:rPr>
              <a:t>always</a:t>
            </a:r>
            <a:r>
              <a:rPr lang="en-US" sz="2100" i="1" dirty="0" smtClean="0"/>
              <a:t> </a:t>
            </a:r>
            <a:r>
              <a:rPr lang="en-US" sz="2100" i="1" dirty="0"/>
              <a:t>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</a:t>
            </a:r>
            <a:r>
              <a:rPr lang="en-US" sz="2100" i="1" dirty="0" smtClean="0"/>
              <a:t>.</a:t>
            </a:r>
            <a:endParaRPr lang="en-US" sz="21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</a:t>
            </a:r>
            <a:r>
              <a:rPr lang="en-US" sz="2100" i="1" dirty="0" smtClean="0">
                <a:solidFill>
                  <a:srgbClr val="0000FF"/>
                </a:solidFill>
              </a:rPr>
              <a:t>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 smtClean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</a:t>
            </a:r>
            <a:r>
              <a:rPr lang="en-US" sz="2100" i="1" dirty="0" smtClean="0"/>
              <a:t>.</a:t>
            </a:r>
            <a:endParaRPr lang="en-US" sz="21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209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895600" y="22860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57600" y="2209800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83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22098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67200" y="29718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1561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1: </a:t>
            </a:r>
            <a:r>
              <a:rPr lang="en-US" sz="2100" i="1" dirty="0">
                <a:solidFill>
                  <a:srgbClr val="0000FF"/>
                </a:solidFill>
              </a:rPr>
              <a:t>It is a guide to action </a:t>
            </a:r>
            <a:r>
              <a:rPr lang="en-US" sz="2100" i="1" dirty="0">
                <a:solidFill>
                  <a:srgbClr val="000000"/>
                </a:solidFill>
              </a:rPr>
              <a:t>which</a:t>
            </a:r>
            <a:r>
              <a:rPr lang="en-US" sz="2100" i="1" dirty="0">
                <a:solidFill>
                  <a:srgbClr val="0000FF"/>
                </a:solidFill>
              </a:rPr>
              <a:t> ensures that the </a:t>
            </a:r>
            <a:r>
              <a:rPr lang="en-US" sz="2100" i="1" dirty="0" smtClean="0">
                <a:solidFill>
                  <a:srgbClr val="0000FF"/>
                </a:solidFill>
              </a:rPr>
              <a:t>military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i="1" dirty="0" smtClean="0">
                <a:solidFill>
                  <a:srgbClr val="0000FF"/>
                </a:solidFill>
              </a:rPr>
              <a:t> </a:t>
            </a:r>
            <a:r>
              <a:rPr lang="en-US" sz="2100" i="1" dirty="0">
                <a:solidFill>
                  <a:srgbClr val="000000"/>
                </a:solidFill>
              </a:rPr>
              <a:t>always</a:t>
            </a:r>
            <a:r>
              <a:rPr lang="en-US" sz="2100" i="1" dirty="0"/>
              <a:t> obey </a:t>
            </a:r>
            <a:r>
              <a:rPr lang="en-US" sz="2100" i="1" dirty="0">
                <a:solidFill>
                  <a:srgbClr val="0000FF"/>
                </a:solidFill>
              </a:rPr>
              <a:t>the commands of the party</a:t>
            </a:r>
            <a:r>
              <a:rPr lang="en-US" sz="2100" i="1" dirty="0"/>
              <a:t>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</a:t>
            </a:r>
            <a:r>
              <a:rPr lang="en-US" sz="2100" i="1" dirty="0" smtClean="0"/>
              <a:t>.</a:t>
            </a:r>
            <a:endParaRPr lang="en-US" sz="21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Trigrams: 7/16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133600" y="2209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2286000" y="22860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90800" y="2362200"/>
            <a:ext cx="1143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895600" y="22098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410200" y="2209800"/>
            <a:ext cx="1905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77000" y="2286000"/>
            <a:ext cx="1676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86200" y="2895600"/>
            <a:ext cx="1371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07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00"/>
                </a:solidFill>
              </a:rPr>
              <a:t>It is to </a:t>
            </a:r>
            <a:r>
              <a:rPr lang="en-US" sz="2100" i="1" dirty="0" smtClean="0">
                <a:solidFill>
                  <a:srgbClr val="000000"/>
                </a:solidFill>
              </a:rPr>
              <a:t>ensure </a:t>
            </a:r>
            <a:r>
              <a:rPr lang="en-US" sz="2100" i="1" dirty="0">
                <a:solidFill>
                  <a:srgbClr val="000000"/>
                </a:solidFill>
              </a:rPr>
              <a:t>the </a:t>
            </a:r>
            <a:r>
              <a:rPr lang="en-US" sz="2100" i="1" dirty="0" smtClean="0">
                <a:solidFill>
                  <a:srgbClr val="000000"/>
                </a:solidFill>
              </a:rPr>
              <a:t>army </a:t>
            </a:r>
            <a:r>
              <a:rPr lang="en-US" sz="2100" i="1" dirty="0">
                <a:solidFill>
                  <a:srgbClr val="000000"/>
                </a:solidFill>
              </a:rPr>
              <a:t>forever hearing the </a:t>
            </a:r>
            <a:r>
              <a:rPr lang="en-US" sz="2100" i="1" dirty="0" smtClean="0">
                <a:solidFill>
                  <a:srgbClr val="000000"/>
                </a:solidFill>
              </a:rPr>
              <a:t>directions guide </a:t>
            </a:r>
            <a:r>
              <a:rPr lang="en-US" sz="2100" i="1" dirty="0">
                <a:solidFill>
                  <a:srgbClr val="000000"/>
                </a:solidFill>
              </a:rPr>
              <a:t>that party </a:t>
            </a:r>
            <a:r>
              <a:rPr lang="en-US" sz="2100" i="1" dirty="0" smtClean="0">
                <a:solidFill>
                  <a:srgbClr val="000000"/>
                </a:solidFill>
              </a:rPr>
              <a:t>commands.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endParaRPr lang="en-US" sz="21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</a:rPr>
              <a:t>ensure </a:t>
            </a:r>
            <a:r>
              <a:rPr lang="en-US" sz="2100" i="1" dirty="0">
                <a:solidFill>
                  <a:srgbClr val="0000FF"/>
                </a:solidFill>
              </a:rPr>
              <a:t>the </a:t>
            </a:r>
            <a:r>
              <a:rPr lang="en-US" sz="2100" i="1" dirty="0" smtClean="0">
                <a:solidFill>
                  <a:srgbClr val="0000FF"/>
                </a:solidFill>
              </a:rPr>
              <a:t>army forever </a:t>
            </a:r>
            <a:r>
              <a:rPr lang="en-US" sz="2100" i="1" dirty="0" smtClean="0">
                <a:solidFill>
                  <a:srgbClr val="000000"/>
                </a:solidFill>
              </a:rPr>
              <a:t>hearing </a:t>
            </a:r>
            <a:r>
              <a:rPr lang="en-US" sz="2100" i="1" dirty="0">
                <a:solidFill>
                  <a:srgbClr val="0000FF"/>
                </a:solidFill>
              </a:rPr>
              <a:t>the </a:t>
            </a:r>
            <a:r>
              <a:rPr lang="en-US" sz="2100" i="1" dirty="0" smtClean="0">
                <a:solidFill>
                  <a:srgbClr val="0000FF"/>
                </a:solidFill>
              </a:rPr>
              <a:t>directions guide </a:t>
            </a:r>
            <a:r>
              <a:rPr lang="en-US" sz="2100" i="1" dirty="0">
                <a:solidFill>
                  <a:srgbClr val="0000FF"/>
                </a:solidFill>
              </a:rPr>
              <a:t>that party </a:t>
            </a:r>
            <a:r>
              <a:rPr lang="en-US" sz="2100" i="1" dirty="0" smtClean="0">
                <a:solidFill>
                  <a:srgbClr val="0000FF"/>
                </a:solidFill>
              </a:rPr>
              <a:t>commands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endParaRPr lang="en-US" sz="21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3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201304"/>
              </p:ext>
            </p:extLst>
          </p:nvPr>
        </p:nvGraphicFramePr>
        <p:xfrm>
          <a:off x="2608263" y="2362200"/>
          <a:ext cx="31988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98" name="Equation" r:id="rId3" imgW="1473200" imgH="419100" progId="Equation.3">
                  <p:embed/>
                </p:oleObj>
              </mc:Choice>
              <mc:Fallback>
                <p:oleObj name="Equation" r:id="rId3" imgW="1473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8263" y="2362200"/>
                        <a:ext cx="3198812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 flipV="1">
            <a:off x="5181600" y="2743200"/>
            <a:ext cx="10668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191000" y="4572000"/>
            <a:ext cx="40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Number of times </a:t>
            </a:r>
            <a:r>
              <a:rPr lang="en-US" sz="2400" i="1" dirty="0" smtClean="0">
                <a:solidFill>
                  <a:srgbClr val="FF6600"/>
                </a:solidFill>
              </a:rPr>
              <a:t>f</a:t>
            </a:r>
            <a:r>
              <a:rPr lang="en-US" sz="2400" dirty="0" smtClean="0">
                <a:solidFill>
                  <a:srgbClr val="FF6600"/>
                </a:solidFill>
              </a:rPr>
              <a:t> is aligned to </a:t>
            </a:r>
            <a:r>
              <a:rPr lang="en-US" sz="2400" i="1" dirty="0" smtClean="0">
                <a:solidFill>
                  <a:srgbClr val="FF6600"/>
                </a:solidFill>
              </a:rPr>
              <a:t>e</a:t>
            </a:r>
            <a:r>
              <a:rPr lang="en-US" sz="2400" dirty="0" smtClean="0">
                <a:solidFill>
                  <a:srgbClr val="FF6600"/>
                </a:solidFill>
              </a:rPr>
              <a:t> in the corpus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</a:rPr>
              <a:t>ensure </a:t>
            </a:r>
            <a:r>
              <a:rPr lang="en-US" sz="2100" i="1" dirty="0">
                <a:solidFill>
                  <a:srgbClr val="0000FF"/>
                </a:solidFill>
              </a:rPr>
              <a:t>the </a:t>
            </a:r>
            <a:r>
              <a:rPr lang="en-US" sz="2100" i="1" dirty="0" smtClean="0">
                <a:solidFill>
                  <a:srgbClr val="0000FF"/>
                </a:solidFill>
              </a:rPr>
              <a:t>army </a:t>
            </a:r>
            <a:r>
              <a:rPr lang="en-US" sz="2100" i="1" dirty="0" smtClean="0"/>
              <a:t>forever</a:t>
            </a:r>
            <a:r>
              <a:rPr lang="en-US" sz="2100" i="1" dirty="0" smtClean="0">
                <a:solidFill>
                  <a:srgbClr val="0000FF"/>
                </a:solidFill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</a:rPr>
              <a:t>hearing </a:t>
            </a:r>
            <a:r>
              <a:rPr lang="en-US" sz="2100" i="1" dirty="0">
                <a:solidFill>
                  <a:srgbClr val="000000"/>
                </a:solidFill>
              </a:rPr>
              <a:t>the </a:t>
            </a:r>
            <a:r>
              <a:rPr lang="en-US" sz="2100" i="1" dirty="0" smtClean="0">
                <a:solidFill>
                  <a:srgbClr val="000000"/>
                </a:solidFill>
              </a:rPr>
              <a:t>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 smtClean="0">
                <a:solidFill>
                  <a:srgbClr val="000000"/>
                </a:solidFill>
              </a:rPr>
              <a:t> guide </a:t>
            </a:r>
            <a:r>
              <a:rPr lang="en-US" sz="2100" i="1" dirty="0">
                <a:solidFill>
                  <a:srgbClr val="000000"/>
                </a:solidFill>
              </a:rPr>
              <a:t>that</a:t>
            </a:r>
            <a:r>
              <a:rPr lang="en-US" sz="2100" i="1" dirty="0">
                <a:solidFill>
                  <a:srgbClr val="0000FF"/>
                </a:solidFill>
              </a:rPr>
              <a:t> party </a:t>
            </a:r>
            <a:r>
              <a:rPr lang="en-US" sz="2100" i="1" dirty="0" smtClean="0">
                <a:solidFill>
                  <a:srgbClr val="0000FF"/>
                </a:solidFill>
              </a:rPr>
              <a:t>commands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endParaRPr lang="en-US" sz="21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362200" y="2057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828800" y="2667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242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 2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/>
              <a:t>Candidate 2: </a:t>
            </a:r>
            <a:r>
              <a:rPr lang="en-US" sz="2100" i="1" dirty="0">
                <a:solidFill>
                  <a:srgbClr val="0000FF"/>
                </a:solidFill>
              </a:rPr>
              <a:t>It is to</a:t>
            </a:r>
            <a:r>
              <a:rPr lang="en-US" sz="2100" i="1" dirty="0">
                <a:solidFill>
                  <a:srgbClr val="000000"/>
                </a:solidFill>
              </a:rPr>
              <a:t> </a:t>
            </a:r>
            <a:r>
              <a:rPr lang="en-US" sz="2100" i="1" dirty="0" smtClean="0">
                <a:solidFill>
                  <a:srgbClr val="000000"/>
                </a:solidFill>
              </a:rPr>
              <a:t>ensure </a:t>
            </a:r>
            <a:r>
              <a:rPr lang="en-US" sz="2100" i="1" dirty="0">
                <a:solidFill>
                  <a:srgbClr val="000000"/>
                </a:solidFill>
              </a:rPr>
              <a:t>the </a:t>
            </a:r>
            <a:r>
              <a:rPr lang="en-US" sz="2100" i="1" dirty="0" smtClean="0">
                <a:solidFill>
                  <a:srgbClr val="000000"/>
                </a:solidFill>
              </a:rPr>
              <a:t>army forever hearing </a:t>
            </a:r>
            <a:r>
              <a:rPr lang="en-US" sz="2100" i="1" dirty="0">
                <a:solidFill>
                  <a:srgbClr val="000000"/>
                </a:solidFill>
              </a:rPr>
              <a:t>the </a:t>
            </a:r>
            <a:r>
              <a:rPr lang="en-US" sz="2100" i="1" dirty="0" smtClean="0">
                <a:solidFill>
                  <a:srgbClr val="000000"/>
                </a:solidFill>
              </a:rPr>
              <a:t>directions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i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i="1" dirty="0" smtClean="0">
                <a:solidFill>
                  <a:srgbClr val="000000"/>
                </a:solidFill>
              </a:rPr>
              <a:t> guide </a:t>
            </a:r>
            <a:r>
              <a:rPr lang="en-US" sz="2100" i="1" dirty="0">
                <a:solidFill>
                  <a:srgbClr val="000000"/>
                </a:solidFill>
              </a:rPr>
              <a:t>that party </a:t>
            </a:r>
            <a:r>
              <a:rPr lang="en-US" sz="2100" i="1" dirty="0" smtClean="0">
                <a:solidFill>
                  <a:srgbClr val="000000"/>
                </a:solidFill>
              </a:rPr>
              <a:t>commands.</a:t>
            </a:r>
            <a:r>
              <a:rPr lang="en-US" sz="2100" dirty="0" smtClean="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1: </a:t>
            </a:r>
            <a:r>
              <a:rPr lang="en-US" sz="2100" i="1" dirty="0">
                <a:solidFill>
                  <a:srgbClr val="000000"/>
                </a:solidFill>
              </a:rPr>
              <a:t>It is a guide to action that ensures that the military will forever heed Party commands. </a:t>
            </a:r>
            <a:endParaRPr lang="en-US" sz="21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2: </a:t>
            </a:r>
            <a:r>
              <a:rPr lang="en-US" sz="2100" i="1" dirty="0">
                <a:solidFill>
                  <a:srgbClr val="000000"/>
                </a:solidFill>
              </a:rPr>
              <a:t>It is the guiding principle which guarantees the military forces always being under the command of the Party.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Reference 3: </a:t>
            </a:r>
            <a:r>
              <a:rPr lang="en-US" sz="2100" i="1" dirty="0">
                <a:solidFill>
                  <a:srgbClr val="000000"/>
                </a:solidFill>
              </a:rPr>
              <a:t>It is the practical guide for the army always to heed directions of the party</a:t>
            </a:r>
            <a:r>
              <a:rPr lang="en-US" sz="2100" i="1" dirty="0" smtClean="0">
                <a:solidFill>
                  <a:srgbClr val="000000"/>
                </a:solidFill>
              </a:rPr>
              <a:t>.</a:t>
            </a:r>
            <a:endParaRPr lang="en-US" sz="21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436433"/>
            <a:ext cx="75438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Trigrams: 1/12</a:t>
            </a:r>
            <a:endParaRPr lang="en-US" sz="2000" dirty="0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sz="2000" dirty="0" smtClean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19812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810000" y="1981200"/>
            <a:ext cx="99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859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precision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73152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000" dirty="0"/>
              <a:t>Candidate 1: </a:t>
            </a:r>
            <a:r>
              <a:rPr lang="en-US" sz="2000" i="1" dirty="0"/>
              <a:t>It is a guide to action which ensures that the military always obey the commands of the party.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2769433"/>
            <a:ext cx="75438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Unigrams: 17/18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Bigrams: 10/17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Trigrams: 7/16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191000"/>
            <a:ext cx="7239000" cy="651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charset="0"/>
              <a:buNone/>
            </a:pPr>
            <a:r>
              <a:rPr lang="en-US" sz="2000" dirty="0">
                <a:solidFill>
                  <a:srgbClr val="000000"/>
                </a:solidFill>
              </a:rPr>
              <a:t>Candidate 2: </a:t>
            </a:r>
            <a:r>
              <a:rPr lang="en-US" sz="2000" i="1" dirty="0">
                <a:solidFill>
                  <a:srgbClr val="000000"/>
                </a:solidFill>
              </a:rPr>
              <a:t>It is to ensure the army forever hearing the directions guide that party commands.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953000"/>
            <a:ext cx="7543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Unigrams: 12/14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Bigrams: 4/13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</a:rPr>
              <a:t>Trigrams: 1/12</a:t>
            </a:r>
            <a:endParaRPr lang="en-US" dirty="0">
              <a:solidFill>
                <a:srgbClr val="0000FF"/>
              </a:solidFill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96000"/>
            <a:ext cx="302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Any problems/concerns?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8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N-gram precision example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2743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Candidate </a:t>
            </a:r>
            <a:r>
              <a:rPr lang="en-US" sz="2100" dirty="0" smtClean="0"/>
              <a:t>3: the</a:t>
            </a:r>
            <a:endParaRPr lang="en-US" sz="2100" i="1" dirty="0" smtClean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 smtClean="0"/>
              <a:t>Candidate 4: It is a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endParaRPr lang="en-US" sz="2100" i="1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1: </a:t>
            </a:r>
            <a:r>
              <a:rPr lang="en-US" sz="2100" i="1" dirty="0"/>
              <a:t>It is a guide to action that ensures that the military will forever heed Party commands. </a:t>
            </a:r>
            <a:endParaRPr lang="en-US" sz="2100" dirty="0"/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2: </a:t>
            </a:r>
            <a:r>
              <a:rPr lang="en-US" sz="2100" i="1" dirty="0"/>
              <a:t>It is the guiding principle which guarantees the military forces always being under the command of the Party.</a:t>
            </a:r>
          </a:p>
          <a:p>
            <a:pPr>
              <a:lnSpc>
                <a:spcPct val="80000"/>
              </a:lnSpc>
              <a:buFont typeface="Wingdings" charset="0"/>
              <a:buNone/>
              <a:tabLst>
                <a:tab pos="3259138" algn="l"/>
              </a:tabLst>
            </a:pPr>
            <a:r>
              <a:rPr lang="en-US" sz="2100" dirty="0"/>
              <a:t>Reference 3: </a:t>
            </a:r>
            <a:r>
              <a:rPr lang="en-US" sz="2100" i="1" dirty="0"/>
              <a:t>It is the practical guide for the army always to heed directions of the party</a:t>
            </a:r>
            <a:r>
              <a:rPr lang="en-US" sz="2100" i="1" dirty="0" smtClean="0"/>
              <a:t>.</a:t>
            </a:r>
            <a:endParaRPr lang="en-US" sz="2100" i="1" dirty="0"/>
          </a:p>
        </p:txBody>
      </p:sp>
      <p:sp>
        <p:nvSpPr>
          <p:cNvPr id="2" name="Rectangle 1"/>
          <p:cNvSpPr/>
          <p:nvPr/>
        </p:nvSpPr>
        <p:spPr>
          <a:xfrm>
            <a:off x="609600" y="5410200"/>
            <a:ext cx="7543800" cy="595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What percentage of machine n-grams can be found in the reference </a:t>
            </a:r>
            <a:r>
              <a:rPr lang="en-US" sz="2000" dirty="0" smtClean="0">
                <a:solidFill>
                  <a:srgbClr val="FF0000"/>
                </a:solidFill>
              </a:rPr>
              <a:t>translations?  Do unigrams, bigrams and trigrams.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304800" y="16002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Reference (human)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rgbClr val="009900"/>
                </a:solidFill>
              </a:rPr>
              <a:t>The U.S. island of Guam is maintaining a high state of alert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Guam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>
                <a:solidFill>
                  <a:srgbClr val="009900"/>
                </a:solidFill>
              </a:rPr>
              <a:t>offices both received an e-mail from someone calling himself the Saudi Arabian Osama bin Laden and threatening a biological/chemical attack against public places such as</a:t>
            </a:r>
            <a:r>
              <a:rPr lang="en-US" sz="1400">
                <a:solidFill>
                  <a:schemeClr val="accent2"/>
                </a:solidFill>
              </a:rPr>
              <a:t>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.</a:t>
            </a:r>
            <a:endParaRPr lang="en-US" sz="1400">
              <a:solidFill>
                <a:srgbClr val="C08080"/>
              </a:solidFill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3124200" cy="2228850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/>
              <a:t>Machine translation:</a:t>
            </a:r>
            <a:r>
              <a:rPr lang="en-US" sz="1400">
                <a:solidFill>
                  <a:srgbClr val="C08080"/>
                </a:solidFill>
              </a:rPr>
              <a:t>  </a:t>
            </a:r>
            <a:br>
              <a:rPr lang="en-US" sz="1400">
                <a:solidFill>
                  <a:srgbClr val="C08080"/>
                </a:solidFill>
              </a:rPr>
            </a:br>
            <a:r>
              <a:rPr lang="en-US" sz="1400">
                <a:solidFill>
                  <a:schemeClr val="accent2"/>
                </a:solidFill>
              </a:rPr>
              <a:t>The American [?] international </a:t>
            </a:r>
            <a:r>
              <a:rPr lang="en-US" sz="1400" u="sng">
                <a:solidFill>
                  <a:srgbClr val="FF0000"/>
                </a:solidFill>
              </a:rPr>
              <a:t>airport and its</a:t>
            </a:r>
            <a:r>
              <a:rPr lang="en-US" sz="1400">
                <a:solidFill>
                  <a:schemeClr val="accent2"/>
                </a:solidFill>
              </a:rPr>
              <a:t> the office all receives one calls self the sand Arab rich business [?] and so on electronic mail , which sends out ;  The threat will be able after public place and so on </a:t>
            </a:r>
            <a:r>
              <a:rPr lang="en-US" sz="1400" u="sng">
                <a:solidFill>
                  <a:srgbClr val="800000"/>
                </a:solidFill>
              </a:rPr>
              <a:t>the airport</a:t>
            </a:r>
            <a:r>
              <a:rPr lang="en-US" sz="1400">
                <a:solidFill>
                  <a:schemeClr val="accent2"/>
                </a:solidFill>
              </a:rPr>
              <a:t> to start the biochemistry attack , [?] highly alerts </a:t>
            </a:r>
            <a:r>
              <a:rPr lang="en-US" sz="1400" u="sng">
                <a:solidFill>
                  <a:srgbClr val="800000"/>
                </a:solidFill>
              </a:rPr>
              <a:t>after the</a:t>
            </a:r>
            <a:r>
              <a:rPr lang="en-US" sz="1400">
                <a:solidFill>
                  <a:schemeClr val="accent2"/>
                </a:solidFill>
              </a:rPr>
              <a:t> maintenance.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1447800" y="2514600"/>
            <a:ext cx="914400" cy="2362200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914400" y="2590800"/>
            <a:ext cx="533400" cy="37338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4600" y="3886200"/>
            <a:ext cx="304800" cy="1981200"/>
          </a:xfrm>
          <a:prstGeom prst="line">
            <a:avLst/>
          </a:prstGeom>
          <a:noFill/>
          <a:ln w="38100" cap="rnd">
            <a:solidFill>
              <a:srgbClr val="8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BLEU Evaluation Metric</a:t>
            </a:r>
          </a:p>
          <a:p>
            <a:r>
              <a:rPr lang="en-US" sz="2400">
                <a:solidFill>
                  <a:schemeClr val="tx2"/>
                </a:solidFill>
              </a:rPr>
              <a:t>(Papineni et al, ACL-2002)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1600200"/>
            <a:ext cx="5486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N-gram precision (score is between 0 &amp; 1)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/>
              <a:t>What percentage of machine n-grams can be found in the reference translation? 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 smtClean="0"/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/>
              <a:t>Not allowed to use same portion of reference translation twice (can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cheat by typing out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the the the the the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 smtClean="0"/>
          </a:p>
          <a:p>
            <a:pPr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 smtClean="0"/>
              <a:t>Brevity penalty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/>
              <a:t>Can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t just type out single word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the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(precision 1.0!)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en-US" sz="2000" dirty="0" smtClean="0"/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*** Amazingly hard to </a:t>
            </a:r>
            <a:r>
              <a:rPr lang="ja-JP" altLang="en-US" dirty="0" smtClean="0">
                <a:latin typeface="Arial"/>
              </a:rPr>
              <a:t>“</a:t>
            </a:r>
            <a:r>
              <a:rPr lang="en-US" dirty="0" smtClean="0"/>
              <a:t>game</a:t>
            </a:r>
            <a:r>
              <a:rPr lang="ja-JP" altLang="en-US" dirty="0" smtClean="0">
                <a:latin typeface="Arial"/>
              </a:rPr>
              <a:t>”</a:t>
            </a:r>
            <a:r>
              <a:rPr lang="en-US" dirty="0" smtClean="0"/>
              <a:t> the system (i.e., find a way to change machine output so that BLEU goes up, but quality </a:t>
            </a:r>
            <a:r>
              <a:rPr lang="en-US" dirty="0" err="1" smtClean="0"/>
              <a:t>doesn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t)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85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BLEU Tends to Predict Human Judgments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2362200" y="1676400"/>
          <a:ext cx="4572000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24" name="Chart" r:id="rId3" imgW="6705905" imgH="6201156" progId="Excel.Chart.8">
                  <p:embed/>
                </p:oleObj>
              </mc:Choice>
              <mc:Fallback>
                <p:oleObj name="Chart" r:id="rId3" imgW="6705905" imgH="620115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76400"/>
                        <a:ext cx="4572000" cy="422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486400" y="6172200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slide from G. Doddington (NIST)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 rot="-5400000">
            <a:off x="1786732" y="2253456"/>
            <a:ext cx="1428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/>
              <a:t>(variant of BLEU)</a:t>
            </a:r>
          </a:p>
        </p:txBody>
      </p:sp>
    </p:spTree>
    <p:extLst>
      <p:ext uri="{BB962C8B-B14F-4D97-AF65-F5344CB8AC3E}">
        <p14:creationId xmlns:p14="http://schemas.microsoft.com/office/powerpoint/2010/main" val="120078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/>
              <a:t>枪手被警方击毙。</a:t>
            </a:r>
            <a:r>
              <a:rPr lang="en-US" b="1">
                <a:solidFill>
                  <a:srgbClr val="0000FF"/>
                </a:solidFill>
              </a:rPr>
              <a:t> 				</a:t>
            </a:r>
            <a:r>
              <a:rPr lang="en-US" b="1"/>
              <a:t>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shot to death by the police .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police kill . 			#1</a:t>
            </a:r>
            <a:br>
              <a:rPr lang="en-US" b="1"/>
            </a:br>
            <a:r>
              <a:rPr lang="en-US" b="1"/>
              <a:t>wounded police jaya of 				#2</a:t>
            </a:r>
            <a:br>
              <a:rPr lang="en-US" b="1"/>
            </a:br>
            <a:r>
              <a:rPr lang="en-US" b="1"/>
              <a:t>the gunman was shot dead by the police . 	#3</a:t>
            </a:r>
            <a:br>
              <a:rPr lang="en-US" b="1"/>
            </a:br>
            <a:r>
              <a:rPr lang="en-US" b="1"/>
              <a:t>the gunman arrested by police kill . 		#4</a:t>
            </a:r>
            <a:br>
              <a:rPr lang="en-US" b="1"/>
            </a:br>
            <a:r>
              <a:rPr lang="en-US" b="1"/>
              <a:t>the gunmen were killed . 				#5</a:t>
            </a:r>
            <a:br>
              <a:rPr lang="en-US" b="1"/>
            </a:br>
            <a:r>
              <a:rPr lang="en-US" b="1"/>
              <a:t>the gunman was shot to death by the police . 	#6</a:t>
            </a:r>
          </a:p>
          <a:p>
            <a:pPr algn="l"/>
            <a:r>
              <a:rPr lang="en-US" b="1"/>
              <a:t>gunmen were killed by police ?SUB&gt;0 ?SUB&gt;0 	#7</a:t>
            </a:r>
          </a:p>
          <a:p>
            <a:pPr algn="l"/>
            <a:r>
              <a:rPr lang="en-US" b="1"/>
              <a:t>al by the police . 				#8</a:t>
            </a:r>
            <a:br>
              <a:rPr lang="en-US" b="1"/>
            </a:br>
            <a:r>
              <a:rPr lang="en-US" b="1"/>
              <a:t>the ringer is killed by the police . 			#9</a:t>
            </a:r>
            <a:br>
              <a:rPr lang="en-US" b="1"/>
            </a:br>
            <a:r>
              <a:rPr lang="en-US" b="1"/>
              <a:t>police killed the gunman . 			#10</a:t>
            </a:r>
            <a:br>
              <a:rPr lang="en-US" b="1"/>
            </a:b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6201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/>
              <a:t>枪手被警方击毙。</a:t>
            </a:r>
            <a:r>
              <a:rPr lang="en-US" b="1"/>
              <a:t> 				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/>
              <a:t>the gunman was shot to death by the police .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C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</a:t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wounded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jaya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of</a:t>
            </a:r>
            <a:r>
              <a:rPr lang="en-US" b="1"/>
              <a:t> 				#2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dead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#3</a:t>
            </a:r>
            <a:br>
              <a:rPr lang="en-US" b="1"/>
            </a:b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arrested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#4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	#5</a:t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to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death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#6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	#7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al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	#8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ringer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is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#9</a:t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#10</a:t>
            </a:r>
            <a:br>
              <a:rPr lang="en-US" b="1"/>
            </a:br>
            <a:endParaRPr lang="en-US" b="1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0" y="5867400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C000"/>
                </a:solidFill>
              </a:rPr>
              <a:t>green</a:t>
            </a:r>
            <a:r>
              <a:rPr lang="en-US" b="1"/>
              <a:t> 	</a:t>
            </a:r>
            <a:r>
              <a:rPr lang="en-US"/>
              <a:t>= 4-gram match 		(good!)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	</a:t>
            </a:r>
            <a:r>
              <a:rPr lang="en-US"/>
              <a:t>= word not matched 	(bad!)</a:t>
            </a:r>
          </a:p>
        </p:txBody>
      </p:sp>
    </p:spTree>
    <p:extLst>
      <p:ext uri="{BB962C8B-B14F-4D97-AF65-F5344CB8AC3E}">
        <p14:creationId xmlns:p14="http://schemas.microsoft.com/office/powerpoint/2010/main" val="330811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BLEU in Action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822325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ja-JP" altLang="en-US" b="1">
                <a:solidFill>
                  <a:srgbClr val="0000FF"/>
                </a:solidFill>
              </a:rPr>
              <a:t>枪手被警方击毙。</a:t>
            </a:r>
            <a:r>
              <a:rPr lang="en-US" b="1">
                <a:solidFill>
                  <a:srgbClr val="0000FF"/>
                </a:solidFill>
              </a:rPr>
              <a:t> 				</a:t>
            </a:r>
            <a:r>
              <a:rPr lang="en-US" b="1"/>
              <a:t>(Foreign Original)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8000"/>
                </a:solidFill>
              </a:rPr>
              <a:t>the gunman was shot to death by the police .</a:t>
            </a:r>
            <a:r>
              <a:rPr lang="en-US" b="1"/>
              <a:t> 	(Reference Translation)</a:t>
            </a:r>
            <a:br>
              <a:rPr lang="en-US" b="1"/>
            </a:br>
            <a:endParaRPr lang="en-US" b="1"/>
          </a:p>
          <a:p>
            <a:pPr algn="l"/>
            <a:r>
              <a:rPr lang="en-US" b="1">
                <a:solidFill>
                  <a:srgbClr val="00C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C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FF0000"/>
                </a:solidFill>
              </a:rPr>
              <a:t>wounded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jaya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of</a:t>
            </a:r>
            <a:r>
              <a:rPr lang="en-US" b="1"/>
              <a:t> 				#2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dead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#3	Human</a:t>
            </a:r>
            <a:br>
              <a:rPr lang="en-US" b="1"/>
            </a:b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arrested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#4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	#5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was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shot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to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death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#6	Human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gunmen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were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?SUB&gt;0</a:t>
            </a:r>
            <a:r>
              <a:rPr lang="en-US" b="1"/>
              <a:t> 	#7	</a:t>
            </a:r>
            <a:r>
              <a:rPr lang="en-US"/>
              <a:t>Machine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al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	#8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ringer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is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by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00C000"/>
                </a:solidFill>
              </a:rPr>
              <a:t>.</a:t>
            </a:r>
            <a:r>
              <a:rPr lang="en-US" b="1"/>
              <a:t> 			#9	</a:t>
            </a:r>
            <a:r>
              <a:rPr lang="en-US"/>
              <a:t>Machine</a:t>
            </a:r>
            <a:r>
              <a:rPr lang="en-US" b="1"/>
              <a:t/>
            </a:r>
            <a:br>
              <a:rPr lang="en-US" b="1"/>
            </a:br>
            <a:r>
              <a:rPr lang="en-US" b="1">
                <a:solidFill>
                  <a:srgbClr val="C000C0"/>
                </a:solidFill>
              </a:rPr>
              <a:t>police</a:t>
            </a:r>
            <a:r>
              <a:rPr lang="en-US" b="1"/>
              <a:t> </a:t>
            </a:r>
            <a:r>
              <a:rPr lang="en-US" b="1">
                <a:solidFill>
                  <a:srgbClr val="FF0000"/>
                </a:solidFill>
              </a:rPr>
              <a:t>killed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the</a:t>
            </a:r>
            <a:r>
              <a:rPr lang="en-US" b="1"/>
              <a:t> </a:t>
            </a:r>
            <a:r>
              <a:rPr lang="en-US" b="1">
                <a:solidFill>
                  <a:srgbClr val="0000FF"/>
                </a:solidFill>
              </a:rPr>
              <a:t>gunman</a:t>
            </a:r>
            <a:r>
              <a:rPr lang="en-US" b="1"/>
              <a:t> </a:t>
            </a:r>
            <a:r>
              <a:rPr lang="en-US" b="1">
                <a:solidFill>
                  <a:srgbClr val="C000C0"/>
                </a:solidFill>
              </a:rPr>
              <a:t>.</a:t>
            </a:r>
            <a:r>
              <a:rPr lang="en-US" b="1"/>
              <a:t> 			#10	Human</a:t>
            </a:r>
            <a:br>
              <a:rPr lang="en-US" b="1"/>
            </a:br>
            <a:endParaRPr lang="en-US" b="1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524000" y="5867400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00C000"/>
                </a:solidFill>
              </a:rPr>
              <a:t>green</a:t>
            </a:r>
            <a:r>
              <a:rPr lang="en-US" b="1"/>
              <a:t> 	</a:t>
            </a:r>
            <a:r>
              <a:rPr lang="en-US"/>
              <a:t>= 4-gram match 		(good!)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red</a:t>
            </a:r>
            <a:r>
              <a:rPr lang="en-US" b="1"/>
              <a:t> 	</a:t>
            </a:r>
            <a:r>
              <a:rPr lang="en-US"/>
              <a:t>= word not matched 	(bad!)</a:t>
            </a:r>
          </a:p>
        </p:txBody>
      </p:sp>
    </p:spTree>
    <p:extLst>
      <p:ext uri="{BB962C8B-B14F-4D97-AF65-F5344CB8AC3E}">
        <p14:creationId xmlns:p14="http://schemas.microsoft.com/office/powerpoint/2010/main" val="158864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BLEU: </a:t>
            </a:r>
            <a:r>
              <a:rPr lang="en-US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2037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err="1" smtClean="0"/>
              <a:t>Doesn</a:t>
            </a:r>
            <a:r>
              <a:rPr lang="ja-JP" altLang="en-US" sz="2800" dirty="0" smtClean="0">
                <a:latin typeface="Arial"/>
              </a:rPr>
              <a:t>’</a:t>
            </a:r>
            <a:r>
              <a:rPr lang="en-US" sz="2800" dirty="0" smtClean="0"/>
              <a:t>t </a:t>
            </a:r>
            <a:r>
              <a:rPr lang="en-US" sz="2800" dirty="0"/>
              <a:t>care if an incorrectly translated word is a name or a preposition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Albright</a:t>
            </a:r>
            <a:r>
              <a:rPr lang="en-US" sz="2400" dirty="0"/>
              <a:t> 		(reference)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at Albright</a:t>
            </a:r>
            <a:r>
              <a:rPr lang="en-US" sz="2400" dirty="0"/>
              <a:t> 		(translation #1)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gave it to altar 		</a:t>
            </a:r>
            <a:r>
              <a:rPr lang="en-US" sz="2400" dirty="0"/>
              <a:t>	(translation #2)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What </a:t>
            </a:r>
            <a:r>
              <a:rPr lang="en-US" sz="2800" dirty="0"/>
              <a:t>happens when a program reaches human level performance in BLEU but the translations are still bad?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maybe sooner than you think …</a:t>
            </a:r>
          </a:p>
        </p:txBody>
      </p:sp>
    </p:spTree>
    <p:extLst>
      <p:ext uri="{BB962C8B-B14F-4D97-AF65-F5344CB8AC3E}">
        <p14:creationId xmlns:p14="http://schemas.microsoft.com/office/powerpoint/2010/main" val="402187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946496"/>
              </p:ext>
            </p:extLst>
          </p:nvPr>
        </p:nvGraphicFramePr>
        <p:xfrm>
          <a:off x="2667000" y="1828800"/>
          <a:ext cx="31988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05" name="Equation" r:id="rId3" imgW="1473200" imgH="419100" progId="Equation.3">
                  <p:embed/>
                </p:oleObj>
              </mc:Choice>
              <mc:Fallback>
                <p:oleObj name="Equation" r:id="rId3" imgW="1473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1828800"/>
                        <a:ext cx="3198812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 bwMode="auto">
          <a:xfrm>
            <a:off x="4249737" y="2971800"/>
            <a:ext cx="838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948438"/>
              </p:ext>
            </p:extLst>
          </p:nvPr>
        </p:nvGraphicFramePr>
        <p:xfrm>
          <a:off x="923925" y="3970338"/>
          <a:ext cx="6727825" cy="229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106" name="Equation" r:id="rId5" imgW="3098800" imgH="1054100" progId="Equation.3">
                  <p:embed/>
                </p:oleObj>
              </mc:Choice>
              <mc:Fallback>
                <p:oleObj name="Equation" r:id="rId5" imgW="30988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3925" y="3970338"/>
                        <a:ext cx="6727825" cy="229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22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sz="3200"/>
              <a:t>11 Human Translation Agencies Employed to Translate 100 Chinese News Articles</a:t>
            </a:r>
            <a:r>
              <a:rPr lang="en-US" sz="4000"/>
              <a:t> 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609600" y="1828800"/>
            <a:ext cx="81534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l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ja-JP" altLang="en-US" sz="1600" b="1">
                <a:latin typeface="Times New Roman" charset="0"/>
              </a:rPr>
              <a:t>上个星期的战斗至少夺取</a:t>
            </a:r>
            <a:r>
              <a:rPr lang="en-US" sz="1600" b="1">
                <a:latin typeface="Times New Roman" charset="0"/>
              </a:rPr>
              <a:t>12</a:t>
            </a:r>
            <a:r>
              <a:rPr lang="ja-JP" altLang="en-US" sz="1600" b="1">
                <a:latin typeface="Times New Roman" charset="0"/>
              </a:rPr>
              <a:t>个人的生命。</a:t>
            </a:r>
            <a:endParaRPr lang="en-US" sz="2000">
              <a:latin typeface="Times New Roman" charset="0"/>
            </a:endParaRPr>
          </a:p>
          <a:p>
            <a:pPr lvl="1" algn="l">
              <a:lnSpc>
                <a:spcPct val="90000"/>
              </a:lnSpc>
              <a:spcBef>
                <a:spcPct val="50000"/>
              </a:spcBef>
              <a:buSzPct val="80000"/>
            </a:pPr>
            <a:r>
              <a:rPr lang="en-US" sz="2000">
                <a:solidFill>
                  <a:srgbClr val="008000"/>
                </a:solidFill>
                <a:latin typeface="Times New Roman" charset="0"/>
              </a:rPr>
              <a:t>	</a:t>
            </a:r>
            <a:r>
              <a:rPr lang="en-US">
                <a:latin typeface="Times New Roman" charset="0"/>
              </a:rPr>
              <a:t>At least 12 people were killed in the battle last week.</a:t>
            </a:r>
            <a:r>
              <a:rPr lang="en-US" sz="2000">
                <a:latin typeface="Times New Roman" charset="0"/>
              </a:rPr>
              <a:t>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Last week 's fight took at least 12 lives.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The fighting last week killed at least 12.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The battle of last week killed at least 12 persons.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At least 12 people lost their lives in last week 's fighting.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At least 12 persons died in the fighting last week.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At least 12 died in the battle last week.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At least 12 people were killed in the fighting last week.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During last week 's fighting , at least 12 people died.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Last week at least twelve people died in the fighting. </a:t>
            </a:r>
          </a:p>
          <a:p>
            <a:pPr lvl="2" algn="l">
              <a:lnSpc>
                <a:spcPct val="90000"/>
              </a:lnSpc>
              <a:spcBef>
                <a:spcPct val="50000"/>
              </a:spcBef>
              <a:buSzPct val="70000"/>
            </a:pPr>
            <a:r>
              <a:rPr lang="en-US">
                <a:latin typeface="Times New Roman" charset="0"/>
              </a:rPr>
              <a:t>Last week 's fighting took the lives of twelve people.</a:t>
            </a:r>
            <a:r>
              <a:rPr lang="en-US">
                <a:latin typeface="Tahoma" charset="0"/>
              </a:rPr>
              <a:t> </a:t>
            </a:r>
            <a:r>
              <a:rPr lang="en-US" sz="1600">
                <a:latin typeface="Tahoma" charset="0"/>
              </a:rPr>
              <a:t>		</a:t>
            </a: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Merging Translations</a:t>
            </a:r>
          </a:p>
        </p:txBody>
      </p:sp>
      <p:pic>
        <p:nvPicPr>
          <p:cNvPr id="195587" name="Picture 3" descr="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152775"/>
            <a:ext cx="8951913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56705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(Pang, Knight, and Marcu, NAACL-HLT 2003)</a:t>
            </a:r>
          </a:p>
          <a:p>
            <a:pPr algn="l"/>
            <a:endParaRPr lang="en-US"/>
          </a:p>
          <a:p>
            <a:pPr lvl="1" algn="l"/>
            <a:r>
              <a:rPr lang="en-US"/>
              <a:t>Create word graphs by merging paraphrases</a:t>
            </a:r>
          </a:p>
          <a:p>
            <a:pPr lvl="1" algn="l"/>
            <a:r>
              <a:rPr lang="en-US"/>
              <a:t>	=&gt;  from 10 sentences to over a thousand </a:t>
            </a:r>
          </a:p>
          <a:p>
            <a:pPr lvl="1" algn="l"/>
            <a:endParaRPr lang="en-US"/>
          </a:p>
          <a:p>
            <a:pPr lvl="1" algn="l"/>
            <a:r>
              <a:rPr lang="en-US"/>
              <a:t>11</a:t>
            </a:r>
            <a:r>
              <a:rPr lang="en-US" baseline="30000"/>
              <a:t>th</a:t>
            </a:r>
            <a:r>
              <a:rPr lang="en-US"/>
              <a:t> human translation is often found in the graph!</a:t>
            </a:r>
          </a:p>
        </p:txBody>
      </p:sp>
    </p:spTree>
    <p:extLst>
      <p:ext uri="{BB962C8B-B14F-4D97-AF65-F5344CB8AC3E}">
        <p14:creationId xmlns:p14="http://schemas.microsoft.com/office/powerpoint/2010/main" val="405365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we had the alignments…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Input: corpus of English/Foreign sentence pairs along with alignment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(E, F) in corpus: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for e in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 f in 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if f aligned-to 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count(</a:t>
            </a:r>
            <a:r>
              <a:rPr lang="en-US" dirty="0" err="1" smtClean="0"/>
              <a:t>e,f</a:t>
            </a:r>
            <a:r>
              <a:rPr lang="en-US" dirty="0" smtClean="0"/>
              <a:t>) += 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count(e) +=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all (</a:t>
            </a:r>
            <a:r>
              <a:rPr lang="en-US" dirty="0" err="1" smtClean="0"/>
              <a:t>e,f</a:t>
            </a:r>
            <a:r>
              <a:rPr lang="en-US" dirty="0" smtClean="0"/>
              <a:t>) in count: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p(</a:t>
            </a:r>
            <a:r>
              <a:rPr lang="en-US" dirty="0" err="1" smtClean="0"/>
              <a:t>f|e</a:t>
            </a:r>
            <a:r>
              <a:rPr lang="en-US" dirty="0" smtClean="0"/>
              <a:t>) = count(</a:t>
            </a:r>
            <a:r>
              <a:rPr lang="en-US" dirty="0" err="1" smtClean="0"/>
              <a:t>e,f</a:t>
            </a:r>
            <a:r>
              <a:rPr lang="en-US" dirty="0" smtClean="0"/>
              <a:t>) / count(e)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Without the alignments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5029200" y="3352800"/>
            <a:ext cx="838200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133600"/>
            <a:ext cx="245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With alignments: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31603"/>
            <a:ext cx="1758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FF"/>
                </a:solidFill>
              </a:rPr>
              <a:t>Without</a:t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alignments: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29366"/>
              </p:ext>
            </p:extLst>
          </p:nvPr>
        </p:nvGraphicFramePr>
        <p:xfrm>
          <a:off x="3733800" y="1905000"/>
          <a:ext cx="31988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89" name="Equation" r:id="rId3" imgW="1473200" imgH="419100" progId="Equation.3">
                  <p:embed/>
                </p:oleObj>
              </mc:Choice>
              <mc:Fallback>
                <p:oleObj name="Equation" r:id="rId3" imgW="14732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905000"/>
                        <a:ext cx="3198812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277352"/>
              </p:ext>
            </p:extLst>
          </p:nvPr>
        </p:nvGraphicFramePr>
        <p:xfrm>
          <a:off x="3479800" y="4710113"/>
          <a:ext cx="3860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2090" name="Equation" r:id="rId5" imgW="1778000" imgH="431800" progId="Equation.3">
                  <p:embed/>
                </p:oleObj>
              </mc:Choice>
              <mc:Fallback>
                <p:oleObj name="Equation" r:id="rId5" imgW="177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9800" y="4710113"/>
                        <a:ext cx="3860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5800" y="6019800"/>
            <a:ext cx="7709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/>
              <a:t>Instead of actual counts, use “</a:t>
            </a:r>
            <a:r>
              <a:rPr lang="en-US" sz="2800" dirty="0" smtClean="0">
                <a:solidFill>
                  <a:srgbClr val="FF6600"/>
                </a:solidFill>
              </a:rPr>
              <a:t>expected counts</a:t>
            </a:r>
            <a:r>
              <a:rPr lang="en-US" sz="2800" dirty="0" smtClean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114527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times}&#10;\usepackage{qtree}&#10;\usepackage{color}&#10;\newcommand{\argmax}[1]{{\hbox{$\underset{#1}{\mbox{argmax}}\;$}}}&#10;\begin{document}&#10;\definecolor{darkred}{rgb}{0.7,0,0}&#10;\begin{figure}&#10;\color{darkred}&#10;\Huge{&#10;\Tree [.VP [.V read ]  [\qroof{the~~~book}.Obj ] [\qroof{in~~~the~~~office}.PP ] ]&#10;}&#10;\end{figure}&#10;&#10;\end{document}&#10;"/>
  <p:tag name="FILENAME" val="TP_tmp"/>
  <p:tag name="FORMAT" val="png256"/>
  <p:tag name="RES" val="300"/>
  <p:tag name="BLEND" val="0"/>
  <p:tag name="TRANSPARENT" val="0"/>
  <p:tag name="TBUG" val="0"/>
  <p:tag name="ALLOWFS" val="0"/>
  <p:tag name="ORIGWIDTH" val="409"/>
  <p:tag name="PICTUREFILESIZE" val="194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newcommand{\argmax}[1]{{\hbox{$\underset{#1}{\mbox{argmax}}\;$}}}&#10;\begin{document}&#10;\[&#10;p_{\theta}\left(~~~, ~~~, ~~~ | ~~~, ~~~\right)&#10;\]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6"/>
  <p:tag name="PICTUREFILESIZE" val="198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18902</TotalTime>
  <Words>4084</Words>
  <Application>Microsoft Macintosh PowerPoint</Application>
  <PresentationFormat>On-screen Show (4:3)</PresentationFormat>
  <Paragraphs>726</Paragraphs>
  <Slides>71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Default Design</vt:lpstr>
      <vt:lpstr>Office Theme</vt:lpstr>
      <vt:lpstr>dan-berkeley-nlp-v1</vt:lpstr>
      <vt:lpstr>1_Default Design</vt:lpstr>
      <vt:lpstr>2_Default Design</vt:lpstr>
      <vt:lpstr>Chart</vt:lpstr>
      <vt:lpstr>Microsoft Equation</vt:lpstr>
      <vt:lpstr>Equation</vt:lpstr>
      <vt:lpstr>SMT – Final thoughts</vt:lpstr>
      <vt:lpstr>Admin</vt:lpstr>
      <vt:lpstr>Language translation</vt:lpstr>
      <vt:lpstr>If we had the alignments</vt:lpstr>
      <vt:lpstr>If we had the alignments</vt:lpstr>
      <vt:lpstr>If we had the alignments</vt:lpstr>
      <vt:lpstr>If we had the alignments</vt:lpstr>
      <vt:lpstr>If we had the alignments…</vt:lpstr>
      <vt:lpstr>Without the alignments</vt:lpstr>
      <vt:lpstr>Without the alignments</vt:lpstr>
      <vt:lpstr>Probability of alignment</vt:lpstr>
      <vt:lpstr>Probability of alignment</vt:lpstr>
      <vt:lpstr>Probability of alignment</vt:lpstr>
      <vt:lpstr>Probability of alignment</vt:lpstr>
      <vt:lpstr>Without the alignments</vt:lpstr>
      <vt:lpstr>Benefits of word-level model</vt:lpstr>
      <vt:lpstr>Word alignment</vt:lpstr>
      <vt:lpstr>Word alignment</vt:lpstr>
      <vt:lpstr>Word-level alignment</vt:lpstr>
      <vt:lpstr>Word-alignment Evaluation</vt:lpstr>
      <vt:lpstr>Word-alignment Evaluation</vt:lpstr>
      <vt:lpstr>Word-alignment Evaluation</vt:lpstr>
      <vt:lpstr>Word-alignment Evaluation</vt:lpstr>
      <vt:lpstr>Problems for Statistical MT</vt:lpstr>
      <vt:lpstr>What kind of Translation Model?</vt:lpstr>
      <vt:lpstr>Phrase-Based Statistical MT</vt:lpstr>
      <vt:lpstr>Phrase-Based Statistical MT</vt:lpstr>
      <vt:lpstr>Advantages of Phrase-Based</vt:lpstr>
      <vt:lpstr>PowerPoint Presentation</vt:lpstr>
      <vt:lpstr>Syntax-based models</vt:lpstr>
      <vt:lpstr>Tree to string rule</vt:lpstr>
      <vt:lpstr>Tree to string rules examples</vt:lpstr>
      <vt:lpstr>Tree to string rules examples</vt:lpstr>
      <vt:lpstr>Tree Transformations</vt:lpstr>
      <vt:lpstr>Tree Transformations</vt:lpstr>
      <vt:lpstr>Tree Transformations</vt:lpstr>
      <vt:lpstr>Tree to tree example</vt:lpstr>
      <vt:lpstr>Problems for Statistical MT</vt:lpstr>
      <vt:lpstr>Decoding</vt:lpstr>
      <vt:lpstr>Decoding</vt:lpstr>
      <vt:lpstr>Phrase-Based Decoding</vt:lpstr>
      <vt:lpstr>Phrase-Based Decoding</vt:lpstr>
      <vt:lpstr>Hypotheis Lattices</vt:lpstr>
      <vt:lpstr>Problems for Statistical MT</vt:lpstr>
      <vt:lpstr>The Problem:  Learn Lambdas</vt:lpstr>
      <vt:lpstr>The Problem:  Learn Lambdas</vt:lpstr>
      <vt:lpstr>Problems for Statistical MT</vt:lpstr>
      <vt:lpstr>MT Evaluation</vt:lpstr>
      <vt:lpstr>MT Evaluation</vt:lpstr>
      <vt:lpstr>Automatic Evaluation</vt:lpstr>
      <vt:lpstr>Automatic Evaluation</vt:lpstr>
      <vt:lpstr>PowerPoint Presentation</vt:lpstr>
      <vt:lpstr>PowerPoint Presentation</vt:lpstr>
      <vt:lpstr>N-gram precision example</vt:lpstr>
      <vt:lpstr>N-gram precision example</vt:lpstr>
      <vt:lpstr>N-gram precision example</vt:lpstr>
      <vt:lpstr>N-gram precision example</vt:lpstr>
      <vt:lpstr>N-gram precision example 2</vt:lpstr>
      <vt:lpstr>N-gram precision example 2</vt:lpstr>
      <vt:lpstr>N-gram precision example 2</vt:lpstr>
      <vt:lpstr>N-gram precision example 2</vt:lpstr>
      <vt:lpstr>N-gram precision</vt:lpstr>
      <vt:lpstr>N-gram precision example</vt:lpstr>
      <vt:lpstr>PowerPoint Presentation</vt:lpstr>
      <vt:lpstr>BLEU Tends to Predict Human Judgments</vt:lpstr>
      <vt:lpstr>BLEU in Action</vt:lpstr>
      <vt:lpstr>BLEU in Action</vt:lpstr>
      <vt:lpstr>BLEU in Action</vt:lpstr>
      <vt:lpstr>BLEU: Problems?</vt:lpstr>
      <vt:lpstr>11 Human Translation Agencies Employed to Translate 100 Chinese News Articles </vt:lpstr>
      <vt:lpstr>Merging Translations</vt:lpstr>
    </vt:vector>
  </TitlesOfParts>
  <Company>USC/ISI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 Statistical Machine Translation</dc:title>
  <dc:creator> </dc:creator>
  <cp:lastModifiedBy>David Kauchak</cp:lastModifiedBy>
  <cp:revision>452</cp:revision>
  <cp:lastPrinted>2011-04-04T22:28:49Z</cp:lastPrinted>
  <dcterms:created xsi:type="dcterms:W3CDTF">2011-04-04T17:18:47Z</dcterms:created>
  <dcterms:modified xsi:type="dcterms:W3CDTF">2014-11-05T00:21:45Z</dcterms:modified>
</cp:coreProperties>
</file>