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notesSlides/notesSlide26.xml" ContentType="application/vnd.openxmlformats-officedocument.presentationml.notesSlide+xml"/>
  <Override PartName="/ppt/embeddings/oleObject147.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notesSlides/notesSlide30.xml" ContentType="application/vnd.openxmlformats-officedocument.presentationml.notesSlide+xml"/>
  <Override PartName="/ppt/embeddings/oleObject169.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70.bin" ContentType="application/vnd.openxmlformats-officedocument.oleObject"/>
  <Override PartName="/ppt/notesSlides/notesSlide33.xml" ContentType="application/vnd.openxmlformats-officedocument.presentationml.notesSlide+xml"/>
  <Override PartName="/ppt/embeddings/oleObject171.bin" ContentType="application/vnd.openxmlformats-officedocument.oleObject"/>
  <Override PartName="/ppt/notesSlides/notesSlide34.xml" ContentType="application/vnd.openxmlformats-officedocument.presentationml.notesSlide+xml"/>
  <Override PartName="/ppt/embeddings/oleObject17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57" r:id="rId2"/>
    <p:sldId id="820" r:id="rId3"/>
    <p:sldId id="590" r:id="rId4"/>
    <p:sldId id="854" r:id="rId5"/>
    <p:sldId id="736" r:id="rId6"/>
    <p:sldId id="755" r:id="rId7"/>
    <p:sldId id="831" r:id="rId8"/>
    <p:sldId id="428" r:id="rId9"/>
    <p:sldId id="830" r:id="rId10"/>
    <p:sldId id="598" r:id="rId11"/>
    <p:sldId id="599" r:id="rId12"/>
    <p:sldId id="600" r:id="rId13"/>
    <p:sldId id="431" r:id="rId14"/>
    <p:sldId id="432" r:id="rId15"/>
    <p:sldId id="514" r:id="rId16"/>
    <p:sldId id="538" r:id="rId17"/>
    <p:sldId id="539" r:id="rId18"/>
    <p:sldId id="540" r:id="rId19"/>
    <p:sldId id="513" r:id="rId20"/>
    <p:sldId id="758" r:id="rId21"/>
    <p:sldId id="796" r:id="rId22"/>
    <p:sldId id="756" r:id="rId23"/>
    <p:sldId id="447" r:id="rId24"/>
    <p:sldId id="833" r:id="rId25"/>
    <p:sldId id="449" r:id="rId26"/>
    <p:sldId id="562" r:id="rId27"/>
    <p:sldId id="835" r:id="rId28"/>
    <p:sldId id="841" r:id="rId29"/>
    <p:sldId id="836" r:id="rId30"/>
    <p:sldId id="834" r:id="rId31"/>
    <p:sldId id="839" r:id="rId32"/>
    <p:sldId id="840" r:id="rId33"/>
    <p:sldId id="842" r:id="rId34"/>
    <p:sldId id="843" r:id="rId35"/>
    <p:sldId id="844" r:id="rId36"/>
    <p:sldId id="845" r:id="rId37"/>
    <p:sldId id="837" r:id="rId38"/>
    <p:sldId id="846" r:id="rId39"/>
    <p:sldId id="847" r:id="rId40"/>
    <p:sldId id="848" r:id="rId41"/>
    <p:sldId id="838" r:id="rId42"/>
    <p:sldId id="849" r:id="rId43"/>
    <p:sldId id="850" r:id="rId44"/>
    <p:sldId id="851" r:id="rId45"/>
    <p:sldId id="563" r:id="rId46"/>
    <p:sldId id="852" r:id="rId47"/>
    <p:sldId id="853" r:id="rId48"/>
    <p:sldId id="855" r:id="rId49"/>
    <p:sldId id="856" r:id="rId50"/>
    <p:sldId id="857" r:id="rId51"/>
    <p:sldId id="858" r:id="rId52"/>
    <p:sldId id="859" r:id="rId53"/>
    <p:sldId id="861" r:id="rId54"/>
    <p:sldId id="884" r:id="rId55"/>
    <p:sldId id="862" r:id="rId56"/>
    <p:sldId id="863" r:id="rId57"/>
    <p:sldId id="864" r:id="rId58"/>
  </p:sldIdLst>
  <p:sldSz cx="9144000" cy="6858000" type="screen4x3"/>
  <p:notesSz cx="6935788" cy="9232900"/>
  <p:defaultTextStyle>
    <a:defPPr>
      <a:defRPr lang="en-US"/>
    </a:defPPr>
    <a:lvl1pPr algn="ctr" rtl="0" fontAlgn="base">
      <a:spcBef>
        <a:spcPct val="0"/>
      </a:spcBef>
      <a:spcAft>
        <a:spcPct val="0"/>
      </a:spcAft>
      <a:defRPr kern="1200">
        <a:solidFill>
          <a:schemeClr val="tx1"/>
        </a:solidFill>
        <a:latin typeface="Arial" pitchFamily="-111" charset="0"/>
        <a:ea typeface="+mn-ea"/>
        <a:cs typeface="+mn-cs"/>
      </a:defRPr>
    </a:lvl1pPr>
    <a:lvl2pPr marL="457200" algn="ctr" rtl="0" fontAlgn="base">
      <a:spcBef>
        <a:spcPct val="0"/>
      </a:spcBef>
      <a:spcAft>
        <a:spcPct val="0"/>
      </a:spcAft>
      <a:defRPr kern="1200">
        <a:solidFill>
          <a:schemeClr val="tx1"/>
        </a:solidFill>
        <a:latin typeface="Arial" pitchFamily="-111" charset="0"/>
        <a:ea typeface="+mn-ea"/>
        <a:cs typeface="+mn-cs"/>
      </a:defRPr>
    </a:lvl2pPr>
    <a:lvl3pPr marL="914400" algn="ctr" rtl="0" fontAlgn="base">
      <a:spcBef>
        <a:spcPct val="0"/>
      </a:spcBef>
      <a:spcAft>
        <a:spcPct val="0"/>
      </a:spcAft>
      <a:defRPr kern="1200">
        <a:solidFill>
          <a:schemeClr val="tx1"/>
        </a:solidFill>
        <a:latin typeface="Arial" pitchFamily="-111" charset="0"/>
        <a:ea typeface="+mn-ea"/>
        <a:cs typeface="+mn-cs"/>
      </a:defRPr>
    </a:lvl3pPr>
    <a:lvl4pPr marL="1371600" algn="ctr" rtl="0" fontAlgn="base">
      <a:spcBef>
        <a:spcPct val="0"/>
      </a:spcBef>
      <a:spcAft>
        <a:spcPct val="0"/>
      </a:spcAft>
      <a:defRPr kern="1200">
        <a:solidFill>
          <a:schemeClr val="tx1"/>
        </a:solidFill>
        <a:latin typeface="Arial" pitchFamily="-111" charset="0"/>
        <a:ea typeface="+mn-ea"/>
        <a:cs typeface="+mn-cs"/>
      </a:defRPr>
    </a:lvl4pPr>
    <a:lvl5pPr marL="1828800" algn="ctr" rtl="0" fontAlgn="base">
      <a:spcBef>
        <a:spcPct val="0"/>
      </a:spcBef>
      <a:spcAft>
        <a:spcPct val="0"/>
      </a:spcAft>
      <a:defRPr kern="1200">
        <a:solidFill>
          <a:schemeClr val="tx1"/>
        </a:solidFill>
        <a:latin typeface="Arial" pitchFamily="-111" charset="0"/>
        <a:ea typeface="+mn-ea"/>
        <a:cs typeface="+mn-cs"/>
      </a:defRPr>
    </a:lvl5pPr>
    <a:lvl6pPr marL="2286000" algn="l" defTabSz="457200" rtl="0" eaLnBrk="1" latinLnBrk="0" hangingPunct="1">
      <a:defRPr kern="1200">
        <a:solidFill>
          <a:schemeClr val="tx1"/>
        </a:solidFill>
        <a:latin typeface="Arial" pitchFamily="-111" charset="0"/>
        <a:ea typeface="+mn-ea"/>
        <a:cs typeface="+mn-cs"/>
      </a:defRPr>
    </a:lvl6pPr>
    <a:lvl7pPr marL="2743200" algn="l" defTabSz="457200" rtl="0" eaLnBrk="1" latinLnBrk="0" hangingPunct="1">
      <a:defRPr kern="1200">
        <a:solidFill>
          <a:schemeClr val="tx1"/>
        </a:solidFill>
        <a:latin typeface="Arial" pitchFamily="-111" charset="0"/>
        <a:ea typeface="+mn-ea"/>
        <a:cs typeface="+mn-cs"/>
      </a:defRPr>
    </a:lvl7pPr>
    <a:lvl8pPr marL="3200400" algn="l" defTabSz="457200" rtl="0" eaLnBrk="1" latinLnBrk="0" hangingPunct="1">
      <a:defRPr kern="1200">
        <a:solidFill>
          <a:schemeClr val="tx1"/>
        </a:solidFill>
        <a:latin typeface="Arial" pitchFamily="-111" charset="0"/>
        <a:ea typeface="+mn-ea"/>
        <a:cs typeface="+mn-cs"/>
      </a:defRPr>
    </a:lvl8pPr>
    <a:lvl9pPr marL="3657600" algn="l" defTabSz="457200" rtl="0" eaLnBrk="1" latinLnBrk="0" hangingPunct="1">
      <a:defRPr kern="1200">
        <a:solidFill>
          <a:schemeClr val="tx1"/>
        </a:solidFill>
        <a:latin typeface="Arial"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8080"/>
    <a:srgbClr val="008000"/>
    <a:srgbClr val="00FF00"/>
    <a:srgbClr val="FF0000"/>
    <a:srgbClr val="FF00FF"/>
    <a:srgbClr val="FF3399"/>
    <a:srgbClr val="99FF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4" autoAdjust="0"/>
    <p:restoredTop sz="90703" autoAdjust="0"/>
  </p:normalViewPr>
  <p:slideViewPr>
    <p:cSldViewPr>
      <p:cViewPr varScale="1">
        <p:scale>
          <a:sx n="105" d="100"/>
          <a:sy n="105" d="100"/>
        </p:scale>
        <p:origin x="-35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33.emf"/><Relationship Id="rId15" Type="http://schemas.openxmlformats.org/officeDocument/2006/relationships/image" Target="../media/image37.emf"/><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34.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33.emf"/><Relationship Id="rId15" Type="http://schemas.openxmlformats.org/officeDocument/2006/relationships/image" Target="../media/image37.emf"/><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34.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image" Target="../media/image23.emf"/><Relationship Id="rId13" Type="http://schemas.openxmlformats.org/officeDocument/2006/relationships/image" Target="../media/image24.emf"/><Relationship Id="rId14" Type="http://schemas.openxmlformats.org/officeDocument/2006/relationships/image" Target="../media/image25.emf"/><Relationship Id="rId15" Type="http://schemas.openxmlformats.org/officeDocument/2006/relationships/image" Target="../media/image31.emf"/><Relationship Id="rId16" Type="http://schemas.openxmlformats.org/officeDocument/2006/relationships/image" Target="../media/image32.emf"/><Relationship Id="rId17" Type="http://schemas.openxmlformats.org/officeDocument/2006/relationships/image" Target="../media/image33.emf"/><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0"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image" Target="../media/image21.emf"/><Relationship Id="rId13" Type="http://schemas.openxmlformats.org/officeDocument/2006/relationships/image" Target="../media/image22.emf"/><Relationship Id="rId14" Type="http://schemas.openxmlformats.org/officeDocument/2006/relationships/image" Target="../media/image23.emf"/><Relationship Id="rId15" Type="http://schemas.openxmlformats.org/officeDocument/2006/relationships/image" Target="../media/image24.emf"/><Relationship Id="rId16" Type="http://schemas.openxmlformats.org/officeDocument/2006/relationships/image" Target="../media/image25.emf"/><Relationship Id="rId17" Type="http://schemas.openxmlformats.org/officeDocument/2006/relationships/image" Target="../media/image26.emf"/><Relationship Id="rId18" Type="http://schemas.openxmlformats.org/officeDocument/2006/relationships/image" Target="../media/image27.emf"/><Relationship Id="rId19" Type="http://schemas.openxmlformats.org/officeDocument/2006/relationships/image" Target="../media/image28.emf"/><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image" Target="../media/image23.emf"/><Relationship Id="rId13" Type="http://schemas.openxmlformats.org/officeDocument/2006/relationships/image" Target="../media/image24.emf"/><Relationship Id="rId14" Type="http://schemas.openxmlformats.org/officeDocument/2006/relationships/image" Target="../media/image25.emf"/><Relationship Id="rId15" Type="http://schemas.openxmlformats.org/officeDocument/2006/relationships/image" Target="../media/image31.emf"/><Relationship Id="rId16" Type="http://schemas.openxmlformats.org/officeDocument/2006/relationships/image" Target="../media/image32.emf"/><Relationship Id="rId17" Type="http://schemas.openxmlformats.org/officeDocument/2006/relationships/image" Target="../media/image33.emf"/><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0"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33.emf"/><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34.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33.emf"/><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34.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33.emf"/><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34.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159747" name="Rectangle 3"/>
          <p:cNvSpPr>
            <a:spLocks noGrp="1" noChangeArrowheads="1"/>
          </p:cNvSpPr>
          <p:nvPr>
            <p:ph type="dt" sz="quarter"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159748" name="Rectangle 4"/>
          <p:cNvSpPr>
            <a:spLocks noGrp="1" noChangeArrowheads="1"/>
          </p:cNvSpPr>
          <p:nvPr>
            <p:ph type="ftr" sz="quarter" idx="2"/>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159749" name="Rectangle 5"/>
          <p:cNvSpPr>
            <a:spLocks noGrp="1" noChangeArrowheads="1"/>
          </p:cNvSpPr>
          <p:nvPr>
            <p:ph type="sldNum" sz="quarter" idx="3"/>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34D50568-AD68-8E49-B3A1-86D4E0A9BA90}" type="slidenum">
              <a:rPr lang="en-US"/>
              <a:pPr/>
              <a:t>‹#›</a:t>
            </a:fld>
            <a:endParaRPr lang="en-US"/>
          </a:p>
        </p:txBody>
      </p:sp>
    </p:spTree>
    <p:extLst>
      <p:ext uri="{BB962C8B-B14F-4D97-AF65-F5344CB8AC3E}">
        <p14:creationId xmlns:p14="http://schemas.microsoft.com/office/powerpoint/2010/main" val="288458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24579" name="Rectangle 3"/>
          <p:cNvSpPr>
            <a:spLocks noGrp="1" noChangeArrowheads="1"/>
          </p:cNvSpPr>
          <p:nvPr>
            <p:ph type="dt"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24580" name="Rectangle 4"/>
          <p:cNvSpPr>
            <a:spLocks noGrp="1" noRot="1" noChangeAspect="1" noChangeArrowheads="1" noTextEdit="1"/>
          </p:cNvSpPr>
          <p:nvPr>
            <p:ph type="sldImg" idx="2"/>
          </p:nvPr>
        </p:nvSpPr>
        <p:spPr bwMode="auto">
          <a:xfrm>
            <a:off x="1160463" y="693738"/>
            <a:ext cx="4614862" cy="34607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25513" y="4384675"/>
            <a:ext cx="5084762" cy="415448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24583" name="Rectangle 7"/>
          <p:cNvSpPr>
            <a:spLocks noGrp="1" noChangeArrowheads="1"/>
          </p:cNvSpPr>
          <p:nvPr>
            <p:ph type="sldNum" sz="quarter" idx="5"/>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D9AE332C-ED89-9143-9B25-92B40DF6DEA7}" type="slidenum">
              <a:rPr lang="en-US"/>
              <a:pPr/>
              <a:t>‹#›</a:t>
            </a:fld>
            <a:endParaRPr lang="en-US"/>
          </a:p>
        </p:txBody>
      </p:sp>
    </p:spTree>
    <p:extLst>
      <p:ext uri="{BB962C8B-B14F-4D97-AF65-F5344CB8AC3E}">
        <p14:creationId xmlns:p14="http://schemas.microsoft.com/office/powerpoint/2010/main" val="34560196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1" charset="0"/>
        <a:ea typeface="+mn-ea"/>
        <a:cs typeface="+mn-cs"/>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BBEE-DBA4-A746-8581-BDA0152A3D8E}" type="slidenum">
              <a:rPr lang="en-US"/>
              <a:pPr/>
              <a:t>1</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57B88-1474-0E45-840A-8031C8F8ABAC}" type="slidenum">
              <a:rPr lang="en-US"/>
              <a:pPr/>
              <a:t>13</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08BBA-54AA-CD4F-9883-A7BB8F67D563}" type="slidenum">
              <a:rPr lang="en-US"/>
              <a:pPr/>
              <a:t>14</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C1D2F-1E47-684E-A81E-3D8653E0E9A9}" type="slidenum">
              <a:rPr lang="en-US"/>
              <a:pPr/>
              <a:t>15</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3C494-B77D-B147-A1F6-D420E055E401}" type="slidenum">
              <a:rPr lang="en-US"/>
              <a:pPr/>
              <a:t>16</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9C559-66A1-0647-BBEB-FB7E319E9D78}" type="slidenum">
              <a:rPr lang="en-US"/>
              <a:pPr/>
              <a:t>17</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7D840-D72F-704B-8A1B-86936F32E9F5}" type="slidenum">
              <a:rPr lang="en-US"/>
              <a:pPr/>
              <a:t>18</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01DA2-52E8-0549-AFF4-0EA9B90D4433}" type="slidenum">
              <a:rPr lang="en-US"/>
              <a:pPr/>
              <a:t>19</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20</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22</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23</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DDEE9-FE35-2848-9E4C-8DC72509A221}" type="slidenum">
              <a:rPr lang="en-US"/>
              <a:pPr/>
              <a:t>3</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24</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421E0-2015-1D49-99C5-C1408E8FF167}" type="slidenum">
              <a:rPr lang="en-US"/>
              <a:pPr/>
              <a:t>25</a:t>
            </a:fld>
            <a:endParaRPr 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00B9C-201C-1547-ADE4-F7E3614ACBCE}" type="slidenum">
              <a:rPr lang="en-US"/>
              <a:pPr/>
              <a:t>26</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30</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31</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32</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45</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46</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word-level models, then?</a:t>
            </a:r>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47</a:t>
            </a:fld>
            <a:endParaRPr lang="en-US"/>
          </a:p>
        </p:txBody>
      </p:sp>
    </p:spTree>
    <p:extLst>
      <p:ext uri="{BB962C8B-B14F-4D97-AF65-F5344CB8AC3E}">
        <p14:creationId xmlns:p14="http://schemas.microsoft.com/office/powerpoint/2010/main" val="1592191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though a few groups still have successful IBM 4-5 systems</a:t>
            </a:r>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48</a:t>
            </a:fld>
            <a:endParaRPr lang="en-US"/>
          </a:p>
        </p:txBody>
      </p:sp>
    </p:spTree>
    <p:extLst>
      <p:ext uri="{BB962C8B-B14F-4D97-AF65-F5344CB8AC3E}">
        <p14:creationId xmlns:p14="http://schemas.microsoft.com/office/powerpoint/2010/main" val="2030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5</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count(e aligned-to anything)</a:t>
            </a:r>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52</a:t>
            </a:fld>
            <a:endParaRPr lang="en-US"/>
          </a:p>
        </p:txBody>
      </p:sp>
    </p:spTree>
    <p:extLst>
      <p:ext uri="{BB962C8B-B14F-4D97-AF65-F5344CB8AC3E}">
        <p14:creationId xmlns:p14="http://schemas.microsoft.com/office/powerpoint/2010/main" val="1818291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count(e aligned-to anything)</a:t>
            </a:r>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53</a:t>
            </a:fld>
            <a:endParaRPr lang="en-US"/>
          </a:p>
        </p:txBody>
      </p:sp>
    </p:spTree>
    <p:extLst>
      <p:ext uri="{BB962C8B-B14F-4D97-AF65-F5344CB8AC3E}">
        <p14:creationId xmlns:p14="http://schemas.microsoft.com/office/powerpoint/2010/main" val="1818291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55</a:t>
            </a:fld>
            <a:endParaRPr lang="en-US"/>
          </a:p>
        </p:txBody>
      </p:sp>
    </p:spTree>
    <p:extLst>
      <p:ext uri="{BB962C8B-B14F-4D97-AF65-F5344CB8AC3E}">
        <p14:creationId xmlns:p14="http://schemas.microsoft.com/office/powerpoint/2010/main" val="1454734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56</a:t>
            </a:fld>
            <a:endParaRPr lang="en-US"/>
          </a:p>
        </p:txBody>
      </p:sp>
    </p:spTree>
    <p:extLst>
      <p:ext uri="{BB962C8B-B14F-4D97-AF65-F5344CB8AC3E}">
        <p14:creationId xmlns:p14="http://schemas.microsoft.com/office/powerpoint/2010/main" val="1454734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57</a:t>
            </a:fld>
            <a:endParaRPr lang="en-US"/>
          </a:p>
        </p:txBody>
      </p:sp>
    </p:spTree>
    <p:extLst>
      <p:ext uri="{BB962C8B-B14F-4D97-AF65-F5344CB8AC3E}">
        <p14:creationId xmlns:p14="http://schemas.microsoft.com/office/powerpoint/2010/main" val="145473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6</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3E2E8-5C13-FB43-8EA1-58049EDEC55E}" type="slidenum">
              <a:rPr lang="en-US"/>
              <a:pPr/>
              <a:t>7</a:t>
            </a:fld>
            <a:endParaRPr lang="en-US"/>
          </a:p>
        </p:txBody>
      </p:sp>
      <p:sp>
        <p:nvSpPr>
          <p:cNvPr id="637954" name="Rectangle 1026"/>
          <p:cNvSpPr>
            <a:spLocks noGrp="1" noRot="1" noChangeAspect="1" noChangeArrowheads="1" noTextEdit="1"/>
          </p:cNvSpPr>
          <p:nvPr>
            <p:ph type="sldImg"/>
          </p:nvPr>
        </p:nvSpPr>
        <p:spPr>
          <a:ln/>
        </p:spPr>
      </p:sp>
      <p:sp>
        <p:nvSpPr>
          <p:cNvPr id="6379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3E2E8-5C13-FB43-8EA1-58049EDEC55E}" type="slidenum">
              <a:rPr lang="en-US"/>
              <a:pPr/>
              <a:t>8</a:t>
            </a:fld>
            <a:endParaRPr lang="en-US"/>
          </a:p>
        </p:txBody>
      </p:sp>
      <p:sp>
        <p:nvSpPr>
          <p:cNvPr id="637954" name="Rectangle 1026"/>
          <p:cNvSpPr>
            <a:spLocks noGrp="1" noRot="1" noChangeAspect="1" noChangeArrowheads="1" noTextEdit="1"/>
          </p:cNvSpPr>
          <p:nvPr>
            <p:ph type="sldImg"/>
          </p:nvPr>
        </p:nvSpPr>
        <p:spPr>
          <a:ln/>
        </p:spPr>
      </p:sp>
      <p:sp>
        <p:nvSpPr>
          <p:cNvPr id="6379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0C322-6005-A84F-B481-A249D5143598}" type="slidenum">
              <a:rPr lang="en-US"/>
              <a:pPr/>
              <a:t>10</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29480-FA2E-7746-9F2F-7EEECB9E97F7}" type="slidenum">
              <a:rPr lang="en-US"/>
              <a:pPr/>
              <a:t>11</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C192B-DDEE-0C4A-8290-5C240CE165C0}" type="slidenum">
              <a:rPr lang="en-US"/>
              <a:pPr/>
              <a:t>12</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55ADAF-D360-B24A-89FF-CCB861EEDD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6BF27A0-95AB-4747-98F5-EBA442F87F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69731FC-C7EF-094C-9DD8-8B6CE728DAB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3C34E284-C5A2-1946-AD6A-DA4DEAD088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279F10C4-C737-5448-934C-482298A8D7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23506-DB54-6A46-9C9D-FE2379471E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F2DC1A-5C92-AD4E-83B3-1A473CF80D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091CEF0-C43C-F347-BC05-E8550C070F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30B4C5A-58F6-8C42-9FD6-5105B0C137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5AF3A16-7637-FB44-9EFF-F4211632F3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8149EED-4AEF-C947-A83F-D02D40C768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F3F9BF1-0D59-E642-B574-8A5B8F7C2A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909B616-7625-CF48-9DCC-24D4830F93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03166-2CAB-AC49-B730-4DC07E382D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11" charset="0"/>
        </a:defRPr>
      </a:lvl2pPr>
      <a:lvl3pPr algn="ctr" rtl="0" fontAlgn="base">
        <a:spcBef>
          <a:spcPct val="0"/>
        </a:spcBef>
        <a:spcAft>
          <a:spcPct val="0"/>
        </a:spcAft>
        <a:defRPr sz="4400">
          <a:solidFill>
            <a:schemeClr val="tx2"/>
          </a:solidFill>
          <a:latin typeface="Arial" pitchFamily="-111" charset="0"/>
        </a:defRPr>
      </a:lvl3pPr>
      <a:lvl4pPr algn="ctr" rtl="0" fontAlgn="base">
        <a:spcBef>
          <a:spcPct val="0"/>
        </a:spcBef>
        <a:spcAft>
          <a:spcPct val="0"/>
        </a:spcAft>
        <a:defRPr sz="4400">
          <a:solidFill>
            <a:schemeClr val="tx2"/>
          </a:solidFill>
          <a:latin typeface="Arial" pitchFamily="-111" charset="0"/>
        </a:defRPr>
      </a:lvl4pPr>
      <a:lvl5pPr algn="ctr" rtl="0" fontAlgn="base">
        <a:spcBef>
          <a:spcPct val="0"/>
        </a:spcBef>
        <a:spcAft>
          <a:spcPct val="0"/>
        </a:spcAft>
        <a:defRPr sz="4400">
          <a:solidFill>
            <a:schemeClr val="tx2"/>
          </a:solidFill>
          <a:latin typeface="Arial" pitchFamily="-111"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0" Type="http://schemas.openxmlformats.org/officeDocument/2006/relationships/image" Target="../media/image18.emf"/><Relationship Id="rId21" Type="http://schemas.openxmlformats.org/officeDocument/2006/relationships/oleObject" Target="../embeddings/oleObject11.bin"/><Relationship Id="rId22" Type="http://schemas.openxmlformats.org/officeDocument/2006/relationships/image" Target="../media/image19.emf"/><Relationship Id="rId23" Type="http://schemas.openxmlformats.org/officeDocument/2006/relationships/oleObject" Target="../embeddings/oleObject12.bin"/><Relationship Id="rId24" Type="http://schemas.openxmlformats.org/officeDocument/2006/relationships/image" Target="../media/image20.emf"/><Relationship Id="rId25" Type="http://schemas.openxmlformats.org/officeDocument/2006/relationships/oleObject" Target="../embeddings/oleObject13.bin"/><Relationship Id="rId26" Type="http://schemas.openxmlformats.org/officeDocument/2006/relationships/image" Target="../media/image21.emf"/><Relationship Id="rId27" Type="http://schemas.openxmlformats.org/officeDocument/2006/relationships/oleObject" Target="../embeddings/oleObject14.bin"/><Relationship Id="rId28" Type="http://schemas.openxmlformats.org/officeDocument/2006/relationships/image" Target="../media/image22.emf"/><Relationship Id="rId29" Type="http://schemas.openxmlformats.org/officeDocument/2006/relationships/oleObject" Target="../embeddings/oleObject15.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 Id="rId4" Type="http://schemas.openxmlformats.org/officeDocument/2006/relationships/image" Target="../media/image10.emf"/><Relationship Id="rId5" Type="http://schemas.openxmlformats.org/officeDocument/2006/relationships/oleObject" Target="../embeddings/oleObject3.bin"/><Relationship Id="rId30" Type="http://schemas.openxmlformats.org/officeDocument/2006/relationships/image" Target="../media/image23.emf"/><Relationship Id="rId31" Type="http://schemas.openxmlformats.org/officeDocument/2006/relationships/oleObject" Target="../embeddings/oleObject16.bin"/><Relationship Id="rId32" Type="http://schemas.openxmlformats.org/officeDocument/2006/relationships/image" Target="../media/image24.emf"/><Relationship Id="rId9" Type="http://schemas.openxmlformats.org/officeDocument/2006/relationships/oleObject" Target="../embeddings/oleObject5.bin"/><Relationship Id="rId6" Type="http://schemas.openxmlformats.org/officeDocument/2006/relationships/image" Target="../media/image11.emf"/><Relationship Id="rId7" Type="http://schemas.openxmlformats.org/officeDocument/2006/relationships/oleObject" Target="../embeddings/oleObject4.bin"/><Relationship Id="rId8" Type="http://schemas.openxmlformats.org/officeDocument/2006/relationships/image" Target="../media/image12.emf"/><Relationship Id="rId33" Type="http://schemas.openxmlformats.org/officeDocument/2006/relationships/oleObject" Target="../embeddings/oleObject17.bin"/><Relationship Id="rId34" Type="http://schemas.openxmlformats.org/officeDocument/2006/relationships/image" Target="../media/image25.emf"/><Relationship Id="rId35" Type="http://schemas.openxmlformats.org/officeDocument/2006/relationships/oleObject" Target="../embeddings/oleObject18.bin"/><Relationship Id="rId36" Type="http://schemas.openxmlformats.org/officeDocument/2006/relationships/image" Target="../media/image26.emf"/><Relationship Id="rId10" Type="http://schemas.openxmlformats.org/officeDocument/2006/relationships/image" Target="../media/image13.emf"/><Relationship Id="rId11" Type="http://schemas.openxmlformats.org/officeDocument/2006/relationships/oleObject" Target="../embeddings/oleObject6.bin"/><Relationship Id="rId12" Type="http://schemas.openxmlformats.org/officeDocument/2006/relationships/image" Target="../media/image14.emf"/><Relationship Id="rId13" Type="http://schemas.openxmlformats.org/officeDocument/2006/relationships/oleObject" Target="../embeddings/oleObject7.bin"/><Relationship Id="rId14" Type="http://schemas.openxmlformats.org/officeDocument/2006/relationships/image" Target="../media/image15.emf"/><Relationship Id="rId15" Type="http://schemas.openxmlformats.org/officeDocument/2006/relationships/oleObject" Target="../embeddings/oleObject8.bin"/><Relationship Id="rId16" Type="http://schemas.openxmlformats.org/officeDocument/2006/relationships/image" Target="../media/image16.emf"/><Relationship Id="rId17" Type="http://schemas.openxmlformats.org/officeDocument/2006/relationships/oleObject" Target="../embeddings/oleObject9.bin"/><Relationship Id="rId18" Type="http://schemas.openxmlformats.org/officeDocument/2006/relationships/image" Target="../media/image17.emf"/><Relationship Id="rId19" Type="http://schemas.openxmlformats.org/officeDocument/2006/relationships/oleObject" Target="../embeddings/oleObject10.bin"/><Relationship Id="rId37" Type="http://schemas.openxmlformats.org/officeDocument/2006/relationships/oleObject" Target="../embeddings/oleObject19.bin"/><Relationship Id="rId38" Type="http://schemas.openxmlformats.org/officeDocument/2006/relationships/image" Target="../media/image27.emf"/><Relationship Id="rId39" Type="http://schemas.openxmlformats.org/officeDocument/2006/relationships/oleObject" Target="../embeddings/oleObject20.bin"/><Relationship Id="rId40"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1.bin"/><Relationship Id="rId5" Type="http://schemas.openxmlformats.org/officeDocument/2006/relationships/image" Target="../media/image29.emf"/><Relationship Id="rId6" Type="http://schemas.openxmlformats.org/officeDocument/2006/relationships/oleObject" Target="../embeddings/oleObject22.bin"/><Relationship Id="rId7" Type="http://schemas.openxmlformats.org/officeDocument/2006/relationships/image" Target="../media/image3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0" Type="http://schemas.openxmlformats.org/officeDocument/2006/relationships/image" Target="../media/image20.emf"/><Relationship Id="rId21" Type="http://schemas.openxmlformats.org/officeDocument/2006/relationships/oleObject" Target="../embeddings/oleObject32.bin"/><Relationship Id="rId22" Type="http://schemas.openxmlformats.org/officeDocument/2006/relationships/image" Target="../media/image21.emf"/><Relationship Id="rId23" Type="http://schemas.openxmlformats.org/officeDocument/2006/relationships/oleObject" Target="../embeddings/oleObject33.bin"/><Relationship Id="rId24" Type="http://schemas.openxmlformats.org/officeDocument/2006/relationships/image" Target="../media/image22.emf"/><Relationship Id="rId25" Type="http://schemas.openxmlformats.org/officeDocument/2006/relationships/oleObject" Target="../embeddings/oleObject34.bin"/><Relationship Id="rId26" Type="http://schemas.openxmlformats.org/officeDocument/2006/relationships/image" Target="../media/image23.emf"/><Relationship Id="rId27" Type="http://schemas.openxmlformats.org/officeDocument/2006/relationships/oleObject" Target="../embeddings/oleObject35.bin"/><Relationship Id="rId28" Type="http://schemas.openxmlformats.org/officeDocument/2006/relationships/image" Target="../media/image24.emf"/><Relationship Id="rId29" Type="http://schemas.openxmlformats.org/officeDocument/2006/relationships/oleObject" Target="../embeddings/oleObject36.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12.emf"/><Relationship Id="rId5" Type="http://schemas.openxmlformats.org/officeDocument/2006/relationships/oleObject" Target="../embeddings/oleObject24.bin"/><Relationship Id="rId30" Type="http://schemas.openxmlformats.org/officeDocument/2006/relationships/image" Target="../media/image25.emf"/><Relationship Id="rId31" Type="http://schemas.openxmlformats.org/officeDocument/2006/relationships/oleObject" Target="../embeddings/oleObject37.bin"/><Relationship Id="rId32" Type="http://schemas.openxmlformats.org/officeDocument/2006/relationships/image" Target="../media/image31.emf"/><Relationship Id="rId9" Type="http://schemas.openxmlformats.org/officeDocument/2006/relationships/oleObject" Target="../embeddings/oleObject26.bin"/><Relationship Id="rId6" Type="http://schemas.openxmlformats.org/officeDocument/2006/relationships/image" Target="../media/image13.emf"/><Relationship Id="rId7" Type="http://schemas.openxmlformats.org/officeDocument/2006/relationships/oleObject" Target="../embeddings/oleObject25.bin"/><Relationship Id="rId8" Type="http://schemas.openxmlformats.org/officeDocument/2006/relationships/image" Target="../media/image14.emf"/><Relationship Id="rId33" Type="http://schemas.openxmlformats.org/officeDocument/2006/relationships/oleObject" Target="../embeddings/oleObject38.bin"/><Relationship Id="rId34" Type="http://schemas.openxmlformats.org/officeDocument/2006/relationships/image" Target="../media/image32.emf"/><Relationship Id="rId35" Type="http://schemas.openxmlformats.org/officeDocument/2006/relationships/oleObject" Target="../embeddings/oleObject39.bin"/><Relationship Id="rId36" Type="http://schemas.openxmlformats.org/officeDocument/2006/relationships/image" Target="../media/image33.emf"/><Relationship Id="rId10" Type="http://schemas.openxmlformats.org/officeDocument/2006/relationships/image" Target="../media/image15.emf"/><Relationship Id="rId11" Type="http://schemas.openxmlformats.org/officeDocument/2006/relationships/oleObject" Target="../embeddings/oleObject27.bin"/><Relationship Id="rId12" Type="http://schemas.openxmlformats.org/officeDocument/2006/relationships/image" Target="../media/image16.emf"/><Relationship Id="rId13" Type="http://schemas.openxmlformats.org/officeDocument/2006/relationships/oleObject" Target="../embeddings/oleObject28.bin"/><Relationship Id="rId14" Type="http://schemas.openxmlformats.org/officeDocument/2006/relationships/image" Target="../media/image17.emf"/><Relationship Id="rId15" Type="http://schemas.openxmlformats.org/officeDocument/2006/relationships/oleObject" Target="../embeddings/oleObject29.bin"/><Relationship Id="rId16" Type="http://schemas.openxmlformats.org/officeDocument/2006/relationships/image" Target="../media/image18.emf"/><Relationship Id="rId17" Type="http://schemas.openxmlformats.org/officeDocument/2006/relationships/oleObject" Target="../embeddings/oleObject30.bin"/><Relationship Id="rId18" Type="http://schemas.openxmlformats.org/officeDocument/2006/relationships/image" Target="../media/image19.emf"/><Relationship Id="rId19" Type="http://schemas.openxmlformats.org/officeDocument/2006/relationships/oleObject" Target="../embeddings/oleObject31.bin"/></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image" Target="../media/image21.emf"/><Relationship Id="rId21" Type="http://schemas.openxmlformats.org/officeDocument/2006/relationships/oleObject" Target="../embeddings/oleObject49.bin"/><Relationship Id="rId22" Type="http://schemas.openxmlformats.org/officeDocument/2006/relationships/image" Target="../media/image22.emf"/><Relationship Id="rId23" Type="http://schemas.openxmlformats.org/officeDocument/2006/relationships/oleObject" Target="../embeddings/oleObject50.bin"/><Relationship Id="rId24" Type="http://schemas.openxmlformats.org/officeDocument/2006/relationships/image" Target="../media/image23.emf"/><Relationship Id="rId25" Type="http://schemas.openxmlformats.org/officeDocument/2006/relationships/oleObject" Target="../embeddings/oleObject51.bin"/><Relationship Id="rId26" Type="http://schemas.openxmlformats.org/officeDocument/2006/relationships/image" Target="../media/image24.emf"/><Relationship Id="rId27" Type="http://schemas.openxmlformats.org/officeDocument/2006/relationships/oleObject" Target="../embeddings/oleObject52.bin"/><Relationship Id="rId28" Type="http://schemas.openxmlformats.org/officeDocument/2006/relationships/image" Target="../media/image25.emf"/><Relationship Id="rId29" Type="http://schemas.openxmlformats.org/officeDocument/2006/relationships/oleObject" Target="../embeddings/oleObject53.bin"/><Relationship Id="rId30" Type="http://schemas.openxmlformats.org/officeDocument/2006/relationships/image" Target="../media/image33.emf"/><Relationship Id="rId10" Type="http://schemas.openxmlformats.org/officeDocument/2006/relationships/image" Target="../media/image15.emf"/><Relationship Id="rId11" Type="http://schemas.openxmlformats.org/officeDocument/2006/relationships/oleObject" Target="../embeddings/oleObject44.bin"/><Relationship Id="rId12" Type="http://schemas.openxmlformats.org/officeDocument/2006/relationships/image" Target="../media/image16.emf"/><Relationship Id="rId13" Type="http://schemas.openxmlformats.org/officeDocument/2006/relationships/oleObject" Target="../embeddings/oleObject45.bin"/><Relationship Id="rId14" Type="http://schemas.openxmlformats.org/officeDocument/2006/relationships/image" Target="../media/image34.emf"/><Relationship Id="rId15" Type="http://schemas.openxmlformats.org/officeDocument/2006/relationships/oleObject" Target="../embeddings/oleObject46.bin"/><Relationship Id="rId16" Type="http://schemas.openxmlformats.org/officeDocument/2006/relationships/image" Target="../media/image19.emf"/><Relationship Id="rId17" Type="http://schemas.openxmlformats.org/officeDocument/2006/relationships/oleObject" Target="../embeddings/oleObject47.bin"/><Relationship Id="rId18" Type="http://schemas.openxmlformats.org/officeDocument/2006/relationships/image" Target="../media/image20.emf"/><Relationship Id="rId19" Type="http://schemas.openxmlformats.org/officeDocument/2006/relationships/oleObject" Target="../embeddings/oleObject48.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12.emf"/><Relationship Id="rId5" Type="http://schemas.openxmlformats.org/officeDocument/2006/relationships/oleObject" Target="../embeddings/oleObject41.bin"/><Relationship Id="rId6" Type="http://schemas.openxmlformats.org/officeDocument/2006/relationships/image" Target="../media/image13.emf"/><Relationship Id="rId7" Type="http://schemas.openxmlformats.org/officeDocument/2006/relationships/oleObject" Target="../embeddings/oleObject42.bin"/><Relationship Id="rId8" Type="http://schemas.openxmlformats.org/officeDocument/2006/relationships/image" Target="../media/image14.emf"/></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57.bin"/><Relationship Id="rId20" Type="http://schemas.openxmlformats.org/officeDocument/2006/relationships/image" Target="../media/image21.emf"/><Relationship Id="rId21" Type="http://schemas.openxmlformats.org/officeDocument/2006/relationships/oleObject" Target="../embeddings/oleObject63.bin"/><Relationship Id="rId22" Type="http://schemas.openxmlformats.org/officeDocument/2006/relationships/image" Target="../media/image22.emf"/><Relationship Id="rId23" Type="http://schemas.openxmlformats.org/officeDocument/2006/relationships/oleObject" Target="../embeddings/oleObject64.bin"/><Relationship Id="rId24" Type="http://schemas.openxmlformats.org/officeDocument/2006/relationships/image" Target="../media/image23.emf"/><Relationship Id="rId25" Type="http://schemas.openxmlformats.org/officeDocument/2006/relationships/oleObject" Target="../embeddings/oleObject65.bin"/><Relationship Id="rId26" Type="http://schemas.openxmlformats.org/officeDocument/2006/relationships/image" Target="../media/image24.emf"/><Relationship Id="rId27" Type="http://schemas.openxmlformats.org/officeDocument/2006/relationships/oleObject" Target="../embeddings/oleObject66.bin"/><Relationship Id="rId28" Type="http://schemas.openxmlformats.org/officeDocument/2006/relationships/image" Target="../media/image25.emf"/><Relationship Id="rId29" Type="http://schemas.openxmlformats.org/officeDocument/2006/relationships/oleObject" Target="../embeddings/oleObject67.bin"/><Relationship Id="rId30" Type="http://schemas.openxmlformats.org/officeDocument/2006/relationships/image" Target="../media/image33.emf"/><Relationship Id="rId10" Type="http://schemas.openxmlformats.org/officeDocument/2006/relationships/image" Target="../media/image15.emf"/><Relationship Id="rId11" Type="http://schemas.openxmlformats.org/officeDocument/2006/relationships/oleObject" Target="../embeddings/oleObject58.bin"/><Relationship Id="rId12" Type="http://schemas.openxmlformats.org/officeDocument/2006/relationships/image" Target="../media/image16.emf"/><Relationship Id="rId13" Type="http://schemas.openxmlformats.org/officeDocument/2006/relationships/oleObject" Target="../embeddings/oleObject59.bin"/><Relationship Id="rId14" Type="http://schemas.openxmlformats.org/officeDocument/2006/relationships/image" Target="../media/image34.emf"/><Relationship Id="rId15" Type="http://schemas.openxmlformats.org/officeDocument/2006/relationships/oleObject" Target="../embeddings/oleObject60.bin"/><Relationship Id="rId16" Type="http://schemas.openxmlformats.org/officeDocument/2006/relationships/image" Target="../media/image19.emf"/><Relationship Id="rId17" Type="http://schemas.openxmlformats.org/officeDocument/2006/relationships/oleObject" Target="../embeddings/oleObject61.bin"/><Relationship Id="rId18" Type="http://schemas.openxmlformats.org/officeDocument/2006/relationships/image" Target="../media/image20.emf"/><Relationship Id="rId19" Type="http://schemas.openxmlformats.org/officeDocument/2006/relationships/oleObject" Target="../embeddings/oleObject62.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12.emf"/><Relationship Id="rId5" Type="http://schemas.openxmlformats.org/officeDocument/2006/relationships/oleObject" Target="../embeddings/oleObject55.bin"/><Relationship Id="rId6" Type="http://schemas.openxmlformats.org/officeDocument/2006/relationships/image" Target="../media/image13.emf"/><Relationship Id="rId7" Type="http://schemas.openxmlformats.org/officeDocument/2006/relationships/oleObject" Target="../embeddings/oleObject56.bin"/><Relationship Id="rId8" Type="http://schemas.openxmlformats.org/officeDocument/2006/relationships/image" Target="../media/image14.emf"/></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71.bin"/><Relationship Id="rId20" Type="http://schemas.openxmlformats.org/officeDocument/2006/relationships/image" Target="../media/image21.emf"/><Relationship Id="rId21" Type="http://schemas.openxmlformats.org/officeDocument/2006/relationships/oleObject" Target="../embeddings/oleObject77.bin"/><Relationship Id="rId22" Type="http://schemas.openxmlformats.org/officeDocument/2006/relationships/image" Target="../media/image22.emf"/><Relationship Id="rId23" Type="http://schemas.openxmlformats.org/officeDocument/2006/relationships/oleObject" Target="../embeddings/oleObject78.bin"/><Relationship Id="rId24" Type="http://schemas.openxmlformats.org/officeDocument/2006/relationships/image" Target="../media/image23.emf"/><Relationship Id="rId25" Type="http://schemas.openxmlformats.org/officeDocument/2006/relationships/oleObject" Target="../embeddings/oleObject79.bin"/><Relationship Id="rId26" Type="http://schemas.openxmlformats.org/officeDocument/2006/relationships/image" Target="../media/image24.emf"/><Relationship Id="rId27" Type="http://schemas.openxmlformats.org/officeDocument/2006/relationships/oleObject" Target="../embeddings/oleObject80.bin"/><Relationship Id="rId28" Type="http://schemas.openxmlformats.org/officeDocument/2006/relationships/image" Target="../media/image25.emf"/><Relationship Id="rId29" Type="http://schemas.openxmlformats.org/officeDocument/2006/relationships/oleObject" Target="../embeddings/oleObject81.bin"/><Relationship Id="rId30" Type="http://schemas.openxmlformats.org/officeDocument/2006/relationships/image" Target="../media/image33.emf"/><Relationship Id="rId10" Type="http://schemas.openxmlformats.org/officeDocument/2006/relationships/image" Target="../media/image15.emf"/><Relationship Id="rId11" Type="http://schemas.openxmlformats.org/officeDocument/2006/relationships/oleObject" Target="../embeddings/oleObject72.bin"/><Relationship Id="rId12" Type="http://schemas.openxmlformats.org/officeDocument/2006/relationships/image" Target="../media/image16.emf"/><Relationship Id="rId13" Type="http://schemas.openxmlformats.org/officeDocument/2006/relationships/oleObject" Target="../embeddings/oleObject73.bin"/><Relationship Id="rId14" Type="http://schemas.openxmlformats.org/officeDocument/2006/relationships/image" Target="../media/image34.emf"/><Relationship Id="rId15" Type="http://schemas.openxmlformats.org/officeDocument/2006/relationships/oleObject" Target="../embeddings/oleObject74.bin"/><Relationship Id="rId16" Type="http://schemas.openxmlformats.org/officeDocument/2006/relationships/image" Target="../media/image19.emf"/><Relationship Id="rId17" Type="http://schemas.openxmlformats.org/officeDocument/2006/relationships/oleObject" Target="../embeddings/oleObject75.bin"/><Relationship Id="rId18" Type="http://schemas.openxmlformats.org/officeDocument/2006/relationships/image" Target="../media/image20.emf"/><Relationship Id="rId19" Type="http://schemas.openxmlformats.org/officeDocument/2006/relationships/oleObject" Target="../embeddings/oleObject76.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68.bin"/><Relationship Id="rId4" Type="http://schemas.openxmlformats.org/officeDocument/2006/relationships/image" Target="../media/image12.emf"/><Relationship Id="rId5" Type="http://schemas.openxmlformats.org/officeDocument/2006/relationships/oleObject" Target="../embeddings/oleObject69.bin"/><Relationship Id="rId6" Type="http://schemas.openxmlformats.org/officeDocument/2006/relationships/image" Target="../media/image13.emf"/><Relationship Id="rId7" Type="http://schemas.openxmlformats.org/officeDocument/2006/relationships/oleObject" Target="../embeddings/oleObject70.bin"/><Relationship Id="rId8"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29.emf"/><Relationship Id="rId5" Type="http://schemas.openxmlformats.org/officeDocument/2006/relationships/oleObject" Target="../embeddings/oleObject83.bin"/><Relationship Id="rId6" Type="http://schemas.openxmlformats.org/officeDocument/2006/relationships/image" Target="../media/image30.emf"/><Relationship Id="rId7" Type="http://schemas.openxmlformats.org/officeDocument/2006/relationships/oleObject" Target="../embeddings/oleObject84.bin"/><Relationship Id="rId8" Type="http://schemas.openxmlformats.org/officeDocument/2006/relationships/oleObject" Target="../embeddings/oleObject85.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6.bin"/><Relationship Id="rId4" Type="http://schemas.openxmlformats.org/officeDocument/2006/relationships/image" Target="../media/image3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7.bin"/><Relationship Id="rId4" Type="http://schemas.openxmlformats.org/officeDocument/2006/relationships/image" Target="../media/image3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8.bin"/><Relationship Id="rId4" Type="http://schemas.openxmlformats.org/officeDocument/2006/relationships/image" Target="../media/image3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6" Type="http://schemas.openxmlformats.org/officeDocument/2006/relationships/oleObject" Target="../embeddings/oleObject117.bin"/><Relationship Id="rId20" Type="http://schemas.openxmlformats.org/officeDocument/2006/relationships/image" Target="../media/image21.emf"/><Relationship Id="rId21" Type="http://schemas.openxmlformats.org/officeDocument/2006/relationships/oleObject" Target="../embeddings/oleObject98.bin"/><Relationship Id="rId22" Type="http://schemas.openxmlformats.org/officeDocument/2006/relationships/image" Target="../media/image22.emf"/><Relationship Id="rId23" Type="http://schemas.openxmlformats.org/officeDocument/2006/relationships/oleObject" Target="../embeddings/oleObject99.bin"/><Relationship Id="rId24" Type="http://schemas.openxmlformats.org/officeDocument/2006/relationships/image" Target="../media/image23.emf"/><Relationship Id="rId25" Type="http://schemas.openxmlformats.org/officeDocument/2006/relationships/oleObject" Target="../embeddings/oleObject100.bin"/><Relationship Id="rId26" Type="http://schemas.openxmlformats.org/officeDocument/2006/relationships/image" Target="../media/image24.emf"/><Relationship Id="rId27" Type="http://schemas.openxmlformats.org/officeDocument/2006/relationships/oleObject" Target="../embeddings/oleObject101.bin"/><Relationship Id="rId28" Type="http://schemas.openxmlformats.org/officeDocument/2006/relationships/image" Target="../media/image25.emf"/><Relationship Id="rId29" Type="http://schemas.openxmlformats.org/officeDocument/2006/relationships/oleObject" Target="../embeddings/oleObject102.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89.bin"/><Relationship Id="rId4" Type="http://schemas.openxmlformats.org/officeDocument/2006/relationships/image" Target="../media/image12.emf"/><Relationship Id="rId5" Type="http://schemas.openxmlformats.org/officeDocument/2006/relationships/oleObject" Target="../embeddings/oleObject90.bin"/><Relationship Id="rId30" Type="http://schemas.openxmlformats.org/officeDocument/2006/relationships/image" Target="../media/image33.emf"/><Relationship Id="rId31" Type="http://schemas.openxmlformats.org/officeDocument/2006/relationships/oleObject" Target="../embeddings/oleObject103.bin"/><Relationship Id="rId32" Type="http://schemas.openxmlformats.org/officeDocument/2006/relationships/image" Target="../media/image37.emf"/><Relationship Id="rId9" Type="http://schemas.openxmlformats.org/officeDocument/2006/relationships/oleObject" Target="../embeddings/oleObject92.bin"/><Relationship Id="rId6" Type="http://schemas.openxmlformats.org/officeDocument/2006/relationships/image" Target="../media/image13.emf"/><Relationship Id="rId7" Type="http://schemas.openxmlformats.org/officeDocument/2006/relationships/oleObject" Target="../embeddings/oleObject91.bin"/><Relationship Id="rId8" Type="http://schemas.openxmlformats.org/officeDocument/2006/relationships/image" Target="../media/image14.emf"/><Relationship Id="rId33" Type="http://schemas.openxmlformats.org/officeDocument/2006/relationships/oleObject" Target="../embeddings/oleObject104.bin"/><Relationship Id="rId34" Type="http://schemas.openxmlformats.org/officeDocument/2006/relationships/oleObject" Target="../embeddings/oleObject105.bin"/><Relationship Id="rId35" Type="http://schemas.openxmlformats.org/officeDocument/2006/relationships/oleObject" Target="../embeddings/oleObject106.bin"/><Relationship Id="rId36" Type="http://schemas.openxmlformats.org/officeDocument/2006/relationships/oleObject" Target="../embeddings/oleObject107.bin"/><Relationship Id="rId10" Type="http://schemas.openxmlformats.org/officeDocument/2006/relationships/image" Target="../media/image15.emf"/><Relationship Id="rId11" Type="http://schemas.openxmlformats.org/officeDocument/2006/relationships/oleObject" Target="../embeddings/oleObject93.bin"/><Relationship Id="rId12" Type="http://schemas.openxmlformats.org/officeDocument/2006/relationships/image" Target="../media/image16.emf"/><Relationship Id="rId13" Type="http://schemas.openxmlformats.org/officeDocument/2006/relationships/oleObject" Target="../embeddings/oleObject94.bin"/><Relationship Id="rId14" Type="http://schemas.openxmlformats.org/officeDocument/2006/relationships/image" Target="../media/image34.emf"/><Relationship Id="rId15" Type="http://schemas.openxmlformats.org/officeDocument/2006/relationships/oleObject" Target="../embeddings/oleObject95.bin"/><Relationship Id="rId16" Type="http://schemas.openxmlformats.org/officeDocument/2006/relationships/image" Target="../media/image19.emf"/><Relationship Id="rId17" Type="http://schemas.openxmlformats.org/officeDocument/2006/relationships/oleObject" Target="../embeddings/oleObject96.bin"/><Relationship Id="rId18" Type="http://schemas.openxmlformats.org/officeDocument/2006/relationships/image" Target="../media/image20.emf"/><Relationship Id="rId19" Type="http://schemas.openxmlformats.org/officeDocument/2006/relationships/oleObject" Target="../embeddings/oleObject97.bin"/><Relationship Id="rId37" Type="http://schemas.openxmlformats.org/officeDocument/2006/relationships/oleObject" Target="../embeddings/oleObject108.bin"/><Relationship Id="rId38" Type="http://schemas.openxmlformats.org/officeDocument/2006/relationships/oleObject" Target="../embeddings/oleObject109.bin"/><Relationship Id="rId39" Type="http://schemas.openxmlformats.org/officeDocument/2006/relationships/oleObject" Target="../embeddings/oleObject110.bin"/><Relationship Id="rId40" Type="http://schemas.openxmlformats.org/officeDocument/2006/relationships/oleObject" Target="../embeddings/oleObject111.bin"/><Relationship Id="rId41" Type="http://schemas.openxmlformats.org/officeDocument/2006/relationships/oleObject" Target="../embeddings/oleObject112.bin"/><Relationship Id="rId42" Type="http://schemas.openxmlformats.org/officeDocument/2006/relationships/oleObject" Target="../embeddings/oleObject113.bin"/><Relationship Id="rId43" Type="http://schemas.openxmlformats.org/officeDocument/2006/relationships/oleObject" Target="../embeddings/oleObject114.bin"/><Relationship Id="rId44" Type="http://schemas.openxmlformats.org/officeDocument/2006/relationships/oleObject" Target="../embeddings/oleObject115.bin"/><Relationship Id="rId45" Type="http://schemas.openxmlformats.org/officeDocument/2006/relationships/oleObject" Target="../embeddings/oleObject116.bin"/></Relationships>
</file>

<file path=ppt/slides/_rels/slide44.xml.rels><?xml version="1.0" encoding="UTF-8" standalone="yes"?>
<Relationships xmlns="http://schemas.openxmlformats.org/package/2006/relationships"><Relationship Id="rId46" Type="http://schemas.openxmlformats.org/officeDocument/2006/relationships/oleObject" Target="../embeddings/oleObject146.bin"/><Relationship Id="rId20" Type="http://schemas.openxmlformats.org/officeDocument/2006/relationships/image" Target="../media/image21.emf"/><Relationship Id="rId21" Type="http://schemas.openxmlformats.org/officeDocument/2006/relationships/oleObject" Target="../embeddings/oleObject127.bin"/><Relationship Id="rId22" Type="http://schemas.openxmlformats.org/officeDocument/2006/relationships/image" Target="../media/image22.emf"/><Relationship Id="rId23" Type="http://schemas.openxmlformats.org/officeDocument/2006/relationships/oleObject" Target="../embeddings/oleObject128.bin"/><Relationship Id="rId24" Type="http://schemas.openxmlformats.org/officeDocument/2006/relationships/image" Target="../media/image23.emf"/><Relationship Id="rId25" Type="http://schemas.openxmlformats.org/officeDocument/2006/relationships/oleObject" Target="../embeddings/oleObject129.bin"/><Relationship Id="rId26" Type="http://schemas.openxmlformats.org/officeDocument/2006/relationships/image" Target="../media/image24.emf"/><Relationship Id="rId27" Type="http://schemas.openxmlformats.org/officeDocument/2006/relationships/oleObject" Target="../embeddings/oleObject130.bin"/><Relationship Id="rId28" Type="http://schemas.openxmlformats.org/officeDocument/2006/relationships/image" Target="../media/image25.emf"/><Relationship Id="rId29" Type="http://schemas.openxmlformats.org/officeDocument/2006/relationships/oleObject" Target="../embeddings/oleObject131.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18.bin"/><Relationship Id="rId4" Type="http://schemas.openxmlformats.org/officeDocument/2006/relationships/image" Target="../media/image12.emf"/><Relationship Id="rId5" Type="http://schemas.openxmlformats.org/officeDocument/2006/relationships/oleObject" Target="../embeddings/oleObject119.bin"/><Relationship Id="rId30" Type="http://schemas.openxmlformats.org/officeDocument/2006/relationships/image" Target="../media/image33.emf"/><Relationship Id="rId31" Type="http://schemas.openxmlformats.org/officeDocument/2006/relationships/oleObject" Target="../embeddings/oleObject132.bin"/><Relationship Id="rId32" Type="http://schemas.openxmlformats.org/officeDocument/2006/relationships/image" Target="../media/image37.emf"/><Relationship Id="rId9" Type="http://schemas.openxmlformats.org/officeDocument/2006/relationships/oleObject" Target="../embeddings/oleObject121.bin"/><Relationship Id="rId6" Type="http://schemas.openxmlformats.org/officeDocument/2006/relationships/image" Target="../media/image13.emf"/><Relationship Id="rId7" Type="http://schemas.openxmlformats.org/officeDocument/2006/relationships/oleObject" Target="../embeddings/oleObject120.bin"/><Relationship Id="rId8" Type="http://schemas.openxmlformats.org/officeDocument/2006/relationships/image" Target="../media/image14.emf"/><Relationship Id="rId33" Type="http://schemas.openxmlformats.org/officeDocument/2006/relationships/oleObject" Target="../embeddings/oleObject133.bin"/><Relationship Id="rId34" Type="http://schemas.openxmlformats.org/officeDocument/2006/relationships/oleObject" Target="../embeddings/oleObject134.bin"/><Relationship Id="rId35" Type="http://schemas.openxmlformats.org/officeDocument/2006/relationships/oleObject" Target="../embeddings/oleObject135.bin"/><Relationship Id="rId36" Type="http://schemas.openxmlformats.org/officeDocument/2006/relationships/oleObject" Target="../embeddings/oleObject136.bin"/><Relationship Id="rId10" Type="http://schemas.openxmlformats.org/officeDocument/2006/relationships/image" Target="../media/image15.emf"/><Relationship Id="rId11" Type="http://schemas.openxmlformats.org/officeDocument/2006/relationships/oleObject" Target="../embeddings/oleObject122.bin"/><Relationship Id="rId12" Type="http://schemas.openxmlformats.org/officeDocument/2006/relationships/image" Target="../media/image16.emf"/><Relationship Id="rId13" Type="http://schemas.openxmlformats.org/officeDocument/2006/relationships/oleObject" Target="../embeddings/oleObject123.bin"/><Relationship Id="rId14" Type="http://schemas.openxmlformats.org/officeDocument/2006/relationships/image" Target="../media/image34.emf"/><Relationship Id="rId15" Type="http://schemas.openxmlformats.org/officeDocument/2006/relationships/oleObject" Target="../embeddings/oleObject124.bin"/><Relationship Id="rId16" Type="http://schemas.openxmlformats.org/officeDocument/2006/relationships/image" Target="../media/image19.emf"/><Relationship Id="rId17" Type="http://schemas.openxmlformats.org/officeDocument/2006/relationships/oleObject" Target="../embeddings/oleObject125.bin"/><Relationship Id="rId18" Type="http://schemas.openxmlformats.org/officeDocument/2006/relationships/image" Target="../media/image20.emf"/><Relationship Id="rId19" Type="http://schemas.openxmlformats.org/officeDocument/2006/relationships/oleObject" Target="../embeddings/oleObject126.bin"/><Relationship Id="rId37" Type="http://schemas.openxmlformats.org/officeDocument/2006/relationships/oleObject" Target="../embeddings/oleObject137.bin"/><Relationship Id="rId38" Type="http://schemas.openxmlformats.org/officeDocument/2006/relationships/oleObject" Target="../embeddings/oleObject138.bin"/><Relationship Id="rId39" Type="http://schemas.openxmlformats.org/officeDocument/2006/relationships/oleObject" Target="../embeddings/oleObject139.bin"/><Relationship Id="rId40" Type="http://schemas.openxmlformats.org/officeDocument/2006/relationships/oleObject" Target="../embeddings/oleObject140.bin"/><Relationship Id="rId41" Type="http://schemas.openxmlformats.org/officeDocument/2006/relationships/oleObject" Target="../embeddings/oleObject141.bin"/><Relationship Id="rId42" Type="http://schemas.openxmlformats.org/officeDocument/2006/relationships/oleObject" Target="../embeddings/oleObject142.bin"/><Relationship Id="rId43" Type="http://schemas.openxmlformats.org/officeDocument/2006/relationships/oleObject" Target="../embeddings/oleObject143.bin"/><Relationship Id="rId44" Type="http://schemas.openxmlformats.org/officeDocument/2006/relationships/oleObject" Target="../embeddings/oleObject144.bin"/><Relationship Id="rId45" Type="http://schemas.openxmlformats.org/officeDocument/2006/relationships/oleObject" Target="../embeddings/oleObject14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47.bin"/><Relationship Id="rId5" Type="http://schemas.openxmlformats.org/officeDocument/2006/relationships/image" Target="../media/image38.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20" Type="http://schemas.openxmlformats.org/officeDocument/2006/relationships/oleObject" Target="../embeddings/oleObject156.bin"/><Relationship Id="rId21" Type="http://schemas.openxmlformats.org/officeDocument/2006/relationships/image" Target="../media/image20.emf"/><Relationship Id="rId22" Type="http://schemas.openxmlformats.org/officeDocument/2006/relationships/oleObject" Target="../embeddings/oleObject157.bin"/><Relationship Id="rId23" Type="http://schemas.openxmlformats.org/officeDocument/2006/relationships/image" Target="../media/image21.emf"/><Relationship Id="rId24" Type="http://schemas.openxmlformats.org/officeDocument/2006/relationships/oleObject" Target="../embeddings/oleObject158.bin"/><Relationship Id="rId25" Type="http://schemas.openxmlformats.org/officeDocument/2006/relationships/image" Target="../media/image22.emf"/><Relationship Id="rId26" Type="http://schemas.openxmlformats.org/officeDocument/2006/relationships/oleObject" Target="../embeddings/oleObject159.bin"/><Relationship Id="rId27" Type="http://schemas.openxmlformats.org/officeDocument/2006/relationships/image" Target="../media/image23.emf"/><Relationship Id="rId28" Type="http://schemas.openxmlformats.org/officeDocument/2006/relationships/oleObject" Target="../embeddings/oleObject160.bin"/><Relationship Id="rId29" Type="http://schemas.openxmlformats.org/officeDocument/2006/relationships/image" Target="../media/image24.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notesSlide" Target="../notesSlides/notesSlide29.xml"/><Relationship Id="rId4" Type="http://schemas.openxmlformats.org/officeDocument/2006/relationships/oleObject" Target="../embeddings/oleObject148.bin"/><Relationship Id="rId5" Type="http://schemas.openxmlformats.org/officeDocument/2006/relationships/image" Target="../media/image12.emf"/><Relationship Id="rId30" Type="http://schemas.openxmlformats.org/officeDocument/2006/relationships/oleObject" Target="../embeddings/oleObject161.bin"/><Relationship Id="rId31" Type="http://schemas.openxmlformats.org/officeDocument/2006/relationships/image" Target="../media/image25.emf"/><Relationship Id="rId32" Type="http://schemas.openxmlformats.org/officeDocument/2006/relationships/oleObject" Target="../embeddings/oleObject162.bin"/><Relationship Id="rId9" Type="http://schemas.openxmlformats.org/officeDocument/2006/relationships/image" Target="../media/image14.emf"/><Relationship Id="rId6" Type="http://schemas.openxmlformats.org/officeDocument/2006/relationships/oleObject" Target="../embeddings/oleObject149.bin"/><Relationship Id="rId7" Type="http://schemas.openxmlformats.org/officeDocument/2006/relationships/image" Target="../media/image13.emf"/><Relationship Id="rId8" Type="http://schemas.openxmlformats.org/officeDocument/2006/relationships/oleObject" Target="../embeddings/oleObject150.bin"/><Relationship Id="rId33" Type="http://schemas.openxmlformats.org/officeDocument/2006/relationships/image" Target="../media/image31.emf"/><Relationship Id="rId34" Type="http://schemas.openxmlformats.org/officeDocument/2006/relationships/oleObject" Target="../embeddings/oleObject163.bin"/><Relationship Id="rId35" Type="http://schemas.openxmlformats.org/officeDocument/2006/relationships/image" Target="../media/image32.emf"/><Relationship Id="rId36" Type="http://schemas.openxmlformats.org/officeDocument/2006/relationships/oleObject" Target="../embeddings/oleObject164.bin"/><Relationship Id="rId10" Type="http://schemas.openxmlformats.org/officeDocument/2006/relationships/oleObject" Target="../embeddings/oleObject151.bin"/><Relationship Id="rId11" Type="http://schemas.openxmlformats.org/officeDocument/2006/relationships/image" Target="../media/image15.emf"/><Relationship Id="rId12" Type="http://schemas.openxmlformats.org/officeDocument/2006/relationships/oleObject" Target="../embeddings/oleObject152.bin"/><Relationship Id="rId13" Type="http://schemas.openxmlformats.org/officeDocument/2006/relationships/image" Target="../media/image16.emf"/><Relationship Id="rId14" Type="http://schemas.openxmlformats.org/officeDocument/2006/relationships/oleObject" Target="../embeddings/oleObject153.bin"/><Relationship Id="rId15" Type="http://schemas.openxmlformats.org/officeDocument/2006/relationships/image" Target="../media/image17.emf"/><Relationship Id="rId16" Type="http://schemas.openxmlformats.org/officeDocument/2006/relationships/oleObject" Target="../embeddings/oleObject154.bin"/><Relationship Id="rId17" Type="http://schemas.openxmlformats.org/officeDocument/2006/relationships/image" Target="../media/image18.emf"/><Relationship Id="rId18" Type="http://schemas.openxmlformats.org/officeDocument/2006/relationships/oleObject" Target="../embeddings/oleObject155.bin"/><Relationship Id="rId19" Type="http://schemas.openxmlformats.org/officeDocument/2006/relationships/image" Target="../media/image19.emf"/><Relationship Id="rId37"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5.bin"/><Relationship Id="rId4" Type="http://schemas.openxmlformats.org/officeDocument/2006/relationships/image" Target="../media/image37.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6.bin"/><Relationship Id="rId4" Type="http://schemas.openxmlformats.org/officeDocument/2006/relationships/image" Target="../media/image37.emf"/><Relationship Id="rId5" Type="http://schemas.openxmlformats.org/officeDocument/2006/relationships/oleObject" Target="../embeddings/oleObject167.bin"/><Relationship Id="rId6" Type="http://schemas.openxmlformats.org/officeDocument/2006/relationships/image" Target="../media/image3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68.bin"/><Relationship Id="rId4" Type="http://schemas.openxmlformats.org/officeDocument/2006/relationships/image" Target="../media/image40.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69.bin"/><Relationship Id="rId5" Type="http://schemas.openxmlformats.org/officeDocument/2006/relationships/image" Target="../media/image4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70.bin"/><Relationship Id="rId5" Type="http://schemas.openxmlformats.org/officeDocument/2006/relationships/image" Target="../media/image41.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71.bin"/><Relationship Id="rId5" Type="http://schemas.openxmlformats.org/officeDocument/2006/relationships/image" Target="../media/image41.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72.bin"/><Relationship Id="rId5" Type="http://schemas.openxmlformats.org/officeDocument/2006/relationships/image" Target="../media/image41.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470025"/>
          </a:xfrm>
        </p:spPr>
        <p:txBody>
          <a:bodyPr/>
          <a:lstStyle/>
          <a:p>
            <a:r>
              <a:rPr lang="en-US" dirty="0" smtClean="0"/>
              <a:t>Translation Models</a:t>
            </a:r>
            <a:endParaRPr lang="en-US" dirty="0"/>
          </a:p>
        </p:txBody>
      </p:sp>
      <p:sp>
        <p:nvSpPr>
          <p:cNvPr id="3075" name="Rectangle 3"/>
          <p:cNvSpPr>
            <a:spLocks noGrp="1" noChangeArrowheads="1"/>
          </p:cNvSpPr>
          <p:nvPr>
            <p:ph type="subTitle" idx="1"/>
          </p:nvPr>
        </p:nvSpPr>
        <p:spPr>
          <a:xfrm>
            <a:off x="990600" y="5181600"/>
            <a:ext cx="1981200" cy="381000"/>
          </a:xfrm>
        </p:spPr>
        <p:txBody>
          <a:bodyPr/>
          <a:lstStyle/>
          <a:p>
            <a:r>
              <a:rPr lang="en-US" sz="1600" dirty="0" smtClean="0"/>
              <a:t>Philipp Koehn</a:t>
            </a:r>
            <a:endParaRPr lang="en-US" sz="1800" dirty="0"/>
          </a:p>
        </p:txBody>
      </p:sp>
      <p:sp>
        <p:nvSpPr>
          <p:cNvPr id="3092" name="Text Box 20"/>
          <p:cNvSpPr txBox="1">
            <a:spLocks noChangeArrowheads="1"/>
          </p:cNvSpPr>
          <p:nvPr/>
        </p:nvSpPr>
        <p:spPr bwMode="auto">
          <a:xfrm>
            <a:off x="3352800" y="5562600"/>
            <a:ext cx="2230438" cy="549275"/>
          </a:xfrm>
          <a:prstGeom prst="rect">
            <a:avLst/>
          </a:prstGeom>
          <a:noFill/>
          <a:ln w="9525">
            <a:noFill/>
            <a:miter lim="800000"/>
            <a:headEnd/>
            <a:tailEnd/>
          </a:ln>
          <a:effectLst/>
        </p:spPr>
        <p:txBody>
          <a:bodyPr wrap="none">
            <a:prstTxWarp prst="textNoShape">
              <a:avLst/>
            </a:prstTxWarp>
            <a:spAutoFit/>
          </a:bodyPr>
          <a:lstStyle/>
          <a:p>
            <a:r>
              <a:rPr lang="en-US" sz="1000" dirty="0"/>
              <a:t>USC/Information Sciences Institute</a:t>
            </a:r>
          </a:p>
          <a:p>
            <a:r>
              <a:rPr lang="en-US" sz="1000" dirty="0"/>
              <a:t>USC/Computer Science Department</a:t>
            </a:r>
          </a:p>
          <a:p>
            <a:endParaRPr lang="en-US" sz="1000" dirty="0"/>
          </a:p>
        </p:txBody>
      </p:sp>
      <p:sp>
        <p:nvSpPr>
          <p:cNvPr id="3093" name="Text Box 21"/>
          <p:cNvSpPr txBox="1">
            <a:spLocks noChangeArrowheads="1"/>
          </p:cNvSpPr>
          <p:nvPr/>
        </p:nvSpPr>
        <p:spPr bwMode="auto">
          <a:xfrm>
            <a:off x="381000" y="5562600"/>
            <a:ext cx="3048000" cy="400110"/>
          </a:xfrm>
          <a:prstGeom prst="rect">
            <a:avLst/>
          </a:prstGeom>
          <a:noFill/>
          <a:ln w="9525">
            <a:noFill/>
            <a:miter lim="800000"/>
            <a:headEnd/>
            <a:tailEnd/>
          </a:ln>
          <a:effectLst/>
        </p:spPr>
        <p:txBody>
          <a:bodyPr wrap="square">
            <a:prstTxWarp prst="textNoShape">
              <a:avLst/>
            </a:prstTxWarp>
            <a:spAutoFit/>
          </a:bodyPr>
          <a:lstStyle/>
          <a:p>
            <a:r>
              <a:rPr lang="en-US" sz="1000" dirty="0" smtClean="0"/>
              <a:t>School of Informatics</a:t>
            </a:r>
          </a:p>
          <a:p>
            <a:r>
              <a:rPr lang="en-US" sz="1000" dirty="0" smtClean="0"/>
              <a:t>University of Edinburgh</a:t>
            </a:r>
            <a:endParaRPr lang="en-US" sz="1000" dirty="0"/>
          </a:p>
        </p:txBody>
      </p:sp>
      <p:sp>
        <p:nvSpPr>
          <p:cNvPr id="61446" name="Text Box 6"/>
          <p:cNvSpPr txBox="1">
            <a:spLocks noChangeArrowheads="1"/>
          </p:cNvSpPr>
          <p:nvPr/>
        </p:nvSpPr>
        <p:spPr bwMode="auto">
          <a:xfrm>
            <a:off x="1981200" y="4800600"/>
            <a:ext cx="53340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t>Some </a:t>
            </a:r>
            <a:r>
              <a:rPr lang="en-US" sz="1400" dirty="0" smtClean="0"/>
              <a:t>slides </a:t>
            </a:r>
            <a:r>
              <a:rPr lang="en-US" sz="1400" dirty="0"/>
              <a:t>adapted from</a:t>
            </a:r>
          </a:p>
        </p:txBody>
      </p:sp>
      <p:sp>
        <p:nvSpPr>
          <p:cNvPr id="61448" name="Text Box 8"/>
          <p:cNvSpPr txBox="1">
            <a:spLocks noChangeArrowheads="1"/>
          </p:cNvSpPr>
          <p:nvPr/>
        </p:nvSpPr>
        <p:spPr bwMode="auto">
          <a:xfrm>
            <a:off x="1371600" y="2362200"/>
            <a:ext cx="6248400" cy="8699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David Kauchak</a:t>
            </a:r>
            <a:endParaRPr lang="en-US" dirty="0" smtClean="0"/>
          </a:p>
          <a:p>
            <a:pPr>
              <a:spcBef>
                <a:spcPct val="50000"/>
              </a:spcBef>
            </a:pPr>
            <a:r>
              <a:rPr lang="en-US" dirty="0" smtClean="0"/>
              <a:t>CS159 – Fall 2014</a:t>
            </a:r>
            <a:endParaRPr lang="en-US" dirty="0"/>
          </a:p>
        </p:txBody>
      </p:sp>
      <p:sp>
        <p:nvSpPr>
          <p:cNvPr id="8" name="Rectangle 3"/>
          <p:cNvSpPr txBox="1">
            <a:spLocks noChangeArrowheads="1"/>
          </p:cNvSpPr>
          <p:nvPr/>
        </p:nvSpPr>
        <p:spPr bwMode="auto">
          <a:xfrm>
            <a:off x="3657600" y="5181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ＭＳ Ｐゴシック" pitchFamily="-111" charset="-128"/>
              </a:defRPr>
            </a:lvl2pPr>
            <a:lvl3pPr marL="914400" indent="0" algn="ctr" rtl="0" fontAlgn="base">
              <a:spcBef>
                <a:spcPct val="20000"/>
              </a:spcBef>
              <a:spcAft>
                <a:spcPct val="0"/>
              </a:spcAft>
              <a:buNone/>
              <a:defRPr sz="2400">
                <a:solidFill>
                  <a:schemeClr val="tx1"/>
                </a:solidFill>
                <a:latin typeface="+mn-lt"/>
                <a:ea typeface="ＭＳ Ｐゴシック" pitchFamily="-111" charset="-128"/>
              </a:defRPr>
            </a:lvl3pPr>
            <a:lvl4pPr marL="1371600" indent="0" algn="ctr" rtl="0" fontAlgn="base">
              <a:spcBef>
                <a:spcPct val="20000"/>
              </a:spcBef>
              <a:spcAft>
                <a:spcPct val="0"/>
              </a:spcAft>
              <a:buNone/>
              <a:defRPr sz="2000">
                <a:solidFill>
                  <a:schemeClr val="tx1"/>
                </a:solidFill>
                <a:latin typeface="+mn-lt"/>
                <a:ea typeface="ＭＳ Ｐゴシック" pitchFamily="-111" charset="-128"/>
              </a:defRPr>
            </a:lvl4pPr>
            <a:lvl5pPr marL="1828800" indent="0" algn="ctr" rtl="0" fontAlgn="base">
              <a:spcBef>
                <a:spcPct val="20000"/>
              </a:spcBef>
              <a:spcAft>
                <a:spcPct val="0"/>
              </a:spcAft>
              <a:buNone/>
              <a:defRPr sz="2000">
                <a:solidFill>
                  <a:schemeClr val="tx1"/>
                </a:solidFill>
                <a:latin typeface="+mn-lt"/>
                <a:ea typeface="ＭＳ Ｐゴシック" pitchFamily="-111" charset="-128"/>
              </a:defRPr>
            </a:lvl5pPr>
            <a:lvl6pPr marL="2286000" indent="0" algn="ctr" rtl="0" fontAlgn="base">
              <a:spcBef>
                <a:spcPct val="20000"/>
              </a:spcBef>
              <a:spcAft>
                <a:spcPct val="0"/>
              </a:spcAft>
              <a:buNone/>
              <a:defRPr sz="2000">
                <a:solidFill>
                  <a:schemeClr val="tx1"/>
                </a:solidFill>
                <a:latin typeface="+mn-lt"/>
                <a:ea typeface="ＭＳ Ｐゴシック" pitchFamily="-111" charset="-128"/>
              </a:defRPr>
            </a:lvl6pPr>
            <a:lvl7pPr marL="2743200" indent="0" algn="ctr" rtl="0" fontAlgn="base">
              <a:spcBef>
                <a:spcPct val="20000"/>
              </a:spcBef>
              <a:spcAft>
                <a:spcPct val="0"/>
              </a:spcAft>
              <a:buNone/>
              <a:defRPr sz="2000">
                <a:solidFill>
                  <a:schemeClr val="tx1"/>
                </a:solidFill>
                <a:latin typeface="+mn-lt"/>
                <a:ea typeface="ＭＳ Ｐゴシック" pitchFamily="-111" charset="-128"/>
              </a:defRPr>
            </a:lvl7pPr>
            <a:lvl8pPr marL="3200400" indent="0" algn="ctr" rtl="0" fontAlgn="base">
              <a:spcBef>
                <a:spcPct val="20000"/>
              </a:spcBef>
              <a:spcAft>
                <a:spcPct val="0"/>
              </a:spcAft>
              <a:buNone/>
              <a:defRPr sz="2000">
                <a:solidFill>
                  <a:schemeClr val="tx1"/>
                </a:solidFill>
                <a:latin typeface="+mn-lt"/>
                <a:ea typeface="ＭＳ Ｐゴシック" pitchFamily="-111" charset="-128"/>
              </a:defRPr>
            </a:lvl8pPr>
            <a:lvl9pPr marL="3657600" indent="0" algn="ctr" rtl="0" fontAlgn="base">
              <a:spcBef>
                <a:spcPct val="20000"/>
              </a:spcBef>
              <a:spcAft>
                <a:spcPct val="0"/>
              </a:spcAft>
              <a:buNone/>
              <a:defRPr sz="2000">
                <a:solidFill>
                  <a:schemeClr val="tx1"/>
                </a:solidFill>
                <a:latin typeface="+mn-lt"/>
                <a:ea typeface="ＭＳ Ｐゴシック" pitchFamily="-111" charset="-128"/>
              </a:defRPr>
            </a:lvl9pPr>
          </a:lstStyle>
          <a:p>
            <a:r>
              <a:rPr lang="en-US" sz="1600" smtClean="0"/>
              <a:t>Kevin Knight</a:t>
            </a:r>
            <a:r>
              <a:rPr lang="en-US" sz="1800" smtClean="0"/>
              <a:t> </a:t>
            </a:r>
            <a:endParaRPr lang="en-US" sz="1800" dirty="0"/>
          </a:p>
        </p:txBody>
      </p:sp>
      <p:sp>
        <p:nvSpPr>
          <p:cNvPr id="9" name="Text Box 20"/>
          <p:cNvSpPr txBox="1">
            <a:spLocks noChangeArrowheads="1"/>
          </p:cNvSpPr>
          <p:nvPr/>
        </p:nvSpPr>
        <p:spPr bwMode="auto">
          <a:xfrm>
            <a:off x="6081628" y="5562600"/>
            <a:ext cx="1954381" cy="553998"/>
          </a:xfrm>
          <a:prstGeom prst="rect">
            <a:avLst/>
          </a:prstGeom>
          <a:noFill/>
          <a:ln w="9525">
            <a:noFill/>
            <a:miter lim="800000"/>
            <a:headEnd/>
            <a:tailEnd/>
          </a:ln>
          <a:effectLst/>
        </p:spPr>
        <p:txBody>
          <a:bodyPr wrap="none">
            <a:prstTxWarp prst="textNoShape">
              <a:avLst/>
            </a:prstTxWarp>
            <a:spAutoFit/>
          </a:bodyPr>
          <a:lstStyle/>
          <a:p>
            <a:r>
              <a:rPr lang="en-US" sz="1000" dirty="0" smtClean="0"/>
              <a:t>Computer Science Department</a:t>
            </a:r>
            <a:endParaRPr lang="en-US" sz="1000" dirty="0"/>
          </a:p>
          <a:p>
            <a:r>
              <a:rPr lang="en-US" sz="1000" dirty="0" smtClean="0"/>
              <a:t>UC Berkeley</a:t>
            </a:r>
            <a:endParaRPr lang="en-US" sz="1000" dirty="0"/>
          </a:p>
          <a:p>
            <a:endParaRPr lang="en-US" sz="1000" dirty="0"/>
          </a:p>
        </p:txBody>
      </p:sp>
      <p:sp>
        <p:nvSpPr>
          <p:cNvPr id="10" name="Rectangle 3"/>
          <p:cNvSpPr txBox="1">
            <a:spLocks noChangeArrowheads="1"/>
          </p:cNvSpPr>
          <p:nvPr/>
        </p:nvSpPr>
        <p:spPr bwMode="auto">
          <a:xfrm>
            <a:off x="6248400" y="5181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ＭＳ Ｐゴシック" pitchFamily="-111" charset="-128"/>
              </a:defRPr>
            </a:lvl2pPr>
            <a:lvl3pPr marL="914400" indent="0" algn="ctr" rtl="0" fontAlgn="base">
              <a:spcBef>
                <a:spcPct val="20000"/>
              </a:spcBef>
              <a:spcAft>
                <a:spcPct val="0"/>
              </a:spcAft>
              <a:buNone/>
              <a:defRPr sz="2400">
                <a:solidFill>
                  <a:schemeClr val="tx1"/>
                </a:solidFill>
                <a:latin typeface="+mn-lt"/>
                <a:ea typeface="ＭＳ Ｐゴシック" pitchFamily="-111" charset="-128"/>
              </a:defRPr>
            </a:lvl3pPr>
            <a:lvl4pPr marL="1371600" indent="0" algn="ctr" rtl="0" fontAlgn="base">
              <a:spcBef>
                <a:spcPct val="20000"/>
              </a:spcBef>
              <a:spcAft>
                <a:spcPct val="0"/>
              </a:spcAft>
              <a:buNone/>
              <a:defRPr sz="2000">
                <a:solidFill>
                  <a:schemeClr val="tx1"/>
                </a:solidFill>
                <a:latin typeface="+mn-lt"/>
                <a:ea typeface="ＭＳ Ｐゴシック" pitchFamily="-111" charset="-128"/>
              </a:defRPr>
            </a:lvl4pPr>
            <a:lvl5pPr marL="1828800" indent="0" algn="ctr" rtl="0" fontAlgn="base">
              <a:spcBef>
                <a:spcPct val="20000"/>
              </a:spcBef>
              <a:spcAft>
                <a:spcPct val="0"/>
              </a:spcAft>
              <a:buNone/>
              <a:defRPr sz="2000">
                <a:solidFill>
                  <a:schemeClr val="tx1"/>
                </a:solidFill>
                <a:latin typeface="+mn-lt"/>
                <a:ea typeface="ＭＳ Ｐゴシック" pitchFamily="-111" charset="-128"/>
              </a:defRPr>
            </a:lvl5pPr>
            <a:lvl6pPr marL="2286000" indent="0" algn="ctr" rtl="0" fontAlgn="base">
              <a:spcBef>
                <a:spcPct val="20000"/>
              </a:spcBef>
              <a:spcAft>
                <a:spcPct val="0"/>
              </a:spcAft>
              <a:buNone/>
              <a:defRPr sz="2000">
                <a:solidFill>
                  <a:schemeClr val="tx1"/>
                </a:solidFill>
                <a:latin typeface="+mn-lt"/>
                <a:ea typeface="ＭＳ Ｐゴシック" pitchFamily="-111" charset="-128"/>
              </a:defRPr>
            </a:lvl6pPr>
            <a:lvl7pPr marL="2743200" indent="0" algn="ctr" rtl="0" fontAlgn="base">
              <a:spcBef>
                <a:spcPct val="20000"/>
              </a:spcBef>
              <a:spcAft>
                <a:spcPct val="0"/>
              </a:spcAft>
              <a:buNone/>
              <a:defRPr sz="2000">
                <a:solidFill>
                  <a:schemeClr val="tx1"/>
                </a:solidFill>
                <a:latin typeface="+mn-lt"/>
                <a:ea typeface="ＭＳ Ｐゴシック" pitchFamily="-111" charset="-128"/>
              </a:defRPr>
            </a:lvl7pPr>
            <a:lvl8pPr marL="3200400" indent="0" algn="ctr" rtl="0" fontAlgn="base">
              <a:spcBef>
                <a:spcPct val="20000"/>
              </a:spcBef>
              <a:spcAft>
                <a:spcPct val="0"/>
              </a:spcAft>
              <a:buNone/>
              <a:defRPr sz="2000">
                <a:solidFill>
                  <a:schemeClr val="tx1"/>
                </a:solidFill>
                <a:latin typeface="+mn-lt"/>
                <a:ea typeface="ＭＳ Ｐゴシック" pitchFamily="-111" charset="-128"/>
              </a:defRPr>
            </a:lvl8pPr>
            <a:lvl9pPr marL="3657600" indent="0" algn="ctr" rtl="0" fontAlgn="base">
              <a:spcBef>
                <a:spcPct val="20000"/>
              </a:spcBef>
              <a:spcAft>
                <a:spcPct val="0"/>
              </a:spcAft>
              <a:buNone/>
              <a:defRPr sz="2000">
                <a:solidFill>
                  <a:schemeClr val="tx1"/>
                </a:solidFill>
                <a:latin typeface="+mn-lt"/>
                <a:ea typeface="ＭＳ Ｐゴシック" pitchFamily="-111" charset="-128"/>
              </a:defRPr>
            </a:lvl9pPr>
          </a:lstStyle>
          <a:p>
            <a:r>
              <a:rPr lang="en-US" sz="1600" dirty="0" smtClean="0"/>
              <a:t>Dan Klein</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Rectangle 4"/>
          <p:cNvSpPr>
            <a:spLocks noChangeArrowheads="1"/>
          </p:cNvSpPr>
          <p:nvPr/>
        </p:nvSpPr>
        <p:spPr bwMode="auto">
          <a:xfrm>
            <a:off x="609600" y="457200"/>
            <a:ext cx="5624513" cy="381000"/>
          </a:xfrm>
          <a:prstGeom prst="rect">
            <a:avLst/>
          </a:prstGeom>
          <a:noFill/>
          <a:ln w="9525">
            <a:noFill/>
            <a:miter lim="800000"/>
            <a:headEnd/>
            <a:tailEnd/>
          </a:ln>
          <a:effectLst/>
        </p:spPr>
        <p:txBody>
          <a:bodyPr wrap="none" anchor="ctr">
            <a:prstTxWarp prst="textNoShape">
              <a:avLst/>
            </a:prstTxWarp>
            <a:spAutoFit/>
          </a:bodyPr>
          <a:lstStyle/>
          <a:p>
            <a:pPr algn="l"/>
            <a:r>
              <a:rPr lang="en-US" sz="1900" b="1"/>
              <a:t>ISO-8859-2 (Latin2)</a:t>
            </a:r>
            <a:r>
              <a:rPr lang="en-US" sz="1400"/>
              <a:t>                                                                  </a:t>
            </a:r>
            <a:endParaRPr lang="en-US" sz="2400"/>
          </a:p>
        </p:txBody>
      </p:sp>
      <p:pic>
        <p:nvPicPr>
          <p:cNvPr id="397317" name="Picture 5" descr="iso8859-2"/>
          <p:cNvPicPr>
            <a:picLocks noChangeAspect="1" noChangeArrowheads="1"/>
          </p:cNvPicPr>
          <p:nvPr/>
        </p:nvPicPr>
        <p:blipFill>
          <a:blip r:embed="rId3"/>
          <a:srcRect/>
          <a:stretch>
            <a:fillRect/>
          </a:stretch>
        </p:blipFill>
        <p:spPr bwMode="auto">
          <a:xfrm>
            <a:off x="1143000" y="914400"/>
            <a:ext cx="6630988" cy="2497138"/>
          </a:xfrm>
          <a:prstGeom prst="rect">
            <a:avLst/>
          </a:prstGeom>
          <a:noFill/>
        </p:spPr>
      </p:pic>
      <p:sp>
        <p:nvSpPr>
          <p:cNvPr id="397318" name="Rectangle 6"/>
          <p:cNvSpPr>
            <a:spLocks noChangeArrowheads="1"/>
          </p:cNvSpPr>
          <p:nvPr/>
        </p:nvSpPr>
        <p:spPr bwMode="auto">
          <a:xfrm>
            <a:off x="457200" y="3581400"/>
            <a:ext cx="5334000" cy="320675"/>
          </a:xfrm>
          <a:prstGeom prst="rect">
            <a:avLst/>
          </a:prstGeom>
          <a:noFill/>
          <a:ln w="9525">
            <a:noFill/>
            <a:miter lim="800000"/>
            <a:headEnd/>
            <a:tailEnd/>
          </a:ln>
          <a:effectLst/>
        </p:spPr>
        <p:txBody>
          <a:bodyPr anchor="ctr">
            <a:prstTxWarp prst="textNoShape">
              <a:avLst/>
            </a:prstTxWarp>
            <a:spAutoFit/>
          </a:bodyPr>
          <a:lstStyle/>
          <a:p>
            <a:pPr algn="l"/>
            <a:r>
              <a:rPr lang="en-US" sz="1500" b="1"/>
              <a:t>ISO-8859-6 (Arabic)</a:t>
            </a:r>
            <a:r>
              <a:rPr lang="en-US" sz="1000"/>
              <a:t>                                                                                   </a:t>
            </a:r>
            <a:endParaRPr lang="en-US"/>
          </a:p>
        </p:txBody>
      </p:sp>
      <p:pic>
        <p:nvPicPr>
          <p:cNvPr id="397319" name="Picture 7" descr="iso8859-6"/>
          <p:cNvPicPr>
            <a:picLocks noChangeAspect="1" noChangeArrowheads="1"/>
          </p:cNvPicPr>
          <p:nvPr/>
        </p:nvPicPr>
        <p:blipFill>
          <a:blip r:embed="rId4"/>
          <a:srcRect/>
          <a:stretch>
            <a:fillRect/>
          </a:stretch>
        </p:blipFill>
        <p:spPr bwMode="auto">
          <a:xfrm>
            <a:off x="1143000" y="4114800"/>
            <a:ext cx="6629400" cy="24971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t>Chinese?</a:t>
            </a:r>
          </a:p>
        </p:txBody>
      </p:sp>
      <p:sp>
        <p:nvSpPr>
          <p:cNvPr id="400387" name="Rectangle 3"/>
          <p:cNvSpPr>
            <a:spLocks noGrp="1" noChangeArrowheads="1"/>
          </p:cNvSpPr>
          <p:nvPr>
            <p:ph type="body" idx="1"/>
          </p:nvPr>
        </p:nvSpPr>
        <p:spPr/>
        <p:txBody>
          <a:bodyPr/>
          <a:lstStyle/>
          <a:p>
            <a:r>
              <a:rPr lang="en-US" b="1"/>
              <a:t>GB Code</a:t>
            </a:r>
            <a:endParaRPr lang="en-US"/>
          </a:p>
          <a:p>
            <a:r>
              <a:rPr lang="en-US" b="1"/>
              <a:t>GBK Code</a:t>
            </a:r>
            <a:r>
              <a:rPr lang="en-US"/>
              <a:t> </a:t>
            </a:r>
          </a:p>
          <a:p>
            <a:r>
              <a:rPr lang="en-US" b="1"/>
              <a:t>Big 5 Code</a:t>
            </a:r>
            <a:r>
              <a:rPr lang="en-US"/>
              <a:t> </a:t>
            </a:r>
          </a:p>
          <a:p>
            <a:r>
              <a:rPr lang="en-US" b="1"/>
              <a:t>CNS-11643-1992</a:t>
            </a:r>
            <a:r>
              <a:rPr lang="en-US"/>
              <a:t> </a:t>
            </a:r>
          </a:p>
          <a:p>
            <a:r>
              <a:rPr lang="en-US"/>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sz="4000"/>
              <a:t>If you don’t get the characters right…</a:t>
            </a:r>
          </a:p>
        </p:txBody>
      </p:sp>
      <p:pic>
        <p:nvPicPr>
          <p:cNvPr id="401412" name="Picture 4" descr="google_jp"/>
          <p:cNvPicPr>
            <a:picLocks noGrp="1" noChangeAspect="1" noChangeArrowheads="1"/>
          </p:cNvPicPr>
          <p:nvPr>
            <p:ph idx="1"/>
          </p:nvPr>
        </p:nvPicPr>
        <p:blipFill>
          <a:blip r:embed="rId3"/>
          <a:srcRect/>
          <a:stretch>
            <a:fillRect/>
          </a:stretch>
        </p:blipFill>
        <p:spPr>
          <a:xfrm>
            <a:off x="1143000" y="1676400"/>
            <a:ext cx="6934200" cy="4522788"/>
          </a:xfrm>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Oval 2"/>
          <p:cNvSpPr>
            <a:spLocks noChangeArrowheads="1"/>
          </p:cNvSpPr>
          <p:nvPr/>
        </p:nvSpPr>
        <p:spPr bwMode="auto">
          <a:xfrm>
            <a:off x="715963" y="3240088"/>
            <a:ext cx="8121650" cy="2108200"/>
          </a:xfrm>
          <a:prstGeom prst="ellipse">
            <a:avLst/>
          </a:prstGeom>
          <a:solidFill>
            <a:srgbClr val="FFFF00"/>
          </a:solidFill>
          <a:ln w="19050">
            <a:solidFill>
              <a:schemeClr val="tx1"/>
            </a:solidFill>
            <a:round/>
            <a:headEnd/>
            <a:tailEnd/>
          </a:ln>
          <a:effectLst/>
        </p:spPr>
        <p:txBody>
          <a:bodyPr wrap="none" anchor="ctr">
            <a:prstTxWarp prst="textNoShape">
              <a:avLst/>
            </a:prstTxWarp>
          </a:bodyPr>
          <a:lstStyle/>
          <a:p>
            <a:endParaRPr lang="en-US"/>
          </a:p>
        </p:txBody>
      </p:sp>
      <p:sp>
        <p:nvSpPr>
          <p:cNvPr id="200707" name="Rectangle 3"/>
          <p:cNvSpPr>
            <a:spLocks noGrp="1" noChangeArrowheads="1"/>
          </p:cNvSpPr>
          <p:nvPr>
            <p:ph type="title"/>
          </p:nvPr>
        </p:nvSpPr>
        <p:spPr/>
        <p:txBody>
          <a:bodyPr/>
          <a:lstStyle/>
          <a:p>
            <a:r>
              <a:rPr lang="en-US"/>
              <a:t>Document Alignment</a:t>
            </a:r>
          </a:p>
        </p:txBody>
      </p:sp>
      <p:sp>
        <p:nvSpPr>
          <p:cNvPr id="200708" name="Rectangle 4"/>
          <p:cNvSpPr>
            <a:spLocks noGrp="1" noChangeArrowheads="1"/>
          </p:cNvSpPr>
          <p:nvPr>
            <p:ph type="body" idx="1"/>
          </p:nvPr>
        </p:nvSpPr>
        <p:spPr>
          <a:xfrm>
            <a:off x="381000" y="1600200"/>
            <a:ext cx="8534400" cy="4953000"/>
          </a:xfrm>
        </p:spPr>
        <p:txBody>
          <a:bodyPr/>
          <a:lstStyle/>
          <a:p>
            <a:pPr marL="0" indent="0">
              <a:lnSpc>
                <a:spcPct val="90000"/>
              </a:lnSpc>
              <a:buNone/>
            </a:pPr>
            <a:r>
              <a:rPr lang="en-US" sz="2800" dirty="0">
                <a:latin typeface="Times New Roman" pitchFamily="-111" charset="0"/>
              </a:rPr>
              <a:t>Input:</a:t>
            </a:r>
          </a:p>
          <a:p>
            <a:pPr lvl="1">
              <a:lnSpc>
                <a:spcPct val="90000"/>
              </a:lnSpc>
            </a:pPr>
            <a:r>
              <a:rPr lang="en-US" sz="2400" dirty="0">
                <a:latin typeface="Times New Roman" pitchFamily="-111" charset="0"/>
              </a:rPr>
              <a:t>Big bag of files obtained from somewhere, believed to contain pairs of files that are translations of each other.</a:t>
            </a:r>
          </a:p>
          <a:p>
            <a:pPr>
              <a:lnSpc>
                <a:spcPct val="90000"/>
              </a:lnSpc>
            </a:pPr>
            <a:endParaRPr lang="en-US" sz="2800" dirty="0">
              <a:latin typeface="Times New Roman" pitchFamily="-111" charset="0"/>
            </a:endParaRPr>
          </a:p>
          <a:p>
            <a:pPr>
              <a:lnSpc>
                <a:spcPct val="90000"/>
              </a:lnSpc>
            </a:pPr>
            <a:endParaRPr lang="en-US" sz="2800" dirty="0">
              <a:latin typeface="Times New Roman" pitchFamily="-111" charset="0"/>
            </a:endParaRPr>
          </a:p>
          <a:p>
            <a:pPr>
              <a:lnSpc>
                <a:spcPct val="90000"/>
              </a:lnSpc>
            </a:pPr>
            <a:endParaRPr lang="en-US" sz="2800" dirty="0">
              <a:latin typeface="Times New Roman" pitchFamily="-111" charset="0"/>
            </a:endParaRPr>
          </a:p>
          <a:p>
            <a:pPr>
              <a:lnSpc>
                <a:spcPct val="90000"/>
              </a:lnSpc>
            </a:pPr>
            <a:endParaRPr lang="en-US" sz="2800" dirty="0">
              <a:latin typeface="Times New Roman" pitchFamily="-111" charset="0"/>
            </a:endParaRPr>
          </a:p>
          <a:p>
            <a:pPr marL="0" indent="0">
              <a:lnSpc>
                <a:spcPct val="90000"/>
              </a:lnSpc>
              <a:buNone/>
            </a:pPr>
            <a:endParaRPr lang="en-US" sz="2800" dirty="0">
              <a:latin typeface="Times New Roman" pitchFamily="-111" charset="0"/>
            </a:endParaRPr>
          </a:p>
          <a:p>
            <a:pPr marL="0" indent="0">
              <a:lnSpc>
                <a:spcPct val="90000"/>
              </a:lnSpc>
              <a:buNone/>
            </a:pPr>
            <a:endParaRPr lang="en-US" sz="2800" dirty="0">
              <a:latin typeface="Times New Roman" pitchFamily="-111" charset="0"/>
            </a:endParaRPr>
          </a:p>
          <a:p>
            <a:pPr marL="0" indent="0">
              <a:lnSpc>
                <a:spcPct val="90000"/>
              </a:lnSpc>
              <a:buNone/>
            </a:pPr>
            <a:r>
              <a:rPr lang="en-US" sz="2800" dirty="0" smtClean="0">
                <a:latin typeface="Times New Roman" pitchFamily="-111" charset="0"/>
              </a:rPr>
              <a:t>Output</a:t>
            </a:r>
            <a:r>
              <a:rPr lang="en-US" sz="2800" dirty="0">
                <a:latin typeface="Times New Roman" pitchFamily="-111" charset="0"/>
              </a:rPr>
              <a:t>:</a:t>
            </a:r>
          </a:p>
          <a:p>
            <a:pPr lvl="1">
              <a:lnSpc>
                <a:spcPct val="90000"/>
              </a:lnSpc>
            </a:pPr>
            <a:r>
              <a:rPr lang="en-US" sz="2400" dirty="0">
                <a:latin typeface="Times New Roman" pitchFamily="-111" charset="0"/>
              </a:rPr>
              <a:t>List of pairs of files that are actually translations.</a:t>
            </a:r>
          </a:p>
          <a:p>
            <a:pPr lvl="1">
              <a:lnSpc>
                <a:spcPct val="90000"/>
              </a:lnSpc>
            </a:pPr>
            <a:endParaRPr lang="en-US" sz="2400" dirty="0">
              <a:latin typeface="Times New Roman" pitchFamily="-111" charset="0"/>
            </a:endParaRPr>
          </a:p>
        </p:txBody>
      </p:sp>
      <p:sp>
        <p:nvSpPr>
          <p:cNvPr id="200709" name="Text Box 5"/>
          <p:cNvSpPr txBox="1">
            <a:spLocks noChangeArrowheads="1"/>
          </p:cNvSpPr>
          <p:nvPr/>
        </p:nvSpPr>
        <p:spPr bwMode="auto">
          <a:xfrm>
            <a:off x="6365875" y="44624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0" name="Text Box 6"/>
          <p:cNvSpPr txBox="1">
            <a:spLocks noChangeArrowheads="1"/>
          </p:cNvSpPr>
          <p:nvPr/>
        </p:nvSpPr>
        <p:spPr bwMode="auto">
          <a:xfrm>
            <a:off x="2439988" y="3708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1" name="Text Box 7"/>
          <p:cNvSpPr txBox="1">
            <a:spLocks noChangeArrowheads="1"/>
          </p:cNvSpPr>
          <p:nvPr/>
        </p:nvSpPr>
        <p:spPr bwMode="auto">
          <a:xfrm>
            <a:off x="18303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2" name="Text Box 8"/>
          <p:cNvSpPr txBox="1">
            <a:spLocks noChangeArrowheads="1"/>
          </p:cNvSpPr>
          <p:nvPr/>
        </p:nvSpPr>
        <p:spPr bwMode="auto">
          <a:xfrm>
            <a:off x="2820988" y="3403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3" name="Text Box 9"/>
          <p:cNvSpPr txBox="1">
            <a:spLocks noChangeArrowheads="1"/>
          </p:cNvSpPr>
          <p:nvPr/>
        </p:nvSpPr>
        <p:spPr bwMode="auto">
          <a:xfrm>
            <a:off x="2820988" y="3937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4" name="Text Box 10"/>
          <p:cNvSpPr txBox="1">
            <a:spLocks noChangeArrowheads="1"/>
          </p:cNvSpPr>
          <p:nvPr/>
        </p:nvSpPr>
        <p:spPr bwMode="auto">
          <a:xfrm>
            <a:off x="6316663" y="34909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5" name="Text Box 11"/>
          <p:cNvSpPr txBox="1">
            <a:spLocks noChangeArrowheads="1"/>
          </p:cNvSpPr>
          <p:nvPr/>
        </p:nvSpPr>
        <p:spPr bwMode="auto">
          <a:xfrm>
            <a:off x="5783263" y="37957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6" name="Text Box 12"/>
          <p:cNvSpPr txBox="1">
            <a:spLocks noChangeArrowheads="1"/>
          </p:cNvSpPr>
          <p:nvPr/>
        </p:nvSpPr>
        <p:spPr bwMode="auto">
          <a:xfrm>
            <a:off x="6240463" y="3948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7" name="Text Box 13"/>
          <p:cNvSpPr txBox="1">
            <a:spLocks noChangeArrowheads="1"/>
          </p:cNvSpPr>
          <p:nvPr/>
        </p:nvSpPr>
        <p:spPr bwMode="auto">
          <a:xfrm>
            <a:off x="6697663" y="3567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8" name="Text Box 14"/>
          <p:cNvSpPr txBox="1">
            <a:spLocks noChangeArrowheads="1"/>
          </p:cNvSpPr>
          <p:nvPr/>
        </p:nvSpPr>
        <p:spPr bwMode="auto">
          <a:xfrm>
            <a:off x="6850063" y="40243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9" name="Text Box 15"/>
          <p:cNvSpPr txBox="1">
            <a:spLocks noChangeArrowheads="1"/>
          </p:cNvSpPr>
          <p:nvPr/>
        </p:nvSpPr>
        <p:spPr bwMode="auto">
          <a:xfrm>
            <a:off x="5235575" y="40782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0" name="Text Box 16"/>
          <p:cNvSpPr txBox="1">
            <a:spLocks noChangeArrowheads="1"/>
          </p:cNvSpPr>
          <p:nvPr/>
        </p:nvSpPr>
        <p:spPr bwMode="auto">
          <a:xfrm>
            <a:off x="4702175" y="4383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1" name="Text Box 17"/>
          <p:cNvSpPr txBox="1">
            <a:spLocks noChangeArrowheads="1"/>
          </p:cNvSpPr>
          <p:nvPr/>
        </p:nvSpPr>
        <p:spPr bwMode="auto">
          <a:xfrm>
            <a:off x="5159375" y="4535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2" name="Text Box 18"/>
          <p:cNvSpPr txBox="1">
            <a:spLocks noChangeArrowheads="1"/>
          </p:cNvSpPr>
          <p:nvPr/>
        </p:nvSpPr>
        <p:spPr bwMode="auto">
          <a:xfrm>
            <a:off x="5616575" y="4154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3" name="Text Box 19"/>
          <p:cNvSpPr txBox="1">
            <a:spLocks noChangeArrowheads="1"/>
          </p:cNvSpPr>
          <p:nvPr/>
        </p:nvSpPr>
        <p:spPr bwMode="auto">
          <a:xfrm>
            <a:off x="5768975" y="46116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4" name="Text Box 20"/>
          <p:cNvSpPr txBox="1">
            <a:spLocks noChangeArrowheads="1"/>
          </p:cNvSpPr>
          <p:nvPr/>
        </p:nvSpPr>
        <p:spPr bwMode="auto">
          <a:xfrm>
            <a:off x="7485063" y="42386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5" name="Text Box 21"/>
          <p:cNvSpPr txBox="1">
            <a:spLocks noChangeArrowheads="1"/>
          </p:cNvSpPr>
          <p:nvPr/>
        </p:nvSpPr>
        <p:spPr bwMode="auto">
          <a:xfrm>
            <a:off x="6951663" y="45434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6" name="Text Box 22"/>
          <p:cNvSpPr txBox="1">
            <a:spLocks noChangeArrowheads="1"/>
          </p:cNvSpPr>
          <p:nvPr/>
        </p:nvSpPr>
        <p:spPr bwMode="auto">
          <a:xfrm>
            <a:off x="3489325" y="3621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7" name="Text Box 23"/>
          <p:cNvSpPr txBox="1">
            <a:spLocks noChangeArrowheads="1"/>
          </p:cNvSpPr>
          <p:nvPr/>
        </p:nvSpPr>
        <p:spPr bwMode="auto">
          <a:xfrm>
            <a:off x="7866063" y="43148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8" name="Text Box 24"/>
          <p:cNvSpPr txBox="1">
            <a:spLocks noChangeArrowheads="1"/>
          </p:cNvSpPr>
          <p:nvPr/>
        </p:nvSpPr>
        <p:spPr bwMode="auto">
          <a:xfrm>
            <a:off x="4273550" y="343693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9" name="Text Box 25"/>
          <p:cNvSpPr txBox="1">
            <a:spLocks noChangeArrowheads="1"/>
          </p:cNvSpPr>
          <p:nvPr/>
        </p:nvSpPr>
        <p:spPr bwMode="auto">
          <a:xfrm>
            <a:off x="5140325" y="351155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0" name="Text Box 26"/>
          <p:cNvSpPr txBox="1">
            <a:spLocks noChangeArrowheads="1"/>
          </p:cNvSpPr>
          <p:nvPr/>
        </p:nvSpPr>
        <p:spPr bwMode="auto">
          <a:xfrm>
            <a:off x="3521075" y="4470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1" name="Text Box 27"/>
          <p:cNvSpPr txBox="1">
            <a:spLocks noChangeArrowheads="1"/>
          </p:cNvSpPr>
          <p:nvPr/>
        </p:nvSpPr>
        <p:spPr bwMode="auto">
          <a:xfrm>
            <a:off x="2911475" y="4546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2" name="Text Box 28"/>
          <p:cNvSpPr txBox="1">
            <a:spLocks noChangeArrowheads="1"/>
          </p:cNvSpPr>
          <p:nvPr/>
        </p:nvSpPr>
        <p:spPr bwMode="auto">
          <a:xfrm>
            <a:off x="3902075" y="4165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3" name="Text Box 29"/>
          <p:cNvSpPr txBox="1">
            <a:spLocks noChangeArrowheads="1"/>
          </p:cNvSpPr>
          <p:nvPr/>
        </p:nvSpPr>
        <p:spPr bwMode="auto">
          <a:xfrm>
            <a:off x="3902075" y="4699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4" name="Text Box 30"/>
          <p:cNvSpPr txBox="1">
            <a:spLocks noChangeArrowheads="1"/>
          </p:cNvSpPr>
          <p:nvPr/>
        </p:nvSpPr>
        <p:spPr bwMode="auto">
          <a:xfrm>
            <a:off x="13223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5" name="Text Box 31"/>
          <p:cNvSpPr txBox="1">
            <a:spLocks noChangeArrowheads="1"/>
          </p:cNvSpPr>
          <p:nvPr/>
        </p:nvSpPr>
        <p:spPr bwMode="auto">
          <a:xfrm>
            <a:off x="1779588" y="44116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6" name="Text Box 32"/>
          <p:cNvSpPr txBox="1">
            <a:spLocks noChangeArrowheads="1"/>
          </p:cNvSpPr>
          <p:nvPr/>
        </p:nvSpPr>
        <p:spPr bwMode="auto">
          <a:xfrm>
            <a:off x="4725988" y="4865688"/>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7" name="Text Box 33"/>
          <p:cNvSpPr txBox="1">
            <a:spLocks noChangeArrowheads="1"/>
          </p:cNvSpPr>
          <p:nvPr/>
        </p:nvSpPr>
        <p:spPr bwMode="auto">
          <a:xfrm>
            <a:off x="21605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8" name="Text Box 34"/>
          <p:cNvSpPr txBox="1">
            <a:spLocks noChangeArrowheads="1"/>
          </p:cNvSpPr>
          <p:nvPr/>
        </p:nvSpPr>
        <p:spPr bwMode="auto">
          <a:xfrm>
            <a:off x="74437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9" name="Text Box 35"/>
          <p:cNvSpPr txBox="1">
            <a:spLocks noChangeArrowheads="1"/>
          </p:cNvSpPr>
          <p:nvPr/>
        </p:nvSpPr>
        <p:spPr bwMode="auto">
          <a:xfrm>
            <a:off x="2209800" y="1219200"/>
            <a:ext cx="184150" cy="366713"/>
          </a:xfrm>
          <a:prstGeom prst="rect">
            <a:avLst/>
          </a:prstGeom>
          <a:noFill/>
          <a:ln w="9525">
            <a:noFill/>
            <a:miter lim="800000"/>
            <a:headEnd/>
            <a:tailEnd/>
          </a:ln>
          <a:effectLst/>
        </p:spPr>
        <p:txBody>
          <a:bodyPr wrap="none">
            <a:prstTxWarp prst="textNoShape">
              <a:avLst/>
            </a:prstTxWarp>
            <a:spAutoFit/>
          </a:bodyPr>
          <a:lstStyle/>
          <a:p>
            <a:pPr algn="l"/>
            <a:endParaRPr lang="en-US" b="1"/>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Oval 2"/>
          <p:cNvSpPr>
            <a:spLocks noChangeArrowheads="1"/>
          </p:cNvSpPr>
          <p:nvPr/>
        </p:nvSpPr>
        <p:spPr bwMode="auto">
          <a:xfrm>
            <a:off x="715963" y="3240088"/>
            <a:ext cx="8121650" cy="2108200"/>
          </a:xfrm>
          <a:prstGeom prst="ellipse">
            <a:avLst/>
          </a:prstGeom>
          <a:solidFill>
            <a:srgbClr val="FFFF00"/>
          </a:solidFill>
          <a:ln w="19050">
            <a:solidFill>
              <a:schemeClr val="tx1"/>
            </a:solidFill>
            <a:round/>
            <a:headEnd/>
            <a:tailEnd/>
          </a:ln>
          <a:effectLst/>
        </p:spPr>
        <p:txBody>
          <a:bodyPr wrap="none" anchor="ctr">
            <a:prstTxWarp prst="textNoShape">
              <a:avLst/>
            </a:prstTxWarp>
          </a:bodyPr>
          <a:lstStyle/>
          <a:p>
            <a:endParaRPr lang="en-US"/>
          </a:p>
        </p:txBody>
      </p:sp>
      <p:sp>
        <p:nvSpPr>
          <p:cNvPr id="201731" name="Rectangle 3"/>
          <p:cNvSpPr>
            <a:spLocks noGrp="1" noChangeArrowheads="1"/>
          </p:cNvSpPr>
          <p:nvPr>
            <p:ph type="body" idx="1"/>
          </p:nvPr>
        </p:nvSpPr>
        <p:spPr>
          <a:xfrm>
            <a:off x="381000" y="1600200"/>
            <a:ext cx="8382000" cy="4525963"/>
          </a:xfrm>
          <a:noFill/>
          <a:ln/>
        </p:spPr>
        <p:txBody>
          <a:bodyPr/>
          <a:lstStyle/>
          <a:p>
            <a:pPr marL="0" indent="0">
              <a:lnSpc>
                <a:spcPct val="90000"/>
              </a:lnSpc>
              <a:buNone/>
            </a:pPr>
            <a:r>
              <a:rPr lang="en-US" sz="2800" dirty="0">
                <a:latin typeface="Times New Roman" pitchFamily="-111" charset="0"/>
              </a:rPr>
              <a:t>Input:</a:t>
            </a:r>
          </a:p>
          <a:p>
            <a:pPr lvl="1">
              <a:lnSpc>
                <a:spcPct val="90000"/>
              </a:lnSpc>
            </a:pPr>
            <a:r>
              <a:rPr lang="en-US" sz="2400" dirty="0">
                <a:latin typeface="Times New Roman" pitchFamily="-111" charset="0"/>
              </a:rPr>
              <a:t>Big bag of files obtained from somewhere, believed to contain pairs of files that are translations of each other.</a:t>
            </a:r>
          </a:p>
          <a:p>
            <a:pPr>
              <a:lnSpc>
                <a:spcPct val="90000"/>
              </a:lnSpc>
            </a:pPr>
            <a:endParaRPr lang="en-US" sz="2800" dirty="0">
              <a:latin typeface="Times New Roman" pitchFamily="-111" charset="0"/>
            </a:endParaRPr>
          </a:p>
          <a:p>
            <a:pPr>
              <a:lnSpc>
                <a:spcPct val="90000"/>
              </a:lnSpc>
            </a:pPr>
            <a:endParaRPr lang="en-US" sz="2800" dirty="0">
              <a:latin typeface="Times New Roman" pitchFamily="-111" charset="0"/>
            </a:endParaRPr>
          </a:p>
          <a:p>
            <a:pPr>
              <a:lnSpc>
                <a:spcPct val="90000"/>
              </a:lnSpc>
            </a:pPr>
            <a:endParaRPr lang="en-US" sz="2800" dirty="0">
              <a:latin typeface="Times New Roman" pitchFamily="-111" charset="0"/>
            </a:endParaRPr>
          </a:p>
          <a:p>
            <a:pPr>
              <a:lnSpc>
                <a:spcPct val="90000"/>
              </a:lnSpc>
            </a:pPr>
            <a:endParaRPr lang="en-US" sz="2800" dirty="0">
              <a:latin typeface="Times New Roman" pitchFamily="-111" charset="0"/>
            </a:endParaRPr>
          </a:p>
          <a:p>
            <a:pPr>
              <a:lnSpc>
                <a:spcPct val="90000"/>
              </a:lnSpc>
            </a:pPr>
            <a:endParaRPr lang="en-US" sz="2800" dirty="0">
              <a:latin typeface="Times New Roman" pitchFamily="-111" charset="0"/>
            </a:endParaRPr>
          </a:p>
          <a:p>
            <a:pPr marL="0" indent="0">
              <a:lnSpc>
                <a:spcPct val="90000"/>
              </a:lnSpc>
              <a:buNone/>
            </a:pPr>
            <a:endParaRPr lang="en-US" sz="2800" dirty="0" smtClean="0">
              <a:latin typeface="Times New Roman" pitchFamily="-111" charset="0"/>
            </a:endParaRPr>
          </a:p>
          <a:p>
            <a:pPr marL="0" indent="0">
              <a:lnSpc>
                <a:spcPct val="90000"/>
              </a:lnSpc>
              <a:buNone/>
            </a:pPr>
            <a:r>
              <a:rPr lang="en-US" sz="2800" dirty="0" smtClean="0">
                <a:latin typeface="Times New Roman" pitchFamily="-111" charset="0"/>
              </a:rPr>
              <a:t>Output</a:t>
            </a:r>
            <a:r>
              <a:rPr lang="en-US" sz="2800" dirty="0">
                <a:latin typeface="Times New Roman" pitchFamily="-111" charset="0"/>
              </a:rPr>
              <a:t>:</a:t>
            </a:r>
          </a:p>
          <a:p>
            <a:pPr lvl="1">
              <a:lnSpc>
                <a:spcPct val="90000"/>
              </a:lnSpc>
            </a:pPr>
            <a:r>
              <a:rPr lang="en-US" sz="2400" dirty="0">
                <a:latin typeface="Times New Roman" pitchFamily="-111" charset="0"/>
              </a:rPr>
              <a:t>List of pairs of files that are actually translations.</a:t>
            </a:r>
          </a:p>
          <a:p>
            <a:pPr lvl="1">
              <a:lnSpc>
                <a:spcPct val="90000"/>
              </a:lnSpc>
            </a:pPr>
            <a:endParaRPr lang="en-US" sz="2400" dirty="0">
              <a:latin typeface="Times New Roman" pitchFamily="-111" charset="0"/>
            </a:endParaRPr>
          </a:p>
        </p:txBody>
      </p:sp>
      <p:sp>
        <p:nvSpPr>
          <p:cNvPr id="201732" name="Rectangle 4"/>
          <p:cNvSpPr>
            <a:spLocks noGrp="1" noChangeArrowheads="1"/>
          </p:cNvSpPr>
          <p:nvPr>
            <p:ph type="title"/>
          </p:nvPr>
        </p:nvSpPr>
        <p:spPr/>
        <p:txBody>
          <a:bodyPr/>
          <a:lstStyle/>
          <a:p>
            <a:r>
              <a:rPr lang="en-US"/>
              <a:t>Document Alignment</a:t>
            </a:r>
          </a:p>
        </p:txBody>
      </p:sp>
      <p:sp>
        <p:nvSpPr>
          <p:cNvPr id="201733" name="Text Box 5"/>
          <p:cNvSpPr txBox="1">
            <a:spLocks noChangeArrowheads="1"/>
          </p:cNvSpPr>
          <p:nvPr/>
        </p:nvSpPr>
        <p:spPr bwMode="auto">
          <a:xfrm>
            <a:off x="6365875" y="44624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4" name="Text Box 6"/>
          <p:cNvSpPr txBox="1">
            <a:spLocks noChangeArrowheads="1"/>
          </p:cNvSpPr>
          <p:nvPr/>
        </p:nvSpPr>
        <p:spPr bwMode="auto">
          <a:xfrm>
            <a:off x="2439988" y="3708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5" name="Text Box 7"/>
          <p:cNvSpPr txBox="1">
            <a:spLocks noChangeArrowheads="1"/>
          </p:cNvSpPr>
          <p:nvPr/>
        </p:nvSpPr>
        <p:spPr bwMode="auto">
          <a:xfrm>
            <a:off x="18303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6" name="Text Box 8"/>
          <p:cNvSpPr txBox="1">
            <a:spLocks noChangeArrowheads="1"/>
          </p:cNvSpPr>
          <p:nvPr/>
        </p:nvSpPr>
        <p:spPr bwMode="auto">
          <a:xfrm>
            <a:off x="2820988" y="3403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7" name="Text Box 9"/>
          <p:cNvSpPr txBox="1">
            <a:spLocks noChangeArrowheads="1"/>
          </p:cNvSpPr>
          <p:nvPr/>
        </p:nvSpPr>
        <p:spPr bwMode="auto">
          <a:xfrm>
            <a:off x="2820988" y="3937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8" name="Text Box 10"/>
          <p:cNvSpPr txBox="1">
            <a:spLocks noChangeArrowheads="1"/>
          </p:cNvSpPr>
          <p:nvPr/>
        </p:nvSpPr>
        <p:spPr bwMode="auto">
          <a:xfrm>
            <a:off x="6316663" y="34909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39" name="Text Box 11"/>
          <p:cNvSpPr txBox="1">
            <a:spLocks noChangeArrowheads="1"/>
          </p:cNvSpPr>
          <p:nvPr/>
        </p:nvSpPr>
        <p:spPr bwMode="auto">
          <a:xfrm>
            <a:off x="5783263" y="37957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0" name="Text Box 12"/>
          <p:cNvSpPr txBox="1">
            <a:spLocks noChangeArrowheads="1"/>
          </p:cNvSpPr>
          <p:nvPr/>
        </p:nvSpPr>
        <p:spPr bwMode="auto">
          <a:xfrm>
            <a:off x="6240463" y="3948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1" name="Text Box 13"/>
          <p:cNvSpPr txBox="1">
            <a:spLocks noChangeArrowheads="1"/>
          </p:cNvSpPr>
          <p:nvPr/>
        </p:nvSpPr>
        <p:spPr bwMode="auto">
          <a:xfrm>
            <a:off x="6697663" y="3567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2" name="Text Box 14"/>
          <p:cNvSpPr txBox="1">
            <a:spLocks noChangeArrowheads="1"/>
          </p:cNvSpPr>
          <p:nvPr/>
        </p:nvSpPr>
        <p:spPr bwMode="auto">
          <a:xfrm>
            <a:off x="6850063" y="40243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3" name="Text Box 15"/>
          <p:cNvSpPr txBox="1">
            <a:spLocks noChangeArrowheads="1"/>
          </p:cNvSpPr>
          <p:nvPr/>
        </p:nvSpPr>
        <p:spPr bwMode="auto">
          <a:xfrm>
            <a:off x="5235575" y="40782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4" name="Text Box 16"/>
          <p:cNvSpPr txBox="1">
            <a:spLocks noChangeArrowheads="1"/>
          </p:cNvSpPr>
          <p:nvPr/>
        </p:nvSpPr>
        <p:spPr bwMode="auto">
          <a:xfrm>
            <a:off x="4702175" y="4383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5" name="Text Box 17"/>
          <p:cNvSpPr txBox="1">
            <a:spLocks noChangeArrowheads="1"/>
          </p:cNvSpPr>
          <p:nvPr/>
        </p:nvSpPr>
        <p:spPr bwMode="auto">
          <a:xfrm>
            <a:off x="5159375" y="4535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6" name="Text Box 18"/>
          <p:cNvSpPr txBox="1">
            <a:spLocks noChangeArrowheads="1"/>
          </p:cNvSpPr>
          <p:nvPr/>
        </p:nvSpPr>
        <p:spPr bwMode="auto">
          <a:xfrm>
            <a:off x="5616575" y="4154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7" name="Text Box 19"/>
          <p:cNvSpPr txBox="1">
            <a:spLocks noChangeArrowheads="1"/>
          </p:cNvSpPr>
          <p:nvPr/>
        </p:nvSpPr>
        <p:spPr bwMode="auto">
          <a:xfrm>
            <a:off x="5768975" y="46116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8" name="Text Box 20"/>
          <p:cNvSpPr txBox="1">
            <a:spLocks noChangeArrowheads="1"/>
          </p:cNvSpPr>
          <p:nvPr/>
        </p:nvSpPr>
        <p:spPr bwMode="auto">
          <a:xfrm>
            <a:off x="7485063" y="42386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9" name="Text Box 21"/>
          <p:cNvSpPr txBox="1">
            <a:spLocks noChangeArrowheads="1"/>
          </p:cNvSpPr>
          <p:nvPr/>
        </p:nvSpPr>
        <p:spPr bwMode="auto">
          <a:xfrm>
            <a:off x="6951663" y="45434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0" name="Text Box 22"/>
          <p:cNvSpPr txBox="1">
            <a:spLocks noChangeArrowheads="1"/>
          </p:cNvSpPr>
          <p:nvPr/>
        </p:nvSpPr>
        <p:spPr bwMode="auto">
          <a:xfrm>
            <a:off x="3489325" y="3621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1" name="Text Box 23"/>
          <p:cNvSpPr txBox="1">
            <a:spLocks noChangeArrowheads="1"/>
          </p:cNvSpPr>
          <p:nvPr/>
        </p:nvSpPr>
        <p:spPr bwMode="auto">
          <a:xfrm>
            <a:off x="7866063" y="43148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2" name="Text Box 24"/>
          <p:cNvSpPr txBox="1">
            <a:spLocks noChangeArrowheads="1"/>
          </p:cNvSpPr>
          <p:nvPr/>
        </p:nvSpPr>
        <p:spPr bwMode="auto">
          <a:xfrm>
            <a:off x="4273550" y="343693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3" name="Text Box 25"/>
          <p:cNvSpPr txBox="1">
            <a:spLocks noChangeArrowheads="1"/>
          </p:cNvSpPr>
          <p:nvPr/>
        </p:nvSpPr>
        <p:spPr bwMode="auto">
          <a:xfrm>
            <a:off x="5140325" y="351155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4" name="Text Box 26"/>
          <p:cNvSpPr txBox="1">
            <a:spLocks noChangeArrowheads="1"/>
          </p:cNvSpPr>
          <p:nvPr/>
        </p:nvSpPr>
        <p:spPr bwMode="auto">
          <a:xfrm>
            <a:off x="3521075" y="4470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5" name="Text Box 27"/>
          <p:cNvSpPr txBox="1">
            <a:spLocks noChangeArrowheads="1"/>
          </p:cNvSpPr>
          <p:nvPr/>
        </p:nvSpPr>
        <p:spPr bwMode="auto">
          <a:xfrm>
            <a:off x="2911475" y="4546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6" name="Text Box 28"/>
          <p:cNvSpPr txBox="1">
            <a:spLocks noChangeArrowheads="1"/>
          </p:cNvSpPr>
          <p:nvPr/>
        </p:nvSpPr>
        <p:spPr bwMode="auto">
          <a:xfrm>
            <a:off x="3902075" y="4165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7" name="Text Box 29"/>
          <p:cNvSpPr txBox="1">
            <a:spLocks noChangeArrowheads="1"/>
          </p:cNvSpPr>
          <p:nvPr/>
        </p:nvSpPr>
        <p:spPr bwMode="auto">
          <a:xfrm>
            <a:off x="3902075" y="4699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8" name="Text Box 30"/>
          <p:cNvSpPr txBox="1">
            <a:spLocks noChangeArrowheads="1"/>
          </p:cNvSpPr>
          <p:nvPr/>
        </p:nvSpPr>
        <p:spPr bwMode="auto">
          <a:xfrm>
            <a:off x="13223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9" name="Text Box 31"/>
          <p:cNvSpPr txBox="1">
            <a:spLocks noChangeArrowheads="1"/>
          </p:cNvSpPr>
          <p:nvPr/>
        </p:nvSpPr>
        <p:spPr bwMode="auto">
          <a:xfrm>
            <a:off x="1779588" y="44116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0" name="Text Box 32"/>
          <p:cNvSpPr txBox="1">
            <a:spLocks noChangeArrowheads="1"/>
          </p:cNvSpPr>
          <p:nvPr/>
        </p:nvSpPr>
        <p:spPr bwMode="auto">
          <a:xfrm>
            <a:off x="4725988" y="4865688"/>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1" name="Text Box 33"/>
          <p:cNvSpPr txBox="1">
            <a:spLocks noChangeArrowheads="1"/>
          </p:cNvSpPr>
          <p:nvPr/>
        </p:nvSpPr>
        <p:spPr bwMode="auto">
          <a:xfrm>
            <a:off x="21605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2" name="Text Box 34"/>
          <p:cNvSpPr txBox="1">
            <a:spLocks noChangeArrowheads="1"/>
          </p:cNvSpPr>
          <p:nvPr/>
        </p:nvSpPr>
        <p:spPr bwMode="auto">
          <a:xfrm>
            <a:off x="74437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3" name="Line 35"/>
          <p:cNvSpPr>
            <a:spLocks noChangeShapeType="1"/>
          </p:cNvSpPr>
          <p:nvPr/>
        </p:nvSpPr>
        <p:spPr bwMode="auto">
          <a:xfrm>
            <a:off x="3643313" y="3933825"/>
            <a:ext cx="42862" cy="550863"/>
          </a:xfrm>
          <a:prstGeom prst="line">
            <a:avLst/>
          </a:prstGeom>
          <a:noFill/>
          <a:ln w="57150">
            <a:solidFill>
              <a:schemeClr val="tx1"/>
            </a:solidFill>
            <a:round/>
            <a:headEnd/>
            <a:tailEnd/>
          </a:ln>
          <a:effectLst/>
        </p:spPr>
        <p:txBody>
          <a:bodyPr anchor="ctr">
            <a:prstTxWarp prst="textNoShape">
              <a:avLst/>
            </a:prstTxWarp>
            <a:spAutoFit/>
          </a:bodyPr>
          <a:lstStyle/>
          <a:p>
            <a:endParaRPr lang="en-US"/>
          </a:p>
        </p:txBody>
      </p:sp>
      <p:sp>
        <p:nvSpPr>
          <p:cNvPr id="201764" name="Line 36"/>
          <p:cNvSpPr>
            <a:spLocks noChangeShapeType="1"/>
          </p:cNvSpPr>
          <p:nvPr/>
        </p:nvSpPr>
        <p:spPr bwMode="auto">
          <a:xfrm flipV="1">
            <a:off x="4194175" y="4557713"/>
            <a:ext cx="522288" cy="319087"/>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5" name="Line 37"/>
          <p:cNvSpPr>
            <a:spLocks noChangeShapeType="1"/>
          </p:cNvSpPr>
          <p:nvPr/>
        </p:nvSpPr>
        <p:spPr bwMode="auto">
          <a:xfrm flipH="1">
            <a:off x="3222625" y="3643313"/>
            <a:ext cx="1044575" cy="914400"/>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6" name="Line 38"/>
          <p:cNvSpPr>
            <a:spLocks noChangeShapeType="1"/>
          </p:cNvSpPr>
          <p:nvPr/>
        </p:nvSpPr>
        <p:spPr bwMode="auto">
          <a:xfrm flipV="1">
            <a:off x="3106738" y="3933825"/>
            <a:ext cx="2670175" cy="144463"/>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7" name="Line 39"/>
          <p:cNvSpPr>
            <a:spLocks noChangeShapeType="1"/>
          </p:cNvSpPr>
          <p:nvPr/>
        </p:nvSpPr>
        <p:spPr bwMode="auto">
          <a:xfrm>
            <a:off x="5326063" y="3832225"/>
            <a:ext cx="392112" cy="31908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8" name="Line 40"/>
          <p:cNvSpPr>
            <a:spLocks noChangeShapeType="1"/>
          </p:cNvSpPr>
          <p:nvPr/>
        </p:nvSpPr>
        <p:spPr bwMode="auto">
          <a:xfrm flipV="1">
            <a:off x="5021263" y="4848225"/>
            <a:ext cx="711200" cy="21748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9" name="Line 41"/>
          <p:cNvSpPr>
            <a:spLocks noChangeShapeType="1"/>
          </p:cNvSpPr>
          <p:nvPr/>
        </p:nvSpPr>
        <p:spPr bwMode="auto">
          <a:xfrm flipV="1">
            <a:off x="6662738" y="4340225"/>
            <a:ext cx="361950" cy="260350"/>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70" name="Line 42"/>
          <p:cNvSpPr>
            <a:spLocks noChangeShapeType="1"/>
          </p:cNvSpPr>
          <p:nvPr/>
        </p:nvSpPr>
        <p:spPr bwMode="auto">
          <a:xfrm flipH="1">
            <a:off x="6561138" y="3903663"/>
            <a:ext cx="884237" cy="11747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Sentence Alignment</a:t>
            </a:r>
          </a:p>
        </p:txBody>
      </p:sp>
      <p:sp>
        <p:nvSpPr>
          <p:cNvPr id="289799" name="Rectangle 7"/>
          <p:cNvSpPr>
            <a:spLocks noGrp="1" noChangeArrowheads="1"/>
          </p:cNvSpPr>
          <p:nvPr>
            <p:ph type="body" idx="1"/>
          </p:nvPr>
        </p:nvSpPr>
        <p:spPr>
          <a:xfrm>
            <a:off x="457200" y="1600200"/>
            <a:ext cx="3657600" cy="4525963"/>
          </a:xfrm>
        </p:spPr>
        <p:txBody>
          <a:bodyPr/>
          <a:lstStyle/>
          <a:p>
            <a:pPr>
              <a:buFontTx/>
              <a:buNone/>
            </a:pPr>
            <a:r>
              <a:rPr lang="en-US" sz="2800"/>
              <a:t>The old man is happy.  He has fished many times.  His wife talks to him.  The fish are jumping.  The sharks await.</a:t>
            </a:r>
          </a:p>
        </p:txBody>
      </p:sp>
      <p:sp>
        <p:nvSpPr>
          <p:cNvPr id="289800" name="Rectangle 8"/>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2800"/>
              <a:t>El viejo est</a:t>
            </a:r>
            <a:r>
              <a:rPr lang="en-US" sz="2800">
                <a:ea typeface="Arial" pitchFamily="-111" charset="0"/>
                <a:cs typeface="Arial" pitchFamily="-111" charset="0"/>
              </a:rPr>
              <a:t>á</a:t>
            </a:r>
            <a:r>
              <a:rPr lang="en-US" sz="2800"/>
              <a:t> feliz porque ha pescado muchos veces.  Su mujer habla con </a:t>
            </a:r>
            <a:r>
              <a:rPr lang="en-US" sz="2400">
                <a:ea typeface="Arial" pitchFamily="-111" charset="0"/>
                <a:cs typeface="Arial" pitchFamily="-111" charset="0"/>
              </a:rPr>
              <a:t>é</a:t>
            </a:r>
            <a:r>
              <a:rPr lang="en-US" sz="2800"/>
              <a:t>l.  Los tiburones esperan.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a:t>Sentence Alignment</a:t>
            </a:r>
          </a:p>
        </p:txBody>
      </p:sp>
      <p:sp>
        <p:nvSpPr>
          <p:cNvPr id="315395"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a:t>
            </a:r>
          </a:p>
          <a:p>
            <a:pPr marL="609600" indent="-609600">
              <a:buFontTx/>
              <a:buAutoNum type="arabicPeriod"/>
            </a:pPr>
            <a:r>
              <a:rPr lang="en-US" sz="2800"/>
              <a:t>He has fished many times.  </a:t>
            </a:r>
          </a:p>
          <a:p>
            <a:pPr marL="609600" indent="-609600">
              <a:buFontTx/>
              <a:buAutoNum type="arabicPeriod"/>
            </a:pPr>
            <a:r>
              <a:rPr lang="en-US" sz="2800"/>
              <a:t>His wife talks to him.  </a:t>
            </a:r>
          </a:p>
          <a:p>
            <a:pPr marL="609600" indent="-609600">
              <a:buFontTx/>
              <a:buAutoNum type="arabicPeriod"/>
            </a:pPr>
            <a:r>
              <a:rPr lang="en-US" sz="2800"/>
              <a:t>The fish are jumping.  </a:t>
            </a:r>
          </a:p>
          <a:p>
            <a:pPr marL="609600" indent="-609600">
              <a:buFontTx/>
              <a:buAutoNum type="arabicPeriod"/>
            </a:pPr>
            <a:r>
              <a:rPr lang="en-US" sz="2800"/>
              <a:t>The sharks await.</a:t>
            </a:r>
          </a:p>
        </p:txBody>
      </p:sp>
      <p:sp>
        <p:nvSpPr>
          <p:cNvPr id="315396"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
        <p:nvSpPr>
          <p:cNvPr id="2" name="TextBox 1"/>
          <p:cNvSpPr txBox="1"/>
          <p:nvPr/>
        </p:nvSpPr>
        <p:spPr>
          <a:xfrm>
            <a:off x="2167307" y="6167735"/>
            <a:ext cx="3572613" cy="461665"/>
          </a:xfrm>
          <a:prstGeom prst="rect">
            <a:avLst/>
          </a:prstGeom>
          <a:noFill/>
        </p:spPr>
        <p:txBody>
          <a:bodyPr wrap="none" rtlCol="0">
            <a:spAutoFit/>
          </a:bodyPr>
          <a:lstStyle/>
          <a:p>
            <a:r>
              <a:rPr lang="en-US" sz="2400" dirty="0" smtClean="0">
                <a:solidFill>
                  <a:srgbClr val="FF0000"/>
                </a:solidFill>
              </a:rPr>
              <a:t>What should be aligned?</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Sentence Alignment</a:t>
            </a:r>
          </a:p>
        </p:txBody>
      </p:sp>
      <p:sp>
        <p:nvSpPr>
          <p:cNvPr id="316419"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a:t>
            </a:r>
          </a:p>
          <a:p>
            <a:pPr marL="609600" indent="-609600">
              <a:buFontTx/>
              <a:buAutoNum type="arabicPeriod"/>
            </a:pPr>
            <a:r>
              <a:rPr lang="en-US" sz="2800"/>
              <a:t>He has fished many times.  </a:t>
            </a:r>
          </a:p>
          <a:p>
            <a:pPr marL="609600" indent="-609600">
              <a:buFontTx/>
              <a:buAutoNum type="arabicPeriod"/>
            </a:pPr>
            <a:r>
              <a:rPr lang="en-US" sz="2800"/>
              <a:t>His wife talks to him.  </a:t>
            </a:r>
          </a:p>
          <a:p>
            <a:pPr marL="609600" indent="-609600">
              <a:buFontTx/>
              <a:buAutoNum type="arabicPeriod"/>
            </a:pPr>
            <a:r>
              <a:rPr lang="en-US" sz="2800"/>
              <a:t>The fish are jumping.  </a:t>
            </a:r>
          </a:p>
          <a:p>
            <a:pPr marL="609600" indent="-609600">
              <a:buFontTx/>
              <a:buAutoNum type="arabicPeriod"/>
            </a:pPr>
            <a:r>
              <a:rPr lang="en-US" sz="2800"/>
              <a:t>The sharks await.</a:t>
            </a:r>
          </a:p>
        </p:txBody>
      </p:sp>
      <p:sp>
        <p:nvSpPr>
          <p:cNvPr id="316420"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
        <p:nvSpPr>
          <p:cNvPr id="316421" name="Line 5"/>
          <p:cNvSpPr>
            <a:spLocks noChangeShapeType="1"/>
          </p:cNvSpPr>
          <p:nvPr/>
        </p:nvSpPr>
        <p:spPr bwMode="auto">
          <a:xfrm>
            <a:off x="3733800" y="1905000"/>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2" name="Line 6"/>
          <p:cNvSpPr>
            <a:spLocks noChangeShapeType="1"/>
          </p:cNvSpPr>
          <p:nvPr/>
        </p:nvSpPr>
        <p:spPr bwMode="auto">
          <a:xfrm flipH="1">
            <a:off x="3581400" y="1905000"/>
            <a:ext cx="1295400" cy="9906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3" name="Line 7"/>
          <p:cNvSpPr>
            <a:spLocks noChangeShapeType="1"/>
          </p:cNvSpPr>
          <p:nvPr/>
        </p:nvSpPr>
        <p:spPr bwMode="auto">
          <a:xfrm flipV="1">
            <a:off x="3810000" y="3657600"/>
            <a:ext cx="990600" cy="762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4" name="Line 8"/>
          <p:cNvSpPr>
            <a:spLocks noChangeShapeType="1"/>
          </p:cNvSpPr>
          <p:nvPr/>
        </p:nvSpPr>
        <p:spPr bwMode="auto">
          <a:xfrm flipV="1">
            <a:off x="4038600" y="4648200"/>
            <a:ext cx="838200" cy="9906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5" name="Line 9"/>
          <p:cNvSpPr>
            <a:spLocks noChangeShapeType="1"/>
          </p:cNvSpPr>
          <p:nvPr/>
        </p:nvSpPr>
        <p:spPr bwMode="auto">
          <a:xfrm>
            <a:off x="3200400" y="4648200"/>
            <a:ext cx="6096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6" name="Line 10"/>
          <p:cNvSpPr>
            <a:spLocks noChangeShapeType="1"/>
          </p:cNvSpPr>
          <p:nvPr/>
        </p:nvSpPr>
        <p:spPr bwMode="auto">
          <a:xfrm>
            <a:off x="3810000" y="4495800"/>
            <a:ext cx="0" cy="304800"/>
          </a:xfrm>
          <a:prstGeom prst="line">
            <a:avLst/>
          </a:prstGeom>
          <a:noFill/>
          <a:ln w="7620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Sentence Alignment</a:t>
            </a:r>
          </a:p>
        </p:txBody>
      </p:sp>
      <p:sp>
        <p:nvSpPr>
          <p:cNvPr id="317443"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dirty="0"/>
              <a:t>The old man is happy. He has fished many times.  </a:t>
            </a:r>
          </a:p>
          <a:p>
            <a:pPr marL="609600" indent="-609600">
              <a:buFontTx/>
              <a:buAutoNum type="arabicPeriod"/>
            </a:pPr>
            <a:r>
              <a:rPr lang="en-US" sz="2800" dirty="0"/>
              <a:t>His wife talks to him.  </a:t>
            </a:r>
          </a:p>
          <a:p>
            <a:pPr marL="609600" indent="-609600">
              <a:buFontTx/>
              <a:buAutoNum type="arabicPeriod"/>
            </a:pPr>
            <a:r>
              <a:rPr lang="en-US" sz="2800" dirty="0"/>
              <a:t>The sharks await.</a:t>
            </a:r>
          </a:p>
        </p:txBody>
      </p:sp>
      <p:sp>
        <p:nvSpPr>
          <p:cNvPr id="317444"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
        <p:nvSpPr>
          <p:cNvPr id="317445" name="Line 5"/>
          <p:cNvSpPr>
            <a:spLocks noChangeShapeType="1"/>
          </p:cNvSpPr>
          <p:nvPr/>
        </p:nvSpPr>
        <p:spPr bwMode="auto">
          <a:xfrm>
            <a:off x="4038600" y="19050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6" name="Line 6"/>
          <p:cNvSpPr>
            <a:spLocks noChangeShapeType="1"/>
          </p:cNvSpPr>
          <p:nvPr/>
        </p:nvSpPr>
        <p:spPr bwMode="auto">
          <a:xfrm flipV="1">
            <a:off x="4038600" y="37338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7" name="Line 7"/>
          <p:cNvSpPr>
            <a:spLocks noChangeShapeType="1"/>
          </p:cNvSpPr>
          <p:nvPr/>
        </p:nvSpPr>
        <p:spPr bwMode="auto">
          <a:xfrm>
            <a:off x="4038600" y="46482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8" name="Text Box 8"/>
          <p:cNvSpPr txBox="1">
            <a:spLocks noChangeArrowheads="1"/>
          </p:cNvSpPr>
          <p:nvPr/>
        </p:nvSpPr>
        <p:spPr bwMode="auto">
          <a:xfrm>
            <a:off x="1219200" y="5802313"/>
            <a:ext cx="6378519" cy="707886"/>
          </a:xfrm>
          <a:prstGeom prst="rect">
            <a:avLst/>
          </a:prstGeom>
          <a:noFill/>
          <a:ln w="9525">
            <a:noFill/>
            <a:miter lim="800000"/>
            <a:headEnd/>
            <a:tailEnd/>
          </a:ln>
          <a:effectLst/>
        </p:spPr>
        <p:txBody>
          <a:bodyPr wrap="none">
            <a:prstTxWarp prst="textNoShape">
              <a:avLst/>
            </a:prstTxWarp>
            <a:spAutoFit/>
          </a:bodyPr>
          <a:lstStyle/>
          <a:p>
            <a:pPr algn="l"/>
            <a:r>
              <a:rPr lang="en-US" sz="2000" dirty="0">
                <a:solidFill>
                  <a:srgbClr val="FF6600"/>
                </a:solidFill>
              </a:rPr>
              <a:t>Note that unaligned sentences are thrown out, and</a:t>
            </a:r>
          </a:p>
          <a:p>
            <a:pPr algn="l"/>
            <a:r>
              <a:rPr lang="en-US" sz="2000" dirty="0">
                <a:solidFill>
                  <a:srgbClr val="FF6600"/>
                </a:solidFill>
              </a:rPr>
              <a:t>sentences are merged in n-to-m alignments (n, m &gt; 0)</a:t>
            </a:r>
            <a:r>
              <a:rPr lang="en-US" sz="2000" dirty="0"/>
              <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Tokenization (or Segmentation)</a:t>
            </a:r>
          </a:p>
        </p:txBody>
      </p:sp>
      <p:sp>
        <p:nvSpPr>
          <p:cNvPr id="288771" name="Rectangle 3"/>
          <p:cNvSpPr>
            <a:spLocks noGrp="1" noChangeArrowheads="1"/>
          </p:cNvSpPr>
          <p:nvPr>
            <p:ph type="body" idx="1"/>
          </p:nvPr>
        </p:nvSpPr>
        <p:spPr/>
        <p:txBody>
          <a:bodyPr/>
          <a:lstStyle/>
          <a:p>
            <a:pPr marL="0" indent="0">
              <a:lnSpc>
                <a:spcPct val="90000"/>
              </a:lnSpc>
              <a:buNone/>
            </a:pPr>
            <a:r>
              <a:rPr lang="en-US" dirty="0"/>
              <a:t>English</a:t>
            </a:r>
          </a:p>
          <a:p>
            <a:pPr lvl="1">
              <a:lnSpc>
                <a:spcPct val="90000"/>
              </a:lnSpc>
            </a:pPr>
            <a:r>
              <a:rPr lang="en-US" dirty="0"/>
              <a:t>Input (some byte stream): 		</a:t>
            </a:r>
          </a:p>
          <a:p>
            <a:pPr lvl="2">
              <a:lnSpc>
                <a:spcPct val="90000"/>
              </a:lnSpc>
              <a:buFontTx/>
              <a:buNone/>
            </a:pPr>
            <a:r>
              <a:rPr lang="en-US" sz="2800" dirty="0">
                <a:latin typeface="Courier New" pitchFamily="-111" charset="0"/>
              </a:rPr>
              <a:t>			"There," said Bob.</a:t>
            </a:r>
          </a:p>
          <a:p>
            <a:pPr lvl="1">
              <a:lnSpc>
                <a:spcPct val="90000"/>
              </a:lnSpc>
            </a:pPr>
            <a:r>
              <a:rPr lang="en-US" dirty="0"/>
              <a:t>Output (7 “tokens” or “words”):</a:t>
            </a:r>
          </a:p>
          <a:p>
            <a:pPr lvl="1">
              <a:lnSpc>
                <a:spcPct val="90000"/>
              </a:lnSpc>
              <a:buFontTx/>
              <a:buNone/>
            </a:pPr>
            <a:r>
              <a:rPr lang="en-US" dirty="0">
                <a:latin typeface="Courier New" pitchFamily="-111" charset="0"/>
              </a:rPr>
              <a:t>  			" There , " said Bob .</a:t>
            </a:r>
          </a:p>
          <a:p>
            <a:pPr marL="0" indent="0">
              <a:lnSpc>
                <a:spcPct val="90000"/>
              </a:lnSpc>
              <a:buNone/>
            </a:pPr>
            <a:r>
              <a:rPr lang="en-US" dirty="0"/>
              <a:t>Chinese</a:t>
            </a:r>
          </a:p>
          <a:p>
            <a:pPr lvl="1">
              <a:lnSpc>
                <a:spcPct val="90000"/>
              </a:lnSpc>
            </a:pPr>
            <a:r>
              <a:rPr lang="en-US" dirty="0"/>
              <a:t>Input (byte stream):</a:t>
            </a:r>
          </a:p>
          <a:p>
            <a:pPr lvl="1">
              <a:lnSpc>
                <a:spcPct val="90000"/>
              </a:lnSpc>
            </a:pPr>
            <a:endParaRPr lang="en-US" dirty="0"/>
          </a:p>
          <a:p>
            <a:pPr lvl="1">
              <a:lnSpc>
                <a:spcPct val="90000"/>
              </a:lnSpc>
            </a:pPr>
            <a:r>
              <a:rPr lang="en-US" dirty="0"/>
              <a:t>Output:</a:t>
            </a:r>
          </a:p>
          <a:p>
            <a:pPr lvl="1">
              <a:lnSpc>
                <a:spcPct val="90000"/>
              </a:lnSpc>
            </a:pPr>
            <a:endParaRPr lang="en-US" dirty="0">
              <a:latin typeface="Courier New" pitchFamily="-111" charset="0"/>
            </a:endParaRPr>
          </a:p>
          <a:p>
            <a:pPr lvl="1">
              <a:lnSpc>
                <a:spcPct val="90000"/>
              </a:lnSpc>
            </a:pPr>
            <a:endParaRPr lang="en-US" dirty="0">
              <a:latin typeface="Courier New" pitchFamily="-111" charset="0"/>
            </a:endParaRPr>
          </a:p>
        </p:txBody>
      </p:sp>
      <p:sp>
        <p:nvSpPr>
          <p:cNvPr id="288772" name="Text Box 4"/>
          <p:cNvSpPr txBox="1">
            <a:spLocks noChangeArrowheads="1"/>
          </p:cNvSpPr>
          <p:nvPr/>
        </p:nvSpPr>
        <p:spPr bwMode="auto">
          <a:xfrm>
            <a:off x="4572000" y="4648200"/>
            <a:ext cx="3505200" cy="825500"/>
          </a:xfrm>
          <a:prstGeom prst="rect">
            <a:avLst/>
          </a:prstGeom>
          <a:noFill/>
          <a:ln w="9525">
            <a:noFill/>
            <a:miter lim="800000"/>
            <a:headEnd/>
            <a:tailEnd/>
          </a:ln>
          <a:effectLst/>
        </p:spPr>
        <p:txBody>
          <a:bodyPr>
            <a:prstTxWarp prst="textNoShape">
              <a:avLst/>
            </a:prstTxWarp>
            <a:spAutoFit/>
          </a:bodyPr>
          <a:lstStyle/>
          <a:p>
            <a:pPr algn="l"/>
            <a:r>
              <a:rPr lang="ja-JP" altLang="en-US" sz="160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a:t>
            </a:r>
            <a:endParaRPr lang="en-US" sz="1600">
              <a:latin typeface="Times New Roman" pitchFamily="-111" charset="0"/>
            </a:endParaRPr>
          </a:p>
        </p:txBody>
      </p:sp>
      <p:sp>
        <p:nvSpPr>
          <p:cNvPr id="288773" name="Text Box 5"/>
          <p:cNvSpPr txBox="1">
            <a:spLocks noChangeArrowheads="1"/>
          </p:cNvSpPr>
          <p:nvPr/>
        </p:nvSpPr>
        <p:spPr bwMode="auto">
          <a:xfrm>
            <a:off x="4572000" y="5591175"/>
            <a:ext cx="3505200" cy="825500"/>
          </a:xfrm>
          <a:prstGeom prst="rect">
            <a:avLst/>
          </a:prstGeom>
          <a:noFill/>
          <a:ln w="9525">
            <a:noFill/>
            <a:miter lim="800000"/>
            <a:headEnd/>
            <a:tailEnd/>
          </a:ln>
          <a:effectLst/>
        </p:spPr>
        <p:txBody>
          <a:bodyPr>
            <a:prstTxWarp prst="textNoShape">
              <a:avLst/>
            </a:prstTxWarp>
            <a:spAutoFit/>
          </a:bodyPr>
          <a:lstStyle/>
          <a:p>
            <a:pPr algn="l"/>
            <a:r>
              <a:rPr lang="ja-JP" altLang="en-US" sz="1600">
                <a:latin typeface="Arial Unicode MS" pitchFamily="-111" charset="0"/>
                <a:ea typeface="Arial Unicode MS" pitchFamily="-111" charset="0"/>
                <a:cs typeface="Arial Unicode MS" pitchFamily="-111" charset="0"/>
              </a:rPr>
              <a:t>美国</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关岛国</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际机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及其</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办公</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室均接获</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一名</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自称</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沙地</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阿拉</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伯富</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商拉登</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等发</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的</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电子邮件。</a:t>
            </a:r>
            <a:endParaRPr lang="en-US" sz="1600">
              <a:latin typeface="Times New Roman"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idx="1"/>
          </p:nvPr>
        </p:nvSpPr>
        <p:spPr/>
        <p:txBody>
          <a:bodyPr/>
          <a:lstStyle/>
          <a:p>
            <a:pPr marL="0" indent="0">
              <a:buNone/>
            </a:pPr>
            <a:r>
              <a:rPr lang="en-US" sz="2400" dirty="0" smtClean="0"/>
              <a:t>Assignment 5</a:t>
            </a:r>
          </a:p>
          <a:p>
            <a:r>
              <a:rPr lang="en-US" sz="2400" dirty="0" smtClean="0"/>
              <a:t>extended to Thursday at 2:45</a:t>
            </a:r>
          </a:p>
          <a:p>
            <a:pPr lvl="1"/>
            <a:r>
              <a:rPr lang="en-US" sz="2000" dirty="0" smtClean="0"/>
              <a:t>Should have worked on it some already!</a:t>
            </a:r>
          </a:p>
          <a:p>
            <a:pPr lvl="1"/>
            <a:r>
              <a:rPr lang="en-US" sz="2000" dirty="0" smtClean="0"/>
              <a:t>Extra credit (5%) if submitted by Tuesday (i.e. now)</a:t>
            </a:r>
          </a:p>
          <a:p>
            <a:pPr lvl="1"/>
            <a:r>
              <a:rPr lang="en-US" sz="2000" dirty="0" smtClean="0"/>
              <a:t>No late days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marL="0" indent="0">
              <a:lnSpc>
                <a:spcPct val="90000"/>
              </a:lnSpc>
              <a:buNone/>
            </a:pPr>
            <a:r>
              <a:rPr lang="en-US" sz="2800" dirty="0" smtClean="0">
                <a:solidFill>
                  <a:srgbClr val="B3B3B3"/>
                </a:solidFill>
              </a:rPr>
              <a:t>Preprocessing</a:t>
            </a:r>
          </a:p>
          <a:p>
            <a:pPr marL="0" indent="0">
              <a:lnSpc>
                <a:spcPct val="90000"/>
              </a:lnSpc>
              <a:buNone/>
            </a:pPr>
            <a:endParaRPr lang="en-US" sz="2800" dirty="0" smtClean="0"/>
          </a:p>
          <a:p>
            <a:pPr marL="0" indent="0">
              <a:lnSpc>
                <a:spcPct val="90000"/>
              </a:lnSpc>
              <a:buNone/>
            </a:pPr>
            <a:r>
              <a:rPr lang="en-US" sz="2800" b="1" dirty="0" smtClean="0">
                <a:solidFill>
                  <a:srgbClr val="FF6600"/>
                </a:solidFill>
              </a:rPr>
              <a:t>Language modeling</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Translation modeling</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Decoding</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Parameter optimization</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Modeling</a:t>
            </a:r>
            <a:endParaRPr lang="en-US" dirty="0"/>
          </a:p>
        </p:txBody>
      </p:sp>
      <p:sp>
        <p:nvSpPr>
          <p:cNvPr id="3" name="Content Placeholder 2"/>
          <p:cNvSpPr>
            <a:spLocks noGrp="1"/>
          </p:cNvSpPr>
          <p:nvPr>
            <p:ph idx="1"/>
          </p:nvPr>
        </p:nvSpPr>
        <p:spPr/>
        <p:txBody>
          <a:bodyPr/>
          <a:lstStyle/>
          <a:p>
            <a:pPr marL="0" indent="0">
              <a:buNone/>
            </a:pPr>
            <a:r>
              <a:rPr lang="en-US" sz="2800" dirty="0" smtClean="0"/>
              <a:t>Most common: </a:t>
            </a:r>
            <a:r>
              <a:rPr lang="en-US" sz="2800" dirty="0" err="1" smtClean="0"/>
              <a:t>n</a:t>
            </a:r>
            <a:r>
              <a:rPr lang="en-US" sz="2800" dirty="0" smtClean="0"/>
              <a:t>-gram language models</a:t>
            </a:r>
          </a:p>
          <a:p>
            <a:pPr marL="0" indent="0">
              <a:buNone/>
            </a:pPr>
            <a:endParaRPr lang="en-US" sz="2800" dirty="0" smtClean="0"/>
          </a:p>
          <a:p>
            <a:pPr marL="0" indent="0">
              <a:buNone/>
            </a:pPr>
            <a:r>
              <a:rPr lang="en-US" sz="2800" dirty="0" smtClean="0"/>
              <a:t>More data the better (Google n-grams)</a:t>
            </a:r>
          </a:p>
          <a:p>
            <a:pPr marL="0" indent="0">
              <a:buNone/>
            </a:pPr>
            <a:endParaRPr lang="en-US" sz="2800" dirty="0" smtClean="0"/>
          </a:p>
          <a:p>
            <a:pPr marL="0" indent="0">
              <a:buNone/>
            </a:pPr>
            <a:r>
              <a:rPr lang="en-US" sz="2800" dirty="0" smtClean="0"/>
              <a:t>Domain is important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marL="0" indent="0">
              <a:lnSpc>
                <a:spcPct val="90000"/>
              </a:lnSpc>
              <a:buNone/>
            </a:pPr>
            <a:r>
              <a:rPr lang="en-US" sz="2800" dirty="0" smtClean="0">
                <a:solidFill>
                  <a:srgbClr val="B3B3B3"/>
                </a:solidFill>
              </a:rPr>
              <a:t>Preprocessing</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Language modeling</a:t>
            </a:r>
          </a:p>
          <a:p>
            <a:pPr marL="0" indent="0">
              <a:lnSpc>
                <a:spcPct val="90000"/>
              </a:lnSpc>
              <a:buNone/>
            </a:pPr>
            <a:endParaRPr lang="en-US" sz="2800" dirty="0" smtClean="0"/>
          </a:p>
          <a:p>
            <a:pPr marL="0" indent="0">
              <a:lnSpc>
                <a:spcPct val="90000"/>
              </a:lnSpc>
              <a:buNone/>
            </a:pPr>
            <a:r>
              <a:rPr lang="en-US" sz="2800" b="1" dirty="0" smtClean="0">
                <a:solidFill>
                  <a:srgbClr val="FF6600"/>
                </a:solidFill>
              </a:rPr>
              <a:t>Translation modeling</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Decoding</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Parameter optimization</a:t>
            </a:r>
          </a:p>
          <a:p>
            <a:pPr marL="0" indent="0">
              <a:lnSpc>
                <a:spcPct val="90000"/>
              </a:lnSpc>
              <a:buNone/>
            </a:pPr>
            <a:endParaRPr lang="en-US" sz="2800" dirty="0" smtClean="0">
              <a:solidFill>
                <a:srgbClr val="B3B3B3"/>
              </a:solidFill>
            </a:endParaRPr>
          </a:p>
          <a:p>
            <a:pPr marL="0" indent="0">
              <a:lnSpc>
                <a:spcPct val="90000"/>
              </a:lnSpc>
              <a:buNone/>
            </a:pPr>
            <a:r>
              <a:rPr lang="en-US" sz="2800" dirty="0" smtClean="0">
                <a:solidFill>
                  <a:srgbClr val="B3B3B3"/>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4638"/>
            <a:ext cx="8229600" cy="868362"/>
          </a:xfrm>
        </p:spPr>
        <p:txBody>
          <a:bodyPr/>
          <a:lstStyle/>
          <a:p>
            <a:r>
              <a:rPr lang="en-US" altLang="ja-JP" sz="3600" dirty="0">
                <a:ea typeface="ＭＳ Ｐゴシック" pitchFamily="-111" charset="-128"/>
                <a:cs typeface="ＭＳ Ｐゴシック" pitchFamily="-111" charset="-128"/>
              </a:rPr>
              <a:t>Translation </a:t>
            </a:r>
            <a:r>
              <a:rPr lang="en-US" altLang="ja-JP" sz="3600" dirty="0" smtClean="0">
                <a:ea typeface="ＭＳ Ｐゴシック" pitchFamily="-111" charset="-128"/>
                <a:cs typeface="ＭＳ Ｐゴシック" pitchFamily="-111" charset="-128"/>
              </a:rPr>
              <a:t>Model</a:t>
            </a:r>
            <a:endParaRPr lang="en-US" altLang="ja-JP" sz="2400" dirty="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43000" y="45720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219200" y="4495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1206" name="Line 22"/>
          <p:cNvSpPr>
            <a:spLocks noChangeShapeType="1"/>
          </p:cNvSpPr>
          <p:nvPr/>
        </p:nvSpPr>
        <p:spPr bwMode="auto">
          <a:xfrm>
            <a:off x="3962400" y="2667000"/>
            <a:ext cx="0" cy="17526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4" name="Text Box 30"/>
          <p:cNvSpPr txBox="1">
            <a:spLocks noChangeArrowheads="1"/>
          </p:cNvSpPr>
          <p:nvPr/>
        </p:nvSpPr>
        <p:spPr bwMode="auto">
          <a:xfrm>
            <a:off x="762000" y="5486400"/>
            <a:ext cx="7239000" cy="1015663"/>
          </a:xfrm>
          <a:prstGeom prst="rect">
            <a:avLst/>
          </a:prstGeom>
          <a:noFill/>
          <a:ln w="9525">
            <a:noFill/>
            <a:miter lim="800000"/>
            <a:headEnd/>
            <a:tailEnd/>
          </a:ln>
          <a:effectLst/>
        </p:spPr>
        <p:txBody>
          <a:bodyPr wrap="square">
            <a:prstTxWarp prst="textNoShape">
              <a:avLst/>
            </a:prstTxWarp>
            <a:spAutoFit/>
          </a:bodyPr>
          <a:lstStyle/>
          <a:p>
            <a:pPr algn="l"/>
            <a:r>
              <a:rPr lang="en-US" sz="2000" dirty="0" smtClean="0">
                <a:solidFill>
                  <a:srgbClr val="FF0000"/>
                </a:solidFill>
              </a:rPr>
              <a:t>Can we just model this directly, i.e. p(foreign | </a:t>
            </a:r>
            <a:r>
              <a:rPr lang="en-US" sz="2000" dirty="0" err="1" smtClean="0">
                <a:solidFill>
                  <a:srgbClr val="FF0000"/>
                </a:solidFill>
              </a:rPr>
              <a:t>english</a:t>
            </a:r>
            <a:r>
              <a:rPr lang="en-US" sz="2000" dirty="0" smtClean="0">
                <a:solidFill>
                  <a:srgbClr val="FF0000"/>
                </a:solidFill>
              </a:rPr>
              <a:t>) ?</a:t>
            </a:r>
          </a:p>
          <a:p>
            <a:pPr algn="l"/>
            <a:r>
              <a:rPr lang="en-US" sz="2000" dirty="0" smtClean="0">
                <a:solidFill>
                  <a:srgbClr val="FF0000"/>
                </a:solidFill>
              </a:rPr>
              <a:t>How would we estimate these probabilities, e.g.</a:t>
            </a:r>
          </a:p>
          <a:p>
            <a:pPr algn="l"/>
            <a:r>
              <a:rPr lang="en-US" sz="2000" dirty="0">
                <a:solidFill>
                  <a:srgbClr val="FF0000"/>
                </a:solidFill>
              </a:rPr>
              <a:t> </a:t>
            </a:r>
            <a:r>
              <a:rPr lang="en-US" sz="2000" dirty="0" smtClean="0">
                <a:solidFill>
                  <a:srgbClr val="FF0000"/>
                </a:solidFill>
              </a:rPr>
              <a:t> p( “Maria …” | “Mary …”)?</a:t>
            </a:r>
            <a:endParaRPr lang="en-US" sz="2000" dirty="0">
              <a:solidFill>
                <a:srgbClr val="FF0000"/>
              </a:solidFill>
            </a:endParaRPr>
          </a:p>
        </p:txBody>
      </p:sp>
      <p:sp>
        <p:nvSpPr>
          <p:cNvPr id="2" name="TextBox 1"/>
          <p:cNvSpPr txBox="1"/>
          <p:nvPr/>
        </p:nvSpPr>
        <p:spPr>
          <a:xfrm>
            <a:off x="685800" y="1219200"/>
            <a:ext cx="7086600" cy="707886"/>
          </a:xfrm>
          <a:prstGeom prst="rect">
            <a:avLst/>
          </a:prstGeom>
          <a:noFill/>
        </p:spPr>
        <p:txBody>
          <a:bodyPr wrap="square" rtlCol="0">
            <a:spAutoFit/>
          </a:bodyPr>
          <a:lstStyle/>
          <a:p>
            <a:pPr algn="l"/>
            <a:r>
              <a:rPr lang="en-US" sz="2000" b="1" dirty="0" smtClean="0"/>
              <a:t>Want</a:t>
            </a:r>
            <a:r>
              <a:rPr lang="en-US" sz="2000" dirty="0" smtClean="0"/>
              <a:t>: probabilistic model gives us how likely one sentence is to be a translation of another, </a:t>
            </a:r>
            <a:r>
              <a:rPr lang="en-US" sz="2000" dirty="0" err="1" smtClean="0"/>
              <a:t>i.e</a:t>
            </a:r>
            <a:r>
              <a:rPr lang="en-US" sz="2000" dirty="0" smtClean="0"/>
              <a:t> </a:t>
            </a:r>
            <a:r>
              <a:rPr lang="en-US" sz="2000" i="1" dirty="0" smtClean="0"/>
              <a:t>p(foreign | </a:t>
            </a:r>
            <a:r>
              <a:rPr lang="en-US" sz="2000" i="1" dirty="0" err="1" smtClean="0"/>
              <a:t>english</a:t>
            </a:r>
            <a:r>
              <a:rPr lang="en-US" sz="2000" i="1" dirty="0" smtClean="0"/>
              <a:t>)</a:t>
            </a:r>
            <a:endParaRPr lang="en-US" sz="2000"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4638"/>
            <a:ext cx="8229600" cy="868362"/>
          </a:xfrm>
        </p:spPr>
        <p:txBody>
          <a:bodyPr/>
          <a:lstStyle/>
          <a:p>
            <a:r>
              <a:rPr lang="en-US" altLang="ja-JP" sz="3600" dirty="0">
                <a:ea typeface="ＭＳ Ｐゴシック" pitchFamily="-111" charset="-128"/>
                <a:cs typeface="ＭＳ Ｐゴシック" pitchFamily="-111" charset="-128"/>
              </a:rPr>
              <a:t>Translation </a:t>
            </a:r>
            <a:r>
              <a:rPr lang="en-US" altLang="ja-JP" sz="3600" dirty="0" smtClean="0">
                <a:ea typeface="ＭＳ Ｐゴシック" pitchFamily="-111" charset="-128"/>
                <a:cs typeface="ＭＳ Ｐゴシック" pitchFamily="-111" charset="-128"/>
              </a:rPr>
              <a:t>Model</a:t>
            </a:r>
            <a:endParaRPr lang="en-US" altLang="ja-JP" sz="2400" dirty="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43000" y="45720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219200" y="4495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1206" name="Line 22"/>
          <p:cNvSpPr>
            <a:spLocks noChangeShapeType="1"/>
          </p:cNvSpPr>
          <p:nvPr/>
        </p:nvSpPr>
        <p:spPr bwMode="auto">
          <a:xfrm>
            <a:off x="3962400" y="2667000"/>
            <a:ext cx="0" cy="17526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4" name="Text Box 30"/>
          <p:cNvSpPr txBox="1">
            <a:spLocks noChangeArrowheads="1"/>
          </p:cNvSpPr>
          <p:nvPr/>
        </p:nvSpPr>
        <p:spPr bwMode="auto">
          <a:xfrm>
            <a:off x="533400" y="5543490"/>
            <a:ext cx="31242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smtClean="0">
                <a:solidFill>
                  <a:srgbClr val="0000FF"/>
                </a:solidFill>
              </a:rPr>
              <a:t>p( “Maria…” | “Mary…” ) =</a:t>
            </a:r>
            <a:endParaRPr lang="en-US" sz="2000" dirty="0">
              <a:solidFill>
                <a:srgbClr val="0000FF"/>
              </a:solidFill>
            </a:endParaRPr>
          </a:p>
        </p:txBody>
      </p:sp>
      <p:sp>
        <p:nvSpPr>
          <p:cNvPr id="2" name="TextBox 1"/>
          <p:cNvSpPr txBox="1"/>
          <p:nvPr/>
        </p:nvSpPr>
        <p:spPr>
          <a:xfrm>
            <a:off x="685800" y="1219200"/>
            <a:ext cx="7086600" cy="707886"/>
          </a:xfrm>
          <a:prstGeom prst="rect">
            <a:avLst/>
          </a:prstGeom>
          <a:noFill/>
        </p:spPr>
        <p:txBody>
          <a:bodyPr wrap="square" rtlCol="0">
            <a:spAutoFit/>
          </a:bodyPr>
          <a:lstStyle/>
          <a:p>
            <a:pPr algn="l"/>
            <a:r>
              <a:rPr lang="en-US" sz="2000" b="1" dirty="0" smtClean="0"/>
              <a:t>Want</a:t>
            </a:r>
            <a:r>
              <a:rPr lang="en-US" sz="2000" dirty="0" smtClean="0"/>
              <a:t>: probabilistic model gives us how likely one sentence is to be a translation of another, </a:t>
            </a:r>
            <a:r>
              <a:rPr lang="en-US" sz="2000" dirty="0" err="1" smtClean="0"/>
              <a:t>i.e</a:t>
            </a:r>
            <a:r>
              <a:rPr lang="en-US" sz="2000" dirty="0" smtClean="0"/>
              <a:t> </a:t>
            </a:r>
            <a:r>
              <a:rPr lang="en-US" sz="2000" i="1" dirty="0" smtClean="0"/>
              <a:t>p(foreign | </a:t>
            </a:r>
            <a:r>
              <a:rPr lang="en-US" sz="2000" i="1" dirty="0" err="1" smtClean="0"/>
              <a:t>english</a:t>
            </a:r>
            <a:r>
              <a:rPr lang="en-US" sz="2000" i="1" dirty="0" smtClean="0"/>
              <a:t>)</a:t>
            </a:r>
            <a:endParaRPr lang="en-US" sz="2000" i="1" dirty="0"/>
          </a:p>
        </p:txBody>
      </p:sp>
      <p:sp>
        <p:nvSpPr>
          <p:cNvPr id="10" name="Text Box 30"/>
          <p:cNvSpPr txBox="1">
            <a:spLocks noChangeArrowheads="1"/>
          </p:cNvSpPr>
          <p:nvPr/>
        </p:nvSpPr>
        <p:spPr bwMode="auto">
          <a:xfrm>
            <a:off x="3886200" y="5334000"/>
            <a:ext cx="48006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smtClean="0">
                <a:solidFill>
                  <a:srgbClr val="0000FF"/>
                </a:solidFill>
              </a:rPr>
              <a:t>count(“Mary…” aligned-to “Maria…”)</a:t>
            </a:r>
            <a:endParaRPr lang="en-US" sz="2000" dirty="0">
              <a:solidFill>
                <a:srgbClr val="0000FF"/>
              </a:solidFill>
            </a:endParaRPr>
          </a:p>
        </p:txBody>
      </p:sp>
      <p:sp>
        <p:nvSpPr>
          <p:cNvPr id="11" name="Text Box 30"/>
          <p:cNvSpPr txBox="1">
            <a:spLocks noChangeArrowheads="1"/>
          </p:cNvSpPr>
          <p:nvPr/>
        </p:nvSpPr>
        <p:spPr bwMode="auto">
          <a:xfrm>
            <a:off x="4724400" y="5791200"/>
            <a:ext cx="21336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smtClean="0">
                <a:solidFill>
                  <a:srgbClr val="0000FF"/>
                </a:solidFill>
              </a:rPr>
              <a:t>count( “Mary…”)</a:t>
            </a:r>
            <a:endParaRPr lang="en-US" sz="2000" dirty="0">
              <a:solidFill>
                <a:srgbClr val="0000FF"/>
              </a:solidFill>
            </a:endParaRPr>
          </a:p>
        </p:txBody>
      </p:sp>
      <p:cxnSp>
        <p:nvCxnSpPr>
          <p:cNvPr id="4" name="Straight Connector 3"/>
          <p:cNvCxnSpPr/>
          <p:nvPr/>
        </p:nvCxnSpPr>
        <p:spPr bwMode="auto">
          <a:xfrm>
            <a:off x="3962400" y="5791200"/>
            <a:ext cx="411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extBox 4"/>
          <p:cNvSpPr txBox="1"/>
          <p:nvPr/>
        </p:nvSpPr>
        <p:spPr>
          <a:xfrm>
            <a:off x="1600200" y="6324600"/>
            <a:ext cx="4263119" cy="369332"/>
          </a:xfrm>
          <a:prstGeom prst="rect">
            <a:avLst/>
          </a:prstGeom>
          <a:noFill/>
        </p:spPr>
        <p:txBody>
          <a:bodyPr wrap="none" rtlCol="0">
            <a:spAutoFit/>
          </a:bodyPr>
          <a:lstStyle/>
          <a:p>
            <a:r>
              <a:rPr lang="en-US" b="1" dirty="0" smtClean="0">
                <a:solidFill>
                  <a:srgbClr val="0000FF"/>
                </a:solidFill>
              </a:rPr>
              <a:t>Not enough data for most sentences!</a:t>
            </a:r>
            <a:endParaRPr lang="en-US" b="1" dirty="0">
              <a:solidFill>
                <a:srgbClr val="0000FF"/>
              </a:solidFill>
            </a:endParaRPr>
          </a:p>
        </p:txBody>
      </p:sp>
    </p:spTree>
    <p:extLst>
      <p:ext uri="{BB962C8B-B14F-4D97-AF65-F5344CB8AC3E}">
        <p14:creationId xmlns:p14="http://schemas.microsoft.com/office/powerpoint/2010/main" val="1966368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00" y="274638"/>
            <a:ext cx="8763000" cy="1143000"/>
          </a:xfrm>
        </p:spPr>
        <p:txBody>
          <a:bodyPr/>
          <a:lstStyle/>
          <a:p>
            <a:r>
              <a:rPr lang="en-US" altLang="ja-JP" sz="4000" dirty="0" smtClean="0">
                <a:ea typeface="ＭＳ Ｐゴシック" pitchFamily="-111" charset="-128"/>
                <a:cs typeface="ＭＳ Ｐゴシック" pitchFamily="-111" charset="-128"/>
              </a:rPr>
              <a:t>Translation </a:t>
            </a:r>
            <a:r>
              <a:rPr lang="en-US" altLang="ja-JP" sz="4000" dirty="0">
                <a:ea typeface="ＭＳ Ｐゴシック" pitchFamily="-111" charset="-128"/>
                <a:cs typeface="ＭＳ Ｐゴシック" pitchFamily="-111" charset="-128"/>
              </a:rPr>
              <a:t>Model</a:t>
            </a:r>
            <a:endParaRPr lang="en-US" altLang="ja-JP" sz="2400" dirty="0">
              <a:ea typeface="ＭＳ Ｐゴシック" pitchFamily="-111" charset="-128"/>
              <a:cs typeface="ＭＳ Ｐゴシック" pitchFamily="-111" charset="-128"/>
            </a:endParaRPr>
          </a:p>
        </p:txBody>
      </p:sp>
      <p:sp>
        <p:nvSpPr>
          <p:cNvPr id="223235"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3236" name="Line 4"/>
          <p:cNvSpPr>
            <a:spLocks noChangeShapeType="1"/>
          </p:cNvSpPr>
          <p:nvPr/>
        </p:nvSpPr>
        <p:spPr bwMode="auto">
          <a:xfrm>
            <a:off x="2028825" y="28336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7" name="Line 5"/>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38" name="Line 6"/>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9" name="Line 7"/>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0" name="Line 8"/>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1" name="Line 9"/>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2" name="Line 10"/>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3" name="Line 11"/>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4" name="Line 12"/>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5" name="Line 13"/>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8" name="Rectangle 16"/>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3249" name="Text Box 17"/>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3251" name="Line 19"/>
          <p:cNvSpPr>
            <a:spLocks noChangeShapeType="1"/>
          </p:cNvSpPr>
          <p:nvPr/>
        </p:nvSpPr>
        <p:spPr bwMode="auto">
          <a:xfrm>
            <a:off x="16478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2" name="Line 20"/>
          <p:cNvSpPr>
            <a:spLocks noChangeShapeType="1"/>
          </p:cNvSpPr>
          <p:nvPr/>
        </p:nvSpPr>
        <p:spPr bwMode="auto">
          <a:xfrm>
            <a:off x="21812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3" name="Line 21"/>
          <p:cNvSpPr>
            <a:spLocks noChangeShapeType="1"/>
          </p:cNvSpPr>
          <p:nvPr/>
        </p:nvSpPr>
        <p:spPr bwMode="auto">
          <a:xfrm>
            <a:off x="27146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4" name="Line 22"/>
          <p:cNvSpPr>
            <a:spLocks noChangeShapeType="1"/>
          </p:cNvSpPr>
          <p:nvPr/>
        </p:nvSpPr>
        <p:spPr bwMode="auto">
          <a:xfrm>
            <a:off x="34004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5" name="Line 23"/>
          <p:cNvSpPr>
            <a:spLocks noChangeShapeType="1"/>
          </p:cNvSpPr>
          <p:nvPr/>
        </p:nvSpPr>
        <p:spPr bwMode="auto">
          <a:xfrm>
            <a:off x="43910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6" name="Line 24"/>
          <p:cNvSpPr>
            <a:spLocks noChangeShapeType="1"/>
          </p:cNvSpPr>
          <p:nvPr/>
        </p:nvSpPr>
        <p:spPr bwMode="auto">
          <a:xfrm>
            <a:off x="5153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7" name="Line 25"/>
          <p:cNvSpPr>
            <a:spLocks noChangeShapeType="1"/>
          </p:cNvSpPr>
          <p:nvPr/>
        </p:nvSpPr>
        <p:spPr bwMode="auto">
          <a:xfrm>
            <a:off x="5534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8" name="Line 26"/>
          <p:cNvSpPr>
            <a:spLocks noChangeShapeType="1"/>
          </p:cNvSpPr>
          <p:nvPr/>
        </p:nvSpPr>
        <p:spPr bwMode="auto">
          <a:xfrm>
            <a:off x="60674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9" name="Line 27"/>
          <p:cNvSpPr>
            <a:spLocks noChangeShapeType="1"/>
          </p:cNvSpPr>
          <p:nvPr/>
        </p:nvSpPr>
        <p:spPr bwMode="auto">
          <a:xfrm flipH="1">
            <a:off x="59912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2" name="Line 30"/>
          <p:cNvSpPr>
            <a:spLocks noChangeShapeType="1"/>
          </p:cNvSpPr>
          <p:nvPr/>
        </p:nvSpPr>
        <p:spPr bwMode="auto">
          <a:xfrm>
            <a:off x="1647825" y="32908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3" name="Line 31"/>
          <p:cNvSpPr>
            <a:spLocks noChangeShapeType="1"/>
          </p:cNvSpPr>
          <p:nvPr/>
        </p:nvSpPr>
        <p:spPr bwMode="auto">
          <a:xfrm>
            <a:off x="22574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4" name="Line 32"/>
          <p:cNvSpPr>
            <a:spLocks noChangeShapeType="1"/>
          </p:cNvSpPr>
          <p:nvPr/>
        </p:nvSpPr>
        <p:spPr bwMode="auto">
          <a:xfrm>
            <a:off x="2790825" y="32908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5" name="Line 33"/>
          <p:cNvSpPr>
            <a:spLocks noChangeShapeType="1"/>
          </p:cNvSpPr>
          <p:nvPr/>
        </p:nvSpPr>
        <p:spPr bwMode="auto">
          <a:xfrm>
            <a:off x="34766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6" name="Line 34"/>
          <p:cNvSpPr>
            <a:spLocks noChangeShapeType="1"/>
          </p:cNvSpPr>
          <p:nvPr/>
        </p:nvSpPr>
        <p:spPr bwMode="auto">
          <a:xfrm>
            <a:off x="4086225" y="3367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7" name="Line 35"/>
          <p:cNvSpPr>
            <a:spLocks noChangeShapeType="1"/>
          </p:cNvSpPr>
          <p:nvPr/>
        </p:nvSpPr>
        <p:spPr bwMode="auto">
          <a:xfrm>
            <a:off x="4695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8" name="Line 36"/>
          <p:cNvSpPr>
            <a:spLocks noChangeShapeType="1"/>
          </p:cNvSpPr>
          <p:nvPr/>
        </p:nvSpPr>
        <p:spPr bwMode="auto">
          <a:xfrm>
            <a:off x="5457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9" name="Line 37"/>
          <p:cNvSpPr>
            <a:spLocks noChangeShapeType="1"/>
          </p:cNvSpPr>
          <p:nvPr/>
        </p:nvSpPr>
        <p:spPr bwMode="auto">
          <a:xfrm>
            <a:off x="6219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2" name="Line 40"/>
          <p:cNvSpPr>
            <a:spLocks noChangeShapeType="1"/>
          </p:cNvSpPr>
          <p:nvPr/>
        </p:nvSpPr>
        <p:spPr bwMode="auto">
          <a:xfrm>
            <a:off x="16478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3" name="Line 41"/>
          <p:cNvSpPr>
            <a:spLocks noChangeShapeType="1"/>
          </p:cNvSpPr>
          <p:nvPr/>
        </p:nvSpPr>
        <p:spPr bwMode="auto">
          <a:xfrm>
            <a:off x="21812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4" name="Line 42"/>
          <p:cNvSpPr>
            <a:spLocks noChangeShapeType="1"/>
          </p:cNvSpPr>
          <p:nvPr/>
        </p:nvSpPr>
        <p:spPr bwMode="auto">
          <a:xfrm flipH="1">
            <a:off x="2743200" y="4205288"/>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5" name="Line 43"/>
          <p:cNvSpPr>
            <a:spLocks noChangeShapeType="1"/>
          </p:cNvSpPr>
          <p:nvPr/>
        </p:nvSpPr>
        <p:spPr bwMode="auto">
          <a:xfrm>
            <a:off x="3476625" y="4129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6" name="Line 44"/>
          <p:cNvSpPr>
            <a:spLocks noChangeShapeType="1"/>
          </p:cNvSpPr>
          <p:nvPr/>
        </p:nvSpPr>
        <p:spPr bwMode="auto">
          <a:xfrm>
            <a:off x="4086225" y="4129088"/>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7" name="Line 45"/>
          <p:cNvSpPr>
            <a:spLocks noChangeShapeType="1"/>
          </p:cNvSpPr>
          <p:nvPr/>
        </p:nvSpPr>
        <p:spPr bwMode="auto">
          <a:xfrm>
            <a:off x="4848225" y="4129088"/>
            <a:ext cx="257175"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8" name="Line 46"/>
          <p:cNvSpPr>
            <a:spLocks noChangeShapeType="1"/>
          </p:cNvSpPr>
          <p:nvPr/>
        </p:nvSpPr>
        <p:spPr bwMode="auto">
          <a:xfrm flipH="1">
            <a:off x="5486400" y="4205288"/>
            <a:ext cx="47625" cy="2905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9" name="Line 47"/>
          <p:cNvSpPr>
            <a:spLocks noChangeShapeType="1"/>
          </p:cNvSpPr>
          <p:nvPr/>
        </p:nvSpPr>
        <p:spPr bwMode="auto">
          <a:xfrm flipH="1">
            <a:off x="5991225" y="4129088"/>
            <a:ext cx="2286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0" name="Line 48"/>
          <p:cNvSpPr>
            <a:spLocks noChangeShapeType="1"/>
          </p:cNvSpPr>
          <p:nvPr/>
        </p:nvSpPr>
        <p:spPr bwMode="auto">
          <a:xfrm flipH="1">
            <a:off x="6753225" y="4129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1" name="Line 49"/>
          <p:cNvSpPr>
            <a:spLocks noChangeShapeType="1"/>
          </p:cNvSpPr>
          <p:nvPr/>
        </p:nvSpPr>
        <p:spPr bwMode="auto">
          <a:xfrm>
            <a:off x="4114800" y="3352800"/>
            <a:ext cx="685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23282" name="Text Box 50"/>
          <p:cNvSpPr txBox="1">
            <a:spLocks noChangeArrowheads="1"/>
          </p:cNvSpPr>
          <p:nvPr/>
        </p:nvSpPr>
        <p:spPr bwMode="auto">
          <a:xfrm>
            <a:off x="381000" y="1447800"/>
            <a:ext cx="4846148" cy="400110"/>
          </a:xfrm>
          <a:prstGeom prst="rect">
            <a:avLst/>
          </a:prstGeom>
          <a:noFill/>
          <a:ln w="9525">
            <a:noFill/>
            <a:miter lim="800000"/>
            <a:headEnd/>
            <a:tailEnd/>
          </a:ln>
          <a:effectLst/>
        </p:spPr>
        <p:txBody>
          <a:bodyPr wrap="none">
            <a:prstTxWarp prst="textNoShape">
              <a:avLst/>
            </a:prstTxWarp>
            <a:spAutoFit/>
          </a:bodyPr>
          <a:lstStyle/>
          <a:p>
            <a:pPr algn="l"/>
            <a:r>
              <a:rPr lang="en-US" sz="2000" b="1" dirty="0" smtClean="0"/>
              <a:t>Key: </a:t>
            </a:r>
            <a:r>
              <a:rPr lang="en-US" sz="2000" dirty="0" smtClean="0"/>
              <a:t>break </a:t>
            </a:r>
            <a:r>
              <a:rPr lang="en-US" sz="2000" dirty="0"/>
              <a:t>up process into smaller </a:t>
            </a:r>
            <a:r>
              <a:rPr lang="en-US" sz="2000" dirty="0" smtClean="0"/>
              <a:t>steps</a:t>
            </a:r>
            <a:endParaRPr lang="en-US" sz="2000" dirty="0"/>
          </a:p>
        </p:txBody>
      </p:sp>
      <p:sp>
        <p:nvSpPr>
          <p:cNvPr id="223285" name="Text Box 53"/>
          <p:cNvSpPr txBox="1">
            <a:spLocks noChangeArrowheads="1"/>
          </p:cNvSpPr>
          <p:nvPr/>
        </p:nvSpPr>
        <p:spPr bwMode="auto">
          <a:xfrm>
            <a:off x="6705600" y="2667000"/>
            <a:ext cx="1981200" cy="1006475"/>
          </a:xfrm>
          <a:prstGeom prst="rect">
            <a:avLst/>
          </a:prstGeom>
          <a:noFill/>
          <a:ln w="9525">
            <a:noFill/>
            <a:miter lim="800000"/>
            <a:headEnd/>
            <a:tailEnd/>
          </a:ln>
          <a:effectLst/>
        </p:spPr>
        <p:txBody>
          <a:bodyPr>
            <a:prstTxWarp prst="textNoShape">
              <a:avLst/>
            </a:prstTxWarp>
            <a:spAutoFit/>
          </a:bodyPr>
          <a:lstStyle/>
          <a:p>
            <a:r>
              <a:rPr lang="en-US" sz="2000" b="1">
                <a:solidFill>
                  <a:srgbClr val="008000"/>
                </a:solidFill>
              </a:rPr>
              <a:t>sufficient statistics for smaller steps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ja-JP" sz="3600">
                <a:ea typeface="ＭＳ Ｐゴシック" pitchFamily="-111" charset="-128"/>
                <a:cs typeface="ＭＳ Ｐゴシック" pitchFamily="-111" charset="-128"/>
              </a:rPr>
              <a:t>What kind of Translation Model?</a:t>
            </a:r>
            <a:endParaRPr lang="en-US" altLang="ja-JP" sz="2400">
              <a:ea typeface="ＭＳ Ｐゴシック" pitchFamily="-111" charset="-128"/>
              <a:cs typeface="ＭＳ Ｐゴシック" pitchFamily="-111" charset="-128"/>
            </a:endParaRPr>
          </a:p>
        </p:txBody>
      </p:sp>
      <p:sp>
        <p:nvSpPr>
          <p:cNvPr id="355331"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5332" name="Line 4"/>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3" name="Line 5"/>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5334" name="Line 6"/>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5" name="Line 7"/>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6" name="Line 8"/>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7" name="Line 9"/>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8" name="Line 10"/>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9" name="Line 11"/>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0" name="Line 12"/>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1" name="Rectangle 13"/>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5342" name="Text Box 14"/>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5343" name="Line 15"/>
          <p:cNvSpPr>
            <a:spLocks noChangeShapeType="1"/>
          </p:cNvSpPr>
          <p:nvPr/>
        </p:nvSpPr>
        <p:spPr bwMode="auto">
          <a:xfrm flipH="1">
            <a:off x="1647825" y="5181600"/>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4" name="Line 16"/>
          <p:cNvSpPr>
            <a:spLocks noChangeShapeType="1"/>
          </p:cNvSpPr>
          <p:nvPr/>
        </p:nvSpPr>
        <p:spPr bwMode="auto">
          <a:xfrm flipH="1">
            <a:off x="2181225" y="5105400"/>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5" name="Line 17"/>
          <p:cNvSpPr>
            <a:spLocks noChangeShapeType="1"/>
          </p:cNvSpPr>
          <p:nvPr/>
        </p:nvSpPr>
        <p:spPr bwMode="auto">
          <a:xfrm flipH="1">
            <a:off x="2714625" y="5105400"/>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6" name="Line 18"/>
          <p:cNvSpPr>
            <a:spLocks noChangeShapeType="1"/>
          </p:cNvSpPr>
          <p:nvPr/>
        </p:nvSpPr>
        <p:spPr bwMode="auto">
          <a:xfrm>
            <a:off x="33528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7" name="Line 19"/>
          <p:cNvSpPr>
            <a:spLocks noChangeShapeType="1"/>
          </p:cNvSpPr>
          <p:nvPr/>
        </p:nvSpPr>
        <p:spPr bwMode="auto">
          <a:xfrm>
            <a:off x="43434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8" name="Line 20"/>
          <p:cNvSpPr>
            <a:spLocks noChangeShapeType="1"/>
          </p:cNvSpPr>
          <p:nvPr/>
        </p:nvSpPr>
        <p:spPr bwMode="auto">
          <a:xfrm>
            <a:off x="4724400" y="5105400"/>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9" name="Line 21"/>
          <p:cNvSpPr>
            <a:spLocks noChangeShapeType="1"/>
          </p:cNvSpPr>
          <p:nvPr/>
        </p:nvSpPr>
        <p:spPr bwMode="auto">
          <a:xfrm>
            <a:off x="4876800" y="5029200"/>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0" name="Line 22"/>
          <p:cNvSpPr>
            <a:spLocks noChangeShapeType="1"/>
          </p:cNvSpPr>
          <p:nvPr/>
        </p:nvSpPr>
        <p:spPr bwMode="auto">
          <a:xfrm>
            <a:off x="5105400" y="5029200"/>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1" name="Line 23"/>
          <p:cNvSpPr>
            <a:spLocks noChangeShapeType="1"/>
          </p:cNvSpPr>
          <p:nvPr/>
        </p:nvSpPr>
        <p:spPr bwMode="auto">
          <a:xfrm>
            <a:off x="5029200" y="5029200"/>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2" name="Text Box 24"/>
          <p:cNvSpPr txBox="1">
            <a:spLocks noChangeArrowheads="1"/>
          </p:cNvSpPr>
          <p:nvPr/>
        </p:nvSpPr>
        <p:spPr bwMode="auto">
          <a:xfrm>
            <a:off x="2567860" y="3048000"/>
            <a:ext cx="2232740" cy="2031325"/>
          </a:xfrm>
          <a:prstGeom prst="rect">
            <a:avLst/>
          </a:prstGeom>
          <a:noFill/>
          <a:ln w="9525">
            <a:noFill/>
            <a:miter lim="800000"/>
            <a:headEnd/>
            <a:tailEnd/>
          </a:ln>
          <a:effectLst/>
        </p:spPr>
        <p:txBody>
          <a:bodyPr wrap="none">
            <a:prstTxWarp prst="textNoShape">
              <a:avLst/>
            </a:prstTxWarp>
            <a:spAutoFit/>
          </a:bodyPr>
          <a:lstStyle/>
          <a:p>
            <a:pPr algn="l"/>
            <a:r>
              <a:rPr lang="en-US" b="1" dirty="0" smtClean="0"/>
              <a:t>Word-level models</a:t>
            </a:r>
          </a:p>
          <a:p>
            <a:pPr algn="l"/>
            <a:endParaRPr lang="en-US" b="1" dirty="0" smtClean="0"/>
          </a:p>
          <a:p>
            <a:pPr algn="l"/>
            <a:r>
              <a:rPr lang="en-US" b="1" dirty="0" smtClean="0"/>
              <a:t>Phrasal models</a:t>
            </a:r>
          </a:p>
          <a:p>
            <a:pPr algn="l"/>
            <a:endParaRPr lang="en-US" b="1" dirty="0" smtClean="0"/>
          </a:p>
          <a:p>
            <a:pPr algn="l"/>
            <a:r>
              <a:rPr lang="en-US" b="1" dirty="0" smtClean="0"/>
              <a:t>Syntactic models</a:t>
            </a:r>
          </a:p>
          <a:p>
            <a:pPr algn="l"/>
            <a:endParaRPr lang="en-US" b="1" dirty="0" smtClean="0"/>
          </a:p>
          <a:p>
            <a:pPr algn="l"/>
            <a:r>
              <a:rPr lang="en-US" b="1" dirty="0" smtClean="0"/>
              <a:t>Semantic models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Word-level models</a:t>
            </a:r>
            <a:endParaRPr lang="en-US" dirty="0"/>
          </a:p>
        </p:txBody>
      </p:sp>
      <p:sp>
        <p:nvSpPr>
          <p:cNvPr id="3" name="Content Placeholder 2"/>
          <p:cNvSpPr>
            <a:spLocks noGrp="1"/>
          </p:cNvSpPr>
          <p:nvPr>
            <p:ph idx="1"/>
          </p:nvPr>
        </p:nvSpPr>
        <p:spPr>
          <a:xfrm>
            <a:off x="381000" y="4038600"/>
            <a:ext cx="8229600" cy="2286000"/>
          </a:xfrm>
        </p:spPr>
        <p:txBody>
          <a:bodyPr/>
          <a:lstStyle/>
          <a:p>
            <a:pPr marL="0" indent="0">
              <a:buNone/>
            </a:pPr>
            <a:r>
              <a:rPr lang="en-US" sz="2000" dirty="0">
                <a:solidFill>
                  <a:srgbClr val="FF6600"/>
                </a:solidFill>
              </a:rPr>
              <a:t>G</a:t>
            </a:r>
            <a:r>
              <a:rPr lang="en-US" sz="2000" dirty="0" smtClean="0">
                <a:solidFill>
                  <a:srgbClr val="FF6600"/>
                </a:solidFill>
              </a:rPr>
              <a:t>enerative story</a:t>
            </a:r>
            <a:r>
              <a:rPr lang="en-US" sz="2000" dirty="0"/>
              <a:t>: </a:t>
            </a:r>
            <a:r>
              <a:rPr lang="en-US" sz="2000" dirty="0" smtClean="0"/>
              <a:t>description of how </a:t>
            </a:r>
            <a:r>
              <a:rPr lang="en-US" sz="2000" dirty="0"/>
              <a:t>the translation </a:t>
            </a:r>
            <a:r>
              <a:rPr lang="en-US" sz="2000" dirty="0" smtClean="0"/>
              <a:t>happens</a:t>
            </a:r>
          </a:p>
          <a:p>
            <a:pPr marL="0" indent="0">
              <a:buNone/>
            </a:pPr>
            <a:endParaRPr lang="en-US" sz="2000" dirty="0"/>
          </a:p>
          <a:p>
            <a:pPr marL="0" indent="0">
              <a:buNone/>
            </a:pPr>
            <a:r>
              <a:rPr lang="en-US" sz="2000" dirty="0" smtClean="0"/>
              <a:t>1. Each English word gets translated as 0 or more Foreign words</a:t>
            </a:r>
          </a:p>
          <a:p>
            <a:pPr marL="0" indent="0">
              <a:buNone/>
            </a:pPr>
            <a:endParaRPr lang="en-US" sz="2000" dirty="0" smtClean="0"/>
          </a:p>
          <a:p>
            <a:pPr marL="0" indent="0">
              <a:buNone/>
            </a:pPr>
            <a:r>
              <a:rPr lang="en-US" sz="2000" dirty="0" smtClean="0"/>
              <a:t>2. Some additional foreign words get inserted</a:t>
            </a:r>
            <a:endParaRPr lang="en-US" sz="2000" dirty="0"/>
          </a:p>
          <a:p>
            <a:pPr marL="0" indent="0">
              <a:buNone/>
            </a:pPr>
            <a:endParaRPr lang="en-US" sz="2000" dirty="0"/>
          </a:p>
          <a:p>
            <a:pPr marL="0" indent="0">
              <a:buNone/>
            </a:pPr>
            <a:r>
              <a:rPr lang="en-US" sz="2000" dirty="0" smtClean="0"/>
              <a:t>3. Foreign words then get shuffled</a:t>
            </a:r>
          </a:p>
        </p:txBody>
      </p:sp>
      <p:sp>
        <p:nvSpPr>
          <p:cNvPr id="4" name="Rectangle 3"/>
          <p:cNvSpPr>
            <a:spLocks noChangeArrowheads="1"/>
          </p:cNvSpPr>
          <p:nvPr/>
        </p:nvSpPr>
        <p:spPr bwMode="auto">
          <a:xfrm>
            <a:off x="1295400" y="15240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Line 4"/>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6" name="Line 5"/>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 name="Line 6"/>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8" name="Line 7"/>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9" name="Line 8"/>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0" name="Line 9"/>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2" name="Line 11"/>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3" name="Line 12"/>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4" name="Rectangle 13"/>
          <p:cNvSpPr>
            <a:spLocks noChangeArrowheads="1"/>
          </p:cNvSpPr>
          <p:nvPr/>
        </p:nvSpPr>
        <p:spPr bwMode="auto">
          <a:xfrm>
            <a:off x="1143000" y="3276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4"/>
          <p:cNvSpPr txBox="1">
            <a:spLocks noChangeArrowheads="1"/>
          </p:cNvSpPr>
          <p:nvPr/>
        </p:nvSpPr>
        <p:spPr bwMode="auto">
          <a:xfrm>
            <a:off x="1219200" y="3200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16" name="Line 15"/>
          <p:cNvSpPr>
            <a:spLocks noChangeShapeType="1"/>
          </p:cNvSpPr>
          <p:nvPr/>
        </p:nvSpPr>
        <p:spPr bwMode="auto">
          <a:xfrm flipH="1">
            <a:off x="1676400" y="2957512"/>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7" name="Line 16"/>
          <p:cNvSpPr>
            <a:spLocks noChangeShapeType="1"/>
          </p:cNvSpPr>
          <p:nvPr/>
        </p:nvSpPr>
        <p:spPr bwMode="auto">
          <a:xfrm flipH="1">
            <a:off x="2209800" y="2881312"/>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8" name="Line 17"/>
          <p:cNvSpPr>
            <a:spLocks noChangeShapeType="1"/>
          </p:cNvSpPr>
          <p:nvPr/>
        </p:nvSpPr>
        <p:spPr bwMode="auto">
          <a:xfrm flipH="1">
            <a:off x="2743200" y="2881312"/>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9" name="Line 18"/>
          <p:cNvSpPr>
            <a:spLocks noChangeShapeType="1"/>
          </p:cNvSpPr>
          <p:nvPr/>
        </p:nvSpPr>
        <p:spPr bwMode="auto">
          <a:xfrm>
            <a:off x="33813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0" name="Line 19"/>
          <p:cNvSpPr>
            <a:spLocks noChangeShapeType="1"/>
          </p:cNvSpPr>
          <p:nvPr/>
        </p:nvSpPr>
        <p:spPr bwMode="auto">
          <a:xfrm>
            <a:off x="43719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1" name="Line 20"/>
          <p:cNvSpPr>
            <a:spLocks noChangeShapeType="1"/>
          </p:cNvSpPr>
          <p:nvPr/>
        </p:nvSpPr>
        <p:spPr bwMode="auto">
          <a:xfrm>
            <a:off x="4752975" y="2881312"/>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 name="Line 21"/>
          <p:cNvSpPr>
            <a:spLocks noChangeShapeType="1"/>
          </p:cNvSpPr>
          <p:nvPr/>
        </p:nvSpPr>
        <p:spPr bwMode="auto">
          <a:xfrm>
            <a:off x="4905375" y="2805112"/>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3" name="Line 22"/>
          <p:cNvSpPr>
            <a:spLocks noChangeShapeType="1"/>
          </p:cNvSpPr>
          <p:nvPr/>
        </p:nvSpPr>
        <p:spPr bwMode="auto">
          <a:xfrm>
            <a:off x="5133975" y="2805112"/>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4" name="Line 23"/>
          <p:cNvSpPr>
            <a:spLocks noChangeShapeType="1"/>
          </p:cNvSpPr>
          <p:nvPr/>
        </p:nvSpPr>
        <p:spPr bwMode="auto">
          <a:xfrm>
            <a:off x="5057775" y="2805112"/>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5" name="Text Box 24"/>
          <p:cNvSpPr txBox="1">
            <a:spLocks noChangeArrowheads="1"/>
          </p:cNvSpPr>
          <p:nvPr/>
        </p:nvSpPr>
        <p:spPr bwMode="auto">
          <a:xfrm>
            <a:off x="2567860" y="2362200"/>
            <a:ext cx="2104362" cy="369332"/>
          </a:xfrm>
          <a:prstGeom prst="rect">
            <a:avLst/>
          </a:prstGeom>
          <a:noFill/>
          <a:ln w="9525">
            <a:noFill/>
            <a:miter lim="800000"/>
            <a:headEnd/>
            <a:tailEnd/>
          </a:ln>
          <a:effectLst/>
        </p:spPr>
        <p:txBody>
          <a:bodyPr wrap="none">
            <a:prstTxWarp prst="textNoShape">
              <a:avLst/>
            </a:prstTxWarp>
            <a:spAutoFit/>
          </a:bodyPr>
          <a:lstStyle/>
          <a:p>
            <a:pPr algn="l"/>
            <a:r>
              <a:rPr lang="en-US" b="1" dirty="0" smtClean="0"/>
              <a:t>Word-level model</a:t>
            </a:r>
          </a:p>
        </p:txBody>
      </p:sp>
      <p:sp>
        <p:nvSpPr>
          <p:cNvPr id="27" name="Line 4"/>
          <p:cNvSpPr>
            <a:spLocks noChangeShapeType="1"/>
          </p:cNvSpPr>
          <p:nvPr/>
        </p:nvSpPr>
        <p:spPr bwMode="auto">
          <a:xfrm>
            <a:off x="2028825" y="2133600"/>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434931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Word-level models</a:t>
            </a:r>
            <a:endParaRPr lang="en-US" dirty="0"/>
          </a:p>
        </p:txBody>
      </p:sp>
      <p:sp>
        <p:nvSpPr>
          <p:cNvPr id="3" name="Content Placeholder 2"/>
          <p:cNvSpPr>
            <a:spLocks noGrp="1"/>
          </p:cNvSpPr>
          <p:nvPr>
            <p:ph idx="1"/>
          </p:nvPr>
        </p:nvSpPr>
        <p:spPr>
          <a:xfrm>
            <a:off x="457200" y="4038600"/>
            <a:ext cx="8229600" cy="2362200"/>
          </a:xfrm>
        </p:spPr>
        <p:txBody>
          <a:bodyPr/>
          <a:lstStyle/>
          <a:p>
            <a:pPr marL="0" indent="0">
              <a:buNone/>
            </a:pPr>
            <a:r>
              <a:rPr lang="en-US" sz="2000" dirty="0" smtClean="0"/>
              <a:t>Each foreign word is </a:t>
            </a:r>
            <a:r>
              <a:rPr lang="en-US" sz="2000" i="1" dirty="0" smtClean="0">
                <a:solidFill>
                  <a:srgbClr val="FF6600"/>
                </a:solidFill>
              </a:rPr>
              <a:t>aligned</a:t>
            </a:r>
            <a:r>
              <a:rPr lang="en-US" sz="2000" dirty="0" smtClean="0"/>
              <a:t> to exactly one English </a:t>
            </a:r>
            <a:r>
              <a:rPr lang="en-US" sz="2000" dirty="0" smtClean="0"/>
              <a:t>word.</a:t>
            </a:r>
            <a:endParaRPr lang="en-US" sz="2000" dirty="0" smtClean="0"/>
          </a:p>
          <a:p>
            <a:pPr marL="0" indent="0">
              <a:buNone/>
            </a:pPr>
            <a:endParaRPr lang="en-US" sz="2000" dirty="0"/>
          </a:p>
          <a:p>
            <a:pPr marL="0" indent="0">
              <a:buNone/>
            </a:pPr>
            <a:r>
              <a:rPr lang="en-US" sz="2000" dirty="0" smtClean="0"/>
              <a:t>Key idea: decompose </a:t>
            </a:r>
            <a:r>
              <a:rPr lang="en-US" sz="2000" i="1" dirty="0" smtClean="0"/>
              <a:t>p( foreign | </a:t>
            </a:r>
            <a:r>
              <a:rPr lang="en-US" sz="2000" i="1" dirty="0" err="1" smtClean="0"/>
              <a:t>english</a:t>
            </a:r>
            <a:r>
              <a:rPr lang="en-US" sz="2000" i="1" dirty="0" smtClean="0"/>
              <a:t> )</a:t>
            </a:r>
            <a:r>
              <a:rPr lang="en-US" sz="2000" dirty="0" smtClean="0"/>
              <a:t> into word translation probabilities of the form </a:t>
            </a:r>
            <a:r>
              <a:rPr lang="en-US" sz="2000" i="1" dirty="0" smtClean="0"/>
              <a:t>p( </a:t>
            </a:r>
            <a:r>
              <a:rPr lang="en-US" sz="2000" i="1" dirty="0" err="1" smtClean="0"/>
              <a:t>foreign_word</a:t>
            </a:r>
            <a:r>
              <a:rPr lang="en-US" sz="2000" i="1" dirty="0" smtClean="0"/>
              <a:t> | </a:t>
            </a:r>
            <a:r>
              <a:rPr lang="en-US" sz="2000" i="1" dirty="0" err="1" smtClean="0"/>
              <a:t>english_word</a:t>
            </a:r>
            <a:r>
              <a:rPr lang="en-US" sz="2000" i="1" dirty="0" smtClean="0"/>
              <a:t> )</a:t>
            </a:r>
            <a:endParaRPr lang="en-US" sz="2000" dirty="0" smtClean="0"/>
          </a:p>
          <a:p>
            <a:pPr marL="0" indent="0">
              <a:buNone/>
            </a:pPr>
            <a:endParaRPr lang="en-US" sz="2000" i="1" dirty="0"/>
          </a:p>
          <a:p>
            <a:pPr marL="0" indent="0">
              <a:buNone/>
            </a:pPr>
            <a:r>
              <a:rPr lang="en-US" sz="2000" dirty="0" smtClean="0"/>
              <a:t>IBM described 5 different levels of models with increasing complexity (and decreasing independence assumptions)</a:t>
            </a:r>
            <a:endParaRPr lang="en-US" sz="2000" dirty="0"/>
          </a:p>
        </p:txBody>
      </p:sp>
      <p:sp>
        <p:nvSpPr>
          <p:cNvPr id="4" name="Rectangle 3"/>
          <p:cNvSpPr>
            <a:spLocks noChangeArrowheads="1"/>
          </p:cNvSpPr>
          <p:nvPr/>
        </p:nvSpPr>
        <p:spPr bwMode="auto">
          <a:xfrm>
            <a:off x="1295400" y="15240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Line 4"/>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6" name="Line 5"/>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 name="Line 6"/>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8" name="Line 7"/>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9" name="Line 8"/>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0" name="Line 9"/>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2" name="Line 11"/>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3" name="Line 12"/>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4" name="Rectangle 13"/>
          <p:cNvSpPr>
            <a:spLocks noChangeArrowheads="1"/>
          </p:cNvSpPr>
          <p:nvPr/>
        </p:nvSpPr>
        <p:spPr bwMode="auto">
          <a:xfrm>
            <a:off x="1143000" y="3276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4"/>
          <p:cNvSpPr txBox="1">
            <a:spLocks noChangeArrowheads="1"/>
          </p:cNvSpPr>
          <p:nvPr/>
        </p:nvSpPr>
        <p:spPr bwMode="auto">
          <a:xfrm>
            <a:off x="1219200" y="3200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16" name="Line 15"/>
          <p:cNvSpPr>
            <a:spLocks noChangeShapeType="1"/>
          </p:cNvSpPr>
          <p:nvPr/>
        </p:nvSpPr>
        <p:spPr bwMode="auto">
          <a:xfrm flipH="1">
            <a:off x="1676400" y="2957512"/>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7" name="Line 16"/>
          <p:cNvSpPr>
            <a:spLocks noChangeShapeType="1"/>
          </p:cNvSpPr>
          <p:nvPr/>
        </p:nvSpPr>
        <p:spPr bwMode="auto">
          <a:xfrm flipH="1">
            <a:off x="2209800" y="2881312"/>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8" name="Line 17"/>
          <p:cNvSpPr>
            <a:spLocks noChangeShapeType="1"/>
          </p:cNvSpPr>
          <p:nvPr/>
        </p:nvSpPr>
        <p:spPr bwMode="auto">
          <a:xfrm flipH="1">
            <a:off x="2743200" y="2881312"/>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9" name="Line 18"/>
          <p:cNvSpPr>
            <a:spLocks noChangeShapeType="1"/>
          </p:cNvSpPr>
          <p:nvPr/>
        </p:nvSpPr>
        <p:spPr bwMode="auto">
          <a:xfrm>
            <a:off x="33813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0" name="Line 19"/>
          <p:cNvSpPr>
            <a:spLocks noChangeShapeType="1"/>
          </p:cNvSpPr>
          <p:nvPr/>
        </p:nvSpPr>
        <p:spPr bwMode="auto">
          <a:xfrm>
            <a:off x="43719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1" name="Line 20"/>
          <p:cNvSpPr>
            <a:spLocks noChangeShapeType="1"/>
          </p:cNvSpPr>
          <p:nvPr/>
        </p:nvSpPr>
        <p:spPr bwMode="auto">
          <a:xfrm>
            <a:off x="4752975" y="2881312"/>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 name="Line 21"/>
          <p:cNvSpPr>
            <a:spLocks noChangeShapeType="1"/>
          </p:cNvSpPr>
          <p:nvPr/>
        </p:nvSpPr>
        <p:spPr bwMode="auto">
          <a:xfrm>
            <a:off x="4905375" y="2805112"/>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3" name="Line 22"/>
          <p:cNvSpPr>
            <a:spLocks noChangeShapeType="1"/>
          </p:cNvSpPr>
          <p:nvPr/>
        </p:nvSpPr>
        <p:spPr bwMode="auto">
          <a:xfrm>
            <a:off x="5133975" y="2805112"/>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4" name="Line 23"/>
          <p:cNvSpPr>
            <a:spLocks noChangeShapeType="1"/>
          </p:cNvSpPr>
          <p:nvPr/>
        </p:nvSpPr>
        <p:spPr bwMode="auto">
          <a:xfrm>
            <a:off x="5057775" y="2805112"/>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5" name="Text Box 24"/>
          <p:cNvSpPr txBox="1">
            <a:spLocks noChangeArrowheads="1"/>
          </p:cNvSpPr>
          <p:nvPr/>
        </p:nvSpPr>
        <p:spPr bwMode="auto">
          <a:xfrm>
            <a:off x="2567860" y="2362200"/>
            <a:ext cx="2104362" cy="369332"/>
          </a:xfrm>
          <a:prstGeom prst="rect">
            <a:avLst/>
          </a:prstGeom>
          <a:noFill/>
          <a:ln w="9525">
            <a:noFill/>
            <a:miter lim="800000"/>
            <a:headEnd/>
            <a:tailEnd/>
          </a:ln>
          <a:effectLst/>
        </p:spPr>
        <p:txBody>
          <a:bodyPr wrap="none">
            <a:prstTxWarp prst="textNoShape">
              <a:avLst/>
            </a:prstTxWarp>
            <a:spAutoFit/>
          </a:bodyPr>
          <a:lstStyle/>
          <a:p>
            <a:pPr algn="l"/>
            <a:r>
              <a:rPr lang="en-US" b="1" dirty="0" smtClean="0"/>
              <a:t>Word-level model</a:t>
            </a:r>
          </a:p>
        </p:txBody>
      </p:sp>
      <p:sp>
        <p:nvSpPr>
          <p:cNvPr id="27" name="Line 4"/>
          <p:cNvSpPr>
            <a:spLocks noChangeShapeType="1"/>
          </p:cNvSpPr>
          <p:nvPr/>
        </p:nvSpPr>
        <p:spPr bwMode="auto">
          <a:xfrm>
            <a:off x="2057400" y="2133600"/>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6142544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84857267"/>
              </p:ext>
            </p:extLst>
          </p:nvPr>
        </p:nvGraphicFramePr>
        <p:xfrm>
          <a:off x="762000" y="1557337"/>
          <a:ext cx="1524000" cy="499672"/>
        </p:xfrm>
        <a:graphic>
          <a:graphicData uri="http://schemas.openxmlformats.org/presentationml/2006/ole">
            <mc:AlternateContent xmlns:mc="http://schemas.openxmlformats.org/markup-compatibility/2006">
              <mc:Choice xmlns:v="urn:schemas-microsoft-com:vml" Requires="v">
                <p:oleObj spid="_x0000_s1071453" name="Equation" r:id="rId3" imgW="774700" imgH="254000" progId="Equation.3">
                  <p:embed/>
                </p:oleObj>
              </mc:Choice>
              <mc:Fallback>
                <p:oleObj name="Equation" r:id="rId3" imgW="774700" imgH="254000" progId="Equation.3">
                  <p:embed/>
                  <p:pic>
                    <p:nvPicPr>
                      <p:cNvPr id="0" name=""/>
                      <p:cNvPicPr/>
                      <p:nvPr/>
                    </p:nvPicPr>
                    <p:blipFill>
                      <a:blip r:embed="rId4"/>
                      <a:stretch>
                        <a:fillRect/>
                      </a:stretch>
                    </p:blipFill>
                    <p:spPr>
                      <a:xfrm>
                        <a:off x="762000" y="1557337"/>
                        <a:ext cx="1524000" cy="499672"/>
                      </a:xfrm>
                      <a:prstGeom prst="rect">
                        <a:avLst/>
                      </a:prstGeom>
                    </p:spPr>
                  </p:pic>
                </p:oleObj>
              </mc:Fallback>
            </mc:AlternateContent>
          </a:graphicData>
        </a:graphic>
      </p:graphicFrame>
      <p:sp>
        <p:nvSpPr>
          <p:cNvPr id="6" name="TextBox 5"/>
          <p:cNvSpPr txBox="1"/>
          <p:nvPr/>
        </p:nvSpPr>
        <p:spPr>
          <a:xfrm>
            <a:off x="2743200" y="1557337"/>
            <a:ext cx="3811084" cy="400110"/>
          </a:xfrm>
          <a:prstGeom prst="rect">
            <a:avLst/>
          </a:prstGeom>
          <a:noFill/>
        </p:spPr>
        <p:txBody>
          <a:bodyPr wrap="none" rtlCol="0">
            <a:spAutoFit/>
          </a:bodyPr>
          <a:lstStyle/>
          <a:p>
            <a:pPr algn="l"/>
            <a:r>
              <a:rPr lang="en-US" sz="2000" dirty="0" smtClean="0"/>
              <a:t>English sentence with length |E| </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2758667636"/>
              </p:ext>
            </p:extLst>
          </p:nvPr>
        </p:nvGraphicFramePr>
        <p:xfrm>
          <a:off x="749300" y="2395537"/>
          <a:ext cx="1549400" cy="500063"/>
        </p:xfrm>
        <a:graphic>
          <a:graphicData uri="http://schemas.openxmlformats.org/presentationml/2006/ole">
            <mc:AlternateContent xmlns:mc="http://schemas.openxmlformats.org/markup-compatibility/2006">
              <mc:Choice xmlns:v="urn:schemas-microsoft-com:vml" Requires="v">
                <p:oleObj spid="_x0000_s1071454" name="Equation" r:id="rId5" imgW="787400" imgH="254000" progId="Equation.3">
                  <p:embed/>
                </p:oleObj>
              </mc:Choice>
              <mc:Fallback>
                <p:oleObj name="Equation" r:id="rId5" imgW="787400" imgH="254000" progId="Equation.3">
                  <p:embed/>
                  <p:pic>
                    <p:nvPicPr>
                      <p:cNvPr id="0" name=""/>
                      <p:cNvPicPr/>
                      <p:nvPr/>
                    </p:nvPicPr>
                    <p:blipFill>
                      <a:blip r:embed="rId6"/>
                      <a:stretch>
                        <a:fillRect/>
                      </a:stretch>
                    </p:blipFill>
                    <p:spPr>
                      <a:xfrm>
                        <a:off x="749300" y="2395537"/>
                        <a:ext cx="1549400" cy="500063"/>
                      </a:xfrm>
                      <a:prstGeom prst="rect">
                        <a:avLst/>
                      </a:prstGeom>
                    </p:spPr>
                  </p:pic>
                </p:oleObj>
              </mc:Fallback>
            </mc:AlternateContent>
          </a:graphicData>
        </a:graphic>
      </p:graphicFrame>
      <p:sp>
        <p:nvSpPr>
          <p:cNvPr id="8" name="TextBox 7"/>
          <p:cNvSpPr txBox="1"/>
          <p:nvPr/>
        </p:nvSpPr>
        <p:spPr>
          <a:xfrm>
            <a:off x="2743200" y="2395537"/>
            <a:ext cx="3825111" cy="400110"/>
          </a:xfrm>
          <a:prstGeom prst="rect">
            <a:avLst/>
          </a:prstGeom>
          <a:noFill/>
        </p:spPr>
        <p:txBody>
          <a:bodyPr wrap="none" rtlCol="0">
            <a:spAutoFit/>
          </a:bodyPr>
          <a:lstStyle/>
          <a:p>
            <a:pPr algn="l"/>
            <a:r>
              <a:rPr lang="en-US" sz="2000" dirty="0" smtClean="0"/>
              <a:t>Foreign sentence with length |F| </a:t>
            </a:r>
            <a:endParaRPr lang="en-US" sz="2000" dirty="0"/>
          </a:p>
        </p:txBody>
      </p:sp>
      <p:sp>
        <p:nvSpPr>
          <p:cNvPr id="9" name="Rectangle 8"/>
          <p:cNvSpPr>
            <a:spLocks noChangeArrowheads="1"/>
          </p:cNvSpPr>
          <p:nvPr/>
        </p:nvSpPr>
        <p:spPr bwMode="auto">
          <a:xfrm>
            <a:off x="1447800" y="35052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10" name="Text Box 14"/>
          <p:cNvSpPr txBox="1">
            <a:spLocks noChangeArrowheads="1"/>
          </p:cNvSpPr>
          <p:nvPr/>
        </p:nvSpPr>
        <p:spPr bwMode="auto">
          <a:xfrm>
            <a:off x="1295400" y="53340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542057656"/>
              </p:ext>
            </p:extLst>
          </p:nvPr>
        </p:nvGraphicFramePr>
        <p:xfrm>
          <a:off x="1752600" y="3886200"/>
          <a:ext cx="274637" cy="400050"/>
        </p:xfrm>
        <a:graphic>
          <a:graphicData uri="http://schemas.openxmlformats.org/presentationml/2006/ole">
            <mc:AlternateContent xmlns:mc="http://schemas.openxmlformats.org/markup-compatibility/2006">
              <mc:Choice xmlns:v="urn:schemas-microsoft-com:vml" Requires="v">
                <p:oleObj spid="_x0000_s1071455" name="Equation" r:id="rId7" imgW="139700" imgH="203200" progId="Equation.3">
                  <p:embed/>
                </p:oleObj>
              </mc:Choice>
              <mc:Fallback>
                <p:oleObj name="Equation" r:id="rId7" imgW="139700" imgH="203200" progId="Equation.3">
                  <p:embed/>
                  <p:pic>
                    <p:nvPicPr>
                      <p:cNvPr id="0" name=""/>
                      <p:cNvPicPr/>
                      <p:nvPr/>
                    </p:nvPicPr>
                    <p:blipFill>
                      <a:blip r:embed="rId8"/>
                      <a:stretch>
                        <a:fillRect/>
                      </a:stretch>
                    </p:blipFill>
                    <p:spPr>
                      <a:xfrm>
                        <a:off x="1752600" y="3886200"/>
                        <a:ext cx="274637" cy="4000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80168808"/>
              </p:ext>
            </p:extLst>
          </p:nvPr>
        </p:nvGraphicFramePr>
        <p:xfrm>
          <a:off x="2444750" y="3886200"/>
          <a:ext cx="323850" cy="400050"/>
        </p:xfrm>
        <a:graphic>
          <a:graphicData uri="http://schemas.openxmlformats.org/presentationml/2006/ole">
            <mc:AlternateContent xmlns:mc="http://schemas.openxmlformats.org/markup-compatibility/2006">
              <mc:Choice xmlns:v="urn:schemas-microsoft-com:vml" Requires="v">
                <p:oleObj spid="_x0000_s1071456"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2444750" y="38862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237483587"/>
              </p:ext>
            </p:extLst>
          </p:nvPr>
        </p:nvGraphicFramePr>
        <p:xfrm>
          <a:off x="3065463" y="3873500"/>
          <a:ext cx="300037" cy="425450"/>
        </p:xfrm>
        <a:graphic>
          <a:graphicData uri="http://schemas.openxmlformats.org/presentationml/2006/ole">
            <mc:AlternateContent xmlns:mc="http://schemas.openxmlformats.org/markup-compatibility/2006">
              <mc:Choice xmlns:v="urn:schemas-microsoft-com:vml" Requires="v">
                <p:oleObj spid="_x0000_s1071457" name="Equation" r:id="rId11" imgW="152400" imgH="215900" progId="Equation.3">
                  <p:embed/>
                </p:oleObj>
              </mc:Choice>
              <mc:Fallback>
                <p:oleObj name="Equation" r:id="rId11" imgW="152400" imgH="215900" progId="Equation.3">
                  <p:embed/>
                  <p:pic>
                    <p:nvPicPr>
                      <p:cNvPr id="0" name=""/>
                      <p:cNvPicPr/>
                      <p:nvPr/>
                    </p:nvPicPr>
                    <p:blipFill>
                      <a:blip r:embed="rId12"/>
                      <a:stretch>
                        <a:fillRect/>
                      </a:stretch>
                    </p:blipFill>
                    <p:spPr>
                      <a:xfrm>
                        <a:off x="3065463" y="3873500"/>
                        <a:ext cx="300037" cy="4254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07371040"/>
              </p:ext>
            </p:extLst>
          </p:nvPr>
        </p:nvGraphicFramePr>
        <p:xfrm>
          <a:off x="3662363" y="3886200"/>
          <a:ext cx="325437" cy="400050"/>
        </p:xfrm>
        <a:graphic>
          <a:graphicData uri="http://schemas.openxmlformats.org/presentationml/2006/ole">
            <mc:AlternateContent xmlns:mc="http://schemas.openxmlformats.org/markup-compatibility/2006">
              <mc:Choice xmlns:v="urn:schemas-microsoft-com:vml" Requires="v">
                <p:oleObj spid="_x0000_s1071458" name="Equation" r:id="rId13" imgW="165100" imgH="203200" progId="Equation.3">
                  <p:embed/>
                </p:oleObj>
              </mc:Choice>
              <mc:Fallback>
                <p:oleObj name="Equation" r:id="rId13" imgW="165100" imgH="203200" progId="Equation.3">
                  <p:embed/>
                  <p:pic>
                    <p:nvPicPr>
                      <p:cNvPr id="0" name=""/>
                      <p:cNvPicPr/>
                      <p:nvPr/>
                    </p:nvPicPr>
                    <p:blipFill>
                      <a:blip r:embed="rId14"/>
                      <a:stretch>
                        <a:fillRect/>
                      </a:stretch>
                    </p:blipFill>
                    <p:spPr>
                      <a:xfrm>
                        <a:off x="3662363" y="3886200"/>
                        <a:ext cx="325437"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51144535"/>
              </p:ext>
            </p:extLst>
          </p:nvPr>
        </p:nvGraphicFramePr>
        <p:xfrm>
          <a:off x="4284663" y="3873500"/>
          <a:ext cx="300037" cy="425450"/>
        </p:xfrm>
        <a:graphic>
          <a:graphicData uri="http://schemas.openxmlformats.org/presentationml/2006/ole">
            <mc:AlternateContent xmlns:mc="http://schemas.openxmlformats.org/markup-compatibility/2006">
              <mc:Choice xmlns:v="urn:schemas-microsoft-com:vml" Requires="v">
                <p:oleObj spid="_x0000_s1071459" name="Equation" r:id="rId15" imgW="152400" imgH="215900" progId="Equation.3">
                  <p:embed/>
                </p:oleObj>
              </mc:Choice>
              <mc:Fallback>
                <p:oleObj name="Equation" r:id="rId15" imgW="152400" imgH="215900" progId="Equation.3">
                  <p:embed/>
                  <p:pic>
                    <p:nvPicPr>
                      <p:cNvPr id="0" name=""/>
                      <p:cNvPicPr/>
                      <p:nvPr/>
                    </p:nvPicPr>
                    <p:blipFill>
                      <a:blip r:embed="rId16"/>
                      <a:stretch>
                        <a:fillRect/>
                      </a:stretch>
                    </p:blipFill>
                    <p:spPr>
                      <a:xfrm>
                        <a:off x="4284663" y="38735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31959170"/>
              </p:ext>
            </p:extLst>
          </p:nvPr>
        </p:nvGraphicFramePr>
        <p:xfrm>
          <a:off x="4852988" y="3873500"/>
          <a:ext cx="323850" cy="425450"/>
        </p:xfrm>
        <a:graphic>
          <a:graphicData uri="http://schemas.openxmlformats.org/presentationml/2006/ole">
            <mc:AlternateContent xmlns:mc="http://schemas.openxmlformats.org/markup-compatibility/2006">
              <mc:Choice xmlns:v="urn:schemas-microsoft-com:vml" Requires="v">
                <p:oleObj spid="_x0000_s1071460" name="Equation" r:id="rId17" imgW="165100" imgH="215900" progId="Equation.3">
                  <p:embed/>
                </p:oleObj>
              </mc:Choice>
              <mc:Fallback>
                <p:oleObj name="Equation" r:id="rId17" imgW="165100" imgH="215900" progId="Equation.3">
                  <p:embed/>
                  <p:pic>
                    <p:nvPicPr>
                      <p:cNvPr id="0" name=""/>
                      <p:cNvPicPr/>
                      <p:nvPr/>
                    </p:nvPicPr>
                    <p:blipFill>
                      <a:blip r:embed="rId18"/>
                      <a:stretch>
                        <a:fillRect/>
                      </a:stretch>
                    </p:blipFill>
                    <p:spPr>
                      <a:xfrm>
                        <a:off x="4852988" y="3873500"/>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91363930"/>
              </p:ext>
            </p:extLst>
          </p:nvPr>
        </p:nvGraphicFramePr>
        <p:xfrm>
          <a:off x="5721350" y="3886200"/>
          <a:ext cx="323850" cy="400050"/>
        </p:xfrm>
        <a:graphic>
          <a:graphicData uri="http://schemas.openxmlformats.org/presentationml/2006/ole">
            <mc:AlternateContent xmlns:mc="http://schemas.openxmlformats.org/markup-compatibility/2006">
              <mc:Choice xmlns:v="urn:schemas-microsoft-com:vml" Requires="v">
                <p:oleObj spid="_x0000_s1071461" name="Equation" r:id="rId19" imgW="165100" imgH="203200" progId="Equation.3">
                  <p:embed/>
                </p:oleObj>
              </mc:Choice>
              <mc:Fallback>
                <p:oleObj name="Equation" r:id="rId19" imgW="165100" imgH="203200" progId="Equation.3">
                  <p:embed/>
                  <p:pic>
                    <p:nvPicPr>
                      <p:cNvPr id="0" name=""/>
                      <p:cNvPicPr/>
                      <p:nvPr/>
                    </p:nvPicPr>
                    <p:blipFill>
                      <a:blip r:embed="rId20"/>
                      <a:stretch>
                        <a:fillRect/>
                      </a:stretch>
                    </p:blipFill>
                    <p:spPr>
                      <a:xfrm>
                        <a:off x="5721350" y="3886200"/>
                        <a:ext cx="323850" cy="4000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93436360"/>
              </p:ext>
            </p:extLst>
          </p:nvPr>
        </p:nvGraphicFramePr>
        <p:xfrm>
          <a:off x="1658938" y="4876800"/>
          <a:ext cx="298450" cy="400050"/>
        </p:xfrm>
        <a:graphic>
          <a:graphicData uri="http://schemas.openxmlformats.org/presentationml/2006/ole">
            <mc:AlternateContent xmlns:mc="http://schemas.openxmlformats.org/markup-compatibility/2006">
              <mc:Choice xmlns:v="urn:schemas-microsoft-com:vml" Requires="v">
                <p:oleObj spid="_x0000_s1071462" name="Equation" r:id="rId21" imgW="152400" imgH="203200" progId="Equation.3">
                  <p:embed/>
                </p:oleObj>
              </mc:Choice>
              <mc:Fallback>
                <p:oleObj name="Equation" r:id="rId21" imgW="152400" imgH="203200" progId="Equation.3">
                  <p:embed/>
                  <p:pic>
                    <p:nvPicPr>
                      <p:cNvPr id="0" name=""/>
                      <p:cNvPicPr/>
                      <p:nvPr/>
                    </p:nvPicPr>
                    <p:blipFill>
                      <a:blip r:embed="rId22"/>
                      <a:stretch>
                        <a:fillRect/>
                      </a:stretch>
                    </p:blipFill>
                    <p:spPr>
                      <a:xfrm>
                        <a:off x="1658938" y="4876800"/>
                        <a:ext cx="298450" cy="40005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68935564"/>
              </p:ext>
            </p:extLst>
          </p:nvPr>
        </p:nvGraphicFramePr>
        <p:xfrm>
          <a:off x="2266950" y="4876800"/>
          <a:ext cx="323850" cy="400050"/>
        </p:xfrm>
        <a:graphic>
          <a:graphicData uri="http://schemas.openxmlformats.org/presentationml/2006/ole">
            <mc:AlternateContent xmlns:mc="http://schemas.openxmlformats.org/markup-compatibility/2006">
              <mc:Choice xmlns:v="urn:schemas-microsoft-com:vml" Requires="v">
                <p:oleObj spid="_x0000_s1071463" name="Equation" r:id="rId23" imgW="165100" imgH="203200" progId="Equation.3">
                  <p:embed/>
                </p:oleObj>
              </mc:Choice>
              <mc:Fallback>
                <p:oleObj name="Equation" r:id="rId23" imgW="165100" imgH="203200" progId="Equation.3">
                  <p:embed/>
                  <p:pic>
                    <p:nvPicPr>
                      <p:cNvPr id="0" name=""/>
                      <p:cNvPicPr/>
                      <p:nvPr/>
                    </p:nvPicPr>
                    <p:blipFill>
                      <a:blip r:embed="rId24"/>
                      <a:stretch>
                        <a:fillRect/>
                      </a:stretch>
                    </p:blipFill>
                    <p:spPr>
                      <a:xfrm>
                        <a:off x="2266950" y="4876800"/>
                        <a:ext cx="323850" cy="40005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349039041"/>
              </p:ext>
            </p:extLst>
          </p:nvPr>
        </p:nvGraphicFramePr>
        <p:xfrm>
          <a:off x="2743200" y="4864100"/>
          <a:ext cx="300037" cy="425450"/>
        </p:xfrm>
        <a:graphic>
          <a:graphicData uri="http://schemas.openxmlformats.org/presentationml/2006/ole">
            <mc:AlternateContent xmlns:mc="http://schemas.openxmlformats.org/markup-compatibility/2006">
              <mc:Choice xmlns:v="urn:schemas-microsoft-com:vml" Requires="v">
                <p:oleObj spid="_x0000_s1071464" name="Equation" r:id="rId25" imgW="152400" imgH="215900" progId="Equation.3">
                  <p:embed/>
                </p:oleObj>
              </mc:Choice>
              <mc:Fallback>
                <p:oleObj name="Equation" r:id="rId25" imgW="152400" imgH="215900" progId="Equation.3">
                  <p:embed/>
                  <p:pic>
                    <p:nvPicPr>
                      <p:cNvPr id="0" name=""/>
                      <p:cNvPicPr/>
                      <p:nvPr/>
                    </p:nvPicPr>
                    <p:blipFill>
                      <a:blip r:embed="rId26"/>
                      <a:stretch>
                        <a:fillRect/>
                      </a:stretch>
                    </p:blipFill>
                    <p:spPr>
                      <a:xfrm>
                        <a:off x="2743200" y="4864100"/>
                        <a:ext cx="300037" cy="42545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831208385"/>
              </p:ext>
            </p:extLst>
          </p:nvPr>
        </p:nvGraphicFramePr>
        <p:xfrm>
          <a:off x="3352800" y="4876800"/>
          <a:ext cx="325437" cy="400050"/>
        </p:xfrm>
        <a:graphic>
          <a:graphicData uri="http://schemas.openxmlformats.org/presentationml/2006/ole">
            <mc:AlternateContent xmlns:mc="http://schemas.openxmlformats.org/markup-compatibility/2006">
              <mc:Choice xmlns:v="urn:schemas-microsoft-com:vml" Requires="v">
                <p:oleObj spid="_x0000_s1071465" name="Equation" r:id="rId27" imgW="165100" imgH="203200" progId="Equation.3">
                  <p:embed/>
                </p:oleObj>
              </mc:Choice>
              <mc:Fallback>
                <p:oleObj name="Equation" r:id="rId27" imgW="165100" imgH="203200" progId="Equation.3">
                  <p:embed/>
                  <p:pic>
                    <p:nvPicPr>
                      <p:cNvPr id="0" name=""/>
                      <p:cNvPicPr/>
                      <p:nvPr/>
                    </p:nvPicPr>
                    <p:blipFill>
                      <a:blip r:embed="rId28"/>
                      <a:stretch>
                        <a:fillRect/>
                      </a:stretch>
                    </p:blipFill>
                    <p:spPr>
                      <a:xfrm>
                        <a:off x="3352800" y="4876800"/>
                        <a:ext cx="325437" cy="40005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1862783"/>
              </p:ext>
            </p:extLst>
          </p:nvPr>
        </p:nvGraphicFramePr>
        <p:xfrm>
          <a:off x="4191000" y="4864100"/>
          <a:ext cx="323850" cy="425450"/>
        </p:xfrm>
        <a:graphic>
          <a:graphicData uri="http://schemas.openxmlformats.org/presentationml/2006/ole">
            <mc:AlternateContent xmlns:mc="http://schemas.openxmlformats.org/markup-compatibility/2006">
              <mc:Choice xmlns:v="urn:schemas-microsoft-com:vml" Requires="v">
                <p:oleObj spid="_x0000_s1071466" name="Equation" r:id="rId29" imgW="165100" imgH="215900" progId="Equation.3">
                  <p:embed/>
                </p:oleObj>
              </mc:Choice>
              <mc:Fallback>
                <p:oleObj name="Equation" r:id="rId29" imgW="165100" imgH="215900" progId="Equation.3">
                  <p:embed/>
                  <p:pic>
                    <p:nvPicPr>
                      <p:cNvPr id="0" name=""/>
                      <p:cNvPicPr/>
                      <p:nvPr/>
                    </p:nvPicPr>
                    <p:blipFill>
                      <a:blip r:embed="rId30"/>
                      <a:stretch>
                        <a:fillRect/>
                      </a:stretch>
                    </p:blipFill>
                    <p:spPr>
                      <a:xfrm>
                        <a:off x="4191000" y="4864100"/>
                        <a:ext cx="323850" cy="42545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05283108"/>
              </p:ext>
            </p:extLst>
          </p:nvPr>
        </p:nvGraphicFramePr>
        <p:xfrm>
          <a:off x="4933950" y="4864100"/>
          <a:ext cx="323850" cy="425450"/>
        </p:xfrm>
        <a:graphic>
          <a:graphicData uri="http://schemas.openxmlformats.org/presentationml/2006/ole">
            <mc:AlternateContent xmlns:mc="http://schemas.openxmlformats.org/markup-compatibility/2006">
              <mc:Choice xmlns:v="urn:schemas-microsoft-com:vml" Requires="v">
                <p:oleObj spid="_x0000_s1071467" name="Equation" r:id="rId31" imgW="165100" imgH="215900" progId="Equation.3">
                  <p:embed/>
                </p:oleObj>
              </mc:Choice>
              <mc:Fallback>
                <p:oleObj name="Equation" r:id="rId31" imgW="165100" imgH="215900" progId="Equation.3">
                  <p:embed/>
                  <p:pic>
                    <p:nvPicPr>
                      <p:cNvPr id="0" name=""/>
                      <p:cNvPicPr/>
                      <p:nvPr/>
                    </p:nvPicPr>
                    <p:blipFill>
                      <a:blip r:embed="rId32"/>
                      <a:stretch>
                        <a:fillRect/>
                      </a:stretch>
                    </p:blipFill>
                    <p:spPr>
                      <a:xfrm>
                        <a:off x="4933950" y="4864100"/>
                        <a:ext cx="323850" cy="4254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699773984"/>
              </p:ext>
            </p:extLst>
          </p:nvPr>
        </p:nvGraphicFramePr>
        <p:xfrm>
          <a:off x="5257800" y="4876800"/>
          <a:ext cx="323850" cy="400050"/>
        </p:xfrm>
        <a:graphic>
          <a:graphicData uri="http://schemas.openxmlformats.org/presentationml/2006/ole">
            <mc:AlternateContent xmlns:mc="http://schemas.openxmlformats.org/markup-compatibility/2006">
              <mc:Choice xmlns:v="urn:schemas-microsoft-com:vml" Requires="v">
                <p:oleObj spid="_x0000_s1071468" name="Equation" r:id="rId33" imgW="165100" imgH="203200" progId="Equation.3">
                  <p:embed/>
                </p:oleObj>
              </mc:Choice>
              <mc:Fallback>
                <p:oleObj name="Equation" r:id="rId33" imgW="165100" imgH="203200" progId="Equation.3">
                  <p:embed/>
                  <p:pic>
                    <p:nvPicPr>
                      <p:cNvPr id="0" name=""/>
                      <p:cNvPicPr/>
                      <p:nvPr/>
                    </p:nvPicPr>
                    <p:blipFill>
                      <a:blip r:embed="rId34"/>
                      <a:stretch>
                        <a:fillRect/>
                      </a:stretch>
                    </p:blipFill>
                    <p:spPr>
                      <a:xfrm>
                        <a:off x="5257800" y="48768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695244656"/>
              </p:ext>
            </p:extLst>
          </p:nvPr>
        </p:nvGraphicFramePr>
        <p:xfrm>
          <a:off x="5861050" y="4864100"/>
          <a:ext cx="298450" cy="425450"/>
        </p:xfrm>
        <a:graphic>
          <a:graphicData uri="http://schemas.openxmlformats.org/presentationml/2006/ole">
            <mc:AlternateContent xmlns:mc="http://schemas.openxmlformats.org/markup-compatibility/2006">
              <mc:Choice xmlns:v="urn:schemas-microsoft-com:vml" Requires="v">
                <p:oleObj spid="_x0000_s1071469" name="Equation" r:id="rId35" imgW="152400" imgH="215900" progId="Equation.3">
                  <p:embed/>
                </p:oleObj>
              </mc:Choice>
              <mc:Fallback>
                <p:oleObj name="Equation" r:id="rId35" imgW="152400" imgH="215900" progId="Equation.3">
                  <p:embed/>
                  <p:pic>
                    <p:nvPicPr>
                      <p:cNvPr id="0" name=""/>
                      <p:cNvPicPr/>
                      <p:nvPr/>
                    </p:nvPicPr>
                    <p:blipFill>
                      <a:blip r:embed="rId36"/>
                      <a:stretch>
                        <a:fillRect/>
                      </a:stretch>
                    </p:blipFill>
                    <p:spPr>
                      <a:xfrm>
                        <a:off x="5861050" y="4864100"/>
                        <a:ext cx="298450" cy="42545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934942684"/>
              </p:ext>
            </p:extLst>
          </p:nvPr>
        </p:nvGraphicFramePr>
        <p:xfrm>
          <a:off x="6457950" y="4864100"/>
          <a:ext cx="323850" cy="425450"/>
        </p:xfrm>
        <a:graphic>
          <a:graphicData uri="http://schemas.openxmlformats.org/presentationml/2006/ole">
            <mc:AlternateContent xmlns:mc="http://schemas.openxmlformats.org/markup-compatibility/2006">
              <mc:Choice xmlns:v="urn:schemas-microsoft-com:vml" Requires="v">
                <p:oleObj spid="_x0000_s1071470" name="Equation" r:id="rId37" imgW="165100" imgH="215900" progId="Equation.3">
                  <p:embed/>
                </p:oleObj>
              </mc:Choice>
              <mc:Fallback>
                <p:oleObj name="Equation" r:id="rId37" imgW="165100" imgH="215900" progId="Equation.3">
                  <p:embed/>
                  <p:pic>
                    <p:nvPicPr>
                      <p:cNvPr id="0" name=""/>
                      <p:cNvPicPr/>
                      <p:nvPr/>
                    </p:nvPicPr>
                    <p:blipFill>
                      <a:blip r:embed="rId38"/>
                      <a:stretch>
                        <a:fillRect/>
                      </a:stretch>
                    </p:blipFill>
                    <p:spPr>
                      <a:xfrm>
                        <a:off x="6457950" y="4864100"/>
                        <a:ext cx="323850" cy="425450"/>
                      </a:xfrm>
                      <a:prstGeom prst="rect">
                        <a:avLst/>
                      </a:prstGeom>
                    </p:spPr>
                  </p:pic>
                </p:oleObj>
              </mc:Fallback>
            </mc:AlternateContent>
          </a:graphicData>
        </a:graphic>
      </p:graphicFrame>
      <p:sp>
        <p:nvSpPr>
          <p:cNvPr id="34" name="TextBox 33"/>
          <p:cNvSpPr txBox="1"/>
          <p:nvPr/>
        </p:nvSpPr>
        <p:spPr>
          <a:xfrm>
            <a:off x="617562" y="6209920"/>
            <a:ext cx="2074945" cy="369332"/>
          </a:xfrm>
          <a:prstGeom prst="rect">
            <a:avLst/>
          </a:prstGeom>
          <a:noFill/>
        </p:spPr>
        <p:txBody>
          <a:bodyPr wrap="none" rtlCol="0">
            <a:spAutoFit/>
          </a:bodyPr>
          <a:lstStyle/>
          <a:p>
            <a:pPr algn="l"/>
            <a:r>
              <a:rPr lang="en-US" dirty="0" smtClean="0"/>
              <a:t>Translation model: </a:t>
            </a:r>
          </a:p>
        </p:txBody>
      </p:sp>
      <p:graphicFrame>
        <p:nvGraphicFramePr>
          <p:cNvPr id="35" name="Object 34"/>
          <p:cNvGraphicFramePr>
            <a:graphicFrameLocks noChangeAspect="1"/>
          </p:cNvGraphicFramePr>
          <p:nvPr>
            <p:extLst>
              <p:ext uri="{D42A27DB-BD31-4B8C-83A1-F6EECF244321}">
                <p14:modId xmlns:p14="http://schemas.microsoft.com/office/powerpoint/2010/main" val="1849750958"/>
              </p:ext>
            </p:extLst>
          </p:nvPr>
        </p:nvGraphicFramePr>
        <p:xfrm>
          <a:off x="2743200" y="6172200"/>
          <a:ext cx="3849688" cy="500063"/>
        </p:xfrm>
        <a:graphic>
          <a:graphicData uri="http://schemas.openxmlformats.org/presentationml/2006/ole">
            <mc:AlternateContent xmlns:mc="http://schemas.openxmlformats.org/markup-compatibility/2006">
              <mc:Choice xmlns:v="urn:schemas-microsoft-com:vml" Requires="v">
                <p:oleObj spid="_x0000_s1071471" name="Equation" r:id="rId39" imgW="1955800" imgH="254000" progId="Equation.3">
                  <p:embed/>
                </p:oleObj>
              </mc:Choice>
              <mc:Fallback>
                <p:oleObj name="Equation" r:id="rId39" imgW="1955800" imgH="254000" progId="Equation.3">
                  <p:embed/>
                  <p:pic>
                    <p:nvPicPr>
                      <p:cNvPr id="0" name=""/>
                      <p:cNvPicPr/>
                      <p:nvPr/>
                    </p:nvPicPr>
                    <p:blipFill>
                      <a:blip r:embed="rId40"/>
                      <a:stretch>
                        <a:fillRect/>
                      </a:stretch>
                    </p:blipFill>
                    <p:spPr>
                      <a:xfrm>
                        <a:off x="2743200" y="6172200"/>
                        <a:ext cx="3849688" cy="500063"/>
                      </a:xfrm>
                      <a:prstGeom prst="rect">
                        <a:avLst/>
                      </a:prstGeom>
                    </p:spPr>
                  </p:pic>
                </p:oleObj>
              </mc:Fallback>
            </mc:AlternateContent>
          </a:graphicData>
        </a:graphic>
      </p:graphicFrame>
    </p:spTree>
    <p:extLst>
      <p:ext uri="{BB962C8B-B14F-4D97-AF65-F5344CB8AC3E}">
        <p14:creationId xmlns:p14="http://schemas.microsoft.com/office/powerpoint/2010/main" val="27858036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Language translation</a:t>
            </a:r>
          </a:p>
        </p:txBody>
      </p:sp>
      <p:pic>
        <p:nvPicPr>
          <p:cNvPr id="386051" name="Picture 3" descr="chihuahua"/>
          <p:cNvPicPr>
            <a:picLocks noChangeAspect="1" noChangeArrowheads="1"/>
          </p:cNvPicPr>
          <p:nvPr/>
        </p:nvPicPr>
        <p:blipFill>
          <a:blip r:embed="rId3"/>
          <a:srcRect/>
          <a:stretch>
            <a:fillRect/>
          </a:stretch>
        </p:blipFill>
        <p:spPr bwMode="auto">
          <a:xfrm>
            <a:off x="685800" y="2743200"/>
            <a:ext cx="2057400" cy="2057400"/>
          </a:xfrm>
          <a:prstGeom prst="rect">
            <a:avLst/>
          </a:prstGeom>
          <a:noFill/>
        </p:spPr>
      </p:pic>
      <p:pic>
        <p:nvPicPr>
          <p:cNvPr id="386052" name="Picture 4" descr="talk_circle"/>
          <p:cNvPicPr>
            <a:picLocks noChangeAspect="1" noChangeArrowheads="1"/>
          </p:cNvPicPr>
          <p:nvPr/>
        </p:nvPicPr>
        <p:blipFill>
          <a:blip r:embed="rId4"/>
          <a:srcRect/>
          <a:stretch>
            <a:fillRect/>
          </a:stretch>
        </p:blipFill>
        <p:spPr bwMode="auto">
          <a:xfrm>
            <a:off x="2667000" y="1905000"/>
            <a:ext cx="1943100" cy="1257300"/>
          </a:xfrm>
          <a:prstGeom prst="rect">
            <a:avLst/>
          </a:prstGeom>
          <a:noFill/>
        </p:spPr>
      </p:pic>
      <p:sp>
        <p:nvSpPr>
          <p:cNvPr id="386053" name="Text Box 5"/>
          <p:cNvSpPr txBox="1">
            <a:spLocks noChangeArrowheads="1"/>
          </p:cNvSpPr>
          <p:nvPr/>
        </p:nvSpPr>
        <p:spPr bwMode="auto">
          <a:xfrm>
            <a:off x="3048000" y="2133600"/>
            <a:ext cx="1524000" cy="76200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200">
                <a:latin typeface="Tahoma" pitchFamily="-111" charset="0"/>
              </a:rPr>
              <a:t>Yo quiero Taco Bell</a:t>
            </a:r>
          </a:p>
        </p:txBody>
      </p:sp>
      <p:pic>
        <p:nvPicPr>
          <p:cNvPr id="386054" name="Picture 6" descr="spanish flag"/>
          <p:cNvPicPr>
            <a:picLocks noChangeAspect="1" noChangeArrowheads="1"/>
          </p:cNvPicPr>
          <p:nvPr/>
        </p:nvPicPr>
        <p:blipFill>
          <a:blip r:embed="rId5"/>
          <a:srcRect/>
          <a:stretch>
            <a:fillRect/>
          </a:stretch>
        </p:blipFill>
        <p:spPr bwMode="auto">
          <a:xfrm>
            <a:off x="838200" y="5181600"/>
            <a:ext cx="1562100" cy="952500"/>
          </a:xfrm>
          <a:prstGeom prst="rect">
            <a:avLst/>
          </a:prstGeom>
          <a:noFill/>
        </p:spPr>
      </p:pic>
      <p:pic>
        <p:nvPicPr>
          <p:cNvPr id="386055" name="Picture 7" descr="confused"/>
          <p:cNvPicPr>
            <a:picLocks noChangeAspect="1" noChangeArrowheads="1"/>
          </p:cNvPicPr>
          <p:nvPr/>
        </p:nvPicPr>
        <p:blipFill>
          <a:blip r:embed="rId6"/>
          <a:srcRect/>
          <a:stretch>
            <a:fillRect/>
          </a:stretch>
        </p:blipFill>
        <p:spPr bwMode="auto">
          <a:xfrm>
            <a:off x="5715000" y="1905000"/>
            <a:ext cx="1689100" cy="3124200"/>
          </a:xfrm>
          <a:prstGeom prst="rect">
            <a:avLst/>
          </a:prstGeom>
          <a:noFill/>
        </p:spPr>
      </p:pic>
      <p:pic>
        <p:nvPicPr>
          <p:cNvPr id="386056" name="Picture 8" descr="american flag"/>
          <p:cNvPicPr>
            <a:picLocks noChangeAspect="1" noChangeArrowheads="1"/>
          </p:cNvPicPr>
          <p:nvPr/>
        </p:nvPicPr>
        <p:blipFill>
          <a:blip r:embed="rId7"/>
          <a:srcRect/>
          <a:stretch>
            <a:fillRect/>
          </a:stretch>
        </p:blipFill>
        <p:spPr bwMode="auto">
          <a:xfrm>
            <a:off x="6096000" y="5105400"/>
            <a:ext cx="1536700" cy="10033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smtClean="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6002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76399" y="1995488"/>
            <a:ext cx="1238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85999" y="1995488"/>
            <a:ext cx="8096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809624"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429000" y="1995488"/>
            <a:ext cx="20002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95488"/>
            <a:ext cx="5619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91000" y="1981200"/>
            <a:ext cx="10668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95488"/>
            <a:ext cx="18573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95488"/>
            <a:ext cx="2571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143000" y="25908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219200" y="2514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 name="TextBox 1"/>
          <p:cNvSpPr txBox="1"/>
          <p:nvPr/>
        </p:nvSpPr>
        <p:spPr>
          <a:xfrm>
            <a:off x="1066800" y="3505200"/>
            <a:ext cx="6728550" cy="1015663"/>
          </a:xfrm>
          <a:prstGeom prst="rect">
            <a:avLst/>
          </a:prstGeom>
          <a:noFill/>
        </p:spPr>
        <p:txBody>
          <a:bodyPr wrap="none" rtlCol="0">
            <a:spAutoFit/>
          </a:bodyPr>
          <a:lstStyle/>
          <a:p>
            <a:pPr algn="l"/>
            <a:r>
              <a:rPr lang="en-US" sz="2000" dirty="0" smtClean="0"/>
              <a:t>Each foreign word is aligned to exactly one English word</a:t>
            </a:r>
          </a:p>
          <a:p>
            <a:pPr algn="l"/>
            <a:endParaRPr lang="en-US" sz="2000" dirty="0"/>
          </a:p>
          <a:p>
            <a:pPr algn="l"/>
            <a:r>
              <a:rPr lang="en-US" sz="2000" dirty="0" smtClean="0"/>
              <a:t>This is the </a:t>
            </a:r>
            <a:r>
              <a:rPr lang="en-US" sz="2000" b="1" dirty="0" smtClean="0"/>
              <a:t>ONLY </a:t>
            </a:r>
            <a:r>
              <a:rPr lang="en-US" sz="2000" dirty="0" smtClean="0"/>
              <a:t>thing we model!</a:t>
            </a:r>
          </a:p>
        </p:txBody>
      </p:sp>
      <p:sp>
        <p:nvSpPr>
          <p:cNvPr id="5" name="TextBox 4"/>
          <p:cNvSpPr txBox="1"/>
          <p:nvPr/>
        </p:nvSpPr>
        <p:spPr>
          <a:xfrm>
            <a:off x="1371600" y="5181600"/>
            <a:ext cx="5715000" cy="830997"/>
          </a:xfrm>
          <a:prstGeom prst="rect">
            <a:avLst/>
          </a:prstGeom>
          <a:noFill/>
        </p:spPr>
        <p:txBody>
          <a:bodyPr wrap="square" rtlCol="0">
            <a:spAutoFit/>
          </a:bodyPr>
          <a:lstStyle/>
          <a:p>
            <a:pPr algn="l"/>
            <a:r>
              <a:rPr lang="en-US" sz="2400" dirty="0" smtClean="0">
                <a:solidFill>
                  <a:srgbClr val="FF0000"/>
                </a:solidFill>
              </a:rPr>
              <a:t>Does the model handle foreign words that are not aligned, e.g. “a”?</a:t>
            </a:r>
          </a:p>
        </p:txBody>
      </p:sp>
      <p:sp>
        <p:nvSpPr>
          <p:cNvPr id="6" name="Oval 5"/>
          <p:cNvSpPr/>
          <p:nvPr/>
        </p:nvSpPr>
        <p:spPr bwMode="auto">
          <a:xfrm>
            <a:off x="4876800" y="2590800"/>
            <a:ext cx="304800" cy="381000"/>
          </a:xfrm>
          <a:prstGeom prst="ellipse">
            <a:avLst/>
          </a:prstGeom>
          <a:solidFill>
            <a:srgbClr val="FF000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7" name="TextBox 6"/>
          <p:cNvSpPr txBox="1"/>
          <p:nvPr/>
        </p:nvSpPr>
        <p:spPr>
          <a:xfrm>
            <a:off x="7162800" y="2057400"/>
            <a:ext cx="1822810" cy="369332"/>
          </a:xfrm>
          <a:prstGeom prst="rect">
            <a:avLst/>
          </a:prstGeom>
          <a:noFill/>
        </p:spPr>
        <p:txBody>
          <a:bodyPr wrap="none" rtlCol="0">
            <a:spAutoFit/>
          </a:bodyPr>
          <a:lstStyle/>
          <a:p>
            <a:pPr algn="l"/>
            <a:r>
              <a:rPr lang="en-US" dirty="0" smtClean="0"/>
              <a:t>p(</a:t>
            </a:r>
            <a:r>
              <a:rPr lang="en-US" dirty="0" err="1" smtClean="0"/>
              <a:t>verde</a:t>
            </a:r>
            <a:r>
              <a:rPr lang="en-US" dirty="0" smtClean="0"/>
              <a:t> | green)</a:t>
            </a:r>
          </a:p>
        </p:txBody>
      </p:sp>
    </p:spTree>
    <p:extLst>
      <p:ext uri="{BB962C8B-B14F-4D97-AF65-F5344CB8AC3E}">
        <p14:creationId xmlns:p14="http://schemas.microsoft.com/office/powerpoint/2010/main" val="2248910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smtClean="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6002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76399" y="1995488"/>
            <a:ext cx="1238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85999" y="1995488"/>
            <a:ext cx="8096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809624"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429000" y="1995488"/>
            <a:ext cx="20002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95488"/>
            <a:ext cx="5619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91000" y="1981200"/>
            <a:ext cx="10668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95488"/>
            <a:ext cx="18573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95488"/>
            <a:ext cx="2571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143000" y="25908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219200" y="2514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 name="TextBox 1"/>
          <p:cNvSpPr txBox="1"/>
          <p:nvPr/>
        </p:nvSpPr>
        <p:spPr>
          <a:xfrm>
            <a:off x="1066800" y="3505200"/>
            <a:ext cx="6728550" cy="1015663"/>
          </a:xfrm>
          <a:prstGeom prst="rect">
            <a:avLst/>
          </a:prstGeom>
          <a:noFill/>
        </p:spPr>
        <p:txBody>
          <a:bodyPr wrap="none" rtlCol="0">
            <a:spAutoFit/>
          </a:bodyPr>
          <a:lstStyle/>
          <a:p>
            <a:pPr algn="l"/>
            <a:r>
              <a:rPr lang="en-US" sz="2000" dirty="0" smtClean="0"/>
              <a:t>Each foreign word is aligned </a:t>
            </a:r>
            <a:r>
              <a:rPr lang="en-US" sz="2000" smtClean="0"/>
              <a:t>to exactly one English word</a:t>
            </a:r>
            <a:endParaRPr lang="en-US" sz="2000" dirty="0" smtClean="0"/>
          </a:p>
          <a:p>
            <a:pPr algn="l"/>
            <a:endParaRPr lang="en-US" sz="2000" dirty="0"/>
          </a:p>
          <a:p>
            <a:pPr algn="l"/>
            <a:r>
              <a:rPr lang="en-US" sz="2000" dirty="0" smtClean="0"/>
              <a:t>This is the </a:t>
            </a:r>
            <a:r>
              <a:rPr lang="en-US" sz="2000" b="1" dirty="0" smtClean="0"/>
              <a:t>ONLY </a:t>
            </a:r>
            <a:r>
              <a:rPr lang="en-US" sz="2000" dirty="0" smtClean="0"/>
              <a:t>thing we model!</a:t>
            </a:r>
          </a:p>
        </p:txBody>
      </p:sp>
      <p:sp>
        <p:nvSpPr>
          <p:cNvPr id="3" name="TextBox 2"/>
          <p:cNvSpPr txBox="1"/>
          <p:nvPr/>
        </p:nvSpPr>
        <p:spPr>
          <a:xfrm>
            <a:off x="457200" y="1600200"/>
            <a:ext cx="766255" cy="369332"/>
          </a:xfrm>
          <a:prstGeom prst="rect">
            <a:avLst/>
          </a:prstGeom>
          <a:noFill/>
        </p:spPr>
        <p:txBody>
          <a:bodyPr wrap="none" rtlCol="0">
            <a:spAutoFit/>
          </a:bodyPr>
          <a:lstStyle/>
          <a:p>
            <a:pPr algn="l"/>
            <a:r>
              <a:rPr lang="en-US" dirty="0" smtClean="0"/>
              <a:t>NULL</a:t>
            </a:r>
          </a:p>
        </p:txBody>
      </p:sp>
      <p:sp>
        <p:nvSpPr>
          <p:cNvPr id="18" name="Line 12"/>
          <p:cNvSpPr>
            <a:spLocks noChangeShapeType="1"/>
          </p:cNvSpPr>
          <p:nvPr/>
        </p:nvSpPr>
        <p:spPr bwMode="auto">
          <a:xfrm>
            <a:off x="762000" y="1905000"/>
            <a:ext cx="4191000" cy="6858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4" name="TextBox 3"/>
          <p:cNvSpPr txBox="1"/>
          <p:nvPr/>
        </p:nvSpPr>
        <p:spPr>
          <a:xfrm>
            <a:off x="609600" y="5257800"/>
            <a:ext cx="8125917" cy="400110"/>
          </a:xfrm>
          <a:prstGeom prst="rect">
            <a:avLst/>
          </a:prstGeom>
          <a:noFill/>
        </p:spPr>
        <p:txBody>
          <a:bodyPr wrap="none" rtlCol="0">
            <a:spAutoFit/>
          </a:bodyPr>
          <a:lstStyle/>
          <a:p>
            <a:pPr algn="l"/>
            <a:r>
              <a:rPr lang="en-US" sz="2000" dirty="0" smtClean="0">
                <a:solidFill>
                  <a:srgbClr val="0000FF"/>
                </a:solidFill>
              </a:rPr>
              <a:t>Include a “NULL” English word and align to this to account for deletion</a:t>
            </a:r>
          </a:p>
        </p:txBody>
      </p:sp>
      <p:sp>
        <p:nvSpPr>
          <p:cNvPr id="20" name="TextBox 19"/>
          <p:cNvSpPr txBox="1"/>
          <p:nvPr/>
        </p:nvSpPr>
        <p:spPr>
          <a:xfrm>
            <a:off x="7162800" y="2057400"/>
            <a:ext cx="1822810" cy="369332"/>
          </a:xfrm>
          <a:prstGeom prst="rect">
            <a:avLst/>
          </a:prstGeom>
          <a:noFill/>
        </p:spPr>
        <p:txBody>
          <a:bodyPr wrap="none" rtlCol="0">
            <a:spAutoFit/>
          </a:bodyPr>
          <a:lstStyle/>
          <a:p>
            <a:pPr algn="l"/>
            <a:r>
              <a:rPr lang="en-US" dirty="0" smtClean="0"/>
              <a:t>p(</a:t>
            </a:r>
            <a:r>
              <a:rPr lang="en-US" dirty="0" err="1" smtClean="0"/>
              <a:t>verde</a:t>
            </a:r>
            <a:r>
              <a:rPr lang="en-US" dirty="0" smtClean="0"/>
              <a:t> | green)</a:t>
            </a:r>
          </a:p>
        </p:txBody>
      </p:sp>
    </p:spTree>
    <p:extLst>
      <p:ext uri="{BB962C8B-B14F-4D97-AF65-F5344CB8AC3E}">
        <p14:creationId xmlns:p14="http://schemas.microsoft.com/office/powerpoint/2010/main" val="3608888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ja-JP" sz="3600" dirty="0" smtClean="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 name="Content Placeholder 2"/>
          <p:cNvSpPr>
            <a:spLocks noGrp="1"/>
          </p:cNvSpPr>
          <p:nvPr>
            <p:ph idx="1"/>
          </p:nvPr>
        </p:nvSpPr>
        <p:spPr>
          <a:xfrm>
            <a:off x="304800" y="1447800"/>
            <a:ext cx="8534400" cy="990600"/>
          </a:xfrm>
        </p:spPr>
        <p:txBody>
          <a:bodyPr/>
          <a:lstStyle/>
          <a:p>
            <a:pPr marL="0" indent="0">
              <a:buNone/>
            </a:pPr>
            <a:r>
              <a:rPr lang="en-US" sz="2400" dirty="0" smtClean="0"/>
              <a:t>generative story -&gt; probabilistic model</a:t>
            </a:r>
          </a:p>
          <a:p>
            <a:pPr lvl="1"/>
            <a:r>
              <a:rPr lang="en-US" sz="2000" dirty="0" smtClean="0"/>
              <a:t>Key idea: introduce “</a:t>
            </a:r>
            <a:r>
              <a:rPr lang="en-US" sz="2000" dirty="0" smtClean="0">
                <a:solidFill>
                  <a:srgbClr val="FF6600"/>
                </a:solidFill>
              </a:rPr>
              <a:t>hidden variables</a:t>
            </a:r>
            <a:r>
              <a:rPr lang="en-US" sz="2000" dirty="0" smtClean="0"/>
              <a:t>” to model the word alignment</a:t>
            </a:r>
            <a:endParaRPr lang="en-US" sz="2000" dirty="0"/>
          </a:p>
        </p:txBody>
      </p:sp>
      <p:graphicFrame>
        <p:nvGraphicFramePr>
          <p:cNvPr id="20" name="Object 19"/>
          <p:cNvGraphicFramePr>
            <a:graphicFrameLocks noChangeAspect="1"/>
          </p:cNvGraphicFramePr>
          <p:nvPr>
            <p:extLst>
              <p:ext uri="{D42A27DB-BD31-4B8C-83A1-F6EECF244321}">
                <p14:modId xmlns:p14="http://schemas.microsoft.com/office/powerpoint/2010/main" val="3378906679"/>
              </p:ext>
            </p:extLst>
          </p:nvPr>
        </p:nvGraphicFramePr>
        <p:xfrm>
          <a:off x="2743200" y="2514600"/>
          <a:ext cx="2600325" cy="500063"/>
        </p:xfrm>
        <a:graphic>
          <a:graphicData uri="http://schemas.openxmlformats.org/presentationml/2006/ole">
            <mc:AlternateContent xmlns:mc="http://schemas.openxmlformats.org/markup-compatibility/2006">
              <mc:Choice xmlns:v="urn:schemas-microsoft-com:vml" Requires="v">
                <p:oleObj spid="_x0000_s1008960" name="Equation" r:id="rId4" imgW="1320800" imgH="254000" progId="Equation.3">
                  <p:embed/>
                </p:oleObj>
              </mc:Choice>
              <mc:Fallback>
                <p:oleObj name="Equation" r:id="rId4" imgW="1320800" imgH="254000" progId="Equation.3">
                  <p:embed/>
                  <p:pic>
                    <p:nvPicPr>
                      <p:cNvPr id="0" name=""/>
                      <p:cNvPicPr/>
                      <p:nvPr/>
                    </p:nvPicPr>
                    <p:blipFill>
                      <a:blip r:embed="rId5"/>
                      <a:stretch>
                        <a:fillRect/>
                      </a:stretch>
                    </p:blipFill>
                    <p:spPr>
                      <a:xfrm>
                        <a:off x="2743200" y="2514600"/>
                        <a:ext cx="2600325" cy="50006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99601205"/>
              </p:ext>
            </p:extLst>
          </p:nvPr>
        </p:nvGraphicFramePr>
        <p:xfrm>
          <a:off x="2362200" y="3962400"/>
          <a:ext cx="3751263" cy="500063"/>
        </p:xfrm>
        <a:graphic>
          <a:graphicData uri="http://schemas.openxmlformats.org/presentationml/2006/ole">
            <mc:AlternateContent xmlns:mc="http://schemas.openxmlformats.org/markup-compatibility/2006">
              <mc:Choice xmlns:v="urn:schemas-microsoft-com:vml" Requires="v">
                <p:oleObj spid="_x0000_s1008961" name="Equation" r:id="rId6" imgW="1905000" imgH="254000" progId="Equation.3">
                  <p:embed/>
                </p:oleObj>
              </mc:Choice>
              <mc:Fallback>
                <p:oleObj name="Equation" r:id="rId6" imgW="1905000" imgH="254000" progId="Equation.3">
                  <p:embed/>
                  <p:pic>
                    <p:nvPicPr>
                      <p:cNvPr id="0" name=""/>
                      <p:cNvPicPr/>
                      <p:nvPr/>
                    </p:nvPicPr>
                    <p:blipFill>
                      <a:blip r:embed="rId7"/>
                      <a:stretch>
                        <a:fillRect/>
                      </a:stretch>
                    </p:blipFill>
                    <p:spPr>
                      <a:xfrm>
                        <a:off x="2362200" y="3962400"/>
                        <a:ext cx="3751263" cy="500063"/>
                      </a:xfrm>
                      <a:prstGeom prst="rect">
                        <a:avLst/>
                      </a:prstGeom>
                    </p:spPr>
                  </p:pic>
                </p:oleObj>
              </mc:Fallback>
            </mc:AlternateContent>
          </a:graphicData>
        </a:graphic>
      </p:graphicFrame>
      <p:sp>
        <p:nvSpPr>
          <p:cNvPr id="4" name="Down Arrow 3"/>
          <p:cNvSpPr/>
          <p:nvPr/>
        </p:nvSpPr>
        <p:spPr bwMode="auto">
          <a:xfrm>
            <a:off x="3810000" y="3124200"/>
            <a:ext cx="685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7" name="TextBox 6"/>
          <p:cNvSpPr txBox="1"/>
          <p:nvPr/>
        </p:nvSpPr>
        <p:spPr>
          <a:xfrm>
            <a:off x="1600200" y="4716800"/>
            <a:ext cx="4660250" cy="1938992"/>
          </a:xfrm>
          <a:prstGeom prst="rect">
            <a:avLst/>
          </a:prstGeom>
          <a:noFill/>
        </p:spPr>
        <p:txBody>
          <a:bodyPr wrap="none" rtlCol="0">
            <a:spAutoFit/>
          </a:bodyPr>
          <a:lstStyle/>
          <a:p>
            <a:pPr marL="285750" indent="-285750" algn="l">
              <a:buFont typeface="Arial"/>
              <a:buChar char="•"/>
            </a:pPr>
            <a:r>
              <a:rPr lang="en-US" sz="2000" dirty="0" smtClean="0"/>
              <a:t>one variable for each foreign word</a:t>
            </a:r>
          </a:p>
          <a:p>
            <a:pPr marL="285750" indent="-285750" algn="l">
              <a:buFont typeface="Arial"/>
              <a:buChar char="•"/>
            </a:pPr>
            <a:endParaRPr lang="en-US" sz="2000" dirty="0" smtClean="0"/>
          </a:p>
          <a:p>
            <a:pPr marL="285750" indent="-285750" algn="l">
              <a:buFont typeface="Arial"/>
              <a:buChar char="•"/>
            </a:pPr>
            <a:r>
              <a:rPr lang="en-US" sz="2000" i="1" dirty="0" err="1" smtClean="0"/>
              <a:t>a</a:t>
            </a:r>
            <a:r>
              <a:rPr lang="en-US" sz="2000" i="1" baseline="-25000" dirty="0" err="1" smtClean="0"/>
              <a:t>i</a:t>
            </a:r>
            <a:r>
              <a:rPr lang="en-US" sz="2000" dirty="0" smtClean="0"/>
              <a:t> corresponds to the </a:t>
            </a:r>
            <a:r>
              <a:rPr lang="en-US" sz="2000" i="1" dirty="0" err="1" smtClean="0"/>
              <a:t>i</a:t>
            </a:r>
            <a:r>
              <a:rPr lang="en-US" sz="2000" dirty="0" err="1" smtClean="0"/>
              <a:t>th</a:t>
            </a:r>
            <a:r>
              <a:rPr lang="en-US" sz="2000" dirty="0" smtClean="0"/>
              <a:t> foreign word</a:t>
            </a:r>
          </a:p>
          <a:p>
            <a:pPr marL="285750" indent="-285750" algn="l">
              <a:buFont typeface="Arial"/>
              <a:buChar char="•"/>
            </a:pPr>
            <a:endParaRPr lang="en-US" sz="2000" dirty="0"/>
          </a:p>
          <a:p>
            <a:pPr marL="285750" indent="-285750" algn="l">
              <a:buFont typeface="Arial"/>
              <a:buChar char="•"/>
            </a:pPr>
            <a:r>
              <a:rPr lang="en-US" sz="2000" dirty="0" smtClean="0"/>
              <a:t>each </a:t>
            </a:r>
            <a:r>
              <a:rPr lang="en-US" sz="2000" i="1" dirty="0" err="1"/>
              <a:t>a</a:t>
            </a:r>
            <a:r>
              <a:rPr lang="en-US" sz="2000" i="1" baseline="-25000" dirty="0" err="1"/>
              <a:t>i</a:t>
            </a:r>
            <a:r>
              <a:rPr lang="en-US" sz="2000" dirty="0" smtClean="0"/>
              <a:t> can take a value 0…|E|</a:t>
            </a:r>
          </a:p>
          <a:p>
            <a:pPr algn="l"/>
            <a:endParaRPr lang="en-US" sz="2000" dirty="0" smtClean="0"/>
          </a:p>
        </p:txBody>
      </p:sp>
    </p:spTree>
    <p:extLst>
      <p:ext uri="{BB962C8B-B14F-4D97-AF65-F5344CB8AC3E}">
        <p14:creationId xmlns:p14="http://schemas.microsoft.com/office/powerpoint/2010/main" val="92424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Alignment variables</a:t>
            </a:r>
            <a:endParaRPr lang="en-US" dirty="0"/>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Text Box 14"/>
          <p:cNvSpPr txBox="1">
            <a:spLocks noChangeArrowheads="1"/>
          </p:cNvSpPr>
          <p:nvPr/>
        </p:nvSpPr>
        <p:spPr bwMode="auto">
          <a:xfrm>
            <a:off x="1371600" y="2971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46282174"/>
              </p:ext>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68485" name="Equation" r:id="rId3" imgW="139700" imgH="203200" progId="Equation.3">
                  <p:embed/>
                </p:oleObj>
              </mc:Choice>
              <mc:Fallback>
                <p:oleObj name="Equation" r:id="rId3" imgW="139700" imgH="203200" progId="Equation.3">
                  <p:embed/>
                  <p:pic>
                    <p:nvPicPr>
                      <p:cNvPr id="0" name=""/>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7374510"/>
              </p:ext>
            </p:extLst>
          </p:nvPr>
        </p:nvGraphicFramePr>
        <p:xfrm>
          <a:off x="2520950" y="1524000"/>
          <a:ext cx="323850" cy="400050"/>
        </p:xfrm>
        <a:graphic>
          <a:graphicData uri="http://schemas.openxmlformats.org/presentationml/2006/ole">
            <mc:AlternateContent xmlns:mc="http://schemas.openxmlformats.org/markup-compatibility/2006">
              <mc:Choice xmlns:v="urn:schemas-microsoft-com:vml" Requires="v">
                <p:oleObj spid="_x0000_s1068486" name="Equation" r:id="rId5" imgW="165100" imgH="203200" progId="Equation.3">
                  <p:embed/>
                </p:oleObj>
              </mc:Choice>
              <mc:Fallback>
                <p:oleObj name="Equation" r:id="rId5" imgW="165100" imgH="203200" progId="Equation.3">
                  <p:embed/>
                  <p:pic>
                    <p:nvPicPr>
                      <p:cNvPr id="0" name=""/>
                      <p:cNvPicPr/>
                      <p:nvPr/>
                    </p:nvPicPr>
                    <p:blipFill>
                      <a:blip r:embed="rId6"/>
                      <a:stretch>
                        <a:fillRect/>
                      </a:stretch>
                    </p:blipFill>
                    <p:spPr>
                      <a:xfrm>
                        <a:off x="2520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32264947"/>
              </p:ext>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68487" name="Equation" r:id="rId7" imgW="152400" imgH="215900" progId="Equation.3">
                  <p:embed/>
                </p:oleObj>
              </mc:Choice>
              <mc:Fallback>
                <p:oleObj name="Equation" r:id="rId7" imgW="152400" imgH="215900" progId="Equation.3">
                  <p:embed/>
                  <p:pic>
                    <p:nvPicPr>
                      <p:cNvPr id="0" name=""/>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62889739"/>
              </p:ext>
            </p:extLst>
          </p:nvPr>
        </p:nvGraphicFramePr>
        <p:xfrm>
          <a:off x="3738563" y="1524000"/>
          <a:ext cx="325437" cy="400050"/>
        </p:xfrm>
        <a:graphic>
          <a:graphicData uri="http://schemas.openxmlformats.org/presentationml/2006/ole">
            <mc:AlternateContent xmlns:mc="http://schemas.openxmlformats.org/markup-compatibility/2006">
              <mc:Choice xmlns:v="urn:schemas-microsoft-com:vml" Requires="v">
                <p:oleObj spid="_x0000_s1068488"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37385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91966317"/>
              </p:ext>
            </p:extLst>
          </p:nvPr>
        </p:nvGraphicFramePr>
        <p:xfrm>
          <a:off x="4360863" y="1511300"/>
          <a:ext cx="300037" cy="425450"/>
        </p:xfrm>
        <a:graphic>
          <a:graphicData uri="http://schemas.openxmlformats.org/presentationml/2006/ole">
            <mc:AlternateContent xmlns:mc="http://schemas.openxmlformats.org/markup-compatibility/2006">
              <mc:Choice xmlns:v="urn:schemas-microsoft-com:vml" Requires="v">
                <p:oleObj spid="_x0000_s1068489" name="Equation" r:id="rId11" imgW="152400" imgH="215900" progId="Equation.3">
                  <p:embed/>
                </p:oleObj>
              </mc:Choice>
              <mc:Fallback>
                <p:oleObj name="Equation" r:id="rId11" imgW="152400" imgH="215900" progId="Equation.3">
                  <p:embed/>
                  <p:pic>
                    <p:nvPicPr>
                      <p:cNvPr id="0" name=""/>
                      <p:cNvPicPr/>
                      <p:nvPr/>
                    </p:nvPicPr>
                    <p:blipFill>
                      <a:blip r:embed="rId12"/>
                      <a:stretch>
                        <a:fillRect/>
                      </a:stretch>
                    </p:blipFill>
                    <p:spPr>
                      <a:xfrm>
                        <a:off x="4360863" y="1511300"/>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19788117"/>
              </p:ext>
            </p:extLst>
          </p:nvPr>
        </p:nvGraphicFramePr>
        <p:xfrm>
          <a:off x="4929188" y="1511300"/>
          <a:ext cx="323850" cy="425450"/>
        </p:xfrm>
        <a:graphic>
          <a:graphicData uri="http://schemas.openxmlformats.org/presentationml/2006/ole">
            <mc:AlternateContent xmlns:mc="http://schemas.openxmlformats.org/markup-compatibility/2006">
              <mc:Choice xmlns:v="urn:schemas-microsoft-com:vml" Requires="v">
                <p:oleObj spid="_x0000_s1068490" name="Equation" r:id="rId13" imgW="165100" imgH="215900" progId="Equation.3">
                  <p:embed/>
                </p:oleObj>
              </mc:Choice>
              <mc:Fallback>
                <p:oleObj name="Equation" r:id="rId13" imgW="165100" imgH="215900" progId="Equation.3">
                  <p:embed/>
                  <p:pic>
                    <p:nvPicPr>
                      <p:cNvPr id="0" name=""/>
                      <p:cNvPicPr/>
                      <p:nvPr/>
                    </p:nvPicPr>
                    <p:blipFill>
                      <a:blip r:embed="rId14"/>
                      <a:stretch>
                        <a:fillRect/>
                      </a:stretch>
                    </p:blipFill>
                    <p:spPr>
                      <a:xfrm>
                        <a:off x="4929188" y="1511300"/>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80073494"/>
              </p:ext>
            </p:extLst>
          </p:nvPr>
        </p:nvGraphicFramePr>
        <p:xfrm>
          <a:off x="5797550" y="1524000"/>
          <a:ext cx="323850" cy="400050"/>
        </p:xfrm>
        <a:graphic>
          <a:graphicData uri="http://schemas.openxmlformats.org/presentationml/2006/ole">
            <mc:AlternateContent xmlns:mc="http://schemas.openxmlformats.org/markup-compatibility/2006">
              <mc:Choice xmlns:v="urn:schemas-microsoft-com:vml" Requires="v">
                <p:oleObj spid="_x0000_s1068491" name="Equation" r:id="rId15" imgW="165100" imgH="203200" progId="Equation.3">
                  <p:embed/>
                </p:oleObj>
              </mc:Choice>
              <mc:Fallback>
                <p:oleObj name="Equation" r:id="rId15" imgW="165100" imgH="203200" progId="Equation.3">
                  <p:embed/>
                  <p:pic>
                    <p:nvPicPr>
                      <p:cNvPr id="0" name=""/>
                      <p:cNvPicPr/>
                      <p:nvPr/>
                    </p:nvPicPr>
                    <p:blipFill>
                      <a:blip r:embed="rId16"/>
                      <a:stretch>
                        <a:fillRect/>
                      </a:stretch>
                    </p:blipFill>
                    <p:spPr>
                      <a:xfrm>
                        <a:off x="5797550" y="15240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7152597"/>
              </p:ext>
            </p:extLst>
          </p:nvPr>
        </p:nvGraphicFramePr>
        <p:xfrm>
          <a:off x="1735138" y="2514600"/>
          <a:ext cx="298450" cy="400050"/>
        </p:xfrm>
        <a:graphic>
          <a:graphicData uri="http://schemas.openxmlformats.org/presentationml/2006/ole">
            <mc:AlternateContent xmlns:mc="http://schemas.openxmlformats.org/markup-compatibility/2006">
              <mc:Choice xmlns:v="urn:schemas-microsoft-com:vml" Requires="v">
                <p:oleObj spid="_x0000_s1068492" name="Equation" r:id="rId17" imgW="152400" imgH="203200" progId="Equation.3">
                  <p:embed/>
                </p:oleObj>
              </mc:Choice>
              <mc:Fallback>
                <p:oleObj name="Equation" r:id="rId17" imgW="152400" imgH="203200" progId="Equation.3">
                  <p:embed/>
                  <p:pic>
                    <p:nvPicPr>
                      <p:cNvPr id="0" name=""/>
                      <p:cNvPicPr/>
                      <p:nvPr/>
                    </p:nvPicPr>
                    <p:blipFill>
                      <a:blip r:embed="rId18"/>
                      <a:stretch>
                        <a:fillRect/>
                      </a:stretch>
                    </p:blipFill>
                    <p:spPr>
                      <a:xfrm>
                        <a:off x="1735138"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33619682"/>
              </p:ext>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68493" name="Equation" r:id="rId19" imgW="165100" imgH="203200" progId="Equation.3">
                  <p:embed/>
                </p:oleObj>
              </mc:Choice>
              <mc:Fallback>
                <p:oleObj name="Equation" r:id="rId19" imgW="165100" imgH="203200" progId="Equation.3">
                  <p:embed/>
                  <p:pic>
                    <p:nvPicPr>
                      <p:cNvPr id="0" name=""/>
                      <p:cNvPicPr/>
                      <p:nvPr/>
                    </p:nvPicPr>
                    <p:blipFill>
                      <a:blip r:embed="rId20"/>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6700336"/>
              </p:ext>
            </p:extLst>
          </p:nvPr>
        </p:nvGraphicFramePr>
        <p:xfrm>
          <a:off x="2819400" y="2501900"/>
          <a:ext cx="300037" cy="425450"/>
        </p:xfrm>
        <a:graphic>
          <a:graphicData uri="http://schemas.openxmlformats.org/presentationml/2006/ole">
            <mc:AlternateContent xmlns:mc="http://schemas.openxmlformats.org/markup-compatibility/2006">
              <mc:Choice xmlns:v="urn:schemas-microsoft-com:vml" Requires="v">
                <p:oleObj spid="_x0000_s1068494" name="Equation" r:id="rId21" imgW="152400" imgH="215900" progId="Equation.3">
                  <p:embed/>
                </p:oleObj>
              </mc:Choice>
              <mc:Fallback>
                <p:oleObj name="Equation" r:id="rId21" imgW="152400" imgH="215900" progId="Equation.3">
                  <p:embed/>
                  <p:pic>
                    <p:nvPicPr>
                      <p:cNvPr id="0" name=""/>
                      <p:cNvPicPr/>
                      <p:nvPr/>
                    </p:nvPicPr>
                    <p:blipFill>
                      <a:blip r:embed="rId22"/>
                      <a:stretch>
                        <a:fillRect/>
                      </a:stretch>
                    </p:blipFill>
                    <p:spPr>
                      <a:xfrm>
                        <a:off x="2819400"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79185282"/>
              </p:ext>
            </p:extLst>
          </p:nvPr>
        </p:nvGraphicFramePr>
        <p:xfrm>
          <a:off x="3429000" y="2514600"/>
          <a:ext cx="325437" cy="400050"/>
        </p:xfrm>
        <a:graphic>
          <a:graphicData uri="http://schemas.openxmlformats.org/presentationml/2006/ole">
            <mc:AlternateContent xmlns:mc="http://schemas.openxmlformats.org/markup-compatibility/2006">
              <mc:Choice xmlns:v="urn:schemas-microsoft-com:vml" Requires="v">
                <p:oleObj spid="_x0000_s1068495" name="Equation" r:id="rId23" imgW="165100" imgH="203200" progId="Equation.3">
                  <p:embed/>
                </p:oleObj>
              </mc:Choice>
              <mc:Fallback>
                <p:oleObj name="Equation" r:id="rId23" imgW="165100" imgH="203200" progId="Equation.3">
                  <p:embed/>
                  <p:pic>
                    <p:nvPicPr>
                      <p:cNvPr id="0" name=""/>
                      <p:cNvPicPr/>
                      <p:nvPr/>
                    </p:nvPicPr>
                    <p:blipFill>
                      <a:blip r:embed="rId24"/>
                      <a:stretch>
                        <a:fillRect/>
                      </a:stretch>
                    </p:blipFill>
                    <p:spPr>
                      <a:xfrm>
                        <a:off x="3429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88578493"/>
              </p:ext>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68496" name="Equation" r:id="rId25" imgW="165100" imgH="215900" progId="Equation.3">
                  <p:embed/>
                </p:oleObj>
              </mc:Choice>
              <mc:Fallback>
                <p:oleObj name="Equation" r:id="rId25" imgW="165100" imgH="215900" progId="Equation.3">
                  <p:embed/>
                  <p:pic>
                    <p:nvPicPr>
                      <p:cNvPr id="0" name=""/>
                      <p:cNvPicPr/>
                      <p:nvPr/>
                    </p:nvPicPr>
                    <p:blipFill>
                      <a:blip r:embed="rId26"/>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00641491"/>
              </p:ext>
            </p:extLst>
          </p:nvPr>
        </p:nvGraphicFramePr>
        <p:xfrm>
          <a:off x="5010150" y="2501900"/>
          <a:ext cx="323850" cy="425450"/>
        </p:xfrm>
        <a:graphic>
          <a:graphicData uri="http://schemas.openxmlformats.org/presentationml/2006/ole">
            <mc:AlternateContent xmlns:mc="http://schemas.openxmlformats.org/markup-compatibility/2006">
              <mc:Choice xmlns:v="urn:schemas-microsoft-com:vml" Requires="v">
                <p:oleObj spid="_x0000_s1068497" name="Equation" r:id="rId27" imgW="165100" imgH="215900" progId="Equation.3">
                  <p:embed/>
                </p:oleObj>
              </mc:Choice>
              <mc:Fallback>
                <p:oleObj name="Equation" r:id="rId27" imgW="165100" imgH="215900" progId="Equation.3">
                  <p:embed/>
                  <p:pic>
                    <p:nvPicPr>
                      <p:cNvPr id="0" name=""/>
                      <p:cNvPicPr/>
                      <p:nvPr/>
                    </p:nvPicPr>
                    <p:blipFill>
                      <a:blip r:embed="rId28"/>
                      <a:stretch>
                        <a:fillRect/>
                      </a:stretch>
                    </p:blipFill>
                    <p:spPr>
                      <a:xfrm>
                        <a:off x="5010150" y="25019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0114125"/>
              </p:ext>
            </p:extLst>
          </p:nvPr>
        </p:nvGraphicFramePr>
        <p:xfrm>
          <a:off x="5334000" y="2514600"/>
          <a:ext cx="323850" cy="400050"/>
        </p:xfrm>
        <a:graphic>
          <a:graphicData uri="http://schemas.openxmlformats.org/presentationml/2006/ole">
            <mc:AlternateContent xmlns:mc="http://schemas.openxmlformats.org/markup-compatibility/2006">
              <mc:Choice xmlns:v="urn:schemas-microsoft-com:vml" Requires="v">
                <p:oleObj spid="_x0000_s1068498" name="Equation" r:id="rId29" imgW="165100" imgH="203200" progId="Equation.3">
                  <p:embed/>
                </p:oleObj>
              </mc:Choice>
              <mc:Fallback>
                <p:oleObj name="Equation" r:id="rId29" imgW="165100" imgH="203200" progId="Equation.3">
                  <p:embed/>
                  <p:pic>
                    <p:nvPicPr>
                      <p:cNvPr id="0" name=""/>
                      <p:cNvPicPr/>
                      <p:nvPr/>
                    </p:nvPicPr>
                    <p:blipFill>
                      <a:blip r:embed="rId30"/>
                      <a:stretch>
                        <a:fillRect/>
                      </a:stretch>
                    </p:blipFill>
                    <p:spPr>
                      <a:xfrm>
                        <a:off x="5334000" y="2514600"/>
                        <a:ext cx="323850" cy="40005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61550726"/>
              </p:ext>
            </p:extLst>
          </p:nvPr>
        </p:nvGraphicFramePr>
        <p:xfrm>
          <a:off x="5937250" y="2501900"/>
          <a:ext cx="298450" cy="425450"/>
        </p:xfrm>
        <a:graphic>
          <a:graphicData uri="http://schemas.openxmlformats.org/presentationml/2006/ole">
            <mc:AlternateContent xmlns:mc="http://schemas.openxmlformats.org/markup-compatibility/2006">
              <mc:Choice xmlns:v="urn:schemas-microsoft-com:vml" Requires="v">
                <p:oleObj spid="_x0000_s1068499" name="Equation" r:id="rId31" imgW="152400" imgH="215900" progId="Equation.3">
                  <p:embed/>
                </p:oleObj>
              </mc:Choice>
              <mc:Fallback>
                <p:oleObj name="Equation" r:id="rId31" imgW="152400" imgH="215900" progId="Equation.3">
                  <p:embed/>
                  <p:pic>
                    <p:nvPicPr>
                      <p:cNvPr id="0" name=""/>
                      <p:cNvPicPr/>
                      <p:nvPr/>
                    </p:nvPicPr>
                    <p:blipFill>
                      <a:blip r:embed="rId32"/>
                      <a:stretch>
                        <a:fillRect/>
                      </a:stretch>
                    </p:blipFill>
                    <p:spPr>
                      <a:xfrm>
                        <a:off x="5937250" y="2501900"/>
                        <a:ext cx="298450" cy="4254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613480865"/>
              </p:ext>
            </p:extLst>
          </p:nvPr>
        </p:nvGraphicFramePr>
        <p:xfrm>
          <a:off x="6534150" y="2501900"/>
          <a:ext cx="323850" cy="425450"/>
        </p:xfrm>
        <a:graphic>
          <a:graphicData uri="http://schemas.openxmlformats.org/presentationml/2006/ole">
            <mc:AlternateContent xmlns:mc="http://schemas.openxmlformats.org/markup-compatibility/2006">
              <mc:Choice xmlns:v="urn:schemas-microsoft-com:vml" Requires="v">
                <p:oleObj spid="_x0000_s1068500" name="Equation" r:id="rId33" imgW="165100" imgH="215900" progId="Equation.3">
                  <p:embed/>
                </p:oleObj>
              </mc:Choice>
              <mc:Fallback>
                <p:oleObj name="Equation" r:id="rId33" imgW="165100" imgH="215900" progId="Equation.3">
                  <p:embed/>
                  <p:pic>
                    <p:nvPicPr>
                      <p:cNvPr id="0" name=""/>
                      <p:cNvPicPr/>
                      <p:nvPr/>
                    </p:nvPicPr>
                    <p:blipFill>
                      <a:blip r:embed="rId34"/>
                      <a:stretch>
                        <a:fillRect/>
                      </a:stretch>
                    </p:blipFill>
                    <p:spPr>
                      <a:xfrm>
                        <a:off x="6534150" y="2501900"/>
                        <a:ext cx="323850" cy="4254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1905000" y="1981200"/>
            <a:ext cx="76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30480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3657600" y="19812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H="1" flipV="1">
            <a:off x="3962400" y="1981200"/>
            <a:ext cx="457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flipV="1">
            <a:off x="1219200" y="1981200"/>
            <a:ext cx="38100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1268584801"/>
              </p:ext>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68501" name="Equation" r:id="rId35" imgW="165100" imgH="215900" progId="Equation.3">
                  <p:embed/>
                </p:oleObj>
              </mc:Choice>
              <mc:Fallback>
                <p:oleObj name="Equation" r:id="rId35" imgW="165100" imgH="215900" progId="Equation.3">
                  <p:embed/>
                  <p:pic>
                    <p:nvPicPr>
                      <p:cNvPr id="0" name=""/>
                      <p:cNvPicPr/>
                      <p:nvPr/>
                    </p:nvPicPr>
                    <p:blipFill>
                      <a:blip r:embed="rId36"/>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H="1" flipV="1">
            <a:off x="4572000" y="19050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stCxn id="21" idx="0"/>
          </p:cNvCxnSpPr>
          <p:nvPr/>
        </p:nvCxnSpPr>
        <p:spPr bwMode="auto">
          <a:xfrm flipH="1" flipV="1">
            <a:off x="5181600" y="1905000"/>
            <a:ext cx="1514475"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H="1" flipV="1">
            <a:off x="5943600" y="1905000"/>
            <a:ext cx="15240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Table 44"/>
          <p:cNvGraphicFramePr>
            <a:graphicFrameLocks noGrp="1"/>
          </p:cNvGraphicFramePr>
          <p:nvPr>
            <p:extLst>
              <p:ext uri="{D42A27DB-BD31-4B8C-83A1-F6EECF244321}">
                <p14:modId xmlns:p14="http://schemas.microsoft.com/office/powerpoint/2010/main" val="1572374019"/>
              </p:ext>
            </p:extLst>
          </p:nvPr>
        </p:nvGraphicFramePr>
        <p:xfrm>
          <a:off x="2362200" y="3581400"/>
          <a:ext cx="2971800" cy="3017520"/>
        </p:xfrm>
        <a:graphic>
          <a:graphicData uri="http://schemas.openxmlformats.org/drawingml/2006/table">
            <a:tbl>
              <a:tblPr bandRow="1">
                <a:tableStyleId>{5C22544A-7EE6-4342-B048-85BDC9FD1C3A}</a:tableStyleId>
              </a:tblPr>
              <a:tblGrid>
                <a:gridCol w="1485900"/>
                <a:gridCol w="1485900"/>
              </a:tblGrid>
              <a:tr h="283029">
                <a:tc>
                  <a:txBody>
                    <a:bodyPr/>
                    <a:lstStyle/>
                    <a:p>
                      <a:pPr algn="ctr"/>
                      <a:r>
                        <a:rPr lang="en-US" sz="1600" i="1" dirty="0" smtClean="0">
                          <a:latin typeface="Times"/>
                          <a:cs typeface="Times"/>
                        </a:rPr>
                        <a:t>a</a:t>
                      </a:r>
                      <a:r>
                        <a:rPr lang="en-US" sz="1600" i="1" baseline="-25000" dirty="0" smtClean="0">
                          <a:latin typeface="Times"/>
                          <a:cs typeface="Times"/>
                        </a:rPr>
                        <a:t>1</a:t>
                      </a:r>
                      <a:endParaRPr lang="en-US" sz="1600" i="1" baseline="-25000" dirty="0">
                        <a:latin typeface="Times"/>
                        <a:cs typeface="Times"/>
                      </a:endParaRPr>
                    </a:p>
                  </a:txBody>
                  <a:tcPr/>
                </a:tc>
                <a:tc>
                  <a:txBody>
                    <a:bodyPr/>
                    <a:lstStyle/>
                    <a:p>
                      <a:pPr algn="ctr"/>
                      <a:r>
                        <a:rPr lang="en-US" sz="1600" dirty="0" smtClean="0">
                          <a:latin typeface="Times"/>
                          <a:cs typeface="Times"/>
                        </a:rPr>
                        <a:t>1</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2</a:t>
                      </a:r>
                    </a:p>
                  </a:txBody>
                  <a:tcPr/>
                </a:tc>
                <a:tc>
                  <a:txBody>
                    <a:bodyPr/>
                    <a:lstStyle/>
                    <a:p>
                      <a:pPr algn="ctr"/>
                      <a:r>
                        <a:rPr lang="en-US" sz="1600" dirty="0" smtClean="0">
                          <a:latin typeface="Times"/>
                          <a:cs typeface="Times"/>
                        </a:rPr>
                        <a:t>3</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3</a:t>
                      </a:r>
                    </a:p>
                  </a:txBody>
                  <a:tcPr/>
                </a:tc>
                <a:tc>
                  <a:txBody>
                    <a:bodyPr/>
                    <a:lstStyle/>
                    <a:p>
                      <a:pPr algn="ctr"/>
                      <a:r>
                        <a:rPr lang="en-US" sz="1600" dirty="0" smtClean="0">
                          <a:latin typeface="Times"/>
                          <a:cs typeface="Times"/>
                        </a:rPr>
                        <a:t>4</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4</a:t>
                      </a:r>
                    </a:p>
                  </a:txBody>
                  <a:tcPr/>
                </a:tc>
                <a:tc>
                  <a:txBody>
                    <a:bodyPr/>
                    <a:lstStyle/>
                    <a:p>
                      <a:pPr algn="ctr"/>
                      <a:r>
                        <a:rPr lang="en-US" sz="1600" dirty="0" smtClean="0">
                          <a:latin typeface="Times"/>
                          <a:cs typeface="Times"/>
                        </a:rPr>
                        <a:t>4</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5</a:t>
                      </a:r>
                    </a:p>
                  </a:txBody>
                  <a:tcPr/>
                </a:tc>
                <a:tc>
                  <a:txBody>
                    <a:bodyPr/>
                    <a:lstStyle/>
                    <a:p>
                      <a:pPr algn="ctr"/>
                      <a:r>
                        <a:rPr lang="en-US" sz="1600" dirty="0" smtClean="0">
                          <a:latin typeface="Times"/>
                          <a:cs typeface="Times"/>
                        </a:rPr>
                        <a:t>4</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6</a:t>
                      </a:r>
                    </a:p>
                  </a:txBody>
                  <a:tcPr/>
                </a:tc>
                <a:tc>
                  <a:txBody>
                    <a:bodyPr/>
                    <a:lstStyle/>
                    <a:p>
                      <a:pPr algn="ctr"/>
                      <a:r>
                        <a:rPr lang="en-US" sz="1600" dirty="0" smtClean="0">
                          <a:latin typeface="Times"/>
                          <a:cs typeface="Times"/>
                        </a:rPr>
                        <a:t>0</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7</a:t>
                      </a:r>
                    </a:p>
                  </a:txBody>
                  <a:tcPr/>
                </a:tc>
                <a:tc>
                  <a:txBody>
                    <a:bodyPr/>
                    <a:lstStyle/>
                    <a:p>
                      <a:pPr algn="ctr"/>
                      <a:r>
                        <a:rPr lang="en-US" sz="1600" dirty="0" smtClean="0">
                          <a:latin typeface="Times"/>
                          <a:cs typeface="Times"/>
                        </a:rPr>
                        <a:t>5</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8</a:t>
                      </a:r>
                    </a:p>
                  </a:txBody>
                  <a:tcPr/>
                </a:tc>
                <a:tc>
                  <a:txBody>
                    <a:bodyPr/>
                    <a:lstStyle/>
                    <a:p>
                      <a:pPr algn="ctr"/>
                      <a:r>
                        <a:rPr lang="en-US" sz="1600" dirty="0" smtClean="0">
                          <a:latin typeface="Times"/>
                          <a:cs typeface="Times"/>
                        </a:rPr>
                        <a:t>7</a:t>
                      </a:r>
                      <a:endParaRPr lang="en-US" sz="1600" dirty="0">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9</a:t>
                      </a:r>
                    </a:p>
                  </a:txBody>
                  <a:tcPr/>
                </a:tc>
                <a:tc>
                  <a:txBody>
                    <a:bodyPr/>
                    <a:lstStyle/>
                    <a:p>
                      <a:pPr algn="ctr"/>
                      <a:r>
                        <a:rPr lang="en-US" sz="1600" dirty="0" smtClean="0">
                          <a:latin typeface="Times"/>
                          <a:cs typeface="Times"/>
                        </a:rPr>
                        <a:t>6</a:t>
                      </a:r>
                      <a:endParaRPr lang="en-US" sz="1600" dirty="0">
                        <a:latin typeface="Times"/>
                        <a:cs typeface="Times"/>
                      </a:endParaRPr>
                    </a:p>
                  </a:txBody>
                  <a:tcPr/>
                </a:tc>
              </a:tr>
            </a:tbl>
          </a:graphicData>
        </a:graphic>
      </p:graphicFrame>
    </p:spTree>
    <p:extLst>
      <p:ext uri="{BB962C8B-B14F-4D97-AF65-F5344CB8AC3E}">
        <p14:creationId xmlns:p14="http://schemas.microsoft.com/office/powerpoint/2010/main" val="36021605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Alignment variables</a:t>
            </a:r>
            <a:endParaRPr lang="en-US" dirty="0"/>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smtClean="0"/>
              <a:t>And the program has been implemented</a:t>
            </a:r>
            <a:endParaRPr lang="en-US" sz="2400" dirty="0"/>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Le </a:t>
            </a:r>
            <a:r>
              <a:rPr lang="en-US" altLang="ja-JP" sz="2400" dirty="0" err="1" smtClean="0">
                <a:latin typeface="Tahoma" pitchFamily="-111" charset="0"/>
                <a:ea typeface="ＭＳ Ｐゴシック" pitchFamily="-111" charset="-128"/>
                <a:cs typeface="ＭＳ Ｐゴシック" pitchFamily="-111" charset="-128"/>
              </a:rPr>
              <a:t>programme</a:t>
            </a:r>
            <a:r>
              <a:rPr lang="en-US" altLang="ja-JP" sz="2400" dirty="0" smtClean="0">
                <a:latin typeface="Tahoma" pitchFamily="-111" charset="0"/>
                <a:ea typeface="ＭＳ Ｐゴシック" pitchFamily="-111" charset="-128"/>
                <a:cs typeface="ＭＳ Ｐゴシック" pitchFamily="-111" charset="-128"/>
              </a:rPr>
              <a:t> a </a:t>
            </a:r>
            <a:r>
              <a:rPr lang="en-US" altLang="ja-JP" sz="2400" dirty="0" err="1" smtClean="0">
                <a:latin typeface="Tahoma" pitchFamily="-111" charset="0"/>
                <a:ea typeface="ＭＳ Ｐゴシック" pitchFamily="-111" charset="-128"/>
                <a:cs typeface="ＭＳ Ｐゴシック" pitchFamily="-111" charset="-128"/>
              </a:rPr>
              <a:t>ete</a:t>
            </a:r>
            <a:r>
              <a:rPr lang="en-US" altLang="ja-JP" sz="2400" dirty="0" smtClean="0">
                <a:latin typeface="Tahoma" pitchFamily="-111" charset="0"/>
                <a:ea typeface="ＭＳ Ｐゴシック" pitchFamily="-111" charset="-128"/>
                <a:cs typeface="ＭＳ Ｐゴシック" pitchFamily="-111" charset="-128"/>
              </a:rPr>
              <a:t> </a:t>
            </a:r>
            <a:r>
              <a:rPr lang="en-US" altLang="ja-JP" sz="2400" dirty="0" err="1" smtClean="0">
                <a:latin typeface="Tahoma" pitchFamily="-111" charset="0"/>
                <a:ea typeface="ＭＳ Ｐゴシック" pitchFamily="-111" charset="-128"/>
                <a:cs typeface="ＭＳ Ｐゴシック" pitchFamily="-111" charset="-128"/>
              </a:rPr>
              <a:t>mis</a:t>
            </a:r>
            <a:r>
              <a:rPr lang="en-US" altLang="ja-JP" sz="2400" dirty="0" smtClean="0">
                <a:latin typeface="Tahoma" pitchFamily="-111" charset="0"/>
                <a:ea typeface="ＭＳ Ｐゴシック" pitchFamily="-111" charset="-128"/>
                <a:cs typeface="ＭＳ Ｐゴシック" pitchFamily="-111" charset="-128"/>
              </a:rPr>
              <a:t> en application</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08121330"/>
              </p:ext>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43432" name="Equation" r:id="rId3" imgW="139700" imgH="203200" progId="Equation.3">
                  <p:embed/>
                </p:oleObj>
              </mc:Choice>
              <mc:Fallback>
                <p:oleObj name="Equation" r:id="rId3" imgW="139700" imgH="203200" progId="Equation.3">
                  <p:embed/>
                  <p:pic>
                    <p:nvPicPr>
                      <p:cNvPr id="0" name=""/>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8191739"/>
              </p:ext>
            </p:extLst>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43433" name="Equation" r:id="rId5" imgW="165100" imgH="203200" progId="Equation.3">
                  <p:embed/>
                </p:oleObj>
              </mc:Choice>
              <mc:Fallback>
                <p:oleObj name="Equation" r:id="rId5" imgW="165100" imgH="203200" progId="Equation.3">
                  <p:embed/>
                  <p:pic>
                    <p:nvPicPr>
                      <p:cNvPr id="0" name=""/>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0195554"/>
              </p:ext>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43434" name="Equation" r:id="rId7" imgW="152400" imgH="215900" progId="Equation.3">
                  <p:embed/>
                </p:oleObj>
              </mc:Choice>
              <mc:Fallback>
                <p:oleObj name="Equation" r:id="rId7" imgW="152400" imgH="215900" progId="Equation.3">
                  <p:embed/>
                  <p:pic>
                    <p:nvPicPr>
                      <p:cNvPr id="0" name=""/>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78699280"/>
              </p:ext>
            </p:extLst>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43435"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26234182"/>
              </p:ext>
            </p:extLst>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43436" name="Equation" r:id="rId11" imgW="152400" imgH="215900" progId="Equation.3">
                  <p:embed/>
                </p:oleObj>
              </mc:Choice>
              <mc:Fallback>
                <p:oleObj name="Equation" r:id="rId11" imgW="152400" imgH="215900" progId="Equation.3">
                  <p:embed/>
                  <p:pic>
                    <p:nvPicPr>
                      <p:cNvPr id="0" name=""/>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81304514"/>
              </p:ext>
            </p:extLst>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43437" name="Equation" r:id="rId13" imgW="165100" imgH="215900" progId="Equation.3">
                  <p:embed/>
                </p:oleObj>
              </mc:Choice>
              <mc:Fallback>
                <p:oleObj name="Equation" r:id="rId13" imgW="165100" imgH="215900" progId="Equation.3">
                  <p:embed/>
                  <p:pic>
                    <p:nvPicPr>
                      <p:cNvPr id="0" name=""/>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12983089"/>
              </p:ext>
            </p:extLst>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43438" name="Equation" r:id="rId15" imgW="152400" imgH="203200" progId="Equation.3">
                  <p:embed/>
                </p:oleObj>
              </mc:Choice>
              <mc:Fallback>
                <p:oleObj name="Equation" r:id="rId15" imgW="152400" imgH="203200" progId="Equation.3">
                  <p:embed/>
                  <p:pic>
                    <p:nvPicPr>
                      <p:cNvPr id="0" name=""/>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13707810"/>
              </p:ext>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43439" name="Equation" r:id="rId17" imgW="165100" imgH="203200" progId="Equation.3">
                  <p:embed/>
                </p:oleObj>
              </mc:Choice>
              <mc:Fallback>
                <p:oleObj name="Equation" r:id="rId17" imgW="165100" imgH="203200" progId="Equation.3">
                  <p:embed/>
                  <p:pic>
                    <p:nvPicPr>
                      <p:cNvPr id="0" name=""/>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20961639"/>
              </p:ext>
            </p:extLst>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43440" name="Equation" r:id="rId19" imgW="152400" imgH="215900" progId="Equation.3">
                  <p:embed/>
                </p:oleObj>
              </mc:Choice>
              <mc:Fallback>
                <p:oleObj name="Equation" r:id="rId19" imgW="152400" imgH="215900" progId="Equation.3">
                  <p:embed/>
                  <p:pic>
                    <p:nvPicPr>
                      <p:cNvPr id="0" name=""/>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89644432"/>
              </p:ext>
            </p:extLst>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43441" name="Equation" r:id="rId21" imgW="165100" imgH="203200" progId="Equation.3">
                  <p:embed/>
                </p:oleObj>
              </mc:Choice>
              <mc:Fallback>
                <p:oleObj name="Equation" r:id="rId21" imgW="165100" imgH="203200" progId="Equation.3">
                  <p:embed/>
                  <p:pic>
                    <p:nvPicPr>
                      <p:cNvPr id="0" name=""/>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491047045"/>
              </p:ext>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43442" name="Equation" r:id="rId23" imgW="165100" imgH="215900" progId="Equation.3">
                  <p:embed/>
                </p:oleObj>
              </mc:Choice>
              <mc:Fallback>
                <p:oleObj name="Equation" r:id="rId23" imgW="165100" imgH="215900" progId="Equation.3">
                  <p:embed/>
                  <p:pic>
                    <p:nvPicPr>
                      <p:cNvPr id="0" name=""/>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04353785"/>
              </p:ext>
            </p:extLst>
          </p:nvPr>
        </p:nvGraphicFramePr>
        <p:xfrm>
          <a:off x="4857750" y="2501900"/>
          <a:ext cx="323850" cy="425450"/>
        </p:xfrm>
        <a:graphic>
          <a:graphicData uri="http://schemas.openxmlformats.org/presentationml/2006/ole">
            <mc:AlternateContent xmlns:mc="http://schemas.openxmlformats.org/markup-compatibility/2006">
              <mc:Choice xmlns:v="urn:schemas-microsoft-com:vml" Requires="v">
                <p:oleObj spid="_x0000_s1043443" name="Equation" r:id="rId25" imgW="165100" imgH="215900" progId="Equation.3">
                  <p:embed/>
                </p:oleObj>
              </mc:Choice>
              <mc:Fallback>
                <p:oleObj name="Equation" r:id="rId25" imgW="165100" imgH="215900" progId="Equation.3">
                  <p:embed/>
                  <p:pic>
                    <p:nvPicPr>
                      <p:cNvPr id="0" name=""/>
                      <p:cNvPicPr/>
                      <p:nvPr/>
                    </p:nvPicPr>
                    <p:blipFill>
                      <a:blip r:embed="rId26"/>
                      <a:stretch>
                        <a:fillRect/>
                      </a:stretch>
                    </p:blipFill>
                    <p:spPr>
                      <a:xfrm>
                        <a:off x="4857750" y="25019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73992229"/>
              </p:ext>
            </p:extLst>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43444" name="Equation" r:id="rId27" imgW="165100" imgH="203200" progId="Equation.3">
                  <p:embed/>
                </p:oleObj>
              </mc:Choice>
              <mc:Fallback>
                <p:oleObj name="Equation" r:id="rId27" imgW="165100" imgH="203200" progId="Equation.3">
                  <p:embed/>
                  <p:pic>
                    <p:nvPicPr>
                      <p:cNvPr id="0" name=""/>
                      <p:cNvPicPr/>
                      <p:nvPr/>
                    </p:nvPicPr>
                    <p:blipFill>
                      <a:blip r:embed="rId28"/>
                      <a:stretch>
                        <a:fillRect/>
                      </a:stretch>
                    </p:blipFill>
                    <p:spPr>
                      <a:xfrm>
                        <a:off x="5695950" y="2514600"/>
                        <a:ext cx="323850" cy="400050"/>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403362879"/>
              </p:ext>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43445" name="Equation" r:id="rId29" imgW="165100" imgH="215900" progId="Equation.3">
                  <p:embed/>
                </p:oleObj>
              </mc:Choice>
              <mc:Fallback>
                <p:oleObj name="Equation" r:id="rId29" imgW="165100" imgH="215900" progId="Equation.3">
                  <p:embed/>
                  <p:pic>
                    <p:nvPicPr>
                      <p:cNvPr id="0" name=""/>
                      <p:cNvPicPr/>
                      <p:nvPr/>
                    </p:nvPicPr>
                    <p:blipFill>
                      <a:blip r:embed="rId30"/>
                      <a:stretch>
                        <a:fillRect/>
                      </a:stretch>
                    </p:blipFill>
                    <p:spPr>
                      <a:xfrm>
                        <a:off x="1041400" y="1511300"/>
                        <a:ext cx="325438" cy="425450"/>
                      </a:xfrm>
                      <a:prstGeom prst="rect">
                        <a:avLst/>
                      </a:prstGeom>
                    </p:spPr>
                  </p:pic>
                </p:oleObj>
              </mc:Fallback>
            </mc:AlternateContent>
          </a:graphicData>
        </a:graphic>
      </p:graphicFrame>
      <p:sp>
        <p:nvSpPr>
          <p:cNvPr id="3" name="TextBox 2"/>
          <p:cNvSpPr txBox="1"/>
          <p:nvPr/>
        </p:nvSpPr>
        <p:spPr>
          <a:xfrm>
            <a:off x="3048000" y="1981200"/>
            <a:ext cx="1480644" cy="400110"/>
          </a:xfrm>
          <a:prstGeom prst="rect">
            <a:avLst/>
          </a:prstGeom>
          <a:noFill/>
        </p:spPr>
        <p:txBody>
          <a:bodyPr wrap="none" rtlCol="0">
            <a:spAutoFit/>
          </a:bodyPr>
          <a:lstStyle/>
          <a:p>
            <a:pPr algn="l"/>
            <a:r>
              <a:rPr lang="en-US" sz="2000" dirty="0" smtClean="0">
                <a:solidFill>
                  <a:srgbClr val="FF0000"/>
                </a:solidFill>
              </a:rPr>
              <a:t>Alignment?</a:t>
            </a:r>
          </a:p>
        </p:txBody>
      </p:sp>
    </p:spTree>
    <p:extLst>
      <p:ext uri="{BB962C8B-B14F-4D97-AF65-F5344CB8AC3E}">
        <p14:creationId xmlns:p14="http://schemas.microsoft.com/office/powerpoint/2010/main" val="8132077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Alignment variables</a:t>
            </a:r>
            <a:endParaRPr lang="en-US" dirty="0"/>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smtClean="0"/>
              <a:t>And the program has been implemented</a:t>
            </a:r>
            <a:endParaRPr lang="en-US" sz="2400" dirty="0"/>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Le </a:t>
            </a:r>
            <a:r>
              <a:rPr lang="en-US" altLang="ja-JP" sz="2400" dirty="0" err="1" smtClean="0">
                <a:latin typeface="Tahoma" pitchFamily="-111" charset="0"/>
                <a:ea typeface="ＭＳ Ｐゴシック" pitchFamily="-111" charset="-128"/>
                <a:cs typeface="ＭＳ Ｐゴシック" pitchFamily="-111" charset="-128"/>
              </a:rPr>
              <a:t>programme</a:t>
            </a:r>
            <a:r>
              <a:rPr lang="en-US" altLang="ja-JP" sz="2400" dirty="0" smtClean="0">
                <a:latin typeface="Tahoma" pitchFamily="-111" charset="0"/>
                <a:ea typeface="ＭＳ Ｐゴシック" pitchFamily="-111" charset="-128"/>
                <a:cs typeface="ＭＳ Ｐゴシック" pitchFamily="-111" charset="-128"/>
              </a:rPr>
              <a:t> a </a:t>
            </a:r>
            <a:r>
              <a:rPr lang="en-US" altLang="ja-JP" sz="2400" dirty="0" err="1" smtClean="0">
                <a:latin typeface="Tahoma" pitchFamily="-111" charset="0"/>
                <a:ea typeface="ＭＳ Ｐゴシック" pitchFamily="-111" charset="-128"/>
                <a:cs typeface="ＭＳ Ｐゴシック" pitchFamily="-111" charset="-128"/>
              </a:rPr>
              <a:t>ete</a:t>
            </a:r>
            <a:r>
              <a:rPr lang="en-US" altLang="ja-JP" sz="2400" dirty="0" smtClean="0">
                <a:latin typeface="Tahoma" pitchFamily="-111" charset="0"/>
                <a:ea typeface="ＭＳ Ｐゴシック" pitchFamily="-111" charset="-128"/>
                <a:cs typeface="ＭＳ Ｐゴシック" pitchFamily="-111" charset="-128"/>
              </a:rPr>
              <a:t> </a:t>
            </a:r>
            <a:r>
              <a:rPr lang="en-US" altLang="ja-JP" sz="2400" dirty="0" err="1" smtClean="0">
                <a:latin typeface="Tahoma" pitchFamily="-111" charset="0"/>
                <a:ea typeface="ＭＳ Ｐゴシック" pitchFamily="-111" charset="-128"/>
                <a:cs typeface="ＭＳ Ｐゴシック" pitchFamily="-111" charset="-128"/>
              </a:rPr>
              <a:t>mis</a:t>
            </a:r>
            <a:r>
              <a:rPr lang="en-US" altLang="ja-JP" sz="2400" dirty="0" smtClean="0">
                <a:latin typeface="Tahoma" pitchFamily="-111" charset="0"/>
                <a:ea typeface="ＭＳ Ｐゴシック" pitchFamily="-111" charset="-128"/>
                <a:cs typeface="ＭＳ Ｐゴシック" pitchFamily="-111" charset="-128"/>
              </a:rPr>
              <a:t> en application</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73828333"/>
              </p:ext>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44422" name="Equation" r:id="rId3" imgW="139700" imgH="203200" progId="Equation.3">
                  <p:embed/>
                </p:oleObj>
              </mc:Choice>
              <mc:Fallback>
                <p:oleObj name="Equation" r:id="rId3" imgW="139700" imgH="203200" progId="Equation.3">
                  <p:embed/>
                  <p:pic>
                    <p:nvPicPr>
                      <p:cNvPr id="0" name=""/>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74957827"/>
              </p:ext>
            </p:extLst>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44423" name="Equation" r:id="rId5" imgW="165100" imgH="203200" progId="Equation.3">
                  <p:embed/>
                </p:oleObj>
              </mc:Choice>
              <mc:Fallback>
                <p:oleObj name="Equation" r:id="rId5" imgW="165100" imgH="203200" progId="Equation.3">
                  <p:embed/>
                  <p:pic>
                    <p:nvPicPr>
                      <p:cNvPr id="0" name=""/>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13625390"/>
              </p:ext>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44424" name="Equation" r:id="rId7" imgW="152400" imgH="215900" progId="Equation.3">
                  <p:embed/>
                </p:oleObj>
              </mc:Choice>
              <mc:Fallback>
                <p:oleObj name="Equation" r:id="rId7" imgW="152400" imgH="215900" progId="Equation.3">
                  <p:embed/>
                  <p:pic>
                    <p:nvPicPr>
                      <p:cNvPr id="0" name=""/>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59306458"/>
              </p:ext>
            </p:extLst>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44425"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02485688"/>
              </p:ext>
            </p:extLst>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44426" name="Equation" r:id="rId11" imgW="152400" imgH="215900" progId="Equation.3">
                  <p:embed/>
                </p:oleObj>
              </mc:Choice>
              <mc:Fallback>
                <p:oleObj name="Equation" r:id="rId11" imgW="152400" imgH="215900" progId="Equation.3">
                  <p:embed/>
                  <p:pic>
                    <p:nvPicPr>
                      <p:cNvPr id="0" name=""/>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34662186"/>
              </p:ext>
            </p:extLst>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44427" name="Equation" r:id="rId13" imgW="165100" imgH="215900" progId="Equation.3">
                  <p:embed/>
                </p:oleObj>
              </mc:Choice>
              <mc:Fallback>
                <p:oleObj name="Equation" r:id="rId13" imgW="165100" imgH="215900" progId="Equation.3">
                  <p:embed/>
                  <p:pic>
                    <p:nvPicPr>
                      <p:cNvPr id="0" name=""/>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34270147"/>
              </p:ext>
            </p:extLst>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44428" name="Equation" r:id="rId15" imgW="152400" imgH="203200" progId="Equation.3">
                  <p:embed/>
                </p:oleObj>
              </mc:Choice>
              <mc:Fallback>
                <p:oleObj name="Equation" r:id="rId15" imgW="152400" imgH="203200" progId="Equation.3">
                  <p:embed/>
                  <p:pic>
                    <p:nvPicPr>
                      <p:cNvPr id="0" name=""/>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42332871"/>
              </p:ext>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44429" name="Equation" r:id="rId17" imgW="165100" imgH="203200" progId="Equation.3">
                  <p:embed/>
                </p:oleObj>
              </mc:Choice>
              <mc:Fallback>
                <p:oleObj name="Equation" r:id="rId17" imgW="165100" imgH="203200" progId="Equation.3">
                  <p:embed/>
                  <p:pic>
                    <p:nvPicPr>
                      <p:cNvPr id="0" name=""/>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33980611"/>
              </p:ext>
            </p:extLst>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44430" name="Equation" r:id="rId19" imgW="152400" imgH="215900" progId="Equation.3">
                  <p:embed/>
                </p:oleObj>
              </mc:Choice>
              <mc:Fallback>
                <p:oleObj name="Equation" r:id="rId19" imgW="152400" imgH="215900" progId="Equation.3">
                  <p:embed/>
                  <p:pic>
                    <p:nvPicPr>
                      <p:cNvPr id="0" name=""/>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108733242"/>
              </p:ext>
            </p:extLst>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44431" name="Equation" r:id="rId21" imgW="165100" imgH="203200" progId="Equation.3">
                  <p:embed/>
                </p:oleObj>
              </mc:Choice>
              <mc:Fallback>
                <p:oleObj name="Equation" r:id="rId21" imgW="165100" imgH="203200" progId="Equation.3">
                  <p:embed/>
                  <p:pic>
                    <p:nvPicPr>
                      <p:cNvPr id="0" name=""/>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12750480"/>
              </p:ext>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44432" name="Equation" r:id="rId23" imgW="165100" imgH="215900" progId="Equation.3">
                  <p:embed/>
                </p:oleObj>
              </mc:Choice>
              <mc:Fallback>
                <p:oleObj name="Equation" r:id="rId23" imgW="165100" imgH="215900" progId="Equation.3">
                  <p:embed/>
                  <p:pic>
                    <p:nvPicPr>
                      <p:cNvPr id="0" name=""/>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56467307"/>
              </p:ext>
            </p:extLst>
          </p:nvPr>
        </p:nvGraphicFramePr>
        <p:xfrm>
          <a:off x="4857750" y="2514600"/>
          <a:ext cx="323850" cy="425450"/>
        </p:xfrm>
        <a:graphic>
          <a:graphicData uri="http://schemas.openxmlformats.org/presentationml/2006/ole">
            <mc:AlternateContent xmlns:mc="http://schemas.openxmlformats.org/markup-compatibility/2006">
              <mc:Choice xmlns:v="urn:schemas-microsoft-com:vml" Requires="v">
                <p:oleObj spid="_x0000_s1044433" name="Equation" r:id="rId25" imgW="165100" imgH="215900" progId="Equation.3">
                  <p:embed/>
                </p:oleObj>
              </mc:Choice>
              <mc:Fallback>
                <p:oleObj name="Equation" r:id="rId25" imgW="165100" imgH="215900" progId="Equation.3">
                  <p:embed/>
                  <p:pic>
                    <p:nvPicPr>
                      <p:cNvPr id="0" name=""/>
                      <p:cNvPicPr/>
                      <p:nvPr/>
                    </p:nvPicPr>
                    <p:blipFill>
                      <a:blip r:embed="rId26"/>
                      <a:stretch>
                        <a:fillRect/>
                      </a:stretch>
                    </p:blipFill>
                    <p:spPr>
                      <a:xfrm>
                        <a:off x="4857750" y="25146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09678374"/>
              </p:ext>
            </p:extLst>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44434" name="Equation" r:id="rId27" imgW="165100" imgH="203200" progId="Equation.3">
                  <p:embed/>
                </p:oleObj>
              </mc:Choice>
              <mc:Fallback>
                <p:oleObj name="Equation" r:id="rId27" imgW="165100" imgH="203200" progId="Equation.3">
                  <p:embed/>
                  <p:pic>
                    <p:nvPicPr>
                      <p:cNvPr id="0" name=""/>
                      <p:cNvPicPr/>
                      <p:nvPr/>
                    </p:nvPicPr>
                    <p:blipFill>
                      <a:blip r:embed="rId28"/>
                      <a:stretch>
                        <a:fillRect/>
                      </a:stretch>
                    </p:blipFill>
                    <p:spPr>
                      <a:xfrm>
                        <a:off x="5695950" y="2514600"/>
                        <a:ext cx="323850" cy="4000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8" name="Straight Arrow Connector 27"/>
          <p:cNvCxnSpPr/>
          <p:nvPr/>
        </p:nvCxnSpPr>
        <p:spPr bwMode="auto">
          <a:xfrm flipV="1">
            <a:off x="1676400" y="1905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31" name="Straight Arrow Connector 30"/>
          <p:cNvCxnSpPr/>
          <p:nvPr/>
        </p:nvCxnSpPr>
        <p:spPr bwMode="auto">
          <a:xfrm flipV="1">
            <a:off x="3657600" y="1905000"/>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3543778471"/>
              </p:ext>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44435" name="Equation" r:id="rId29" imgW="165100" imgH="215900" progId="Equation.3">
                  <p:embed/>
                </p:oleObj>
              </mc:Choice>
              <mc:Fallback>
                <p:oleObj name="Equation" r:id="rId29" imgW="165100" imgH="215900" progId="Equation.3">
                  <p:embed/>
                  <p:pic>
                    <p:nvPicPr>
                      <p:cNvPr id="0" name=""/>
                      <p:cNvPicPr/>
                      <p:nvPr/>
                    </p:nvPicPr>
                    <p:blipFill>
                      <a:blip r:embed="rId30"/>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V="1">
            <a:off x="4114800" y="1905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0" name="Straight Arrow Connector 39"/>
          <p:cNvCxnSpPr/>
          <p:nvPr/>
        </p:nvCxnSpPr>
        <p:spPr bwMode="auto">
          <a:xfrm flipV="1">
            <a:off x="5105400" y="1905000"/>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2" name="Straight Arrow Connector 41"/>
          <p:cNvCxnSpPr/>
          <p:nvPr/>
        </p:nvCxnSpPr>
        <p:spPr bwMode="auto">
          <a:xfrm flipV="1">
            <a:off x="5943600" y="1905000"/>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5" name="Table 44"/>
          <p:cNvGraphicFramePr>
            <a:graphicFrameLocks noGrp="1"/>
          </p:cNvGraphicFramePr>
          <p:nvPr>
            <p:extLst>
              <p:ext uri="{D42A27DB-BD31-4B8C-83A1-F6EECF244321}">
                <p14:modId xmlns:p14="http://schemas.microsoft.com/office/powerpoint/2010/main" val="1254643581"/>
              </p:ext>
            </p:extLst>
          </p:nvPr>
        </p:nvGraphicFramePr>
        <p:xfrm>
          <a:off x="2362200" y="3581400"/>
          <a:ext cx="2971800" cy="2346960"/>
        </p:xfrm>
        <a:graphic>
          <a:graphicData uri="http://schemas.openxmlformats.org/drawingml/2006/table">
            <a:tbl>
              <a:tblPr bandRow="1">
                <a:tableStyleId>{5C22544A-7EE6-4342-B048-85BDC9FD1C3A}</a:tableStyleId>
              </a:tblPr>
              <a:tblGrid>
                <a:gridCol w="1485900"/>
                <a:gridCol w="1485900"/>
              </a:tblGrid>
              <a:tr h="283029">
                <a:tc>
                  <a:txBody>
                    <a:bodyPr/>
                    <a:lstStyle/>
                    <a:p>
                      <a:pPr algn="ctr"/>
                      <a:r>
                        <a:rPr lang="en-US" sz="1600" i="1" dirty="0" smtClean="0">
                          <a:latin typeface="Times"/>
                          <a:cs typeface="Times"/>
                        </a:rPr>
                        <a:t>a</a:t>
                      </a:r>
                      <a:r>
                        <a:rPr lang="en-US" sz="1600" i="1" baseline="-25000" dirty="0" smtClean="0">
                          <a:latin typeface="Times"/>
                          <a:cs typeface="Times"/>
                        </a:rPr>
                        <a:t>1</a:t>
                      </a:r>
                      <a:endParaRPr lang="en-US" sz="1600" i="1" baseline="-25000" dirty="0">
                        <a:latin typeface="Times"/>
                        <a:cs typeface="Times"/>
                      </a:endParaRPr>
                    </a:p>
                  </a:txBody>
                  <a:tcPr/>
                </a:tc>
                <a:tc>
                  <a:txBody>
                    <a:bodyPr/>
                    <a:lstStyle/>
                    <a:p>
                      <a:pPr algn="ctr"/>
                      <a:r>
                        <a:rPr lang="en-US" sz="1600" b="1" dirty="0" smtClean="0">
                          <a:solidFill>
                            <a:srgbClr val="FF0000"/>
                          </a:solidFill>
                          <a:latin typeface="Times"/>
                          <a:cs typeface="Times"/>
                        </a:rPr>
                        <a:t>?</a:t>
                      </a:r>
                      <a:endParaRPr lang="en-US" sz="1600" b="1" dirty="0">
                        <a:solidFill>
                          <a:srgbClr val="FF0000"/>
                        </a:solidFill>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Times"/>
                          <a:cs typeface="Times"/>
                        </a:rPr>
                        <a:t>?</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Times"/>
                          <a:cs typeface="Times"/>
                        </a:rPr>
                        <a:t>?</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Times"/>
                          <a:cs typeface="Times"/>
                        </a:rPr>
                        <a:t>?</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Times"/>
                          <a:cs typeface="Times"/>
                        </a:rPr>
                        <a:t>?</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Times"/>
                          <a:cs typeface="Times"/>
                        </a:rPr>
                        <a:t>?</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Times"/>
                          <a:cs typeface="Times"/>
                        </a:rPr>
                        <a:t>?</a:t>
                      </a:r>
                    </a:p>
                  </a:txBody>
                  <a:tcPr/>
                </a:tc>
              </a:tr>
            </a:tbl>
          </a:graphicData>
        </a:graphic>
      </p:graphicFrame>
      <p:cxnSp>
        <p:nvCxnSpPr>
          <p:cNvPr id="34" name="Straight Arrow Connector 33"/>
          <p:cNvCxnSpPr/>
          <p:nvPr/>
        </p:nvCxnSpPr>
        <p:spPr bwMode="auto">
          <a:xfrm flipV="1">
            <a:off x="4572000" y="1905000"/>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12956424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Alignment variables</a:t>
            </a:r>
            <a:endParaRPr lang="en-US" dirty="0"/>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smtClean="0"/>
              <a:t>And the program has been implemented</a:t>
            </a:r>
            <a:endParaRPr lang="en-US" sz="2400" dirty="0"/>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Le </a:t>
            </a:r>
            <a:r>
              <a:rPr lang="en-US" altLang="ja-JP" sz="2400" dirty="0" err="1" smtClean="0">
                <a:latin typeface="Tahoma" pitchFamily="-111" charset="0"/>
                <a:ea typeface="ＭＳ Ｐゴシック" pitchFamily="-111" charset="-128"/>
                <a:cs typeface="ＭＳ Ｐゴシック" pitchFamily="-111" charset="-128"/>
              </a:rPr>
              <a:t>programme</a:t>
            </a:r>
            <a:r>
              <a:rPr lang="en-US" altLang="ja-JP" sz="2400" dirty="0" smtClean="0">
                <a:latin typeface="Tahoma" pitchFamily="-111" charset="0"/>
                <a:ea typeface="ＭＳ Ｐゴシック" pitchFamily="-111" charset="-128"/>
                <a:cs typeface="ＭＳ Ｐゴシック" pitchFamily="-111" charset="-128"/>
              </a:rPr>
              <a:t> a </a:t>
            </a:r>
            <a:r>
              <a:rPr lang="en-US" altLang="ja-JP" sz="2400" dirty="0" err="1" smtClean="0">
                <a:latin typeface="Tahoma" pitchFamily="-111" charset="0"/>
                <a:ea typeface="ＭＳ Ｐゴシック" pitchFamily="-111" charset="-128"/>
                <a:cs typeface="ＭＳ Ｐゴシック" pitchFamily="-111" charset="-128"/>
              </a:rPr>
              <a:t>ete</a:t>
            </a:r>
            <a:r>
              <a:rPr lang="en-US" altLang="ja-JP" sz="2400" dirty="0" smtClean="0">
                <a:latin typeface="Tahoma" pitchFamily="-111" charset="0"/>
                <a:ea typeface="ＭＳ Ｐゴシック" pitchFamily="-111" charset="-128"/>
                <a:cs typeface="ＭＳ Ｐゴシック" pitchFamily="-111" charset="-128"/>
              </a:rPr>
              <a:t> </a:t>
            </a:r>
            <a:r>
              <a:rPr lang="en-US" altLang="ja-JP" sz="2400" dirty="0" err="1" smtClean="0">
                <a:latin typeface="Tahoma" pitchFamily="-111" charset="0"/>
                <a:ea typeface="ＭＳ Ｐゴシック" pitchFamily="-111" charset="-128"/>
                <a:cs typeface="ＭＳ Ｐゴシック" pitchFamily="-111" charset="-128"/>
              </a:rPr>
              <a:t>mis</a:t>
            </a:r>
            <a:r>
              <a:rPr lang="en-US" altLang="ja-JP" sz="2400" dirty="0" smtClean="0">
                <a:latin typeface="Tahoma" pitchFamily="-111" charset="0"/>
                <a:ea typeface="ＭＳ Ｐゴシック" pitchFamily="-111" charset="-128"/>
                <a:cs typeface="ＭＳ Ｐゴシック" pitchFamily="-111" charset="-128"/>
              </a:rPr>
              <a:t> en application</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92383896"/>
              </p:ext>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45432" name="Equation" r:id="rId3" imgW="139700" imgH="203200" progId="Equation.3">
                  <p:embed/>
                </p:oleObj>
              </mc:Choice>
              <mc:Fallback>
                <p:oleObj name="Equation" r:id="rId3" imgW="139700" imgH="203200" progId="Equation.3">
                  <p:embed/>
                  <p:pic>
                    <p:nvPicPr>
                      <p:cNvPr id="0" name=""/>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26398492"/>
              </p:ext>
            </p:extLst>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45433" name="Equation" r:id="rId5" imgW="165100" imgH="203200" progId="Equation.3">
                  <p:embed/>
                </p:oleObj>
              </mc:Choice>
              <mc:Fallback>
                <p:oleObj name="Equation" r:id="rId5" imgW="165100" imgH="203200" progId="Equation.3">
                  <p:embed/>
                  <p:pic>
                    <p:nvPicPr>
                      <p:cNvPr id="0" name=""/>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50902967"/>
              </p:ext>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45434" name="Equation" r:id="rId7" imgW="152400" imgH="215900" progId="Equation.3">
                  <p:embed/>
                </p:oleObj>
              </mc:Choice>
              <mc:Fallback>
                <p:oleObj name="Equation" r:id="rId7" imgW="152400" imgH="215900" progId="Equation.3">
                  <p:embed/>
                  <p:pic>
                    <p:nvPicPr>
                      <p:cNvPr id="0" name=""/>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540568"/>
              </p:ext>
            </p:extLst>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45435"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1553259"/>
              </p:ext>
            </p:extLst>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45436" name="Equation" r:id="rId11" imgW="152400" imgH="215900" progId="Equation.3">
                  <p:embed/>
                </p:oleObj>
              </mc:Choice>
              <mc:Fallback>
                <p:oleObj name="Equation" r:id="rId11" imgW="152400" imgH="215900" progId="Equation.3">
                  <p:embed/>
                  <p:pic>
                    <p:nvPicPr>
                      <p:cNvPr id="0" name=""/>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76040013"/>
              </p:ext>
            </p:extLst>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45437" name="Equation" r:id="rId13" imgW="165100" imgH="215900" progId="Equation.3">
                  <p:embed/>
                </p:oleObj>
              </mc:Choice>
              <mc:Fallback>
                <p:oleObj name="Equation" r:id="rId13" imgW="165100" imgH="215900" progId="Equation.3">
                  <p:embed/>
                  <p:pic>
                    <p:nvPicPr>
                      <p:cNvPr id="0" name=""/>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23276102"/>
              </p:ext>
            </p:extLst>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45438" name="Equation" r:id="rId15" imgW="152400" imgH="203200" progId="Equation.3">
                  <p:embed/>
                </p:oleObj>
              </mc:Choice>
              <mc:Fallback>
                <p:oleObj name="Equation" r:id="rId15" imgW="152400" imgH="203200" progId="Equation.3">
                  <p:embed/>
                  <p:pic>
                    <p:nvPicPr>
                      <p:cNvPr id="0" name=""/>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65178913"/>
              </p:ext>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45439" name="Equation" r:id="rId17" imgW="165100" imgH="203200" progId="Equation.3">
                  <p:embed/>
                </p:oleObj>
              </mc:Choice>
              <mc:Fallback>
                <p:oleObj name="Equation" r:id="rId17" imgW="165100" imgH="203200" progId="Equation.3">
                  <p:embed/>
                  <p:pic>
                    <p:nvPicPr>
                      <p:cNvPr id="0" name=""/>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49757262"/>
              </p:ext>
            </p:extLst>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45440" name="Equation" r:id="rId19" imgW="152400" imgH="215900" progId="Equation.3">
                  <p:embed/>
                </p:oleObj>
              </mc:Choice>
              <mc:Fallback>
                <p:oleObj name="Equation" r:id="rId19" imgW="152400" imgH="215900" progId="Equation.3">
                  <p:embed/>
                  <p:pic>
                    <p:nvPicPr>
                      <p:cNvPr id="0" name=""/>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09371293"/>
              </p:ext>
            </p:extLst>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45441" name="Equation" r:id="rId21" imgW="165100" imgH="203200" progId="Equation.3">
                  <p:embed/>
                </p:oleObj>
              </mc:Choice>
              <mc:Fallback>
                <p:oleObj name="Equation" r:id="rId21" imgW="165100" imgH="203200" progId="Equation.3">
                  <p:embed/>
                  <p:pic>
                    <p:nvPicPr>
                      <p:cNvPr id="0" name=""/>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92107995"/>
              </p:ext>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45442" name="Equation" r:id="rId23" imgW="165100" imgH="215900" progId="Equation.3">
                  <p:embed/>
                </p:oleObj>
              </mc:Choice>
              <mc:Fallback>
                <p:oleObj name="Equation" r:id="rId23" imgW="165100" imgH="215900" progId="Equation.3">
                  <p:embed/>
                  <p:pic>
                    <p:nvPicPr>
                      <p:cNvPr id="0" name=""/>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11177136"/>
              </p:ext>
            </p:extLst>
          </p:nvPr>
        </p:nvGraphicFramePr>
        <p:xfrm>
          <a:off x="4857750" y="2514600"/>
          <a:ext cx="323850" cy="425450"/>
        </p:xfrm>
        <a:graphic>
          <a:graphicData uri="http://schemas.openxmlformats.org/presentationml/2006/ole">
            <mc:AlternateContent xmlns:mc="http://schemas.openxmlformats.org/markup-compatibility/2006">
              <mc:Choice xmlns:v="urn:schemas-microsoft-com:vml" Requires="v">
                <p:oleObj spid="_x0000_s1045443" name="Equation" r:id="rId25" imgW="165100" imgH="215900" progId="Equation.3">
                  <p:embed/>
                </p:oleObj>
              </mc:Choice>
              <mc:Fallback>
                <p:oleObj name="Equation" r:id="rId25" imgW="165100" imgH="215900" progId="Equation.3">
                  <p:embed/>
                  <p:pic>
                    <p:nvPicPr>
                      <p:cNvPr id="0" name=""/>
                      <p:cNvPicPr/>
                      <p:nvPr/>
                    </p:nvPicPr>
                    <p:blipFill>
                      <a:blip r:embed="rId26"/>
                      <a:stretch>
                        <a:fillRect/>
                      </a:stretch>
                    </p:blipFill>
                    <p:spPr>
                      <a:xfrm>
                        <a:off x="4857750" y="25146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658944682"/>
              </p:ext>
            </p:extLst>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45444" name="Equation" r:id="rId27" imgW="165100" imgH="203200" progId="Equation.3">
                  <p:embed/>
                </p:oleObj>
              </mc:Choice>
              <mc:Fallback>
                <p:oleObj name="Equation" r:id="rId27" imgW="165100" imgH="203200" progId="Equation.3">
                  <p:embed/>
                  <p:pic>
                    <p:nvPicPr>
                      <p:cNvPr id="0" name=""/>
                      <p:cNvPicPr/>
                      <p:nvPr/>
                    </p:nvPicPr>
                    <p:blipFill>
                      <a:blip r:embed="rId28"/>
                      <a:stretch>
                        <a:fillRect/>
                      </a:stretch>
                    </p:blipFill>
                    <p:spPr>
                      <a:xfrm>
                        <a:off x="5695950" y="2514600"/>
                        <a:ext cx="323850" cy="4000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1676400" y="1905000"/>
            <a:ext cx="609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3657600" y="19050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2560060637"/>
              </p:ext>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45445" name="Equation" r:id="rId29" imgW="165100" imgH="215900" progId="Equation.3">
                  <p:embed/>
                </p:oleObj>
              </mc:Choice>
              <mc:Fallback>
                <p:oleObj name="Equation" r:id="rId29" imgW="165100" imgH="215900" progId="Equation.3">
                  <p:embed/>
                  <p:pic>
                    <p:nvPicPr>
                      <p:cNvPr id="0" name=""/>
                      <p:cNvPicPr/>
                      <p:nvPr/>
                    </p:nvPicPr>
                    <p:blipFill>
                      <a:blip r:embed="rId30"/>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V="1">
            <a:off x="4114800" y="1905000"/>
            <a:ext cx="609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flipV="1">
            <a:off x="51054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V="1">
            <a:off x="5943600" y="1905000"/>
            <a:ext cx="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Table 44"/>
          <p:cNvGraphicFramePr>
            <a:graphicFrameLocks noGrp="1"/>
          </p:cNvGraphicFramePr>
          <p:nvPr>
            <p:extLst>
              <p:ext uri="{D42A27DB-BD31-4B8C-83A1-F6EECF244321}">
                <p14:modId xmlns:p14="http://schemas.microsoft.com/office/powerpoint/2010/main" val="1115691272"/>
              </p:ext>
            </p:extLst>
          </p:nvPr>
        </p:nvGraphicFramePr>
        <p:xfrm>
          <a:off x="2362200" y="3581400"/>
          <a:ext cx="2971800" cy="2346960"/>
        </p:xfrm>
        <a:graphic>
          <a:graphicData uri="http://schemas.openxmlformats.org/drawingml/2006/table">
            <a:tbl>
              <a:tblPr bandRow="1">
                <a:tableStyleId>{5C22544A-7EE6-4342-B048-85BDC9FD1C3A}</a:tableStyleId>
              </a:tblPr>
              <a:tblGrid>
                <a:gridCol w="1485900"/>
                <a:gridCol w="1485900"/>
              </a:tblGrid>
              <a:tr h="283029">
                <a:tc>
                  <a:txBody>
                    <a:bodyPr/>
                    <a:lstStyle/>
                    <a:p>
                      <a:pPr algn="ctr"/>
                      <a:r>
                        <a:rPr lang="en-US" sz="1600" i="1" dirty="0" smtClean="0">
                          <a:latin typeface="Times"/>
                          <a:cs typeface="Times"/>
                        </a:rPr>
                        <a:t>a</a:t>
                      </a:r>
                      <a:r>
                        <a:rPr lang="en-US" sz="1600" i="1" baseline="-25000" dirty="0" smtClean="0">
                          <a:latin typeface="Times"/>
                          <a:cs typeface="Times"/>
                        </a:rPr>
                        <a:t>1</a:t>
                      </a:r>
                      <a:endParaRPr lang="en-US" sz="1600" i="1" baseline="-25000" dirty="0">
                        <a:latin typeface="Times"/>
                        <a:cs typeface="Times"/>
                      </a:endParaRPr>
                    </a:p>
                  </a:txBody>
                  <a:tcPr/>
                </a:tc>
                <a:tc>
                  <a:txBody>
                    <a:bodyPr/>
                    <a:lstStyle/>
                    <a:p>
                      <a:pPr algn="ctr"/>
                      <a:r>
                        <a:rPr lang="en-US" sz="1600" b="0" dirty="0" smtClean="0">
                          <a:solidFill>
                            <a:srgbClr val="0000FF"/>
                          </a:solidFill>
                          <a:latin typeface="Times"/>
                          <a:cs typeface="Times"/>
                        </a:rPr>
                        <a:t>2</a:t>
                      </a:r>
                      <a:endParaRPr lang="en-US" sz="1600" b="0" dirty="0">
                        <a:solidFill>
                          <a:srgbClr val="0000FF"/>
                        </a:solidFill>
                        <a:latin typeface="Times"/>
                        <a:cs typeface="Times"/>
                      </a:endParaRP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FF"/>
                          </a:solidFill>
                          <a:latin typeface="Times"/>
                          <a:cs typeface="Times"/>
                        </a:rPr>
                        <a:t>3</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FF"/>
                          </a:solidFill>
                          <a:latin typeface="Times"/>
                          <a:cs typeface="Times"/>
                        </a:rPr>
                        <a:t>4</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FF"/>
                          </a:solidFill>
                          <a:latin typeface="Times"/>
                          <a:cs typeface="Times"/>
                        </a:rPr>
                        <a:t>5</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FF"/>
                          </a:solidFill>
                          <a:latin typeface="Times"/>
                          <a:cs typeface="Times"/>
                        </a:rPr>
                        <a:t>6</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FF"/>
                          </a:solidFill>
                          <a:latin typeface="Times"/>
                          <a:cs typeface="Times"/>
                        </a:rPr>
                        <a:t>6</a:t>
                      </a:r>
                    </a:p>
                  </a:txBody>
                  <a:tcPr/>
                </a:tc>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latin typeface="Times"/>
                          <a:cs typeface="Times"/>
                        </a:rPr>
                        <a:t>a</a:t>
                      </a:r>
                      <a:r>
                        <a:rPr lang="en-US" sz="1600" i="1" baseline="-25000" dirty="0" smtClean="0">
                          <a:latin typeface="Times"/>
                          <a:cs typeface="Times"/>
                        </a:rPr>
                        <a:t>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FF"/>
                          </a:solidFill>
                          <a:latin typeface="Times"/>
                          <a:cs typeface="Times"/>
                        </a:rPr>
                        <a:t>6</a:t>
                      </a:r>
                    </a:p>
                  </a:txBody>
                  <a:tcPr/>
                </a:tc>
              </a:tr>
            </a:tbl>
          </a:graphicData>
        </a:graphic>
      </p:graphicFrame>
      <p:cxnSp>
        <p:nvCxnSpPr>
          <p:cNvPr id="34" name="Straight Arrow Connector 33"/>
          <p:cNvCxnSpPr/>
          <p:nvPr/>
        </p:nvCxnSpPr>
        <p:spPr bwMode="auto">
          <a:xfrm flipV="1">
            <a:off x="4572000" y="19050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357391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96508967"/>
              </p:ext>
            </p:extLst>
          </p:nvPr>
        </p:nvGraphicFramePr>
        <p:xfrm>
          <a:off x="914400" y="1905000"/>
          <a:ext cx="2600325" cy="500063"/>
        </p:xfrm>
        <a:graphic>
          <a:graphicData uri="http://schemas.openxmlformats.org/presentationml/2006/ole">
            <mc:AlternateContent xmlns:mc="http://schemas.openxmlformats.org/markup-compatibility/2006">
              <mc:Choice xmlns:v="urn:schemas-microsoft-com:vml" Requires="v">
                <p:oleObj spid="_x0000_s1014320" name="Equation" r:id="rId3" imgW="1320800" imgH="254000" progId="Equation.3">
                  <p:embed/>
                </p:oleObj>
              </mc:Choice>
              <mc:Fallback>
                <p:oleObj name="Equation" r:id="rId3" imgW="1320800" imgH="254000" progId="Equation.3">
                  <p:embed/>
                  <p:pic>
                    <p:nvPicPr>
                      <p:cNvPr id="0" name=""/>
                      <p:cNvPicPr/>
                      <p:nvPr/>
                    </p:nvPicPr>
                    <p:blipFill>
                      <a:blip r:embed="rId4"/>
                      <a:stretch>
                        <a:fillRect/>
                      </a:stretch>
                    </p:blipFill>
                    <p:spPr>
                      <a:xfrm>
                        <a:off x="914400" y="1905000"/>
                        <a:ext cx="2600325" cy="5000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53026696"/>
              </p:ext>
            </p:extLst>
          </p:nvPr>
        </p:nvGraphicFramePr>
        <p:xfrm>
          <a:off x="4554537" y="1905000"/>
          <a:ext cx="3751263" cy="500063"/>
        </p:xfrm>
        <a:graphic>
          <a:graphicData uri="http://schemas.openxmlformats.org/presentationml/2006/ole">
            <mc:AlternateContent xmlns:mc="http://schemas.openxmlformats.org/markup-compatibility/2006">
              <mc:Choice xmlns:v="urn:schemas-microsoft-com:vml" Requires="v">
                <p:oleObj spid="_x0000_s1014321" name="Equation" r:id="rId5" imgW="1905000" imgH="254000" progId="Equation.3">
                  <p:embed/>
                </p:oleObj>
              </mc:Choice>
              <mc:Fallback>
                <p:oleObj name="Equation" r:id="rId5" imgW="1905000" imgH="254000" progId="Equation.3">
                  <p:embed/>
                  <p:pic>
                    <p:nvPicPr>
                      <p:cNvPr id="0" name=""/>
                      <p:cNvPicPr/>
                      <p:nvPr/>
                    </p:nvPicPr>
                    <p:blipFill>
                      <a:blip r:embed="rId6"/>
                      <a:stretch>
                        <a:fillRect/>
                      </a:stretch>
                    </p:blipFill>
                    <p:spPr>
                      <a:xfrm>
                        <a:off x="4554537" y="1905000"/>
                        <a:ext cx="3751263" cy="500063"/>
                      </a:xfrm>
                      <a:prstGeom prst="rect">
                        <a:avLst/>
                      </a:prstGeom>
                    </p:spPr>
                  </p:pic>
                </p:oleObj>
              </mc:Fallback>
            </mc:AlternateContent>
          </a:graphicData>
        </a:graphic>
      </p:graphicFrame>
      <p:sp>
        <p:nvSpPr>
          <p:cNvPr id="7" name="TextBox 6"/>
          <p:cNvSpPr txBox="1"/>
          <p:nvPr/>
        </p:nvSpPr>
        <p:spPr>
          <a:xfrm>
            <a:off x="3886200" y="1828800"/>
            <a:ext cx="424315" cy="584776"/>
          </a:xfrm>
          <a:prstGeom prst="rect">
            <a:avLst/>
          </a:prstGeom>
          <a:noFill/>
        </p:spPr>
        <p:txBody>
          <a:bodyPr wrap="none" rtlCol="0">
            <a:spAutoFit/>
          </a:bodyPr>
          <a:lstStyle/>
          <a:p>
            <a:pPr algn="l"/>
            <a:r>
              <a:rPr lang="en-US" sz="3200" dirty="0" smtClean="0"/>
              <a:t>=</a:t>
            </a:r>
          </a:p>
        </p:txBody>
      </p:sp>
      <p:sp>
        <p:nvSpPr>
          <p:cNvPr id="8" name="TextBox 7"/>
          <p:cNvSpPr txBox="1"/>
          <p:nvPr/>
        </p:nvSpPr>
        <p:spPr>
          <a:xfrm>
            <a:off x="3886200" y="1371600"/>
            <a:ext cx="412893" cy="584776"/>
          </a:xfrm>
          <a:prstGeom prst="rect">
            <a:avLst/>
          </a:prstGeom>
          <a:noFill/>
        </p:spPr>
        <p:txBody>
          <a:bodyPr wrap="none" rtlCol="0">
            <a:spAutoFit/>
          </a:bodyPr>
          <a:lstStyle/>
          <a:p>
            <a:pPr algn="l"/>
            <a:r>
              <a:rPr lang="en-US" sz="3200" dirty="0">
                <a:solidFill>
                  <a:srgbClr val="FF0000"/>
                </a:solidFill>
              </a:rPr>
              <a:t>?</a:t>
            </a:r>
            <a:endParaRPr lang="en-US" sz="3200" dirty="0" smtClean="0">
              <a:solidFill>
                <a:srgbClr val="FF0000"/>
              </a:solidFill>
            </a:endParaRPr>
          </a:p>
        </p:txBody>
      </p:sp>
      <p:sp>
        <p:nvSpPr>
          <p:cNvPr id="9" name="TextBox 8"/>
          <p:cNvSpPr txBox="1"/>
          <p:nvPr/>
        </p:nvSpPr>
        <p:spPr>
          <a:xfrm>
            <a:off x="3657600" y="2743200"/>
            <a:ext cx="731841" cy="461665"/>
          </a:xfrm>
          <a:prstGeom prst="rect">
            <a:avLst/>
          </a:prstGeom>
          <a:noFill/>
        </p:spPr>
        <p:txBody>
          <a:bodyPr wrap="none" rtlCol="0">
            <a:spAutoFit/>
          </a:bodyPr>
          <a:lstStyle/>
          <a:p>
            <a:pPr algn="l"/>
            <a:r>
              <a:rPr lang="en-US" sz="2400" dirty="0" smtClean="0">
                <a:solidFill>
                  <a:srgbClr val="0000FF"/>
                </a:solidFill>
              </a:rPr>
              <a:t>NO!</a:t>
            </a:r>
          </a:p>
        </p:txBody>
      </p:sp>
      <p:graphicFrame>
        <p:nvGraphicFramePr>
          <p:cNvPr id="11" name="Object 10"/>
          <p:cNvGraphicFramePr>
            <a:graphicFrameLocks noChangeAspect="1"/>
          </p:cNvGraphicFramePr>
          <p:nvPr>
            <p:extLst>
              <p:ext uri="{D42A27DB-BD31-4B8C-83A1-F6EECF244321}">
                <p14:modId xmlns:p14="http://schemas.microsoft.com/office/powerpoint/2010/main" val="2500784890"/>
              </p:ext>
            </p:extLst>
          </p:nvPr>
        </p:nvGraphicFramePr>
        <p:xfrm>
          <a:off x="5867400" y="4648200"/>
          <a:ext cx="2600325" cy="500063"/>
        </p:xfrm>
        <a:graphic>
          <a:graphicData uri="http://schemas.openxmlformats.org/presentationml/2006/ole">
            <mc:AlternateContent xmlns:mc="http://schemas.openxmlformats.org/markup-compatibility/2006">
              <mc:Choice xmlns:v="urn:schemas-microsoft-com:vml" Requires="v">
                <p:oleObj spid="_x0000_s1014322" name="Equation" r:id="rId7" imgW="1320800" imgH="254000" progId="Equation.3">
                  <p:embed/>
                </p:oleObj>
              </mc:Choice>
              <mc:Fallback>
                <p:oleObj name="Equation" r:id="rId7" imgW="1320800" imgH="254000" progId="Equation.3">
                  <p:embed/>
                  <p:pic>
                    <p:nvPicPr>
                      <p:cNvPr id="0" name=""/>
                      <p:cNvPicPr/>
                      <p:nvPr/>
                    </p:nvPicPr>
                    <p:blipFill>
                      <a:blip r:embed="rId4"/>
                      <a:stretch>
                        <a:fillRect/>
                      </a:stretch>
                    </p:blipFill>
                    <p:spPr>
                      <a:xfrm>
                        <a:off x="5867400" y="4648200"/>
                        <a:ext cx="2600325" cy="5000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4071479"/>
              </p:ext>
            </p:extLst>
          </p:nvPr>
        </p:nvGraphicFramePr>
        <p:xfrm>
          <a:off x="592137" y="4648200"/>
          <a:ext cx="3751263" cy="500063"/>
        </p:xfrm>
        <a:graphic>
          <a:graphicData uri="http://schemas.openxmlformats.org/presentationml/2006/ole">
            <mc:AlternateContent xmlns:mc="http://schemas.openxmlformats.org/markup-compatibility/2006">
              <mc:Choice xmlns:v="urn:schemas-microsoft-com:vml" Requires="v">
                <p:oleObj spid="_x0000_s1014323" name="Equation" r:id="rId8" imgW="1905000" imgH="254000" progId="Equation.3">
                  <p:embed/>
                </p:oleObj>
              </mc:Choice>
              <mc:Fallback>
                <p:oleObj name="Equation" r:id="rId8" imgW="1905000" imgH="254000" progId="Equation.3">
                  <p:embed/>
                  <p:pic>
                    <p:nvPicPr>
                      <p:cNvPr id="0" name=""/>
                      <p:cNvPicPr/>
                      <p:nvPr/>
                    </p:nvPicPr>
                    <p:blipFill>
                      <a:blip r:embed="rId6"/>
                      <a:stretch>
                        <a:fillRect/>
                      </a:stretch>
                    </p:blipFill>
                    <p:spPr>
                      <a:xfrm>
                        <a:off x="592137" y="4648200"/>
                        <a:ext cx="3751263" cy="500063"/>
                      </a:xfrm>
                      <a:prstGeom prst="rect">
                        <a:avLst/>
                      </a:prstGeom>
                    </p:spPr>
                  </p:pic>
                </p:oleObj>
              </mc:Fallback>
            </mc:AlternateContent>
          </a:graphicData>
        </a:graphic>
      </p:graphicFrame>
      <p:sp>
        <p:nvSpPr>
          <p:cNvPr id="13" name="Right Arrow 12"/>
          <p:cNvSpPr/>
          <p:nvPr/>
        </p:nvSpPr>
        <p:spPr bwMode="auto">
          <a:xfrm>
            <a:off x="4724400" y="4648200"/>
            <a:ext cx="8382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4" name="TextBox 13"/>
          <p:cNvSpPr txBox="1"/>
          <p:nvPr/>
        </p:nvSpPr>
        <p:spPr>
          <a:xfrm>
            <a:off x="2362200" y="5486400"/>
            <a:ext cx="4478660" cy="461665"/>
          </a:xfrm>
          <a:prstGeom prst="rect">
            <a:avLst/>
          </a:prstGeom>
          <a:noFill/>
        </p:spPr>
        <p:txBody>
          <a:bodyPr wrap="none" rtlCol="0">
            <a:spAutoFit/>
          </a:bodyPr>
          <a:lstStyle/>
          <a:p>
            <a:pPr algn="l"/>
            <a:r>
              <a:rPr lang="en-US" sz="2400" dirty="0" smtClean="0">
                <a:solidFill>
                  <a:srgbClr val="FF0000"/>
                </a:solidFill>
              </a:rPr>
              <a:t>How do we get rid of variables?</a:t>
            </a:r>
          </a:p>
        </p:txBody>
      </p:sp>
    </p:spTree>
    <p:extLst>
      <p:ext uri="{BB962C8B-B14F-4D97-AF65-F5344CB8AC3E}">
        <p14:creationId xmlns:p14="http://schemas.microsoft.com/office/powerpoint/2010/main" val="4130927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distribution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86613350"/>
              </p:ext>
            </p:extLst>
          </p:nvPr>
        </p:nvGraphicFramePr>
        <p:xfrm>
          <a:off x="533400" y="2677160"/>
          <a:ext cx="4572000" cy="2123440"/>
        </p:xfrm>
        <a:graphic>
          <a:graphicData uri="http://schemas.openxmlformats.org/drawingml/2006/table">
            <a:tbl>
              <a:tblPr firstRow="1" bandRow="1">
                <a:tableStyleId>{5C22544A-7EE6-4342-B048-85BDC9FD1C3A}</a:tableStyleId>
              </a:tblPr>
              <a:tblGrid>
                <a:gridCol w="2667000"/>
                <a:gridCol w="1905000"/>
              </a:tblGrid>
              <a:tr h="370840">
                <a:tc>
                  <a:txBody>
                    <a:bodyPr/>
                    <a:lstStyle/>
                    <a:p>
                      <a:r>
                        <a:rPr lang="en-US" dirty="0" err="1" smtClean="0">
                          <a:solidFill>
                            <a:srgbClr val="000000"/>
                          </a:solidFill>
                        </a:rPr>
                        <a:t>NLPPass</a:t>
                      </a:r>
                      <a:r>
                        <a:rPr lang="en-US" dirty="0" smtClean="0">
                          <a:solidFill>
                            <a:srgbClr val="000000"/>
                          </a:solidFill>
                        </a:rPr>
                        <a:t>,</a:t>
                      </a:r>
                      <a:r>
                        <a:rPr lang="en-US" baseline="0" dirty="0" smtClean="0">
                          <a:solidFill>
                            <a:srgbClr val="000000"/>
                          </a:solidFill>
                        </a:rPr>
                        <a:t> </a:t>
                      </a:r>
                      <a:r>
                        <a:rPr lang="en-US" baseline="0" dirty="0" err="1" smtClean="0">
                          <a:solidFill>
                            <a:srgbClr val="000000"/>
                          </a:solidFill>
                        </a:rPr>
                        <a:t>EngPass</a:t>
                      </a:r>
                      <a:endParaRPr lang="en-US" dirty="0">
                        <a:solidFill>
                          <a:srgbClr val="000000"/>
                        </a:solidFill>
                      </a:endParaRPr>
                    </a:p>
                  </a:txBody>
                  <a:tcPr/>
                </a:tc>
                <a:tc>
                  <a:txBody>
                    <a:bodyPr/>
                    <a:lstStyle/>
                    <a:p>
                      <a:r>
                        <a:rPr lang="en-US" dirty="0" err="1" smtClean="0">
                          <a:solidFill>
                            <a:srgbClr val="000000"/>
                          </a:solidFill>
                        </a:rPr>
                        <a:t>P(NLPPass</a:t>
                      </a:r>
                      <a:r>
                        <a:rPr lang="en-US" dirty="0" smtClean="0">
                          <a:solidFill>
                            <a:srgbClr val="000000"/>
                          </a:solidFill>
                        </a:rPr>
                        <a:t>,</a:t>
                      </a:r>
                      <a:r>
                        <a:rPr lang="en-US" baseline="0" dirty="0" smtClean="0">
                          <a:solidFill>
                            <a:srgbClr val="000000"/>
                          </a:solidFill>
                        </a:rPr>
                        <a:t> </a:t>
                      </a:r>
                      <a:r>
                        <a:rPr lang="en-US" baseline="0" dirty="0" err="1" smtClean="0">
                          <a:solidFill>
                            <a:srgbClr val="000000"/>
                          </a:solidFill>
                        </a:rPr>
                        <a:t>EngPass</a:t>
                      </a:r>
                      <a:r>
                        <a:rPr lang="en-US" baseline="0" dirty="0" smtClean="0">
                          <a:solidFill>
                            <a:srgbClr val="000000"/>
                          </a:solidFill>
                        </a:rPr>
                        <a:t>)</a:t>
                      </a:r>
                      <a:endParaRPr lang="en-US" dirty="0">
                        <a:solidFill>
                          <a:srgbClr val="000000"/>
                        </a:solidFill>
                      </a:endParaRPr>
                    </a:p>
                  </a:txBody>
                  <a:tcPr/>
                </a:tc>
              </a:tr>
              <a:tr h="370840">
                <a:tc>
                  <a:txBody>
                    <a:bodyPr/>
                    <a:lstStyle/>
                    <a:p>
                      <a:r>
                        <a:rPr lang="en-US" dirty="0" smtClean="0">
                          <a:solidFill>
                            <a:srgbClr val="000000"/>
                          </a:solidFill>
                        </a:rPr>
                        <a:t>true, true</a:t>
                      </a:r>
                      <a:endParaRPr lang="en-US" dirty="0">
                        <a:solidFill>
                          <a:srgbClr val="000000"/>
                        </a:solidFill>
                      </a:endParaRPr>
                    </a:p>
                  </a:txBody>
                  <a:tcPr/>
                </a:tc>
                <a:tc>
                  <a:txBody>
                    <a:bodyPr/>
                    <a:lstStyle/>
                    <a:p>
                      <a:r>
                        <a:rPr lang="en-US" dirty="0" smtClean="0">
                          <a:solidFill>
                            <a:srgbClr val="000000"/>
                          </a:solidFill>
                        </a:rPr>
                        <a:t>.88</a:t>
                      </a:r>
                      <a:endParaRPr lang="en-US" dirty="0">
                        <a:solidFill>
                          <a:srgbClr val="000000"/>
                        </a:solidFill>
                      </a:endParaRPr>
                    </a:p>
                  </a:txBody>
                  <a:tcPr/>
                </a:tc>
              </a:tr>
              <a:tr h="370840">
                <a:tc>
                  <a:txBody>
                    <a:bodyPr/>
                    <a:lstStyle/>
                    <a:p>
                      <a:r>
                        <a:rPr lang="en-US" dirty="0" smtClean="0">
                          <a:solidFill>
                            <a:srgbClr val="000000"/>
                          </a:solidFill>
                        </a:rPr>
                        <a:t>true, false</a:t>
                      </a:r>
                      <a:endParaRPr lang="en-US" dirty="0">
                        <a:solidFill>
                          <a:srgbClr val="000000"/>
                        </a:solidFill>
                      </a:endParaRPr>
                    </a:p>
                  </a:txBody>
                  <a:tcPr/>
                </a:tc>
                <a:tc>
                  <a:txBody>
                    <a:bodyPr/>
                    <a:lstStyle/>
                    <a:p>
                      <a:r>
                        <a:rPr lang="en-US" dirty="0" smtClean="0">
                          <a:solidFill>
                            <a:srgbClr val="000000"/>
                          </a:solidFill>
                        </a:rPr>
                        <a:t>.01</a:t>
                      </a:r>
                      <a:endParaRPr lang="en-US" dirty="0">
                        <a:solidFill>
                          <a:srgbClr val="000000"/>
                        </a:solidFill>
                      </a:endParaRPr>
                    </a:p>
                  </a:txBody>
                  <a:tcPr/>
                </a:tc>
              </a:tr>
              <a:tr h="370840">
                <a:tc>
                  <a:txBody>
                    <a:bodyPr/>
                    <a:lstStyle/>
                    <a:p>
                      <a:r>
                        <a:rPr lang="en-US" dirty="0" smtClean="0">
                          <a:solidFill>
                            <a:srgbClr val="000000"/>
                          </a:solidFill>
                        </a:rPr>
                        <a:t>false,</a:t>
                      </a:r>
                      <a:r>
                        <a:rPr lang="en-US" baseline="0" dirty="0" smtClean="0">
                          <a:solidFill>
                            <a:srgbClr val="000000"/>
                          </a:solidFill>
                        </a:rPr>
                        <a:t> true</a:t>
                      </a:r>
                      <a:endParaRPr lang="en-US" dirty="0">
                        <a:solidFill>
                          <a:srgbClr val="000000"/>
                        </a:solidFill>
                      </a:endParaRPr>
                    </a:p>
                  </a:txBody>
                  <a:tcPr/>
                </a:tc>
                <a:tc>
                  <a:txBody>
                    <a:bodyPr/>
                    <a:lstStyle/>
                    <a:p>
                      <a:r>
                        <a:rPr lang="en-US" dirty="0" smtClean="0">
                          <a:solidFill>
                            <a:srgbClr val="000000"/>
                          </a:solidFill>
                        </a:rPr>
                        <a:t>.04</a:t>
                      </a:r>
                      <a:endParaRPr lang="en-US" dirty="0">
                        <a:solidFill>
                          <a:srgbClr val="000000"/>
                        </a:solidFill>
                      </a:endParaRPr>
                    </a:p>
                  </a:txBody>
                  <a:tcPr/>
                </a:tc>
              </a:tr>
              <a:tr h="370840">
                <a:tc>
                  <a:txBody>
                    <a:bodyPr/>
                    <a:lstStyle/>
                    <a:p>
                      <a:r>
                        <a:rPr lang="en-US" dirty="0" smtClean="0">
                          <a:solidFill>
                            <a:srgbClr val="000000"/>
                          </a:solidFill>
                        </a:rPr>
                        <a:t>false, false</a:t>
                      </a:r>
                      <a:endParaRPr lang="en-US" dirty="0">
                        <a:solidFill>
                          <a:srgbClr val="000000"/>
                        </a:solidFill>
                      </a:endParaRPr>
                    </a:p>
                  </a:txBody>
                  <a:tcPr/>
                </a:tc>
                <a:tc>
                  <a:txBody>
                    <a:bodyPr/>
                    <a:lstStyle/>
                    <a:p>
                      <a:r>
                        <a:rPr lang="en-US" dirty="0" smtClean="0">
                          <a:solidFill>
                            <a:srgbClr val="000000"/>
                          </a:solidFill>
                        </a:rPr>
                        <a:t>.07</a:t>
                      </a:r>
                      <a:endParaRPr lang="en-US" dirty="0">
                        <a:solidFill>
                          <a:srgbClr val="000000"/>
                        </a:solidFill>
                      </a:endParaRPr>
                    </a:p>
                  </a:txBody>
                  <a:tcPr/>
                </a:tc>
              </a:tr>
            </a:tbl>
          </a:graphicData>
        </a:graphic>
      </p:graphicFrame>
      <p:sp>
        <p:nvSpPr>
          <p:cNvPr id="6" name="TextBox 5"/>
          <p:cNvSpPr txBox="1"/>
          <p:nvPr/>
        </p:nvSpPr>
        <p:spPr>
          <a:xfrm>
            <a:off x="5410200" y="3124200"/>
            <a:ext cx="3886200" cy="523220"/>
          </a:xfrm>
          <a:prstGeom prst="rect">
            <a:avLst/>
          </a:prstGeom>
          <a:noFill/>
        </p:spPr>
        <p:txBody>
          <a:bodyPr wrap="square" rtlCol="0">
            <a:spAutoFit/>
          </a:bodyPr>
          <a:lstStyle/>
          <a:p>
            <a:r>
              <a:rPr lang="en-US" sz="2800" dirty="0" smtClean="0">
                <a:solidFill>
                  <a:srgbClr val="FF0000"/>
                </a:solidFill>
              </a:rPr>
              <a:t>What is </a:t>
            </a:r>
            <a:r>
              <a:rPr lang="en-US" sz="2800" dirty="0" err="1" smtClean="0">
                <a:solidFill>
                  <a:srgbClr val="FF0000"/>
                </a:solidFill>
              </a:rPr>
              <a:t>P(ENGPass</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9156877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distribution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7711690"/>
              </p:ext>
            </p:extLst>
          </p:nvPr>
        </p:nvGraphicFramePr>
        <p:xfrm>
          <a:off x="533400" y="2677160"/>
          <a:ext cx="4572000" cy="2123440"/>
        </p:xfrm>
        <a:graphic>
          <a:graphicData uri="http://schemas.openxmlformats.org/drawingml/2006/table">
            <a:tbl>
              <a:tblPr firstRow="1" bandRow="1">
                <a:tableStyleId>{5C22544A-7EE6-4342-B048-85BDC9FD1C3A}</a:tableStyleId>
              </a:tblPr>
              <a:tblGrid>
                <a:gridCol w="2667000"/>
                <a:gridCol w="1905000"/>
              </a:tblGrid>
              <a:tr h="370840">
                <a:tc>
                  <a:txBody>
                    <a:bodyPr/>
                    <a:lstStyle/>
                    <a:p>
                      <a:r>
                        <a:rPr lang="en-US" dirty="0" err="1" smtClean="0">
                          <a:solidFill>
                            <a:srgbClr val="000000"/>
                          </a:solidFill>
                        </a:rPr>
                        <a:t>NLPPass</a:t>
                      </a:r>
                      <a:r>
                        <a:rPr lang="en-US" dirty="0" smtClean="0">
                          <a:solidFill>
                            <a:srgbClr val="000000"/>
                          </a:solidFill>
                        </a:rPr>
                        <a:t>,</a:t>
                      </a:r>
                      <a:r>
                        <a:rPr lang="en-US" baseline="0" dirty="0" smtClean="0">
                          <a:solidFill>
                            <a:srgbClr val="000000"/>
                          </a:solidFill>
                        </a:rPr>
                        <a:t> </a:t>
                      </a:r>
                      <a:r>
                        <a:rPr lang="en-US" baseline="0" dirty="0" err="1" smtClean="0">
                          <a:solidFill>
                            <a:srgbClr val="000000"/>
                          </a:solidFill>
                        </a:rPr>
                        <a:t>EngPass</a:t>
                      </a:r>
                      <a:endParaRPr lang="en-US" dirty="0">
                        <a:solidFill>
                          <a:srgbClr val="000000"/>
                        </a:solidFill>
                      </a:endParaRPr>
                    </a:p>
                  </a:txBody>
                  <a:tcPr/>
                </a:tc>
                <a:tc>
                  <a:txBody>
                    <a:bodyPr/>
                    <a:lstStyle/>
                    <a:p>
                      <a:r>
                        <a:rPr lang="en-US" dirty="0" err="1" smtClean="0">
                          <a:solidFill>
                            <a:srgbClr val="000000"/>
                          </a:solidFill>
                        </a:rPr>
                        <a:t>P(NLPPass</a:t>
                      </a:r>
                      <a:r>
                        <a:rPr lang="en-US" dirty="0" smtClean="0">
                          <a:solidFill>
                            <a:srgbClr val="000000"/>
                          </a:solidFill>
                        </a:rPr>
                        <a:t>,</a:t>
                      </a:r>
                      <a:r>
                        <a:rPr lang="en-US" baseline="0" dirty="0" smtClean="0">
                          <a:solidFill>
                            <a:srgbClr val="000000"/>
                          </a:solidFill>
                        </a:rPr>
                        <a:t> </a:t>
                      </a:r>
                      <a:r>
                        <a:rPr lang="en-US" baseline="0" dirty="0" err="1" smtClean="0">
                          <a:solidFill>
                            <a:srgbClr val="000000"/>
                          </a:solidFill>
                        </a:rPr>
                        <a:t>EngPass</a:t>
                      </a:r>
                      <a:r>
                        <a:rPr lang="en-US" baseline="0" dirty="0" smtClean="0">
                          <a:solidFill>
                            <a:srgbClr val="000000"/>
                          </a:solidFill>
                        </a:rPr>
                        <a:t>)</a:t>
                      </a:r>
                      <a:endParaRPr lang="en-US" dirty="0">
                        <a:solidFill>
                          <a:srgbClr val="000000"/>
                        </a:solidFill>
                      </a:endParaRPr>
                    </a:p>
                  </a:txBody>
                  <a:tcPr/>
                </a:tc>
              </a:tr>
              <a:tr h="370840">
                <a:tc>
                  <a:txBody>
                    <a:bodyPr/>
                    <a:lstStyle/>
                    <a:p>
                      <a:r>
                        <a:rPr lang="en-US" dirty="0" smtClean="0">
                          <a:solidFill>
                            <a:srgbClr val="000000"/>
                          </a:solidFill>
                        </a:rPr>
                        <a:t>true, true</a:t>
                      </a:r>
                      <a:endParaRPr lang="en-US" dirty="0">
                        <a:solidFill>
                          <a:srgbClr val="000000"/>
                        </a:solidFill>
                      </a:endParaRPr>
                    </a:p>
                  </a:txBody>
                  <a:tcPr/>
                </a:tc>
                <a:tc>
                  <a:txBody>
                    <a:bodyPr/>
                    <a:lstStyle/>
                    <a:p>
                      <a:r>
                        <a:rPr lang="en-US" dirty="0" smtClean="0">
                          <a:solidFill>
                            <a:srgbClr val="000000"/>
                          </a:solidFill>
                        </a:rPr>
                        <a:t>.88</a:t>
                      </a:r>
                      <a:endParaRPr lang="en-US" dirty="0">
                        <a:solidFill>
                          <a:srgbClr val="000000"/>
                        </a:solidFill>
                      </a:endParaRPr>
                    </a:p>
                  </a:txBody>
                  <a:tcPr/>
                </a:tc>
              </a:tr>
              <a:tr h="370840">
                <a:tc>
                  <a:txBody>
                    <a:bodyPr/>
                    <a:lstStyle/>
                    <a:p>
                      <a:r>
                        <a:rPr lang="en-US" dirty="0" smtClean="0">
                          <a:solidFill>
                            <a:srgbClr val="000000"/>
                          </a:solidFill>
                        </a:rPr>
                        <a:t>true, false</a:t>
                      </a:r>
                      <a:endParaRPr lang="en-US" dirty="0">
                        <a:solidFill>
                          <a:srgbClr val="000000"/>
                        </a:solidFill>
                      </a:endParaRPr>
                    </a:p>
                  </a:txBody>
                  <a:tcPr/>
                </a:tc>
                <a:tc>
                  <a:txBody>
                    <a:bodyPr/>
                    <a:lstStyle/>
                    <a:p>
                      <a:r>
                        <a:rPr lang="en-US" dirty="0" smtClean="0">
                          <a:solidFill>
                            <a:srgbClr val="000000"/>
                          </a:solidFill>
                        </a:rPr>
                        <a:t>.01</a:t>
                      </a:r>
                      <a:endParaRPr lang="en-US" dirty="0">
                        <a:solidFill>
                          <a:srgbClr val="000000"/>
                        </a:solidFill>
                      </a:endParaRPr>
                    </a:p>
                  </a:txBody>
                  <a:tcPr/>
                </a:tc>
              </a:tr>
              <a:tr h="370840">
                <a:tc>
                  <a:txBody>
                    <a:bodyPr/>
                    <a:lstStyle/>
                    <a:p>
                      <a:r>
                        <a:rPr lang="en-US" dirty="0" smtClean="0">
                          <a:solidFill>
                            <a:srgbClr val="000000"/>
                          </a:solidFill>
                        </a:rPr>
                        <a:t>false,</a:t>
                      </a:r>
                      <a:r>
                        <a:rPr lang="en-US" baseline="0" dirty="0" smtClean="0">
                          <a:solidFill>
                            <a:srgbClr val="000000"/>
                          </a:solidFill>
                        </a:rPr>
                        <a:t> true</a:t>
                      </a:r>
                      <a:endParaRPr lang="en-US" dirty="0">
                        <a:solidFill>
                          <a:srgbClr val="000000"/>
                        </a:solidFill>
                      </a:endParaRPr>
                    </a:p>
                  </a:txBody>
                  <a:tcPr/>
                </a:tc>
                <a:tc>
                  <a:txBody>
                    <a:bodyPr/>
                    <a:lstStyle/>
                    <a:p>
                      <a:r>
                        <a:rPr lang="en-US" dirty="0" smtClean="0">
                          <a:solidFill>
                            <a:srgbClr val="000000"/>
                          </a:solidFill>
                        </a:rPr>
                        <a:t>.04</a:t>
                      </a:r>
                      <a:endParaRPr lang="en-US" dirty="0">
                        <a:solidFill>
                          <a:srgbClr val="000000"/>
                        </a:solidFill>
                      </a:endParaRPr>
                    </a:p>
                  </a:txBody>
                  <a:tcPr/>
                </a:tc>
              </a:tr>
              <a:tr h="370840">
                <a:tc>
                  <a:txBody>
                    <a:bodyPr/>
                    <a:lstStyle/>
                    <a:p>
                      <a:r>
                        <a:rPr lang="en-US" dirty="0" smtClean="0">
                          <a:solidFill>
                            <a:srgbClr val="000000"/>
                          </a:solidFill>
                        </a:rPr>
                        <a:t>false, false</a:t>
                      </a:r>
                      <a:endParaRPr lang="en-US" dirty="0">
                        <a:solidFill>
                          <a:srgbClr val="000000"/>
                        </a:solidFill>
                      </a:endParaRPr>
                    </a:p>
                  </a:txBody>
                  <a:tcPr/>
                </a:tc>
                <a:tc>
                  <a:txBody>
                    <a:bodyPr/>
                    <a:lstStyle/>
                    <a:p>
                      <a:r>
                        <a:rPr lang="en-US" dirty="0" smtClean="0">
                          <a:solidFill>
                            <a:srgbClr val="000000"/>
                          </a:solidFill>
                        </a:rPr>
                        <a:t>.07</a:t>
                      </a:r>
                      <a:endParaRPr lang="en-US" dirty="0">
                        <a:solidFill>
                          <a:srgbClr val="000000"/>
                        </a:solidFill>
                      </a:endParaRPr>
                    </a:p>
                  </a:txBody>
                  <a:tcPr/>
                </a:tc>
              </a:tr>
            </a:tbl>
          </a:graphicData>
        </a:graphic>
      </p:graphicFrame>
      <p:sp>
        <p:nvSpPr>
          <p:cNvPr id="6" name="TextBox 5"/>
          <p:cNvSpPr txBox="1"/>
          <p:nvPr/>
        </p:nvSpPr>
        <p:spPr>
          <a:xfrm>
            <a:off x="5410200" y="3124200"/>
            <a:ext cx="2895600" cy="954107"/>
          </a:xfrm>
          <a:prstGeom prst="rect">
            <a:avLst/>
          </a:prstGeom>
          <a:noFill/>
        </p:spPr>
        <p:txBody>
          <a:bodyPr wrap="square" rtlCol="0">
            <a:spAutoFit/>
          </a:bodyPr>
          <a:lstStyle/>
          <a:p>
            <a:r>
              <a:rPr lang="en-US" sz="2800" dirty="0" smtClean="0">
                <a:solidFill>
                  <a:srgbClr val="FF0000"/>
                </a:solidFill>
              </a:rPr>
              <a:t>How did you figure that out?</a:t>
            </a:r>
            <a:endParaRPr lang="en-US" sz="2800" dirty="0">
              <a:solidFill>
                <a:srgbClr val="FF0000"/>
              </a:solidFill>
            </a:endParaRPr>
          </a:p>
        </p:txBody>
      </p:sp>
      <p:sp>
        <p:nvSpPr>
          <p:cNvPr id="7" name="TextBox 6"/>
          <p:cNvSpPr txBox="1"/>
          <p:nvPr/>
        </p:nvSpPr>
        <p:spPr>
          <a:xfrm>
            <a:off x="5562600" y="2362200"/>
            <a:ext cx="914400" cy="523220"/>
          </a:xfrm>
          <a:prstGeom prst="rect">
            <a:avLst/>
          </a:prstGeom>
          <a:noFill/>
        </p:spPr>
        <p:txBody>
          <a:bodyPr wrap="square" rtlCol="0">
            <a:spAutoFit/>
          </a:bodyPr>
          <a:lstStyle/>
          <a:p>
            <a:r>
              <a:rPr lang="en-US" sz="2800" dirty="0" smtClean="0">
                <a:solidFill>
                  <a:srgbClr val="0000FF"/>
                </a:solidFill>
              </a:rPr>
              <a:t>0.92</a:t>
            </a:r>
            <a:endParaRPr lang="en-US" sz="2800" dirty="0">
              <a:solidFill>
                <a:srgbClr val="0000FF"/>
              </a:solidFill>
            </a:endParaRPr>
          </a:p>
        </p:txBody>
      </p:sp>
    </p:spTree>
    <p:extLst>
      <p:ext uri="{BB962C8B-B14F-4D97-AF65-F5344CB8AC3E}">
        <p14:creationId xmlns:p14="http://schemas.microsoft.com/office/powerpoint/2010/main" val="4096986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76200" y="1828800"/>
            <a:ext cx="20574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rgbClr val="0000FF"/>
                </a:solidFill>
              </a:rPr>
              <a:t>model</a:t>
            </a:r>
            <a:endParaRPr lang="en-US" sz="2400" dirty="0">
              <a:solidFill>
                <a:srgbClr val="0000FF"/>
              </a:solidFill>
            </a:endParaRPr>
          </a:p>
        </p:txBody>
      </p:sp>
      <p:graphicFrame>
        <p:nvGraphicFramePr>
          <p:cNvPr id="861191" name="Object 7"/>
          <p:cNvGraphicFramePr>
            <a:graphicFrameLocks noChangeAspect="1"/>
          </p:cNvGraphicFramePr>
          <p:nvPr/>
        </p:nvGraphicFramePr>
        <p:xfrm>
          <a:off x="2114550" y="1752600"/>
          <a:ext cx="4076700" cy="533400"/>
        </p:xfrm>
        <a:graphic>
          <a:graphicData uri="http://schemas.openxmlformats.org/presentationml/2006/ole">
            <mc:AlternateContent xmlns:mc="http://schemas.openxmlformats.org/markup-compatibility/2006">
              <mc:Choice xmlns:v="urn:schemas-microsoft-com:vml" Requires="v">
                <p:oleObj spid="_x0000_s1024114" name="Equation" r:id="rId3" imgW="1358900" imgH="177800" progId="Equation.3">
                  <p:embed/>
                </p:oleObj>
              </mc:Choice>
              <mc:Fallback>
                <p:oleObj name="Equation" r:id="rId3" imgW="1358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1752600"/>
                        <a:ext cx="4076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276600"/>
            <a:ext cx="2895600" cy="461665"/>
          </a:xfrm>
          <a:prstGeom prst="rect">
            <a:avLst/>
          </a:prstGeom>
          <a:noFill/>
        </p:spPr>
        <p:txBody>
          <a:bodyPr wrap="square" rtlCol="0">
            <a:spAutoFit/>
          </a:bodyPr>
          <a:lstStyle/>
          <a:p>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how do English sentences get translated to foreign?</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do English sentences look like?</a:t>
            </a:r>
            <a:endParaRPr lang="en-US" sz="2400" dirty="0">
              <a:solidFill>
                <a:schemeClr val="tx2"/>
              </a:solidFill>
            </a:endParaRPr>
          </a:p>
        </p:txBody>
      </p:sp>
    </p:spTree>
    <p:extLst>
      <p:ext uri="{BB962C8B-B14F-4D97-AF65-F5344CB8AC3E}">
        <p14:creationId xmlns:p14="http://schemas.microsoft.com/office/powerpoint/2010/main" val="24014429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distribution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56610797"/>
              </p:ext>
            </p:extLst>
          </p:nvPr>
        </p:nvGraphicFramePr>
        <p:xfrm>
          <a:off x="533400" y="4191000"/>
          <a:ext cx="4572000" cy="2123440"/>
        </p:xfrm>
        <a:graphic>
          <a:graphicData uri="http://schemas.openxmlformats.org/drawingml/2006/table">
            <a:tbl>
              <a:tblPr firstRow="1" bandRow="1">
                <a:tableStyleId>{5C22544A-7EE6-4342-B048-85BDC9FD1C3A}</a:tableStyleId>
              </a:tblPr>
              <a:tblGrid>
                <a:gridCol w="2667000"/>
                <a:gridCol w="1905000"/>
              </a:tblGrid>
              <a:tr h="370840">
                <a:tc>
                  <a:txBody>
                    <a:bodyPr/>
                    <a:lstStyle/>
                    <a:p>
                      <a:r>
                        <a:rPr lang="en-US" dirty="0" err="1" smtClean="0">
                          <a:solidFill>
                            <a:srgbClr val="000000"/>
                          </a:solidFill>
                        </a:rPr>
                        <a:t>NLPPass</a:t>
                      </a:r>
                      <a:r>
                        <a:rPr lang="en-US" dirty="0" smtClean="0">
                          <a:solidFill>
                            <a:srgbClr val="000000"/>
                          </a:solidFill>
                        </a:rPr>
                        <a:t>,</a:t>
                      </a:r>
                      <a:r>
                        <a:rPr lang="en-US" baseline="0" dirty="0" smtClean="0">
                          <a:solidFill>
                            <a:srgbClr val="000000"/>
                          </a:solidFill>
                        </a:rPr>
                        <a:t> </a:t>
                      </a:r>
                      <a:r>
                        <a:rPr lang="en-US" baseline="0" dirty="0" err="1" smtClean="0">
                          <a:solidFill>
                            <a:srgbClr val="000000"/>
                          </a:solidFill>
                        </a:rPr>
                        <a:t>EngPass</a:t>
                      </a:r>
                      <a:endParaRPr lang="en-US" dirty="0">
                        <a:solidFill>
                          <a:srgbClr val="000000"/>
                        </a:solidFill>
                      </a:endParaRPr>
                    </a:p>
                  </a:txBody>
                  <a:tcPr/>
                </a:tc>
                <a:tc>
                  <a:txBody>
                    <a:bodyPr/>
                    <a:lstStyle/>
                    <a:p>
                      <a:r>
                        <a:rPr lang="en-US" dirty="0" err="1" smtClean="0">
                          <a:solidFill>
                            <a:srgbClr val="000000"/>
                          </a:solidFill>
                        </a:rPr>
                        <a:t>P(NLPPass</a:t>
                      </a:r>
                      <a:r>
                        <a:rPr lang="en-US" dirty="0" smtClean="0">
                          <a:solidFill>
                            <a:srgbClr val="000000"/>
                          </a:solidFill>
                        </a:rPr>
                        <a:t>,</a:t>
                      </a:r>
                      <a:r>
                        <a:rPr lang="en-US" baseline="0" dirty="0" smtClean="0">
                          <a:solidFill>
                            <a:srgbClr val="000000"/>
                          </a:solidFill>
                        </a:rPr>
                        <a:t> </a:t>
                      </a:r>
                      <a:r>
                        <a:rPr lang="en-US" baseline="0" dirty="0" err="1" smtClean="0">
                          <a:solidFill>
                            <a:srgbClr val="000000"/>
                          </a:solidFill>
                        </a:rPr>
                        <a:t>EngPass</a:t>
                      </a:r>
                      <a:r>
                        <a:rPr lang="en-US" baseline="0" dirty="0" smtClean="0">
                          <a:solidFill>
                            <a:srgbClr val="000000"/>
                          </a:solidFill>
                        </a:rPr>
                        <a:t>)</a:t>
                      </a:r>
                      <a:endParaRPr lang="en-US" dirty="0">
                        <a:solidFill>
                          <a:srgbClr val="000000"/>
                        </a:solidFill>
                      </a:endParaRPr>
                    </a:p>
                  </a:txBody>
                  <a:tcPr/>
                </a:tc>
              </a:tr>
              <a:tr h="370840">
                <a:tc>
                  <a:txBody>
                    <a:bodyPr/>
                    <a:lstStyle/>
                    <a:p>
                      <a:r>
                        <a:rPr lang="en-US" dirty="0" smtClean="0">
                          <a:solidFill>
                            <a:srgbClr val="000000"/>
                          </a:solidFill>
                        </a:rPr>
                        <a:t>true, true</a:t>
                      </a:r>
                      <a:endParaRPr lang="en-US" dirty="0">
                        <a:solidFill>
                          <a:srgbClr val="000000"/>
                        </a:solidFill>
                      </a:endParaRPr>
                    </a:p>
                  </a:txBody>
                  <a:tcPr/>
                </a:tc>
                <a:tc>
                  <a:txBody>
                    <a:bodyPr/>
                    <a:lstStyle/>
                    <a:p>
                      <a:r>
                        <a:rPr lang="en-US" dirty="0" smtClean="0">
                          <a:solidFill>
                            <a:srgbClr val="000000"/>
                          </a:solidFill>
                        </a:rPr>
                        <a:t>.88</a:t>
                      </a:r>
                      <a:endParaRPr lang="en-US" dirty="0">
                        <a:solidFill>
                          <a:srgbClr val="000000"/>
                        </a:solidFill>
                      </a:endParaRPr>
                    </a:p>
                  </a:txBody>
                  <a:tcPr/>
                </a:tc>
              </a:tr>
              <a:tr h="370840">
                <a:tc>
                  <a:txBody>
                    <a:bodyPr/>
                    <a:lstStyle/>
                    <a:p>
                      <a:r>
                        <a:rPr lang="en-US" dirty="0" smtClean="0">
                          <a:solidFill>
                            <a:srgbClr val="000000"/>
                          </a:solidFill>
                        </a:rPr>
                        <a:t>true, false</a:t>
                      </a:r>
                      <a:endParaRPr lang="en-US" dirty="0">
                        <a:solidFill>
                          <a:srgbClr val="000000"/>
                        </a:solidFill>
                      </a:endParaRPr>
                    </a:p>
                  </a:txBody>
                  <a:tcPr/>
                </a:tc>
                <a:tc>
                  <a:txBody>
                    <a:bodyPr/>
                    <a:lstStyle/>
                    <a:p>
                      <a:r>
                        <a:rPr lang="en-US" dirty="0" smtClean="0">
                          <a:solidFill>
                            <a:srgbClr val="000000"/>
                          </a:solidFill>
                        </a:rPr>
                        <a:t>.01</a:t>
                      </a:r>
                      <a:endParaRPr lang="en-US" dirty="0">
                        <a:solidFill>
                          <a:srgbClr val="000000"/>
                        </a:solidFill>
                      </a:endParaRPr>
                    </a:p>
                  </a:txBody>
                  <a:tcPr/>
                </a:tc>
              </a:tr>
              <a:tr h="370840">
                <a:tc>
                  <a:txBody>
                    <a:bodyPr/>
                    <a:lstStyle/>
                    <a:p>
                      <a:r>
                        <a:rPr lang="en-US" dirty="0" smtClean="0">
                          <a:solidFill>
                            <a:srgbClr val="000000"/>
                          </a:solidFill>
                        </a:rPr>
                        <a:t>false,</a:t>
                      </a:r>
                      <a:r>
                        <a:rPr lang="en-US" baseline="0" dirty="0" smtClean="0">
                          <a:solidFill>
                            <a:srgbClr val="000000"/>
                          </a:solidFill>
                        </a:rPr>
                        <a:t> true</a:t>
                      </a:r>
                      <a:endParaRPr lang="en-US" dirty="0">
                        <a:solidFill>
                          <a:srgbClr val="000000"/>
                        </a:solidFill>
                      </a:endParaRPr>
                    </a:p>
                  </a:txBody>
                  <a:tcPr/>
                </a:tc>
                <a:tc>
                  <a:txBody>
                    <a:bodyPr/>
                    <a:lstStyle/>
                    <a:p>
                      <a:r>
                        <a:rPr lang="en-US" dirty="0" smtClean="0">
                          <a:solidFill>
                            <a:srgbClr val="000000"/>
                          </a:solidFill>
                        </a:rPr>
                        <a:t>.04</a:t>
                      </a:r>
                      <a:endParaRPr lang="en-US" dirty="0">
                        <a:solidFill>
                          <a:srgbClr val="000000"/>
                        </a:solidFill>
                      </a:endParaRPr>
                    </a:p>
                  </a:txBody>
                  <a:tcPr/>
                </a:tc>
              </a:tr>
              <a:tr h="370840">
                <a:tc>
                  <a:txBody>
                    <a:bodyPr/>
                    <a:lstStyle/>
                    <a:p>
                      <a:r>
                        <a:rPr lang="en-US" dirty="0" smtClean="0">
                          <a:solidFill>
                            <a:srgbClr val="000000"/>
                          </a:solidFill>
                        </a:rPr>
                        <a:t>false, false</a:t>
                      </a:r>
                      <a:endParaRPr lang="en-US" dirty="0">
                        <a:solidFill>
                          <a:srgbClr val="000000"/>
                        </a:solidFill>
                      </a:endParaRPr>
                    </a:p>
                  </a:txBody>
                  <a:tcPr/>
                </a:tc>
                <a:tc>
                  <a:txBody>
                    <a:bodyPr/>
                    <a:lstStyle/>
                    <a:p>
                      <a:r>
                        <a:rPr lang="en-US" dirty="0" smtClean="0">
                          <a:solidFill>
                            <a:srgbClr val="000000"/>
                          </a:solidFill>
                        </a:rPr>
                        <a:t>.07</a:t>
                      </a:r>
                      <a:endParaRPr lang="en-US" dirty="0">
                        <a:solidFill>
                          <a:srgbClr val="000000"/>
                        </a:solidFill>
                      </a:endParaRPr>
                    </a:p>
                  </a:txBody>
                  <a:tcPr/>
                </a:tc>
              </a:tr>
            </a:tbl>
          </a:graphicData>
        </a:graphic>
      </p:graphicFrame>
      <p:graphicFrame>
        <p:nvGraphicFramePr>
          <p:cNvPr id="9" name="Object 8"/>
          <p:cNvGraphicFramePr>
            <a:graphicFrameLocks noChangeAspect="1"/>
          </p:cNvGraphicFramePr>
          <p:nvPr/>
        </p:nvGraphicFramePr>
        <p:xfrm>
          <a:off x="762000" y="2133600"/>
          <a:ext cx="2648607" cy="914400"/>
        </p:xfrm>
        <a:graphic>
          <a:graphicData uri="http://schemas.openxmlformats.org/presentationml/2006/ole">
            <mc:AlternateContent xmlns:mc="http://schemas.openxmlformats.org/markup-compatibility/2006">
              <mc:Choice xmlns:v="urn:schemas-microsoft-com:vml" Requires="v">
                <p:oleObj spid="_x0000_s1015945" name="Equation" r:id="rId3" imgW="1066800" imgH="368300" progId="Equation.3">
                  <p:embed/>
                </p:oleObj>
              </mc:Choice>
              <mc:Fallback>
                <p:oleObj name="Equation" r:id="rId3" imgW="10668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264860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4325471" y="3018118"/>
            <a:ext cx="4434601" cy="830997"/>
          </a:xfrm>
          <a:prstGeom prst="rect">
            <a:avLst/>
          </a:prstGeom>
          <a:noFill/>
        </p:spPr>
        <p:txBody>
          <a:bodyPr wrap="square" rtlCol="0">
            <a:spAutoFit/>
          </a:bodyPr>
          <a:lstStyle/>
          <a:p>
            <a:r>
              <a:rPr lang="en-US" sz="2400" dirty="0" smtClean="0">
                <a:solidFill>
                  <a:srgbClr val="0000FF"/>
                </a:solidFill>
              </a:rPr>
              <a:t>Called “marginalization”, aka summing over a variable</a:t>
            </a:r>
            <a:endParaRPr lang="en-US" sz="2400" dirty="0">
              <a:solidFill>
                <a:srgbClr val="0000FF"/>
              </a:solidFill>
            </a:endParaRPr>
          </a:p>
        </p:txBody>
      </p:sp>
    </p:spTree>
    <p:extLst>
      <p:ext uri="{BB962C8B-B14F-4D97-AF65-F5344CB8AC3E}">
        <p14:creationId xmlns:p14="http://schemas.microsoft.com/office/powerpoint/2010/main" val="25896961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39182958"/>
              </p:ext>
            </p:extLst>
          </p:nvPr>
        </p:nvGraphicFramePr>
        <p:xfrm>
          <a:off x="457200" y="2590800"/>
          <a:ext cx="7727950" cy="774700"/>
        </p:xfrm>
        <a:graphic>
          <a:graphicData uri="http://schemas.openxmlformats.org/presentationml/2006/ole">
            <mc:AlternateContent xmlns:mc="http://schemas.openxmlformats.org/markup-compatibility/2006">
              <mc:Choice xmlns:v="urn:schemas-microsoft-com:vml" Requires="v">
                <p:oleObj spid="_x0000_s1014922" name="Equation" r:id="rId3" imgW="3924300" imgH="393700" progId="Equation.3">
                  <p:embed/>
                </p:oleObj>
              </mc:Choice>
              <mc:Fallback>
                <p:oleObj name="Equation" r:id="rId3" imgW="3924300" imgH="393700" progId="Equation.3">
                  <p:embed/>
                  <p:pic>
                    <p:nvPicPr>
                      <p:cNvPr id="0" name=""/>
                      <p:cNvPicPr/>
                      <p:nvPr/>
                    </p:nvPicPr>
                    <p:blipFill>
                      <a:blip r:embed="rId4"/>
                      <a:stretch>
                        <a:fillRect/>
                      </a:stretch>
                    </p:blipFill>
                    <p:spPr>
                      <a:xfrm>
                        <a:off x="457200" y="2590800"/>
                        <a:ext cx="7727950" cy="774700"/>
                      </a:xfrm>
                      <a:prstGeom prst="rect">
                        <a:avLst/>
                      </a:prstGeom>
                    </p:spPr>
                  </p:pic>
                </p:oleObj>
              </mc:Fallback>
            </mc:AlternateContent>
          </a:graphicData>
        </a:graphic>
      </p:graphicFrame>
      <p:sp>
        <p:nvSpPr>
          <p:cNvPr id="6" name="TextBox 5"/>
          <p:cNvSpPr txBox="1"/>
          <p:nvPr/>
        </p:nvSpPr>
        <p:spPr>
          <a:xfrm>
            <a:off x="914400" y="4114800"/>
            <a:ext cx="6279872" cy="830997"/>
          </a:xfrm>
          <a:prstGeom prst="rect">
            <a:avLst/>
          </a:prstGeom>
          <a:noFill/>
        </p:spPr>
        <p:txBody>
          <a:bodyPr wrap="square" rtlCol="0">
            <a:spAutoFit/>
          </a:bodyPr>
          <a:lstStyle/>
          <a:p>
            <a:pPr algn="l"/>
            <a:r>
              <a:rPr lang="en-US" sz="2400" dirty="0" smtClean="0">
                <a:solidFill>
                  <a:srgbClr val="0000FF"/>
                </a:solidFill>
              </a:rPr>
              <a:t>Sum over all possible values, i.e. marginalize out the alignment variables</a:t>
            </a:r>
          </a:p>
        </p:txBody>
      </p:sp>
    </p:spTree>
    <p:extLst>
      <p:ext uri="{BB962C8B-B14F-4D97-AF65-F5344CB8AC3E}">
        <p14:creationId xmlns:p14="http://schemas.microsoft.com/office/powerpoint/2010/main" val="12740459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assumptions</a:t>
            </a:r>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1842650086"/>
              </p:ext>
            </p:extLst>
          </p:nvPr>
        </p:nvGraphicFramePr>
        <p:xfrm>
          <a:off x="1524000" y="2438400"/>
          <a:ext cx="5476876" cy="900113"/>
        </p:xfrm>
        <a:graphic>
          <a:graphicData uri="http://schemas.openxmlformats.org/presentationml/2006/ole">
            <mc:AlternateContent xmlns:mc="http://schemas.openxmlformats.org/markup-compatibility/2006">
              <mc:Choice xmlns:v="urn:schemas-microsoft-com:vml" Requires="v">
                <p:oleObj spid="_x0000_s1016967" name="Equation" r:id="rId3" imgW="2781300" imgH="457200" progId="Equation.3">
                  <p:embed/>
                </p:oleObj>
              </mc:Choice>
              <mc:Fallback>
                <p:oleObj name="Equation" r:id="rId3" imgW="2781300" imgH="457200" progId="Equation.3">
                  <p:embed/>
                  <p:pic>
                    <p:nvPicPr>
                      <p:cNvPr id="0" name=""/>
                      <p:cNvPicPr/>
                      <p:nvPr/>
                    </p:nvPicPr>
                    <p:blipFill>
                      <a:blip r:embed="rId4"/>
                      <a:stretch>
                        <a:fillRect/>
                      </a:stretch>
                    </p:blipFill>
                    <p:spPr>
                      <a:xfrm>
                        <a:off x="1524000" y="2438400"/>
                        <a:ext cx="5476876" cy="900113"/>
                      </a:xfrm>
                      <a:prstGeom prst="rect">
                        <a:avLst/>
                      </a:prstGeom>
                    </p:spPr>
                  </p:pic>
                </p:oleObj>
              </mc:Fallback>
            </mc:AlternateContent>
          </a:graphicData>
        </a:graphic>
      </p:graphicFrame>
      <p:sp>
        <p:nvSpPr>
          <p:cNvPr id="28" name="TextBox 27"/>
          <p:cNvSpPr txBox="1"/>
          <p:nvPr/>
        </p:nvSpPr>
        <p:spPr>
          <a:xfrm>
            <a:off x="559302" y="1829188"/>
            <a:ext cx="1997813" cy="461665"/>
          </a:xfrm>
          <a:prstGeom prst="rect">
            <a:avLst/>
          </a:prstGeom>
          <a:noFill/>
        </p:spPr>
        <p:txBody>
          <a:bodyPr wrap="none" rtlCol="0">
            <a:spAutoFit/>
          </a:bodyPr>
          <a:lstStyle/>
          <a:p>
            <a:pPr algn="l"/>
            <a:r>
              <a:rPr lang="en-US" sz="2400" dirty="0" smtClean="0"/>
              <a:t>IBM Model 1:</a:t>
            </a:r>
          </a:p>
        </p:txBody>
      </p:sp>
      <p:sp>
        <p:nvSpPr>
          <p:cNvPr id="29" name="TextBox 28"/>
          <p:cNvSpPr txBox="1"/>
          <p:nvPr/>
        </p:nvSpPr>
        <p:spPr>
          <a:xfrm>
            <a:off x="609600" y="3810000"/>
            <a:ext cx="6993922" cy="1200328"/>
          </a:xfrm>
          <a:prstGeom prst="rect">
            <a:avLst/>
          </a:prstGeom>
          <a:noFill/>
        </p:spPr>
        <p:txBody>
          <a:bodyPr wrap="none" rtlCol="0">
            <a:spAutoFit/>
          </a:bodyPr>
          <a:lstStyle/>
          <a:p>
            <a:pPr algn="l"/>
            <a:r>
              <a:rPr lang="en-US" sz="2400" dirty="0" smtClean="0">
                <a:solidFill>
                  <a:srgbClr val="FF0000"/>
                </a:solidFill>
              </a:rPr>
              <a:t>What independence assumptions are we making?</a:t>
            </a:r>
          </a:p>
          <a:p>
            <a:pPr algn="l"/>
            <a:endParaRPr lang="en-US" sz="2400" dirty="0">
              <a:solidFill>
                <a:srgbClr val="FF0000"/>
              </a:solidFill>
            </a:endParaRPr>
          </a:p>
          <a:p>
            <a:pPr algn="l"/>
            <a:r>
              <a:rPr lang="en-US" sz="2400" dirty="0" smtClean="0">
                <a:solidFill>
                  <a:srgbClr val="FF0000"/>
                </a:solidFill>
              </a:rPr>
              <a:t>What information is lost?</a:t>
            </a:r>
          </a:p>
        </p:txBody>
      </p:sp>
    </p:spTree>
    <p:extLst>
      <p:ext uri="{BB962C8B-B14F-4D97-AF65-F5344CB8AC3E}">
        <p14:creationId xmlns:p14="http://schemas.microsoft.com/office/powerpoint/2010/main" val="36619365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0" y="1138535"/>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smtClean="0"/>
              <a:t>And the program has been implemented</a:t>
            </a:r>
            <a:endParaRPr lang="en-US" sz="2400" dirty="0"/>
          </a:p>
        </p:txBody>
      </p:sp>
      <p:sp>
        <p:nvSpPr>
          <p:cNvPr id="5" name="Text Box 14"/>
          <p:cNvSpPr txBox="1">
            <a:spLocks noChangeArrowheads="1"/>
          </p:cNvSpPr>
          <p:nvPr/>
        </p:nvSpPr>
        <p:spPr bwMode="auto">
          <a:xfrm>
            <a:off x="1371600" y="2967335"/>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Le </a:t>
            </a:r>
            <a:r>
              <a:rPr lang="en-US" altLang="ja-JP" sz="2400" dirty="0" err="1" smtClean="0">
                <a:latin typeface="Tahoma" pitchFamily="-111" charset="0"/>
                <a:ea typeface="ＭＳ Ｐゴシック" pitchFamily="-111" charset="-128"/>
                <a:cs typeface="ＭＳ Ｐゴシック" pitchFamily="-111" charset="-128"/>
              </a:rPr>
              <a:t>programme</a:t>
            </a:r>
            <a:r>
              <a:rPr lang="en-US" altLang="ja-JP" sz="2400" dirty="0" smtClean="0">
                <a:latin typeface="Tahoma" pitchFamily="-111" charset="0"/>
                <a:ea typeface="ＭＳ Ｐゴシック" pitchFamily="-111" charset="-128"/>
                <a:cs typeface="ＭＳ Ｐゴシック" pitchFamily="-111" charset="-128"/>
              </a:rPr>
              <a:t> a </a:t>
            </a:r>
            <a:r>
              <a:rPr lang="en-US" altLang="ja-JP" sz="2400" dirty="0" err="1" smtClean="0">
                <a:latin typeface="Tahoma" pitchFamily="-111" charset="0"/>
                <a:ea typeface="ＭＳ Ｐゴシック" pitchFamily="-111" charset="-128"/>
                <a:cs typeface="ＭＳ Ｐゴシック" pitchFamily="-111" charset="-128"/>
              </a:rPr>
              <a:t>ete</a:t>
            </a:r>
            <a:r>
              <a:rPr lang="en-US" altLang="ja-JP" sz="2400" dirty="0" smtClean="0">
                <a:latin typeface="Tahoma" pitchFamily="-111" charset="0"/>
                <a:ea typeface="ＭＳ Ｐゴシック" pitchFamily="-111" charset="-128"/>
                <a:cs typeface="ＭＳ Ｐゴシック" pitchFamily="-111" charset="-128"/>
              </a:rPr>
              <a:t> </a:t>
            </a:r>
            <a:r>
              <a:rPr lang="en-US" altLang="ja-JP" sz="2400" dirty="0" err="1" smtClean="0">
                <a:latin typeface="Tahoma" pitchFamily="-111" charset="0"/>
                <a:ea typeface="ＭＳ Ｐゴシック" pitchFamily="-111" charset="-128"/>
                <a:cs typeface="ＭＳ Ｐゴシック" pitchFamily="-111" charset="-128"/>
              </a:rPr>
              <a:t>mis</a:t>
            </a:r>
            <a:r>
              <a:rPr lang="en-US" altLang="ja-JP" sz="2400" dirty="0" smtClean="0">
                <a:latin typeface="Tahoma" pitchFamily="-111" charset="0"/>
                <a:ea typeface="ＭＳ Ｐゴシック" pitchFamily="-111" charset="-128"/>
                <a:cs typeface="ＭＳ Ｐゴシック" pitchFamily="-111" charset="-128"/>
              </a:rPr>
              <a:t> en application</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7505741"/>
              </p:ext>
            </p:extLst>
          </p:nvPr>
        </p:nvGraphicFramePr>
        <p:xfrm>
          <a:off x="1828800" y="1519535"/>
          <a:ext cx="274637" cy="400050"/>
        </p:xfrm>
        <a:graphic>
          <a:graphicData uri="http://schemas.openxmlformats.org/presentationml/2006/ole">
            <mc:AlternateContent xmlns:mc="http://schemas.openxmlformats.org/markup-compatibility/2006">
              <mc:Choice xmlns:v="urn:schemas-microsoft-com:vml" Requires="v">
                <p:oleObj spid="_x0000_s1069801" name="Equation" r:id="rId3" imgW="139700" imgH="203200" progId="Equation.3">
                  <p:embed/>
                </p:oleObj>
              </mc:Choice>
              <mc:Fallback>
                <p:oleObj name="Equation" r:id="rId3" imgW="139700" imgH="203200" progId="Equation.3">
                  <p:embed/>
                  <p:pic>
                    <p:nvPicPr>
                      <p:cNvPr id="0" name=""/>
                      <p:cNvPicPr/>
                      <p:nvPr/>
                    </p:nvPicPr>
                    <p:blipFill>
                      <a:blip r:embed="rId4"/>
                      <a:stretch>
                        <a:fillRect/>
                      </a:stretch>
                    </p:blipFill>
                    <p:spPr>
                      <a:xfrm>
                        <a:off x="1828800" y="1519535"/>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84830871"/>
              </p:ext>
            </p:extLst>
          </p:nvPr>
        </p:nvGraphicFramePr>
        <p:xfrm>
          <a:off x="2266950" y="1519535"/>
          <a:ext cx="323850" cy="400050"/>
        </p:xfrm>
        <a:graphic>
          <a:graphicData uri="http://schemas.openxmlformats.org/presentationml/2006/ole">
            <mc:AlternateContent xmlns:mc="http://schemas.openxmlformats.org/markup-compatibility/2006">
              <mc:Choice xmlns:v="urn:schemas-microsoft-com:vml" Requires="v">
                <p:oleObj spid="_x0000_s1069802" name="Equation" r:id="rId5" imgW="165100" imgH="203200" progId="Equation.3">
                  <p:embed/>
                </p:oleObj>
              </mc:Choice>
              <mc:Fallback>
                <p:oleObj name="Equation" r:id="rId5" imgW="165100" imgH="203200" progId="Equation.3">
                  <p:embed/>
                  <p:pic>
                    <p:nvPicPr>
                      <p:cNvPr id="0" name=""/>
                      <p:cNvPicPr/>
                      <p:nvPr/>
                    </p:nvPicPr>
                    <p:blipFill>
                      <a:blip r:embed="rId6"/>
                      <a:stretch>
                        <a:fillRect/>
                      </a:stretch>
                    </p:blipFill>
                    <p:spPr>
                      <a:xfrm>
                        <a:off x="2266950" y="1519535"/>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54995900"/>
              </p:ext>
            </p:extLst>
          </p:nvPr>
        </p:nvGraphicFramePr>
        <p:xfrm>
          <a:off x="3141663" y="1506835"/>
          <a:ext cx="300037" cy="425450"/>
        </p:xfrm>
        <a:graphic>
          <a:graphicData uri="http://schemas.openxmlformats.org/presentationml/2006/ole">
            <mc:AlternateContent xmlns:mc="http://schemas.openxmlformats.org/markup-compatibility/2006">
              <mc:Choice xmlns:v="urn:schemas-microsoft-com:vml" Requires="v">
                <p:oleObj spid="_x0000_s1069803" name="Equation" r:id="rId7" imgW="152400" imgH="215900" progId="Equation.3">
                  <p:embed/>
                </p:oleObj>
              </mc:Choice>
              <mc:Fallback>
                <p:oleObj name="Equation" r:id="rId7" imgW="152400" imgH="215900" progId="Equation.3">
                  <p:embed/>
                  <p:pic>
                    <p:nvPicPr>
                      <p:cNvPr id="0" name=""/>
                      <p:cNvPicPr/>
                      <p:nvPr/>
                    </p:nvPicPr>
                    <p:blipFill>
                      <a:blip r:embed="rId8"/>
                      <a:stretch>
                        <a:fillRect/>
                      </a:stretch>
                    </p:blipFill>
                    <p:spPr>
                      <a:xfrm>
                        <a:off x="3141663" y="1506835"/>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37193189"/>
              </p:ext>
            </p:extLst>
          </p:nvPr>
        </p:nvGraphicFramePr>
        <p:xfrm>
          <a:off x="4094163" y="1519535"/>
          <a:ext cx="325437" cy="400050"/>
        </p:xfrm>
        <a:graphic>
          <a:graphicData uri="http://schemas.openxmlformats.org/presentationml/2006/ole">
            <mc:AlternateContent xmlns:mc="http://schemas.openxmlformats.org/markup-compatibility/2006">
              <mc:Choice xmlns:v="urn:schemas-microsoft-com:vml" Requires="v">
                <p:oleObj spid="_x0000_s1069804"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4094163" y="1519535"/>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16790812"/>
              </p:ext>
            </p:extLst>
          </p:nvPr>
        </p:nvGraphicFramePr>
        <p:xfrm>
          <a:off x="4729163" y="1506835"/>
          <a:ext cx="300037" cy="425450"/>
        </p:xfrm>
        <a:graphic>
          <a:graphicData uri="http://schemas.openxmlformats.org/presentationml/2006/ole">
            <mc:AlternateContent xmlns:mc="http://schemas.openxmlformats.org/markup-compatibility/2006">
              <mc:Choice xmlns:v="urn:schemas-microsoft-com:vml" Requires="v">
                <p:oleObj spid="_x0000_s1069805" name="Equation" r:id="rId11" imgW="152400" imgH="215900" progId="Equation.3">
                  <p:embed/>
                </p:oleObj>
              </mc:Choice>
              <mc:Fallback>
                <p:oleObj name="Equation" r:id="rId11" imgW="152400" imgH="215900" progId="Equation.3">
                  <p:embed/>
                  <p:pic>
                    <p:nvPicPr>
                      <p:cNvPr id="0" name=""/>
                      <p:cNvPicPr/>
                      <p:nvPr/>
                    </p:nvPicPr>
                    <p:blipFill>
                      <a:blip r:embed="rId12"/>
                      <a:stretch>
                        <a:fillRect/>
                      </a:stretch>
                    </p:blipFill>
                    <p:spPr>
                      <a:xfrm>
                        <a:off x="4729163" y="1506835"/>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04207936"/>
              </p:ext>
            </p:extLst>
          </p:nvPr>
        </p:nvGraphicFramePr>
        <p:xfrm>
          <a:off x="5797550" y="1506835"/>
          <a:ext cx="323850" cy="425450"/>
        </p:xfrm>
        <a:graphic>
          <a:graphicData uri="http://schemas.openxmlformats.org/presentationml/2006/ole">
            <mc:AlternateContent xmlns:mc="http://schemas.openxmlformats.org/markup-compatibility/2006">
              <mc:Choice xmlns:v="urn:schemas-microsoft-com:vml" Requires="v">
                <p:oleObj spid="_x0000_s1069806" name="Equation" r:id="rId13" imgW="165100" imgH="215900" progId="Equation.3">
                  <p:embed/>
                </p:oleObj>
              </mc:Choice>
              <mc:Fallback>
                <p:oleObj name="Equation" r:id="rId13" imgW="165100" imgH="215900" progId="Equation.3">
                  <p:embed/>
                  <p:pic>
                    <p:nvPicPr>
                      <p:cNvPr id="0" name=""/>
                      <p:cNvPicPr/>
                      <p:nvPr/>
                    </p:nvPicPr>
                    <p:blipFill>
                      <a:blip r:embed="rId14"/>
                      <a:stretch>
                        <a:fillRect/>
                      </a:stretch>
                    </p:blipFill>
                    <p:spPr>
                      <a:xfrm>
                        <a:off x="5797550" y="1506835"/>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59256265"/>
              </p:ext>
            </p:extLst>
          </p:nvPr>
        </p:nvGraphicFramePr>
        <p:xfrm>
          <a:off x="1524000" y="2510135"/>
          <a:ext cx="298450" cy="400050"/>
        </p:xfrm>
        <a:graphic>
          <a:graphicData uri="http://schemas.openxmlformats.org/presentationml/2006/ole">
            <mc:AlternateContent xmlns:mc="http://schemas.openxmlformats.org/markup-compatibility/2006">
              <mc:Choice xmlns:v="urn:schemas-microsoft-com:vml" Requires="v">
                <p:oleObj spid="_x0000_s1069807" name="Equation" r:id="rId15" imgW="152400" imgH="203200" progId="Equation.3">
                  <p:embed/>
                </p:oleObj>
              </mc:Choice>
              <mc:Fallback>
                <p:oleObj name="Equation" r:id="rId15" imgW="152400" imgH="203200" progId="Equation.3">
                  <p:embed/>
                  <p:pic>
                    <p:nvPicPr>
                      <p:cNvPr id="0" name=""/>
                      <p:cNvPicPr/>
                      <p:nvPr/>
                    </p:nvPicPr>
                    <p:blipFill>
                      <a:blip r:embed="rId16"/>
                      <a:stretch>
                        <a:fillRect/>
                      </a:stretch>
                    </p:blipFill>
                    <p:spPr>
                      <a:xfrm>
                        <a:off x="1524000" y="2510135"/>
                        <a:ext cx="2984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94156488"/>
              </p:ext>
            </p:extLst>
          </p:nvPr>
        </p:nvGraphicFramePr>
        <p:xfrm>
          <a:off x="2343150" y="2510135"/>
          <a:ext cx="323850" cy="400050"/>
        </p:xfrm>
        <a:graphic>
          <a:graphicData uri="http://schemas.openxmlformats.org/presentationml/2006/ole">
            <mc:AlternateContent xmlns:mc="http://schemas.openxmlformats.org/markup-compatibility/2006">
              <mc:Choice xmlns:v="urn:schemas-microsoft-com:vml" Requires="v">
                <p:oleObj spid="_x0000_s1069808" name="Equation" r:id="rId17" imgW="165100" imgH="203200" progId="Equation.3">
                  <p:embed/>
                </p:oleObj>
              </mc:Choice>
              <mc:Fallback>
                <p:oleObj name="Equation" r:id="rId17" imgW="165100" imgH="203200" progId="Equation.3">
                  <p:embed/>
                  <p:pic>
                    <p:nvPicPr>
                      <p:cNvPr id="0" name=""/>
                      <p:cNvPicPr/>
                      <p:nvPr/>
                    </p:nvPicPr>
                    <p:blipFill>
                      <a:blip r:embed="rId18"/>
                      <a:stretch>
                        <a:fillRect/>
                      </a:stretch>
                    </p:blipFill>
                    <p:spPr>
                      <a:xfrm>
                        <a:off x="2343150" y="2510135"/>
                        <a:ext cx="3238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37950765"/>
              </p:ext>
            </p:extLst>
          </p:nvPr>
        </p:nvGraphicFramePr>
        <p:xfrm>
          <a:off x="3433763" y="2497435"/>
          <a:ext cx="300037" cy="425450"/>
        </p:xfrm>
        <a:graphic>
          <a:graphicData uri="http://schemas.openxmlformats.org/presentationml/2006/ole">
            <mc:AlternateContent xmlns:mc="http://schemas.openxmlformats.org/markup-compatibility/2006">
              <mc:Choice xmlns:v="urn:schemas-microsoft-com:vml" Requires="v">
                <p:oleObj spid="_x0000_s1069809" name="Equation" r:id="rId19" imgW="152400" imgH="215900" progId="Equation.3">
                  <p:embed/>
                </p:oleObj>
              </mc:Choice>
              <mc:Fallback>
                <p:oleObj name="Equation" r:id="rId19" imgW="152400" imgH="215900" progId="Equation.3">
                  <p:embed/>
                  <p:pic>
                    <p:nvPicPr>
                      <p:cNvPr id="0" name=""/>
                      <p:cNvPicPr/>
                      <p:nvPr/>
                    </p:nvPicPr>
                    <p:blipFill>
                      <a:blip r:embed="rId20"/>
                      <a:stretch>
                        <a:fillRect/>
                      </a:stretch>
                    </p:blipFill>
                    <p:spPr>
                      <a:xfrm>
                        <a:off x="3433763" y="2497435"/>
                        <a:ext cx="300037" cy="4254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59411480"/>
              </p:ext>
            </p:extLst>
          </p:nvPr>
        </p:nvGraphicFramePr>
        <p:xfrm>
          <a:off x="3810000" y="2510135"/>
          <a:ext cx="325437" cy="400050"/>
        </p:xfrm>
        <a:graphic>
          <a:graphicData uri="http://schemas.openxmlformats.org/presentationml/2006/ole">
            <mc:AlternateContent xmlns:mc="http://schemas.openxmlformats.org/markup-compatibility/2006">
              <mc:Choice xmlns:v="urn:schemas-microsoft-com:vml" Requires="v">
                <p:oleObj spid="_x0000_s1069810" name="Equation" r:id="rId21" imgW="165100" imgH="203200" progId="Equation.3">
                  <p:embed/>
                </p:oleObj>
              </mc:Choice>
              <mc:Fallback>
                <p:oleObj name="Equation" r:id="rId21" imgW="165100" imgH="203200" progId="Equation.3">
                  <p:embed/>
                  <p:pic>
                    <p:nvPicPr>
                      <p:cNvPr id="0" name=""/>
                      <p:cNvPicPr/>
                      <p:nvPr/>
                    </p:nvPicPr>
                    <p:blipFill>
                      <a:blip r:embed="rId22"/>
                      <a:stretch>
                        <a:fillRect/>
                      </a:stretch>
                    </p:blipFill>
                    <p:spPr>
                      <a:xfrm>
                        <a:off x="3810000" y="2510135"/>
                        <a:ext cx="325437" cy="4000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67787771"/>
              </p:ext>
            </p:extLst>
          </p:nvPr>
        </p:nvGraphicFramePr>
        <p:xfrm>
          <a:off x="4267200" y="2497435"/>
          <a:ext cx="323850" cy="425450"/>
        </p:xfrm>
        <a:graphic>
          <a:graphicData uri="http://schemas.openxmlformats.org/presentationml/2006/ole">
            <mc:AlternateContent xmlns:mc="http://schemas.openxmlformats.org/markup-compatibility/2006">
              <mc:Choice xmlns:v="urn:schemas-microsoft-com:vml" Requires="v">
                <p:oleObj spid="_x0000_s1069811" name="Equation" r:id="rId23" imgW="165100" imgH="215900" progId="Equation.3">
                  <p:embed/>
                </p:oleObj>
              </mc:Choice>
              <mc:Fallback>
                <p:oleObj name="Equation" r:id="rId23" imgW="165100" imgH="215900" progId="Equation.3">
                  <p:embed/>
                  <p:pic>
                    <p:nvPicPr>
                      <p:cNvPr id="0" name=""/>
                      <p:cNvPicPr/>
                      <p:nvPr/>
                    </p:nvPicPr>
                    <p:blipFill>
                      <a:blip r:embed="rId24"/>
                      <a:stretch>
                        <a:fillRect/>
                      </a:stretch>
                    </p:blipFill>
                    <p:spPr>
                      <a:xfrm>
                        <a:off x="4267200" y="2497435"/>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82888733"/>
              </p:ext>
            </p:extLst>
          </p:nvPr>
        </p:nvGraphicFramePr>
        <p:xfrm>
          <a:off x="4857750" y="2510135"/>
          <a:ext cx="323850" cy="425450"/>
        </p:xfrm>
        <a:graphic>
          <a:graphicData uri="http://schemas.openxmlformats.org/presentationml/2006/ole">
            <mc:AlternateContent xmlns:mc="http://schemas.openxmlformats.org/markup-compatibility/2006">
              <mc:Choice xmlns:v="urn:schemas-microsoft-com:vml" Requires="v">
                <p:oleObj spid="_x0000_s1069812" name="Equation" r:id="rId25" imgW="165100" imgH="215900" progId="Equation.3">
                  <p:embed/>
                </p:oleObj>
              </mc:Choice>
              <mc:Fallback>
                <p:oleObj name="Equation" r:id="rId25" imgW="165100" imgH="215900" progId="Equation.3">
                  <p:embed/>
                  <p:pic>
                    <p:nvPicPr>
                      <p:cNvPr id="0" name=""/>
                      <p:cNvPicPr/>
                      <p:nvPr/>
                    </p:nvPicPr>
                    <p:blipFill>
                      <a:blip r:embed="rId26"/>
                      <a:stretch>
                        <a:fillRect/>
                      </a:stretch>
                    </p:blipFill>
                    <p:spPr>
                      <a:xfrm>
                        <a:off x="4857750" y="2510135"/>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96267661"/>
              </p:ext>
            </p:extLst>
          </p:nvPr>
        </p:nvGraphicFramePr>
        <p:xfrm>
          <a:off x="5695950" y="2510135"/>
          <a:ext cx="323850" cy="400050"/>
        </p:xfrm>
        <a:graphic>
          <a:graphicData uri="http://schemas.openxmlformats.org/presentationml/2006/ole">
            <mc:AlternateContent xmlns:mc="http://schemas.openxmlformats.org/markup-compatibility/2006">
              <mc:Choice xmlns:v="urn:schemas-microsoft-com:vml" Requires="v">
                <p:oleObj spid="_x0000_s1069813" name="Equation" r:id="rId27" imgW="165100" imgH="203200" progId="Equation.3">
                  <p:embed/>
                </p:oleObj>
              </mc:Choice>
              <mc:Fallback>
                <p:oleObj name="Equation" r:id="rId27" imgW="165100" imgH="203200" progId="Equation.3">
                  <p:embed/>
                  <p:pic>
                    <p:nvPicPr>
                      <p:cNvPr id="0" name=""/>
                      <p:cNvPicPr/>
                      <p:nvPr/>
                    </p:nvPicPr>
                    <p:blipFill>
                      <a:blip r:embed="rId28"/>
                      <a:stretch>
                        <a:fillRect/>
                      </a:stretch>
                    </p:blipFill>
                    <p:spPr>
                      <a:xfrm>
                        <a:off x="5695950" y="2510135"/>
                        <a:ext cx="323850" cy="400050"/>
                      </a:xfrm>
                      <a:prstGeom prst="rect">
                        <a:avLst/>
                      </a:prstGeom>
                    </p:spPr>
                  </p:pic>
                </p:oleObj>
              </mc:Fallback>
            </mc:AlternateContent>
          </a:graphicData>
        </a:graphic>
      </p:graphicFrame>
      <p:cxnSp>
        <p:nvCxnSpPr>
          <p:cNvPr id="19" name="Straight Arrow Connector 18"/>
          <p:cNvCxnSpPr/>
          <p:nvPr/>
        </p:nvCxnSpPr>
        <p:spPr bwMode="auto">
          <a:xfrm flipV="1">
            <a:off x="25146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0" name="Straight Arrow Connector 19"/>
          <p:cNvCxnSpPr/>
          <p:nvPr/>
        </p:nvCxnSpPr>
        <p:spPr bwMode="auto">
          <a:xfrm flipV="1">
            <a:off x="16764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1" name="Straight Arrow Connector 20"/>
          <p:cNvCxnSpPr/>
          <p:nvPr/>
        </p:nvCxnSpPr>
        <p:spPr bwMode="auto">
          <a:xfrm flipV="1">
            <a:off x="3657600" y="1900535"/>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2" name="Object 21"/>
          <p:cNvGraphicFramePr>
            <a:graphicFrameLocks noChangeAspect="1"/>
          </p:cNvGraphicFramePr>
          <p:nvPr>
            <p:extLst>
              <p:ext uri="{D42A27DB-BD31-4B8C-83A1-F6EECF244321}">
                <p14:modId xmlns:p14="http://schemas.microsoft.com/office/powerpoint/2010/main" val="3025073626"/>
              </p:ext>
            </p:extLst>
          </p:nvPr>
        </p:nvGraphicFramePr>
        <p:xfrm>
          <a:off x="1041400" y="1506835"/>
          <a:ext cx="325438" cy="425450"/>
        </p:xfrm>
        <a:graphic>
          <a:graphicData uri="http://schemas.openxmlformats.org/presentationml/2006/ole">
            <mc:AlternateContent xmlns:mc="http://schemas.openxmlformats.org/markup-compatibility/2006">
              <mc:Choice xmlns:v="urn:schemas-microsoft-com:vml" Requires="v">
                <p:oleObj spid="_x0000_s1069814" name="Equation" r:id="rId29" imgW="165100" imgH="215900" progId="Equation.3">
                  <p:embed/>
                </p:oleObj>
              </mc:Choice>
              <mc:Fallback>
                <p:oleObj name="Equation" r:id="rId29" imgW="165100" imgH="215900" progId="Equation.3">
                  <p:embed/>
                  <p:pic>
                    <p:nvPicPr>
                      <p:cNvPr id="0" name=""/>
                      <p:cNvPicPr/>
                      <p:nvPr/>
                    </p:nvPicPr>
                    <p:blipFill>
                      <a:blip r:embed="rId30"/>
                      <a:stretch>
                        <a:fillRect/>
                      </a:stretch>
                    </p:blipFill>
                    <p:spPr>
                      <a:xfrm>
                        <a:off x="1041400" y="1506835"/>
                        <a:ext cx="325438" cy="425450"/>
                      </a:xfrm>
                      <a:prstGeom prst="rect">
                        <a:avLst/>
                      </a:prstGeom>
                    </p:spPr>
                  </p:pic>
                </p:oleObj>
              </mc:Fallback>
            </mc:AlternateContent>
          </a:graphicData>
        </a:graphic>
      </p:graphicFrame>
      <p:cxnSp>
        <p:nvCxnSpPr>
          <p:cNvPr id="23" name="Straight Arrow Connector 22"/>
          <p:cNvCxnSpPr/>
          <p:nvPr/>
        </p:nvCxnSpPr>
        <p:spPr bwMode="auto">
          <a:xfrm flipV="1">
            <a:off x="41148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4" name="Straight Arrow Connector 23"/>
          <p:cNvCxnSpPr/>
          <p:nvPr/>
        </p:nvCxnSpPr>
        <p:spPr bwMode="auto">
          <a:xfrm flipV="1">
            <a:off x="51054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5" name="Straight Arrow Connector 24"/>
          <p:cNvCxnSpPr/>
          <p:nvPr/>
        </p:nvCxnSpPr>
        <p:spPr bwMode="auto">
          <a:xfrm flipV="1">
            <a:off x="5943600" y="1900535"/>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6" name="Straight Arrow Connector 25"/>
          <p:cNvCxnSpPr/>
          <p:nvPr/>
        </p:nvCxnSpPr>
        <p:spPr bwMode="auto">
          <a:xfrm flipV="1">
            <a:off x="4572000" y="1900535"/>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7" name="Object 26"/>
          <p:cNvGraphicFramePr>
            <a:graphicFrameLocks noChangeAspect="1"/>
          </p:cNvGraphicFramePr>
          <p:nvPr>
            <p:extLst>
              <p:ext uri="{D42A27DB-BD31-4B8C-83A1-F6EECF244321}">
                <p14:modId xmlns:p14="http://schemas.microsoft.com/office/powerpoint/2010/main" val="3404081928"/>
              </p:ext>
            </p:extLst>
          </p:nvPr>
        </p:nvGraphicFramePr>
        <p:xfrm>
          <a:off x="1447800" y="76200"/>
          <a:ext cx="5476876" cy="900113"/>
        </p:xfrm>
        <a:graphic>
          <a:graphicData uri="http://schemas.openxmlformats.org/presentationml/2006/ole">
            <mc:AlternateContent xmlns:mc="http://schemas.openxmlformats.org/markup-compatibility/2006">
              <mc:Choice xmlns:v="urn:schemas-microsoft-com:vml" Requires="v">
                <p:oleObj spid="_x0000_s1069815" name="Equation" r:id="rId31" imgW="2781300" imgH="457200" progId="Equation.3">
                  <p:embed/>
                </p:oleObj>
              </mc:Choice>
              <mc:Fallback>
                <p:oleObj name="Equation" r:id="rId31" imgW="2781300" imgH="457200" progId="Equation.3">
                  <p:embed/>
                  <p:pic>
                    <p:nvPicPr>
                      <p:cNvPr id="0" name=""/>
                      <p:cNvPicPr/>
                      <p:nvPr/>
                    </p:nvPicPr>
                    <p:blipFill>
                      <a:blip r:embed="rId32"/>
                      <a:stretch>
                        <a:fillRect/>
                      </a:stretch>
                    </p:blipFill>
                    <p:spPr>
                      <a:xfrm>
                        <a:off x="1447800" y="76200"/>
                        <a:ext cx="5476876" cy="900113"/>
                      </a:xfrm>
                      <a:prstGeom prst="rect">
                        <a:avLst/>
                      </a:prstGeom>
                    </p:spPr>
                  </p:pic>
                </p:oleObj>
              </mc:Fallback>
            </mc:AlternateContent>
          </a:graphicData>
        </a:graphic>
      </p:graphicFrame>
      <p:sp>
        <p:nvSpPr>
          <p:cNvPr id="28" name="Rectangle 27"/>
          <p:cNvSpPr>
            <a:spLocks noChangeArrowheads="1"/>
          </p:cNvSpPr>
          <p:nvPr/>
        </p:nvSpPr>
        <p:spPr bwMode="auto">
          <a:xfrm>
            <a:off x="1549400" y="44196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smtClean="0"/>
              <a:t>And the program has been implemented</a:t>
            </a:r>
            <a:endParaRPr lang="en-US" sz="2400" dirty="0"/>
          </a:p>
        </p:txBody>
      </p:sp>
      <p:sp>
        <p:nvSpPr>
          <p:cNvPr id="29" name="Text Box 14"/>
          <p:cNvSpPr txBox="1">
            <a:spLocks noChangeArrowheads="1"/>
          </p:cNvSpPr>
          <p:nvPr/>
        </p:nvSpPr>
        <p:spPr bwMode="auto">
          <a:xfrm>
            <a:off x="1397000" y="62484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application en </a:t>
            </a:r>
            <a:r>
              <a:rPr lang="en-US" altLang="ja-JP" sz="2400" dirty="0" err="1" smtClean="0">
                <a:latin typeface="Tahoma" pitchFamily="-111" charset="0"/>
                <a:ea typeface="ＭＳ Ｐゴシック" pitchFamily="-111" charset="-128"/>
                <a:cs typeface="ＭＳ Ｐゴシック" pitchFamily="-111" charset="-128"/>
              </a:rPr>
              <a:t>programme</a:t>
            </a:r>
            <a:r>
              <a:rPr lang="en-US" altLang="ja-JP" sz="2400" dirty="0" smtClean="0">
                <a:latin typeface="Tahoma" pitchFamily="-111" charset="0"/>
                <a:ea typeface="ＭＳ Ｐゴシック" pitchFamily="-111" charset="-128"/>
                <a:cs typeface="ＭＳ Ｐゴシック" pitchFamily="-111" charset="-128"/>
              </a:rPr>
              <a:t> Le </a:t>
            </a:r>
            <a:r>
              <a:rPr lang="en-US" altLang="ja-JP" sz="2400" dirty="0" err="1" smtClean="0">
                <a:latin typeface="Tahoma" pitchFamily="-111" charset="0"/>
                <a:ea typeface="ＭＳ Ｐゴシック" pitchFamily="-111" charset="-128"/>
                <a:cs typeface="ＭＳ Ｐゴシック" pitchFamily="-111" charset="-128"/>
              </a:rPr>
              <a:t>mis</a:t>
            </a:r>
            <a:r>
              <a:rPr lang="en-US" altLang="ja-JP" sz="2400" dirty="0" smtClean="0">
                <a:latin typeface="Tahoma" pitchFamily="-111" charset="0"/>
                <a:ea typeface="ＭＳ Ｐゴシック" pitchFamily="-111" charset="-128"/>
                <a:cs typeface="ＭＳ Ｐゴシック" pitchFamily="-111" charset="-128"/>
              </a:rPr>
              <a:t> </a:t>
            </a:r>
            <a:r>
              <a:rPr lang="en-US" altLang="ja-JP" sz="2400" dirty="0" err="1" smtClean="0">
                <a:latin typeface="Tahoma" pitchFamily="-111" charset="0"/>
                <a:ea typeface="ＭＳ Ｐゴシック" pitchFamily="-111" charset="-128"/>
                <a:cs typeface="ＭＳ Ｐゴシック" pitchFamily="-111" charset="-128"/>
              </a:rPr>
              <a:t>ete</a:t>
            </a:r>
            <a:r>
              <a:rPr lang="en-US" altLang="ja-JP" sz="2400" dirty="0" smtClean="0">
                <a:latin typeface="Tahoma" pitchFamily="-111" charset="0"/>
                <a:ea typeface="ＭＳ Ｐゴシック" pitchFamily="-111" charset="-128"/>
                <a:cs typeface="ＭＳ Ｐゴシック" pitchFamily="-111" charset="-128"/>
              </a:rPr>
              <a:t> a</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278297615"/>
              </p:ext>
            </p:extLst>
          </p:nvPr>
        </p:nvGraphicFramePr>
        <p:xfrm>
          <a:off x="1854200" y="4800600"/>
          <a:ext cx="274637" cy="400050"/>
        </p:xfrm>
        <a:graphic>
          <a:graphicData uri="http://schemas.openxmlformats.org/presentationml/2006/ole">
            <mc:AlternateContent xmlns:mc="http://schemas.openxmlformats.org/markup-compatibility/2006">
              <mc:Choice xmlns:v="urn:schemas-microsoft-com:vml" Requires="v">
                <p:oleObj spid="_x0000_s1069816" name="Equation" r:id="rId33" imgW="139700" imgH="203200" progId="Equation.3">
                  <p:embed/>
                </p:oleObj>
              </mc:Choice>
              <mc:Fallback>
                <p:oleObj name="Equation" r:id="rId33" imgW="139700" imgH="203200" progId="Equation.3">
                  <p:embed/>
                  <p:pic>
                    <p:nvPicPr>
                      <p:cNvPr id="0" name=""/>
                      <p:cNvPicPr/>
                      <p:nvPr/>
                    </p:nvPicPr>
                    <p:blipFill>
                      <a:blip r:embed="rId4"/>
                      <a:stretch>
                        <a:fillRect/>
                      </a:stretch>
                    </p:blipFill>
                    <p:spPr>
                      <a:xfrm>
                        <a:off x="1854200" y="4800600"/>
                        <a:ext cx="274637" cy="4000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472649037"/>
              </p:ext>
            </p:extLst>
          </p:nvPr>
        </p:nvGraphicFramePr>
        <p:xfrm>
          <a:off x="2292350" y="4800600"/>
          <a:ext cx="323850" cy="400050"/>
        </p:xfrm>
        <a:graphic>
          <a:graphicData uri="http://schemas.openxmlformats.org/presentationml/2006/ole">
            <mc:AlternateContent xmlns:mc="http://schemas.openxmlformats.org/markup-compatibility/2006">
              <mc:Choice xmlns:v="urn:schemas-microsoft-com:vml" Requires="v">
                <p:oleObj spid="_x0000_s1069817" name="Equation" r:id="rId34" imgW="165100" imgH="203200" progId="Equation.3">
                  <p:embed/>
                </p:oleObj>
              </mc:Choice>
              <mc:Fallback>
                <p:oleObj name="Equation" r:id="rId34" imgW="165100" imgH="203200" progId="Equation.3">
                  <p:embed/>
                  <p:pic>
                    <p:nvPicPr>
                      <p:cNvPr id="0" name=""/>
                      <p:cNvPicPr/>
                      <p:nvPr/>
                    </p:nvPicPr>
                    <p:blipFill>
                      <a:blip r:embed="rId6"/>
                      <a:stretch>
                        <a:fillRect/>
                      </a:stretch>
                    </p:blipFill>
                    <p:spPr>
                      <a:xfrm>
                        <a:off x="2292350" y="48006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959359095"/>
              </p:ext>
            </p:extLst>
          </p:nvPr>
        </p:nvGraphicFramePr>
        <p:xfrm>
          <a:off x="3167063" y="4787900"/>
          <a:ext cx="300037" cy="425450"/>
        </p:xfrm>
        <a:graphic>
          <a:graphicData uri="http://schemas.openxmlformats.org/presentationml/2006/ole">
            <mc:AlternateContent xmlns:mc="http://schemas.openxmlformats.org/markup-compatibility/2006">
              <mc:Choice xmlns:v="urn:schemas-microsoft-com:vml" Requires="v">
                <p:oleObj spid="_x0000_s1069818" name="Equation" r:id="rId35" imgW="152400" imgH="215900" progId="Equation.3">
                  <p:embed/>
                </p:oleObj>
              </mc:Choice>
              <mc:Fallback>
                <p:oleObj name="Equation" r:id="rId35" imgW="152400" imgH="215900" progId="Equation.3">
                  <p:embed/>
                  <p:pic>
                    <p:nvPicPr>
                      <p:cNvPr id="0" name=""/>
                      <p:cNvPicPr/>
                      <p:nvPr/>
                    </p:nvPicPr>
                    <p:blipFill>
                      <a:blip r:embed="rId8"/>
                      <a:stretch>
                        <a:fillRect/>
                      </a:stretch>
                    </p:blipFill>
                    <p:spPr>
                      <a:xfrm>
                        <a:off x="3167063" y="4787900"/>
                        <a:ext cx="300037" cy="42545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459386406"/>
              </p:ext>
            </p:extLst>
          </p:nvPr>
        </p:nvGraphicFramePr>
        <p:xfrm>
          <a:off x="4119563" y="4800600"/>
          <a:ext cx="325437" cy="400050"/>
        </p:xfrm>
        <a:graphic>
          <a:graphicData uri="http://schemas.openxmlformats.org/presentationml/2006/ole">
            <mc:AlternateContent xmlns:mc="http://schemas.openxmlformats.org/markup-compatibility/2006">
              <mc:Choice xmlns:v="urn:schemas-microsoft-com:vml" Requires="v">
                <p:oleObj spid="_x0000_s1069819" name="Equation" r:id="rId36" imgW="165100" imgH="203200" progId="Equation.3">
                  <p:embed/>
                </p:oleObj>
              </mc:Choice>
              <mc:Fallback>
                <p:oleObj name="Equation" r:id="rId36" imgW="165100" imgH="203200" progId="Equation.3">
                  <p:embed/>
                  <p:pic>
                    <p:nvPicPr>
                      <p:cNvPr id="0" name=""/>
                      <p:cNvPicPr/>
                      <p:nvPr/>
                    </p:nvPicPr>
                    <p:blipFill>
                      <a:blip r:embed="rId10"/>
                      <a:stretch>
                        <a:fillRect/>
                      </a:stretch>
                    </p:blipFill>
                    <p:spPr>
                      <a:xfrm>
                        <a:off x="4119563" y="4800600"/>
                        <a:ext cx="325437" cy="40005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185435983"/>
              </p:ext>
            </p:extLst>
          </p:nvPr>
        </p:nvGraphicFramePr>
        <p:xfrm>
          <a:off x="4754563" y="4787900"/>
          <a:ext cx="300037" cy="425450"/>
        </p:xfrm>
        <a:graphic>
          <a:graphicData uri="http://schemas.openxmlformats.org/presentationml/2006/ole">
            <mc:AlternateContent xmlns:mc="http://schemas.openxmlformats.org/markup-compatibility/2006">
              <mc:Choice xmlns:v="urn:schemas-microsoft-com:vml" Requires="v">
                <p:oleObj spid="_x0000_s1069820" name="Equation" r:id="rId37" imgW="152400" imgH="215900" progId="Equation.3">
                  <p:embed/>
                </p:oleObj>
              </mc:Choice>
              <mc:Fallback>
                <p:oleObj name="Equation" r:id="rId37" imgW="152400" imgH="215900" progId="Equation.3">
                  <p:embed/>
                  <p:pic>
                    <p:nvPicPr>
                      <p:cNvPr id="0" name=""/>
                      <p:cNvPicPr/>
                      <p:nvPr/>
                    </p:nvPicPr>
                    <p:blipFill>
                      <a:blip r:embed="rId12"/>
                      <a:stretch>
                        <a:fillRect/>
                      </a:stretch>
                    </p:blipFill>
                    <p:spPr>
                      <a:xfrm>
                        <a:off x="4754563" y="4787900"/>
                        <a:ext cx="300037" cy="42545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633007187"/>
              </p:ext>
            </p:extLst>
          </p:nvPr>
        </p:nvGraphicFramePr>
        <p:xfrm>
          <a:off x="5822950" y="4787900"/>
          <a:ext cx="323850" cy="425450"/>
        </p:xfrm>
        <a:graphic>
          <a:graphicData uri="http://schemas.openxmlformats.org/presentationml/2006/ole">
            <mc:AlternateContent xmlns:mc="http://schemas.openxmlformats.org/markup-compatibility/2006">
              <mc:Choice xmlns:v="urn:schemas-microsoft-com:vml" Requires="v">
                <p:oleObj spid="_x0000_s1069821" name="Equation" r:id="rId38" imgW="165100" imgH="215900" progId="Equation.3">
                  <p:embed/>
                </p:oleObj>
              </mc:Choice>
              <mc:Fallback>
                <p:oleObj name="Equation" r:id="rId38" imgW="165100" imgH="215900" progId="Equation.3">
                  <p:embed/>
                  <p:pic>
                    <p:nvPicPr>
                      <p:cNvPr id="0" name=""/>
                      <p:cNvPicPr/>
                      <p:nvPr/>
                    </p:nvPicPr>
                    <p:blipFill>
                      <a:blip r:embed="rId14"/>
                      <a:stretch>
                        <a:fillRect/>
                      </a:stretch>
                    </p:blipFill>
                    <p:spPr>
                      <a:xfrm>
                        <a:off x="5822950" y="4787900"/>
                        <a:ext cx="323850" cy="425450"/>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878217682"/>
              </p:ext>
            </p:extLst>
          </p:nvPr>
        </p:nvGraphicFramePr>
        <p:xfrm>
          <a:off x="1549400" y="5791200"/>
          <a:ext cx="298450" cy="400050"/>
        </p:xfrm>
        <a:graphic>
          <a:graphicData uri="http://schemas.openxmlformats.org/presentationml/2006/ole">
            <mc:AlternateContent xmlns:mc="http://schemas.openxmlformats.org/markup-compatibility/2006">
              <mc:Choice xmlns:v="urn:schemas-microsoft-com:vml" Requires="v">
                <p:oleObj spid="_x0000_s1069822" name="Equation" r:id="rId39" imgW="152400" imgH="203200" progId="Equation.3">
                  <p:embed/>
                </p:oleObj>
              </mc:Choice>
              <mc:Fallback>
                <p:oleObj name="Equation" r:id="rId39" imgW="152400" imgH="203200" progId="Equation.3">
                  <p:embed/>
                  <p:pic>
                    <p:nvPicPr>
                      <p:cNvPr id="0" name=""/>
                      <p:cNvPicPr/>
                      <p:nvPr/>
                    </p:nvPicPr>
                    <p:blipFill>
                      <a:blip r:embed="rId16"/>
                      <a:stretch>
                        <a:fillRect/>
                      </a:stretch>
                    </p:blipFill>
                    <p:spPr>
                      <a:xfrm>
                        <a:off x="1549400" y="5791200"/>
                        <a:ext cx="298450" cy="40005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257348141"/>
              </p:ext>
            </p:extLst>
          </p:nvPr>
        </p:nvGraphicFramePr>
        <p:xfrm>
          <a:off x="3073400" y="5791200"/>
          <a:ext cx="323850" cy="400050"/>
        </p:xfrm>
        <a:graphic>
          <a:graphicData uri="http://schemas.openxmlformats.org/presentationml/2006/ole">
            <mc:AlternateContent xmlns:mc="http://schemas.openxmlformats.org/markup-compatibility/2006">
              <mc:Choice xmlns:v="urn:schemas-microsoft-com:vml" Requires="v">
                <p:oleObj spid="_x0000_s1069823" name="Equation" r:id="rId40" imgW="165100" imgH="203200" progId="Equation.3">
                  <p:embed/>
                </p:oleObj>
              </mc:Choice>
              <mc:Fallback>
                <p:oleObj name="Equation" r:id="rId40" imgW="165100" imgH="203200" progId="Equation.3">
                  <p:embed/>
                  <p:pic>
                    <p:nvPicPr>
                      <p:cNvPr id="0" name=""/>
                      <p:cNvPicPr/>
                      <p:nvPr/>
                    </p:nvPicPr>
                    <p:blipFill>
                      <a:blip r:embed="rId18"/>
                      <a:stretch>
                        <a:fillRect/>
                      </a:stretch>
                    </p:blipFill>
                    <p:spPr>
                      <a:xfrm>
                        <a:off x="3073400" y="5791200"/>
                        <a:ext cx="323850" cy="4000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013515113"/>
              </p:ext>
            </p:extLst>
          </p:nvPr>
        </p:nvGraphicFramePr>
        <p:xfrm>
          <a:off x="4140200" y="5791200"/>
          <a:ext cx="300037" cy="425450"/>
        </p:xfrm>
        <a:graphic>
          <a:graphicData uri="http://schemas.openxmlformats.org/presentationml/2006/ole">
            <mc:AlternateContent xmlns:mc="http://schemas.openxmlformats.org/markup-compatibility/2006">
              <mc:Choice xmlns:v="urn:schemas-microsoft-com:vml" Requires="v">
                <p:oleObj spid="_x0000_s1069824" name="Equation" r:id="rId41" imgW="152400" imgH="215900" progId="Equation.3">
                  <p:embed/>
                </p:oleObj>
              </mc:Choice>
              <mc:Fallback>
                <p:oleObj name="Equation" r:id="rId41" imgW="152400" imgH="215900" progId="Equation.3">
                  <p:embed/>
                  <p:pic>
                    <p:nvPicPr>
                      <p:cNvPr id="0" name=""/>
                      <p:cNvPicPr/>
                      <p:nvPr/>
                    </p:nvPicPr>
                    <p:blipFill>
                      <a:blip r:embed="rId20"/>
                      <a:stretch>
                        <a:fillRect/>
                      </a:stretch>
                    </p:blipFill>
                    <p:spPr>
                      <a:xfrm>
                        <a:off x="4140200" y="5791200"/>
                        <a:ext cx="300037" cy="42545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307706073"/>
              </p:ext>
            </p:extLst>
          </p:nvPr>
        </p:nvGraphicFramePr>
        <p:xfrm>
          <a:off x="5130800" y="5867400"/>
          <a:ext cx="325437" cy="400050"/>
        </p:xfrm>
        <a:graphic>
          <a:graphicData uri="http://schemas.openxmlformats.org/presentationml/2006/ole">
            <mc:AlternateContent xmlns:mc="http://schemas.openxmlformats.org/markup-compatibility/2006">
              <mc:Choice xmlns:v="urn:schemas-microsoft-com:vml" Requires="v">
                <p:oleObj spid="_x0000_s1069825" name="Equation" r:id="rId42" imgW="165100" imgH="203200" progId="Equation.3">
                  <p:embed/>
                </p:oleObj>
              </mc:Choice>
              <mc:Fallback>
                <p:oleObj name="Equation" r:id="rId42" imgW="165100" imgH="203200" progId="Equation.3">
                  <p:embed/>
                  <p:pic>
                    <p:nvPicPr>
                      <p:cNvPr id="0" name=""/>
                      <p:cNvPicPr/>
                      <p:nvPr/>
                    </p:nvPicPr>
                    <p:blipFill>
                      <a:blip r:embed="rId22"/>
                      <a:stretch>
                        <a:fillRect/>
                      </a:stretch>
                    </p:blipFill>
                    <p:spPr>
                      <a:xfrm>
                        <a:off x="5130800" y="5867400"/>
                        <a:ext cx="325437" cy="4000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660409963"/>
              </p:ext>
            </p:extLst>
          </p:nvPr>
        </p:nvGraphicFramePr>
        <p:xfrm>
          <a:off x="5664200" y="5867400"/>
          <a:ext cx="323850" cy="425450"/>
        </p:xfrm>
        <a:graphic>
          <a:graphicData uri="http://schemas.openxmlformats.org/presentationml/2006/ole">
            <mc:AlternateContent xmlns:mc="http://schemas.openxmlformats.org/markup-compatibility/2006">
              <mc:Choice xmlns:v="urn:schemas-microsoft-com:vml" Requires="v">
                <p:oleObj spid="_x0000_s1069826" name="Equation" r:id="rId43" imgW="165100" imgH="215900" progId="Equation.3">
                  <p:embed/>
                </p:oleObj>
              </mc:Choice>
              <mc:Fallback>
                <p:oleObj name="Equation" r:id="rId43" imgW="165100" imgH="215900" progId="Equation.3">
                  <p:embed/>
                  <p:pic>
                    <p:nvPicPr>
                      <p:cNvPr id="0" name=""/>
                      <p:cNvPicPr/>
                      <p:nvPr/>
                    </p:nvPicPr>
                    <p:blipFill>
                      <a:blip r:embed="rId24"/>
                      <a:stretch>
                        <a:fillRect/>
                      </a:stretch>
                    </p:blipFill>
                    <p:spPr>
                      <a:xfrm>
                        <a:off x="5664200" y="5867400"/>
                        <a:ext cx="323850" cy="425450"/>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198392242"/>
              </p:ext>
            </p:extLst>
          </p:nvPr>
        </p:nvGraphicFramePr>
        <p:xfrm>
          <a:off x="6102350" y="5867400"/>
          <a:ext cx="323850" cy="425450"/>
        </p:xfrm>
        <a:graphic>
          <a:graphicData uri="http://schemas.openxmlformats.org/presentationml/2006/ole">
            <mc:AlternateContent xmlns:mc="http://schemas.openxmlformats.org/markup-compatibility/2006">
              <mc:Choice xmlns:v="urn:schemas-microsoft-com:vml" Requires="v">
                <p:oleObj spid="_x0000_s1069827" name="Equation" r:id="rId44" imgW="165100" imgH="215900" progId="Equation.3">
                  <p:embed/>
                </p:oleObj>
              </mc:Choice>
              <mc:Fallback>
                <p:oleObj name="Equation" r:id="rId44" imgW="165100" imgH="215900" progId="Equation.3">
                  <p:embed/>
                  <p:pic>
                    <p:nvPicPr>
                      <p:cNvPr id="0" name=""/>
                      <p:cNvPicPr/>
                      <p:nvPr/>
                    </p:nvPicPr>
                    <p:blipFill>
                      <a:blip r:embed="rId26"/>
                      <a:stretch>
                        <a:fillRect/>
                      </a:stretch>
                    </p:blipFill>
                    <p:spPr>
                      <a:xfrm>
                        <a:off x="6102350" y="5867400"/>
                        <a:ext cx="323850" cy="425450"/>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436450330"/>
              </p:ext>
            </p:extLst>
          </p:nvPr>
        </p:nvGraphicFramePr>
        <p:xfrm>
          <a:off x="6502400" y="5867400"/>
          <a:ext cx="323850" cy="400050"/>
        </p:xfrm>
        <a:graphic>
          <a:graphicData uri="http://schemas.openxmlformats.org/presentationml/2006/ole">
            <mc:AlternateContent xmlns:mc="http://schemas.openxmlformats.org/markup-compatibility/2006">
              <mc:Choice xmlns:v="urn:schemas-microsoft-com:vml" Requires="v">
                <p:oleObj spid="_x0000_s1069828" name="Equation" r:id="rId45" imgW="165100" imgH="203200" progId="Equation.3">
                  <p:embed/>
                </p:oleObj>
              </mc:Choice>
              <mc:Fallback>
                <p:oleObj name="Equation" r:id="rId45" imgW="165100" imgH="203200" progId="Equation.3">
                  <p:embed/>
                  <p:pic>
                    <p:nvPicPr>
                      <p:cNvPr id="0" name=""/>
                      <p:cNvPicPr/>
                      <p:nvPr/>
                    </p:nvPicPr>
                    <p:blipFill>
                      <a:blip r:embed="rId28"/>
                      <a:stretch>
                        <a:fillRect/>
                      </a:stretch>
                    </p:blipFill>
                    <p:spPr>
                      <a:xfrm>
                        <a:off x="6502400" y="5867400"/>
                        <a:ext cx="323850" cy="400050"/>
                      </a:xfrm>
                      <a:prstGeom prst="rect">
                        <a:avLst/>
                      </a:prstGeom>
                    </p:spPr>
                  </p:pic>
                </p:oleObj>
              </mc:Fallback>
            </mc:AlternateContent>
          </a:graphicData>
        </a:graphic>
      </p:graphicFrame>
      <p:cxnSp>
        <p:nvCxnSpPr>
          <p:cNvPr id="43" name="Straight Arrow Connector 42"/>
          <p:cNvCxnSpPr/>
          <p:nvPr/>
        </p:nvCxnSpPr>
        <p:spPr bwMode="auto">
          <a:xfrm flipV="1">
            <a:off x="3225800" y="5257800"/>
            <a:ext cx="2667000" cy="533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4" name="Straight Arrow Connector 43"/>
          <p:cNvCxnSpPr/>
          <p:nvPr/>
        </p:nvCxnSpPr>
        <p:spPr bwMode="auto">
          <a:xfrm flipV="1">
            <a:off x="1701800" y="5181600"/>
            <a:ext cx="4114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5" name="Straight Arrow Connector 44"/>
          <p:cNvCxnSpPr>
            <a:stCxn id="38" idx="0"/>
            <a:endCxn id="32" idx="2"/>
          </p:cNvCxnSpPr>
          <p:nvPr/>
        </p:nvCxnSpPr>
        <p:spPr bwMode="auto">
          <a:xfrm flipH="1" flipV="1">
            <a:off x="3317081" y="5213350"/>
            <a:ext cx="973137" cy="5778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6" name="Object 45"/>
          <p:cNvGraphicFramePr>
            <a:graphicFrameLocks noChangeAspect="1"/>
          </p:cNvGraphicFramePr>
          <p:nvPr>
            <p:extLst>
              <p:ext uri="{D42A27DB-BD31-4B8C-83A1-F6EECF244321}">
                <p14:modId xmlns:p14="http://schemas.microsoft.com/office/powerpoint/2010/main" val="1777320490"/>
              </p:ext>
            </p:extLst>
          </p:nvPr>
        </p:nvGraphicFramePr>
        <p:xfrm>
          <a:off x="1066800" y="4787900"/>
          <a:ext cx="325438" cy="425450"/>
        </p:xfrm>
        <a:graphic>
          <a:graphicData uri="http://schemas.openxmlformats.org/presentationml/2006/ole">
            <mc:AlternateContent xmlns:mc="http://schemas.openxmlformats.org/markup-compatibility/2006">
              <mc:Choice xmlns:v="urn:schemas-microsoft-com:vml" Requires="v">
                <p:oleObj spid="_x0000_s1069829" name="Equation" r:id="rId46" imgW="165100" imgH="215900" progId="Equation.3">
                  <p:embed/>
                </p:oleObj>
              </mc:Choice>
              <mc:Fallback>
                <p:oleObj name="Equation" r:id="rId46" imgW="165100" imgH="215900" progId="Equation.3">
                  <p:embed/>
                  <p:pic>
                    <p:nvPicPr>
                      <p:cNvPr id="0" name=""/>
                      <p:cNvPicPr/>
                      <p:nvPr/>
                    </p:nvPicPr>
                    <p:blipFill>
                      <a:blip r:embed="rId30"/>
                      <a:stretch>
                        <a:fillRect/>
                      </a:stretch>
                    </p:blipFill>
                    <p:spPr>
                      <a:xfrm>
                        <a:off x="1066800" y="4787900"/>
                        <a:ext cx="325438" cy="425450"/>
                      </a:xfrm>
                      <a:prstGeom prst="rect">
                        <a:avLst/>
                      </a:prstGeom>
                    </p:spPr>
                  </p:pic>
                </p:oleObj>
              </mc:Fallback>
            </mc:AlternateContent>
          </a:graphicData>
        </a:graphic>
      </p:graphicFrame>
      <p:cxnSp>
        <p:nvCxnSpPr>
          <p:cNvPr id="47" name="Straight Arrow Connector 46"/>
          <p:cNvCxnSpPr/>
          <p:nvPr/>
        </p:nvCxnSpPr>
        <p:spPr bwMode="auto">
          <a:xfrm flipH="1" flipV="1">
            <a:off x="2463800" y="5257800"/>
            <a:ext cx="28194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8" name="Straight Arrow Connector 47"/>
          <p:cNvCxnSpPr>
            <a:endCxn id="34" idx="2"/>
          </p:cNvCxnSpPr>
          <p:nvPr/>
        </p:nvCxnSpPr>
        <p:spPr bwMode="auto">
          <a:xfrm flipH="1" flipV="1">
            <a:off x="4904581" y="5213350"/>
            <a:ext cx="1369219"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9" name="Straight Arrow Connector 48"/>
          <p:cNvCxnSpPr/>
          <p:nvPr/>
        </p:nvCxnSpPr>
        <p:spPr bwMode="auto">
          <a:xfrm flipH="1" flipV="1">
            <a:off x="4292600" y="5257800"/>
            <a:ext cx="2438400" cy="685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50" name="Straight Arrow Connector 49"/>
          <p:cNvCxnSpPr>
            <a:endCxn id="35" idx="2"/>
          </p:cNvCxnSpPr>
          <p:nvPr/>
        </p:nvCxnSpPr>
        <p:spPr bwMode="auto">
          <a:xfrm flipV="1">
            <a:off x="5816600" y="5213350"/>
            <a:ext cx="168275"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61" name="TextBox 60"/>
          <p:cNvSpPr txBox="1"/>
          <p:nvPr/>
        </p:nvSpPr>
        <p:spPr>
          <a:xfrm>
            <a:off x="1524000" y="3733800"/>
            <a:ext cx="5796103" cy="400110"/>
          </a:xfrm>
          <a:prstGeom prst="rect">
            <a:avLst/>
          </a:prstGeom>
          <a:noFill/>
        </p:spPr>
        <p:txBody>
          <a:bodyPr wrap="none" rtlCol="0">
            <a:spAutoFit/>
          </a:bodyPr>
          <a:lstStyle/>
          <a:p>
            <a:pPr algn="l"/>
            <a:r>
              <a:rPr lang="en-US" sz="2000" dirty="0" smtClean="0">
                <a:solidFill>
                  <a:srgbClr val="FF0000"/>
                </a:solidFill>
              </a:rPr>
              <a:t>Are the probabilities any different under model 1?</a:t>
            </a:r>
          </a:p>
        </p:txBody>
      </p:sp>
    </p:spTree>
    <p:extLst>
      <p:ext uri="{BB962C8B-B14F-4D97-AF65-F5344CB8AC3E}">
        <p14:creationId xmlns:p14="http://schemas.microsoft.com/office/powerpoint/2010/main" val="26796985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0" y="1138535"/>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smtClean="0"/>
              <a:t>And the program has been implemented</a:t>
            </a:r>
            <a:endParaRPr lang="en-US" sz="2400" dirty="0"/>
          </a:p>
        </p:txBody>
      </p:sp>
      <p:sp>
        <p:nvSpPr>
          <p:cNvPr id="5" name="Text Box 14"/>
          <p:cNvSpPr txBox="1">
            <a:spLocks noChangeArrowheads="1"/>
          </p:cNvSpPr>
          <p:nvPr/>
        </p:nvSpPr>
        <p:spPr bwMode="auto">
          <a:xfrm>
            <a:off x="1371600" y="2967335"/>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Le </a:t>
            </a:r>
            <a:r>
              <a:rPr lang="en-US" altLang="ja-JP" sz="2400" dirty="0" err="1" smtClean="0">
                <a:latin typeface="Tahoma" pitchFamily="-111" charset="0"/>
                <a:ea typeface="ＭＳ Ｐゴシック" pitchFamily="-111" charset="-128"/>
                <a:cs typeface="ＭＳ Ｐゴシック" pitchFamily="-111" charset="-128"/>
              </a:rPr>
              <a:t>programme</a:t>
            </a:r>
            <a:r>
              <a:rPr lang="en-US" altLang="ja-JP" sz="2400" dirty="0" smtClean="0">
                <a:latin typeface="Tahoma" pitchFamily="-111" charset="0"/>
                <a:ea typeface="ＭＳ Ｐゴシック" pitchFamily="-111" charset="-128"/>
                <a:cs typeface="ＭＳ Ｐゴシック" pitchFamily="-111" charset="-128"/>
              </a:rPr>
              <a:t> a </a:t>
            </a:r>
            <a:r>
              <a:rPr lang="en-US" altLang="ja-JP" sz="2400" dirty="0" err="1" smtClean="0">
                <a:latin typeface="Tahoma" pitchFamily="-111" charset="0"/>
                <a:ea typeface="ＭＳ Ｐゴシック" pitchFamily="-111" charset="-128"/>
                <a:cs typeface="ＭＳ Ｐゴシック" pitchFamily="-111" charset="-128"/>
              </a:rPr>
              <a:t>ete</a:t>
            </a:r>
            <a:r>
              <a:rPr lang="en-US" altLang="ja-JP" sz="2400" dirty="0" smtClean="0">
                <a:latin typeface="Tahoma" pitchFamily="-111" charset="0"/>
                <a:ea typeface="ＭＳ Ｐゴシック" pitchFamily="-111" charset="-128"/>
                <a:cs typeface="ＭＳ Ｐゴシック" pitchFamily="-111" charset="-128"/>
              </a:rPr>
              <a:t> </a:t>
            </a:r>
            <a:r>
              <a:rPr lang="en-US" altLang="ja-JP" sz="2400" dirty="0" err="1" smtClean="0">
                <a:latin typeface="Tahoma" pitchFamily="-111" charset="0"/>
                <a:ea typeface="ＭＳ Ｐゴシック" pitchFamily="-111" charset="-128"/>
                <a:cs typeface="ＭＳ Ｐゴシック" pitchFamily="-111" charset="-128"/>
              </a:rPr>
              <a:t>mis</a:t>
            </a:r>
            <a:r>
              <a:rPr lang="en-US" altLang="ja-JP" sz="2400" dirty="0" smtClean="0">
                <a:latin typeface="Tahoma" pitchFamily="-111" charset="0"/>
                <a:ea typeface="ＭＳ Ｐゴシック" pitchFamily="-111" charset="-128"/>
                <a:cs typeface="ＭＳ Ｐゴシック" pitchFamily="-111" charset="-128"/>
              </a:rPr>
              <a:t> en application</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250150804"/>
              </p:ext>
            </p:extLst>
          </p:nvPr>
        </p:nvGraphicFramePr>
        <p:xfrm>
          <a:off x="1828800" y="1519535"/>
          <a:ext cx="274637" cy="400050"/>
        </p:xfrm>
        <a:graphic>
          <a:graphicData uri="http://schemas.openxmlformats.org/presentationml/2006/ole">
            <mc:AlternateContent xmlns:mc="http://schemas.openxmlformats.org/markup-compatibility/2006">
              <mc:Choice xmlns:v="urn:schemas-microsoft-com:vml" Requires="v">
                <p:oleObj spid="_x0000_s1070693" name="Equation" r:id="rId3" imgW="139700" imgH="203200" progId="Equation.3">
                  <p:embed/>
                </p:oleObj>
              </mc:Choice>
              <mc:Fallback>
                <p:oleObj name="Equation" r:id="rId3" imgW="139700" imgH="203200" progId="Equation.3">
                  <p:embed/>
                  <p:pic>
                    <p:nvPicPr>
                      <p:cNvPr id="0" name=""/>
                      <p:cNvPicPr/>
                      <p:nvPr/>
                    </p:nvPicPr>
                    <p:blipFill>
                      <a:blip r:embed="rId4"/>
                      <a:stretch>
                        <a:fillRect/>
                      </a:stretch>
                    </p:blipFill>
                    <p:spPr>
                      <a:xfrm>
                        <a:off x="1828800" y="1519535"/>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16412834"/>
              </p:ext>
            </p:extLst>
          </p:nvPr>
        </p:nvGraphicFramePr>
        <p:xfrm>
          <a:off x="2266950" y="1519535"/>
          <a:ext cx="323850" cy="400050"/>
        </p:xfrm>
        <a:graphic>
          <a:graphicData uri="http://schemas.openxmlformats.org/presentationml/2006/ole">
            <mc:AlternateContent xmlns:mc="http://schemas.openxmlformats.org/markup-compatibility/2006">
              <mc:Choice xmlns:v="urn:schemas-microsoft-com:vml" Requires="v">
                <p:oleObj spid="_x0000_s1070694" name="Equation" r:id="rId5" imgW="165100" imgH="203200" progId="Equation.3">
                  <p:embed/>
                </p:oleObj>
              </mc:Choice>
              <mc:Fallback>
                <p:oleObj name="Equation" r:id="rId5" imgW="165100" imgH="203200" progId="Equation.3">
                  <p:embed/>
                  <p:pic>
                    <p:nvPicPr>
                      <p:cNvPr id="0" name=""/>
                      <p:cNvPicPr/>
                      <p:nvPr/>
                    </p:nvPicPr>
                    <p:blipFill>
                      <a:blip r:embed="rId6"/>
                      <a:stretch>
                        <a:fillRect/>
                      </a:stretch>
                    </p:blipFill>
                    <p:spPr>
                      <a:xfrm>
                        <a:off x="2266950" y="1519535"/>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85717560"/>
              </p:ext>
            </p:extLst>
          </p:nvPr>
        </p:nvGraphicFramePr>
        <p:xfrm>
          <a:off x="3141663" y="1506835"/>
          <a:ext cx="300037" cy="425450"/>
        </p:xfrm>
        <a:graphic>
          <a:graphicData uri="http://schemas.openxmlformats.org/presentationml/2006/ole">
            <mc:AlternateContent xmlns:mc="http://schemas.openxmlformats.org/markup-compatibility/2006">
              <mc:Choice xmlns:v="urn:schemas-microsoft-com:vml" Requires="v">
                <p:oleObj spid="_x0000_s1070695" name="Equation" r:id="rId7" imgW="152400" imgH="215900" progId="Equation.3">
                  <p:embed/>
                </p:oleObj>
              </mc:Choice>
              <mc:Fallback>
                <p:oleObj name="Equation" r:id="rId7" imgW="152400" imgH="215900" progId="Equation.3">
                  <p:embed/>
                  <p:pic>
                    <p:nvPicPr>
                      <p:cNvPr id="0" name=""/>
                      <p:cNvPicPr/>
                      <p:nvPr/>
                    </p:nvPicPr>
                    <p:blipFill>
                      <a:blip r:embed="rId8"/>
                      <a:stretch>
                        <a:fillRect/>
                      </a:stretch>
                    </p:blipFill>
                    <p:spPr>
                      <a:xfrm>
                        <a:off x="3141663" y="1506835"/>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67668411"/>
              </p:ext>
            </p:extLst>
          </p:nvPr>
        </p:nvGraphicFramePr>
        <p:xfrm>
          <a:off x="4094163" y="1519535"/>
          <a:ext cx="325437" cy="400050"/>
        </p:xfrm>
        <a:graphic>
          <a:graphicData uri="http://schemas.openxmlformats.org/presentationml/2006/ole">
            <mc:AlternateContent xmlns:mc="http://schemas.openxmlformats.org/markup-compatibility/2006">
              <mc:Choice xmlns:v="urn:schemas-microsoft-com:vml" Requires="v">
                <p:oleObj spid="_x0000_s1070696"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4094163" y="1519535"/>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38191199"/>
              </p:ext>
            </p:extLst>
          </p:nvPr>
        </p:nvGraphicFramePr>
        <p:xfrm>
          <a:off x="4729163" y="1506835"/>
          <a:ext cx="300037" cy="425450"/>
        </p:xfrm>
        <a:graphic>
          <a:graphicData uri="http://schemas.openxmlformats.org/presentationml/2006/ole">
            <mc:AlternateContent xmlns:mc="http://schemas.openxmlformats.org/markup-compatibility/2006">
              <mc:Choice xmlns:v="urn:schemas-microsoft-com:vml" Requires="v">
                <p:oleObj spid="_x0000_s1070697" name="Equation" r:id="rId11" imgW="152400" imgH="215900" progId="Equation.3">
                  <p:embed/>
                </p:oleObj>
              </mc:Choice>
              <mc:Fallback>
                <p:oleObj name="Equation" r:id="rId11" imgW="152400" imgH="215900" progId="Equation.3">
                  <p:embed/>
                  <p:pic>
                    <p:nvPicPr>
                      <p:cNvPr id="0" name=""/>
                      <p:cNvPicPr/>
                      <p:nvPr/>
                    </p:nvPicPr>
                    <p:blipFill>
                      <a:blip r:embed="rId12"/>
                      <a:stretch>
                        <a:fillRect/>
                      </a:stretch>
                    </p:blipFill>
                    <p:spPr>
                      <a:xfrm>
                        <a:off x="4729163" y="1506835"/>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27948289"/>
              </p:ext>
            </p:extLst>
          </p:nvPr>
        </p:nvGraphicFramePr>
        <p:xfrm>
          <a:off x="5797550" y="1506835"/>
          <a:ext cx="323850" cy="425450"/>
        </p:xfrm>
        <a:graphic>
          <a:graphicData uri="http://schemas.openxmlformats.org/presentationml/2006/ole">
            <mc:AlternateContent xmlns:mc="http://schemas.openxmlformats.org/markup-compatibility/2006">
              <mc:Choice xmlns:v="urn:schemas-microsoft-com:vml" Requires="v">
                <p:oleObj spid="_x0000_s1070698" name="Equation" r:id="rId13" imgW="165100" imgH="215900" progId="Equation.3">
                  <p:embed/>
                </p:oleObj>
              </mc:Choice>
              <mc:Fallback>
                <p:oleObj name="Equation" r:id="rId13" imgW="165100" imgH="215900" progId="Equation.3">
                  <p:embed/>
                  <p:pic>
                    <p:nvPicPr>
                      <p:cNvPr id="0" name=""/>
                      <p:cNvPicPr/>
                      <p:nvPr/>
                    </p:nvPicPr>
                    <p:blipFill>
                      <a:blip r:embed="rId14"/>
                      <a:stretch>
                        <a:fillRect/>
                      </a:stretch>
                    </p:blipFill>
                    <p:spPr>
                      <a:xfrm>
                        <a:off x="5797550" y="1506835"/>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53451407"/>
              </p:ext>
            </p:extLst>
          </p:nvPr>
        </p:nvGraphicFramePr>
        <p:xfrm>
          <a:off x="1524000" y="2510135"/>
          <a:ext cx="298450" cy="400050"/>
        </p:xfrm>
        <a:graphic>
          <a:graphicData uri="http://schemas.openxmlformats.org/presentationml/2006/ole">
            <mc:AlternateContent xmlns:mc="http://schemas.openxmlformats.org/markup-compatibility/2006">
              <mc:Choice xmlns:v="urn:schemas-microsoft-com:vml" Requires="v">
                <p:oleObj spid="_x0000_s1070699" name="Equation" r:id="rId15" imgW="152400" imgH="203200" progId="Equation.3">
                  <p:embed/>
                </p:oleObj>
              </mc:Choice>
              <mc:Fallback>
                <p:oleObj name="Equation" r:id="rId15" imgW="152400" imgH="203200" progId="Equation.3">
                  <p:embed/>
                  <p:pic>
                    <p:nvPicPr>
                      <p:cNvPr id="0" name=""/>
                      <p:cNvPicPr/>
                      <p:nvPr/>
                    </p:nvPicPr>
                    <p:blipFill>
                      <a:blip r:embed="rId16"/>
                      <a:stretch>
                        <a:fillRect/>
                      </a:stretch>
                    </p:blipFill>
                    <p:spPr>
                      <a:xfrm>
                        <a:off x="1524000" y="2510135"/>
                        <a:ext cx="2984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92326777"/>
              </p:ext>
            </p:extLst>
          </p:nvPr>
        </p:nvGraphicFramePr>
        <p:xfrm>
          <a:off x="2343150" y="2510135"/>
          <a:ext cx="323850" cy="400050"/>
        </p:xfrm>
        <a:graphic>
          <a:graphicData uri="http://schemas.openxmlformats.org/presentationml/2006/ole">
            <mc:AlternateContent xmlns:mc="http://schemas.openxmlformats.org/markup-compatibility/2006">
              <mc:Choice xmlns:v="urn:schemas-microsoft-com:vml" Requires="v">
                <p:oleObj spid="_x0000_s1070700" name="Equation" r:id="rId17" imgW="165100" imgH="203200" progId="Equation.3">
                  <p:embed/>
                </p:oleObj>
              </mc:Choice>
              <mc:Fallback>
                <p:oleObj name="Equation" r:id="rId17" imgW="165100" imgH="203200" progId="Equation.3">
                  <p:embed/>
                  <p:pic>
                    <p:nvPicPr>
                      <p:cNvPr id="0" name=""/>
                      <p:cNvPicPr/>
                      <p:nvPr/>
                    </p:nvPicPr>
                    <p:blipFill>
                      <a:blip r:embed="rId18"/>
                      <a:stretch>
                        <a:fillRect/>
                      </a:stretch>
                    </p:blipFill>
                    <p:spPr>
                      <a:xfrm>
                        <a:off x="2343150" y="2510135"/>
                        <a:ext cx="3238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23058230"/>
              </p:ext>
            </p:extLst>
          </p:nvPr>
        </p:nvGraphicFramePr>
        <p:xfrm>
          <a:off x="3433763" y="2497435"/>
          <a:ext cx="300037" cy="425450"/>
        </p:xfrm>
        <a:graphic>
          <a:graphicData uri="http://schemas.openxmlformats.org/presentationml/2006/ole">
            <mc:AlternateContent xmlns:mc="http://schemas.openxmlformats.org/markup-compatibility/2006">
              <mc:Choice xmlns:v="urn:schemas-microsoft-com:vml" Requires="v">
                <p:oleObj spid="_x0000_s1070701" name="Equation" r:id="rId19" imgW="152400" imgH="215900" progId="Equation.3">
                  <p:embed/>
                </p:oleObj>
              </mc:Choice>
              <mc:Fallback>
                <p:oleObj name="Equation" r:id="rId19" imgW="152400" imgH="215900" progId="Equation.3">
                  <p:embed/>
                  <p:pic>
                    <p:nvPicPr>
                      <p:cNvPr id="0" name=""/>
                      <p:cNvPicPr/>
                      <p:nvPr/>
                    </p:nvPicPr>
                    <p:blipFill>
                      <a:blip r:embed="rId20"/>
                      <a:stretch>
                        <a:fillRect/>
                      </a:stretch>
                    </p:blipFill>
                    <p:spPr>
                      <a:xfrm>
                        <a:off x="3433763" y="2497435"/>
                        <a:ext cx="300037" cy="4254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8198615"/>
              </p:ext>
            </p:extLst>
          </p:nvPr>
        </p:nvGraphicFramePr>
        <p:xfrm>
          <a:off x="3810000" y="2510135"/>
          <a:ext cx="325437" cy="400050"/>
        </p:xfrm>
        <a:graphic>
          <a:graphicData uri="http://schemas.openxmlformats.org/presentationml/2006/ole">
            <mc:AlternateContent xmlns:mc="http://schemas.openxmlformats.org/markup-compatibility/2006">
              <mc:Choice xmlns:v="urn:schemas-microsoft-com:vml" Requires="v">
                <p:oleObj spid="_x0000_s1070702" name="Equation" r:id="rId21" imgW="165100" imgH="203200" progId="Equation.3">
                  <p:embed/>
                </p:oleObj>
              </mc:Choice>
              <mc:Fallback>
                <p:oleObj name="Equation" r:id="rId21" imgW="165100" imgH="203200" progId="Equation.3">
                  <p:embed/>
                  <p:pic>
                    <p:nvPicPr>
                      <p:cNvPr id="0" name=""/>
                      <p:cNvPicPr/>
                      <p:nvPr/>
                    </p:nvPicPr>
                    <p:blipFill>
                      <a:blip r:embed="rId22"/>
                      <a:stretch>
                        <a:fillRect/>
                      </a:stretch>
                    </p:blipFill>
                    <p:spPr>
                      <a:xfrm>
                        <a:off x="3810000" y="2510135"/>
                        <a:ext cx="325437" cy="4000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87719683"/>
              </p:ext>
            </p:extLst>
          </p:nvPr>
        </p:nvGraphicFramePr>
        <p:xfrm>
          <a:off x="4267200" y="2497435"/>
          <a:ext cx="323850" cy="425450"/>
        </p:xfrm>
        <a:graphic>
          <a:graphicData uri="http://schemas.openxmlformats.org/presentationml/2006/ole">
            <mc:AlternateContent xmlns:mc="http://schemas.openxmlformats.org/markup-compatibility/2006">
              <mc:Choice xmlns:v="urn:schemas-microsoft-com:vml" Requires="v">
                <p:oleObj spid="_x0000_s1070703" name="Equation" r:id="rId23" imgW="165100" imgH="215900" progId="Equation.3">
                  <p:embed/>
                </p:oleObj>
              </mc:Choice>
              <mc:Fallback>
                <p:oleObj name="Equation" r:id="rId23" imgW="165100" imgH="215900" progId="Equation.3">
                  <p:embed/>
                  <p:pic>
                    <p:nvPicPr>
                      <p:cNvPr id="0" name=""/>
                      <p:cNvPicPr/>
                      <p:nvPr/>
                    </p:nvPicPr>
                    <p:blipFill>
                      <a:blip r:embed="rId24"/>
                      <a:stretch>
                        <a:fillRect/>
                      </a:stretch>
                    </p:blipFill>
                    <p:spPr>
                      <a:xfrm>
                        <a:off x="4267200" y="2497435"/>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16807517"/>
              </p:ext>
            </p:extLst>
          </p:nvPr>
        </p:nvGraphicFramePr>
        <p:xfrm>
          <a:off x="4857750" y="2510135"/>
          <a:ext cx="323850" cy="425450"/>
        </p:xfrm>
        <a:graphic>
          <a:graphicData uri="http://schemas.openxmlformats.org/presentationml/2006/ole">
            <mc:AlternateContent xmlns:mc="http://schemas.openxmlformats.org/markup-compatibility/2006">
              <mc:Choice xmlns:v="urn:schemas-microsoft-com:vml" Requires="v">
                <p:oleObj spid="_x0000_s1070704" name="Equation" r:id="rId25" imgW="165100" imgH="215900" progId="Equation.3">
                  <p:embed/>
                </p:oleObj>
              </mc:Choice>
              <mc:Fallback>
                <p:oleObj name="Equation" r:id="rId25" imgW="165100" imgH="215900" progId="Equation.3">
                  <p:embed/>
                  <p:pic>
                    <p:nvPicPr>
                      <p:cNvPr id="0" name=""/>
                      <p:cNvPicPr/>
                      <p:nvPr/>
                    </p:nvPicPr>
                    <p:blipFill>
                      <a:blip r:embed="rId26"/>
                      <a:stretch>
                        <a:fillRect/>
                      </a:stretch>
                    </p:blipFill>
                    <p:spPr>
                      <a:xfrm>
                        <a:off x="4857750" y="2510135"/>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815029400"/>
              </p:ext>
            </p:extLst>
          </p:nvPr>
        </p:nvGraphicFramePr>
        <p:xfrm>
          <a:off x="5695950" y="2510135"/>
          <a:ext cx="323850" cy="400050"/>
        </p:xfrm>
        <a:graphic>
          <a:graphicData uri="http://schemas.openxmlformats.org/presentationml/2006/ole">
            <mc:AlternateContent xmlns:mc="http://schemas.openxmlformats.org/markup-compatibility/2006">
              <mc:Choice xmlns:v="urn:schemas-microsoft-com:vml" Requires="v">
                <p:oleObj spid="_x0000_s1070705" name="Equation" r:id="rId27" imgW="165100" imgH="203200" progId="Equation.3">
                  <p:embed/>
                </p:oleObj>
              </mc:Choice>
              <mc:Fallback>
                <p:oleObj name="Equation" r:id="rId27" imgW="165100" imgH="203200" progId="Equation.3">
                  <p:embed/>
                  <p:pic>
                    <p:nvPicPr>
                      <p:cNvPr id="0" name=""/>
                      <p:cNvPicPr/>
                      <p:nvPr/>
                    </p:nvPicPr>
                    <p:blipFill>
                      <a:blip r:embed="rId28"/>
                      <a:stretch>
                        <a:fillRect/>
                      </a:stretch>
                    </p:blipFill>
                    <p:spPr>
                      <a:xfrm>
                        <a:off x="5695950" y="2510135"/>
                        <a:ext cx="323850" cy="400050"/>
                      </a:xfrm>
                      <a:prstGeom prst="rect">
                        <a:avLst/>
                      </a:prstGeom>
                    </p:spPr>
                  </p:pic>
                </p:oleObj>
              </mc:Fallback>
            </mc:AlternateContent>
          </a:graphicData>
        </a:graphic>
      </p:graphicFrame>
      <p:cxnSp>
        <p:nvCxnSpPr>
          <p:cNvPr id="19" name="Straight Arrow Connector 18"/>
          <p:cNvCxnSpPr/>
          <p:nvPr/>
        </p:nvCxnSpPr>
        <p:spPr bwMode="auto">
          <a:xfrm flipV="1">
            <a:off x="25146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0" name="Straight Arrow Connector 19"/>
          <p:cNvCxnSpPr/>
          <p:nvPr/>
        </p:nvCxnSpPr>
        <p:spPr bwMode="auto">
          <a:xfrm flipV="1">
            <a:off x="16764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1" name="Straight Arrow Connector 20"/>
          <p:cNvCxnSpPr/>
          <p:nvPr/>
        </p:nvCxnSpPr>
        <p:spPr bwMode="auto">
          <a:xfrm flipV="1">
            <a:off x="3657600" y="1900535"/>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2" name="Object 21"/>
          <p:cNvGraphicFramePr>
            <a:graphicFrameLocks noChangeAspect="1"/>
          </p:cNvGraphicFramePr>
          <p:nvPr>
            <p:extLst>
              <p:ext uri="{D42A27DB-BD31-4B8C-83A1-F6EECF244321}">
                <p14:modId xmlns:p14="http://schemas.microsoft.com/office/powerpoint/2010/main" val="2894737457"/>
              </p:ext>
            </p:extLst>
          </p:nvPr>
        </p:nvGraphicFramePr>
        <p:xfrm>
          <a:off x="1041400" y="1506835"/>
          <a:ext cx="325438" cy="425450"/>
        </p:xfrm>
        <a:graphic>
          <a:graphicData uri="http://schemas.openxmlformats.org/presentationml/2006/ole">
            <mc:AlternateContent xmlns:mc="http://schemas.openxmlformats.org/markup-compatibility/2006">
              <mc:Choice xmlns:v="urn:schemas-microsoft-com:vml" Requires="v">
                <p:oleObj spid="_x0000_s1070706" name="Equation" r:id="rId29" imgW="165100" imgH="215900" progId="Equation.3">
                  <p:embed/>
                </p:oleObj>
              </mc:Choice>
              <mc:Fallback>
                <p:oleObj name="Equation" r:id="rId29" imgW="165100" imgH="215900" progId="Equation.3">
                  <p:embed/>
                  <p:pic>
                    <p:nvPicPr>
                      <p:cNvPr id="0" name=""/>
                      <p:cNvPicPr/>
                      <p:nvPr/>
                    </p:nvPicPr>
                    <p:blipFill>
                      <a:blip r:embed="rId30"/>
                      <a:stretch>
                        <a:fillRect/>
                      </a:stretch>
                    </p:blipFill>
                    <p:spPr>
                      <a:xfrm>
                        <a:off x="1041400" y="1506835"/>
                        <a:ext cx="325438" cy="425450"/>
                      </a:xfrm>
                      <a:prstGeom prst="rect">
                        <a:avLst/>
                      </a:prstGeom>
                    </p:spPr>
                  </p:pic>
                </p:oleObj>
              </mc:Fallback>
            </mc:AlternateContent>
          </a:graphicData>
        </a:graphic>
      </p:graphicFrame>
      <p:cxnSp>
        <p:nvCxnSpPr>
          <p:cNvPr id="23" name="Straight Arrow Connector 22"/>
          <p:cNvCxnSpPr/>
          <p:nvPr/>
        </p:nvCxnSpPr>
        <p:spPr bwMode="auto">
          <a:xfrm flipV="1">
            <a:off x="41148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4" name="Straight Arrow Connector 23"/>
          <p:cNvCxnSpPr/>
          <p:nvPr/>
        </p:nvCxnSpPr>
        <p:spPr bwMode="auto">
          <a:xfrm flipV="1">
            <a:off x="51054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5" name="Straight Arrow Connector 24"/>
          <p:cNvCxnSpPr/>
          <p:nvPr/>
        </p:nvCxnSpPr>
        <p:spPr bwMode="auto">
          <a:xfrm flipV="1">
            <a:off x="5943600" y="1900535"/>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6" name="Straight Arrow Connector 25"/>
          <p:cNvCxnSpPr/>
          <p:nvPr/>
        </p:nvCxnSpPr>
        <p:spPr bwMode="auto">
          <a:xfrm flipV="1">
            <a:off x="4572000" y="1900535"/>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7" name="Object 26"/>
          <p:cNvGraphicFramePr>
            <a:graphicFrameLocks noChangeAspect="1"/>
          </p:cNvGraphicFramePr>
          <p:nvPr>
            <p:extLst>
              <p:ext uri="{D42A27DB-BD31-4B8C-83A1-F6EECF244321}">
                <p14:modId xmlns:p14="http://schemas.microsoft.com/office/powerpoint/2010/main" val="2396544217"/>
              </p:ext>
            </p:extLst>
          </p:nvPr>
        </p:nvGraphicFramePr>
        <p:xfrm>
          <a:off x="1447800" y="76200"/>
          <a:ext cx="5476876" cy="900113"/>
        </p:xfrm>
        <a:graphic>
          <a:graphicData uri="http://schemas.openxmlformats.org/presentationml/2006/ole">
            <mc:AlternateContent xmlns:mc="http://schemas.openxmlformats.org/markup-compatibility/2006">
              <mc:Choice xmlns:v="urn:schemas-microsoft-com:vml" Requires="v">
                <p:oleObj spid="_x0000_s1070707" name="Equation" r:id="rId31" imgW="2781300" imgH="457200" progId="Equation.3">
                  <p:embed/>
                </p:oleObj>
              </mc:Choice>
              <mc:Fallback>
                <p:oleObj name="Equation" r:id="rId31" imgW="2781300" imgH="457200" progId="Equation.3">
                  <p:embed/>
                  <p:pic>
                    <p:nvPicPr>
                      <p:cNvPr id="0" name=""/>
                      <p:cNvPicPr/>
                      <p:nvPr/>
                    </p:nvPicPr>
                    <p:blipFill>
                      <a:blip r:embed="rId32"/>
                      <a:stretch>
                        <a:fillRect/>
                      </a:stretch>
                    </p:blipFill>
                    <p:spPr>
                      <a:xfrm>
                        <a:off x="1447800" y="76200"/>
                        <a:ext cx="5476876" cy="900113"/>
                      </a:xfrm>
                      <a:prstGeom prst="rect">
                        <a:avLst/>
                      </a:prstGeom>
                    </p:spPr>
                  </p:pic>
                </p:oleObj>
              </mc:Fallback>
            </mc:AlternateContent>
          </a:graphicData>
        </a:graphic>
      </p:graphicFrame>
      <p:sp>
        <p:nvSpPr>
          <p:cNvPr id="28" name="Rectangle 27"/>
          <p:cNvSpPr>
            <a:spLocks noChangeArrowheads="1"/>
          </p:cNvSpPr>
          <p:nvPr/>
        </p:nvSpPr>
        <p:spPr bwMode="auto">
          <a:xfrm>
            <a:off x="1549400" y="44196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smtClean="0"/>
              <a:t>And the program has been implemented</a:t>
            </a:r>
            <a:endParaRPr lang="en-US" sz="2400" dirty="0"/>
          </a:p>
        </p:txBody>
      </p:sp>
      <p:sp>
        <p:nvSpPr>
          <p:cNvPr id="29" name="Text Box 14"/>
          <p:cNvSpPr txBox="1">
            <a:spLocks noChangeArrowheads="1"/>
          </p:cNvSpPr>
          <p:nvPr/>
        </p:nvSpPr>
        <p:spPr bwMode="auto">
          <a:xfrm>
            <a:off x="1397000" y="62484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application en </a:t>
            </a:r>
            <a:r>
              <a:rPr lang="en-US" altLang="ja-JP" sz="2400" dirty="0" err="1" smtClean="0">
                <a:latin typeface="Tahoma" pitchFamily="-111" charset="0"/>
                <a:ea typeface="ＭＳ Ｐゴシック" pitchFamily="-111" charset="-128"/>
                <a:cs typeface="ＭＳ Ｐゴシック" pitchFamily="-111" charset="-128"/>
              </a:rPr>
              <a:t>programme</a:t>
            </a:r>
            <a:r>
              <a:rPr lang="en-US" altLang="ja-JP" sz="2400" dirty="0" smtClean="0">
                <a:latin typeface="Tahoma" pitchFamily="-111" charset="0"/>
                <a:ea typeface="ＭＳ Ｐゴシック" pitchFamily="-111" charset="-128"/>
                <a:cs typeface="ＭＳ Ｐゴシック" pitchFamily="-111" charset="-128"/>
              </a:rPr>
              <a:t> Le </a:t>
            </a:r>
            <a:r>
              <a:rPr lang="en-US" altLang="ja-JP" sz="2400" dirty="0" err="1" smtClean="0">
                <a:latin typeface="Tahoma" pitchFamily="-111" charset="0"/>
                <a:ea typeface="ＭＳ Ｐゴシック" pitchFamily="-111" charset="-128"/>
                <a:cs typeface="ＭＳ Ｐゴシック" pitchFamily="-111" charset="-128"/>
              </a:rPr>
              <a:t>mis</a:t>
            </a:r>
            <a:r>
              <a:rPr lang="en-US" altLang="ja-JP" sz="2400" dirty="0" smtClean="0">
                <a:latin typeface="Tahoma" pitchFamily="-111" charset="0"/>
                <a:ea typeface="ＭＳ Ｐゴシック" pitchFamily="-111" charset="-128"/>
                <a:cs typeface="ＭＳ Ｐゴシック" pitchFamily="-111" charset="-128"/>
              </a:rPr>
              <a:t> </a:t>
            </a:r>
            <a:r>
              <a:rPr lang="en-US" altLang="ja-JP" sz="2400" dirty="0" err="1" smtClean="0">
                <a:latin typeface="Tahoma" pitchFamily="-111" charset="0"/>
                <a:ea typeface="ＭＳ Ｐゴシック" pitchFamily="-111" charset="-128"/>
                <a:cs typeface="ＭＳ Ｐゴシック" pitchFamily="-111" charset="-128"/>
              </a:rPr>
              <a:t>ete</a:t>
            </a:r>
            <a:r>
              <a:rPr lang="en-US" altLang="ja-JP" sz="2400" dirty="0" smtClean="0">
                <a:latin typeface="Tahoma" pitchFamily="-111" charset="0"/>
                <a:ea typeface="ＭＳ Ｐゴシック" pitchFamily="-111" charset="-128"/>
                <a:cs typeface="ＭＳ Ｐゴシック" pitchFamily="-111" charset="-128"/>
              </a:rPr>
              <a:t> a</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1822699780"/>
              </p:ext>
            </p:extLst>
          </p:nvPr>
        </p:nvGraphicFramePr>
        <p:xfrm>
          <a:off x="1854200" y="4800600"/>
          <a:ext cx="274637" cy="400050"/>
        </p:xfrm>
        <a:graphic>
          <a:graphicData uri="http://schemas.openxmlformats.org/presentationml/2006/ole">
            <mc:AlternateContent xmlns:mc="http://schemas.openxmlformats.org/markup-compatibility/2006">
              <mc:Choice xmlns:v="urn:schemas-microsoft-com:vml" Requires="v">
                <p:oleObj spid="_x0000_s1070708" name="Equation" r:id="rId33" imgW="139700" imgH="203200" progId="Equation.3">
                  <p:embed/>
                </p:oleObj>
              </mc:Choice>
              <mc:Fallback>
                <p:oleObj name="Equation" r:id="rId33" imgW="139700" imgH="203200" progId="Equation.3">
                  <p:embed/>
                  <p:pic>
                    <p:nvPicPr>
                      <p:cNvPr id="0" name=""/>
                      <p:cNvPicPr/>
                      <p:nvPr/>
                    </p:nvPicPr>
                    <p:blipFill>
                      <a:blip r:embed="rId4"/>
                      <a:stretch>
                        <a:fillRect/>
                      </a:stretch>
                    </p:blipFill>
                    <p:spPr>
                      <a:xfrm>
                        <a:off x="1854200" y="4800600"/>
                        <a:ext cx="274637" cy="4000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7231328"/>
              </p:ext>
            </p:extLst>
          </p:nvPr>
        </p:nvGraphicFramePr>
        <p:xfrm>
          <a:off x="2292350" y="4800600"/>
          <a:ext cx="323850" cy="400050"/>
        </p:xfrm>
        <a:graphic>
          <a:graphicData uri="http://schemas.openxmlformats.org/presentationml/2006/ole">
            <mc:AlternateContent xmlns:mc="http://schemas.openxmlformats.org/markup-compatibility/2006">
              <mc:Choice xmlns:v="urn:schemas-microsoft-com:vml" Requires="v">
                <p:oleObj spid="_x0000_s1070709" name="Equation" r:id="rId34" imgW="165100" imgH="203200" progId="Equation.3">
                  <p:embed/>
                </p:oleObj>
              </mc:Choice>
              <mc:Fallback>
                <p:oleObj name="Equation" r:id="rId34" imgW="165100" imgH="203200" progId="Equation.3">
                  <p:embed/>
                  <p:pic>
                    <p:nvPicPr>
                      <p:cNvPr id="0" name=""/>
                      <p:cNvPicPr/>
                      <p:nvPr/>
                    </p:nvPicPr>
                    <p:blipFill>
                      <a:blip r:embed="rId6"/>
                      <a:stretch>
                        <a:fillRect/>
                      </a:stretch>
                    </p:blipFill>
                    <p:spPr>
                      <a:xfrm>
                        <a:off x="2292350" y="48006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520834968"/>
              </p:ext>
            </p:extLst>
          </p:nvPr>
        </p:nvGraphicFramePr>
        <p:xfrm>
          <a:off x="3167063" y="4787900"/>
          <a:ext cx="300037" cy="425450"/>
        </p:xfrm>
        <a:graphic>
          <a:graphicData uri="http://schemas.openxmlformats.org/presentationml/2006/ole">
            <mc:AlternateContent xmlns:mc="http://schemas.openxmlformats.org/markup-compatibility/2006">
              <mc:Choice xmlns:v="urn:schemas-microsoft-com:vml" Requires="v">
                <p:oleObj spid="_x0000_s1070710" name="Equation" r:id="rId35" imgW="152400" imgH="215900" progId="Equation.3">
                  <p:embed/>
                </p:oleObj>
              </mc:Choice>
              <mc:Fallback>
                <p:oleObj name="Equation" r:id="rId35" imgW="152400" imgH="215900" progId="Equation.3">
                  <p:embed/>
                  <p:pic>
                    <p:nvPicPr>
                      <p:cNvPr id="0" name=""/>
                      <p:cNvPicPr/>
                      <p:nvPr/>
                    </p:nvPicPr>
                    <p:blipFill>
                      <a:blip r:embed="rId8"/>
                      <a:stretch>
                        <a:fillRect/>
                      </a:stretch>
                    </p:blipFill>
                    <p:spPr>
                      <a:xfrm>
                        <a:off x="3167063" y="4787900"/>
                        <a:ext cx="300037" cy="42545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18042360"/>
              </p:ext>
            </p:extLst>
          </p:nvPr>
        </p:nvGraphicFramePr>
        <p:xfrm>
          <a:off x="4119563" y="4800600"/>
          <a:ext cx="325437" cy="400050"/>
        </p:xfrm>
        <a:graphic>
          <a:graphicData uri="http://schemas.openxmlformats.org/presentationml/2006/ole">
            <mc:AlternateContent xmlns:mc="http://schemas.openxmlformats.org/markup-compatibility/2006">
              <mc:Choice xmlns:v="urn:schemas-microsoft-com:vml" Requires="v">
                <p:oleObj spid="_x0000_s1070711" name="Equation" r:id="rId36" imgW="165100" imgH="203200" progId="Equation.3">
                  <p:embed/>
                </p:oleObj>
              </mc:Choice>
              <mc:Fallback>
                <p:oleObj name="Equation" r:id="rId36" imgW="165100" imgH="203200" progId="Equation.3">
                  <p:embed/>
                  <p:pic>
                    <p:nvPicPr>
                      <p:cNvPr id="0" name=""/>
                      <p:cNvPicPr/>
                      <p:nvPr/>
                    </p:nvPicPr>
                    <p:blipFill>
                      <a:blip r:embed="rId10"/>
                      <a:stretch>
                        <a:fillRect/>
                      </a:stretch>
                    </p:blipFill>
                    <p:spPr>
                      <a:xfrm>
                        <a:off x="4119563" y="4800600"/>
                        <a:ext cx="325437" cy="40005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52033605"/>
              </p:ext>
            </p:extLst>
          </p:nvPr>
        </p:nvGraphicFramePr>
        <p:xfrm>
          <a:off x="4754563" y="4787900"/>
          <a:ext cx="300037" cy="425450"/>
        </p:xfrm>
        <a:graphic>
          <a:graphicData uri="http://schemas.openxmlformats.org/presentationml/2006/ole">
            <mc:AlternateContent xmlns:mc="http://schemas.openxmlformats.org/markup-compatibility/2006">
              <mc:Choice xmlns:v="urn:schemas-microsoft-com:vml" Requires="v">
                <p:oleObj spid="_x0000_s1070712" name="Equation" r:id="rId37" imgW="152400" imgH="215900" progId="Equation.3">
                  <p:embed/>
                </p:oleObj>
              </mc:Choice>
              <mc:Fallback>
                <p:oleObj name="Equation" r:id="rId37" imgW="152400" imgH="215900" progId="Equation.3">
                  <p:embed/>
                  <p:pic>
                    <p:nvPicPr>
                      <p:cNvPr id="0" name=""/>
                      <p:cNvPicPr/>
                      <p:nvPr/>
                    </p:nvPicPr>
                    <p:blipFill>
                      <a:blip r:embed="rId12"/>
                      <a:stretch>
                        <a:fillRect/>
                      </a:stretch>
                    </p:blipFill>
                    <p:spPr>
                      <a:xfrm>
                        <a:off x="4754563" y="4787900"/>
                        <a:ext cx="300037" cy="42545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201699593"/>
              </p:ext>
            </p:extLst>
          </p:nvPr>
        </p:nvGraphicFramePr>
        <p:xfrm>
          <a:off x="5822950" y="4787900"/>
          <a:ext cx="323850" cy="425450"/>
        </p:xfrm>
        <a:graphic>
          <a:graphicData uri="http://schemas.openxmlformats.org/presentationml/2006/ole">
            <mc:AlternateContent xmlns:mc="http://schemas.openxmlformats.org/markup-compatibility/2006">
              <mc:Choice xmlns:v="urn:schemas-microsoft-com:vml" Requires="v">
                <p:oleObj spid="_x0000_s1070713" name="Equation" r:id="rId38" imgW="165100" imgH="215900" progId="Equation.3">
                  <p:embed/>
                </p:oleObj>
              </mc:Choice>
              <mc:Fallback>
                <p:oleObj name="Equation" r:id="rId38" imgW="165100" imgH="215900" progId="Equation.3">
                  <p:embed/>
                  <p:pic>
                    <p:nvPicPr>
                      <p:cNvPr id="0" name=""/>
                      <p:cNvPicPr/>
                      <p:nvPr/>
                    </p:nvPicPr>
                    <p:blipFill>
                      <a:blip r:embed="rId14"/>
                      <a:stretch>
                        <a:fillRect/>
                      </a:stretch>
                    </p:blipFill>
                    <p:spPr>
                      <a:xfrm>
                        <a:off x="5822950" y="4787900"/>
                        <a:ext cx="323850" cy="425450"/>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89785708"/>
              </p:ext>
            </p:extLst>
          </p:nvPr>
        </p:nvGraphicFramePr>
        <p:xfrm>
          <a:off x="1549400" y="5791200"/>
          <a:ext cx="298450" cy="400050"/>
        </p:xfrm>
        <a:graphic>
          <a:graphicData uri="http://schemas.openxmlformats.org/presentationml/2006/ole">
            <mc:AlternateContent xmlns:mc="http://schemas.openxmlformats.org/markup-compatibility/2006">
              <mc:Choice xmlns:v="urn:schemas-microsoft-com:vml" Requires="v">
                <p:oleObj spid="_x0000_s1070714" name="Equation" r:id="rId39" imgW="152400" imgH="203200" progId="Equation.3">
                  <p:embed/>
                </p:oleObj>
              </mc:Choice>
              <mc:Fallback>
                <p:oleObj name="Equation" r:id="rId39" imgW="152400" imgH="203200" progId="Equation.3">
                  <p:embed/>
                  <p:pic>
                    <p:nvPicPr>
                      <p:cNvPr id="0" name=""/>
                      <p:cNvPicPr/>
                      <p:nvPr/>
                    </p:nvPicPr>
                    <p:blipFill>
                      <a:blip r:embed="rId16"/>
                      <a:stretch>
                        <a:fillRect/>
                      </a:stretch>
                    </p:blipFill>
                    <p:spPr>
                      <a:xfrm>
                        <a:off x="1549400" y="5791200"/>
                        <a:ext cx="298450" cy="40005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154204883"/>
              </p:ext>
            </p:extLst>
          </p:nvPr>
        </p:nvGraphicFramePr>
        <p:xfrm>
          <a:off x="3073400" y="5791200"/>
          <a:ext cx="323850" cy="400050"/>
        </p:xfrm>
        <a:graphic>
          <a:graphicData uri="http://schemas.openxmlformats.org/presentationml/2006/ole">
            <mc:AlternateContent xmlns:mc="http://schemas.openxmlformats.org/markup-compatibility/2006">
              <mc:Choice xmlns:v="urn:schemas-microsoft-com:vml" Requires="v">
                <p:oleObj spid="_x0000_s1070715" name="Equation" r:id="rId40" imgW="165100" imgH="203200" progId="Equation.3">
                  <p:embed/>
                </p:oleObj>
              </mc:Choice>
              <mc:Fallback>
                <p:oleObj name="Equation" r:id="rId40" imgW="165100" imgH="203200" progId="Equation.3">
                  <p:embed/>
                  <p:pic>
                    <p:nvPicPr>
                      <p:cNvPr id="0" name=""/>
                      <p:cNvPicPr/>
                      <p:nvPr/>
                    </p:nvPicPr>
                    <p:blipFill>
                      <a:blip r:embed="rId18"/>
                      <a:stretch>
                        <a:fillRect/>
                      </a:stretch>
                    </p:blipFill>
                    <p:spPr>
                      <a:xfrm>
                        <a:off x="3073400" y="5791200"/>
                        <a:ext cx="323850" cy="4000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4141777224"/>
              </p:ext>
            </p:extLst>
          </p:nvPr>
        </p:nvGraphicFramePr>
        <p:xfrm>
          <a:off x="4140200" y="5791200"/>
          <a:ext cx="300037" cy="425450"/>
        </p:xfrm>
        <a:graphic>
          <a:graphicData uri="http://schemas.openxmlformats.org/presentationml/2006/ole">
            <mc:AlternateContent xmlns:mc="http://schemas.openxmlformats.org/markup-compatibility/2006">
              <mc:Choice xmlns:v="urn:schemas-microsoft-com:vml" Requires="v">
                <p:oleObj spid="_x0000_s1070716" name="Equation" r:id="rId41" imgW="152400" imgH="215900" progId="Equation.3">
                  <p:embed/>
                </p:oleObj>
              </mc:Choice>
              <mc:Fallback>
                <p:oleObj name="Equation" r:id="rId41" imgW="152400" imgH="215900" progId="Equation.3">
                  <p:embed/>
                  <p:pic>
                    <p:nvPicPr>
                      <p:cNvPr id="0" name=""/>
                      <p:cNvPicPr/>
                      <p:nvPr/>
                    </p:nvPicPr>
                    <p:blipFill>
                      <a:blip r:embed="rId20"/>
                      <a:stretch>
                        <a:fillRect/>
                      </a:stretch>
                    </p:blipFill>
                    <p:spPr>
                      <a:xfrm>
                        <a:off x="4140200" y="5791200"/>
                        <a:ext cx="300037" cy="42545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493413439"/>
              </p:ext>
            </p:extLst>
          </p:nvPr>
        </p:nvGraphicFramePr>
        <p:xfrm>
          <a:off x="5130800" y="5867400"/>
          <a:ext cx="325437" cy="400050"/>
        </p:xfrm>
        <a:graphic>
          <a:graphicData uri="http://schemas.openxmlformats.org/presentationml/2006/ole">
            <mc:AlternateContent xmlns:mc="http://schemas.openxmlformats.org/markup-compatibility/2006">
              <mc:Choice xmlns:v="urn:schemas-microsoft-com:vml" Requires="v">
                <p:oleObj spid="_x0000_s1070717" name="Equation" r:id="rId42" imgW="165100" imgH="203200" progId="Equation.3">
                  <p:embed/>
                </p:oleObj>
              </mc:Choice>
              <mc:Fallback>
                <p:oleObj name="Equation" r:id="rId42" imgW="165100" imgH="203200" progId="Equation.3">
                  <p:embed/>
                  <p:pic>
                    <p:nvPicPr>
                      <p:cNvPr id="0" name=""/>
                      <p:cNvPicPr/>
                      <p:nvPr/>
                    </p:nvPicPr>
                    <p:blipFill>
                      <a:blip r:embed="rId22"/>
                      <a:stretch>
                        <a:fillRect/>
                      </a:stretch>
                    </p:blipFill>
                    <p:spPr>
                      <a:xfrm>
                        <a:off x="5130800" y="5867400"/>
                        <a:ext cx="325437" cy="4000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18608978"/>
              </p:ext>
            </p:extLst>
          </p:nvPr>
        </p:nvGraphicFramePr>
        <p:xfrm>
          <a:off x="5664200" y="5867400"/>
          <a:ext cx="323850" cy="425450"/>
        </p:xfrm>
        <a:graphic>
          <a:graphicData uri="http://schemas.openxmlformats.org/presentationml/2006/ole">
            <mc:AlternateContent xmlns:mc="http://schemas.openxmlformats.org/markup-compatibility/2006">
              <mc:Choice xmlns:v="urn:schemas-microsoft-com:vml" Requires="v">
                <p:oleObj spid="_x0000_s1070718" name="Equation" r:id="rId43" imgW="165100" imgH="215900" progId="Equation.3">
                  <p:embed/>
                </p:oleObj>
              </mc:Choice>
              <mc:Fallback>
                <p:oleObj name="Equation" r:id="rId43" imgW="165100" imgH="215900" progId="Equation.3">
                  <p:embed/>
                  <p:pic>
                    <p:nvPicPr>
                      <p:cNvPr id="0" name=""/>
                      <p:cNvPicPr/>
                      <p:nvPr/>
                    </p:nvPicPr>
                    <p:blipFill>
                      <a:blip r:embed="rId24"/>
                      <a:stretch>
                        <a:fillRect/>
                      </a:stretch>
                    </p:blipFill>
                    <p:spPr>
                      <a:xfrm>
                        <a:off x="5664200" y="5867400"/>
                        <a:ext cx="323850" cy="425450"/>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530620206"/>
              </p:ext>
            </p:extLst>
          </p:nvPr>
        </p:nvGraphicFramePr>
        <p:xfrm>
          <a:off x="6102350" y="5867400"/>
          <a:ext cx="323850" cy="425450"/>
        </p:xfrm>
        <a:graphic>
          <a:graphicData uri="http://schemas.openxmlformats.org/presentationml/2006/ole">
            <mc:AlternateContent xmlns:mc="http://schemas.openxmlformats.org/markup-compatibility/2006">
              <mc:Choice xmlns:v="urn:schemas-microsoft-com:vml" Requires="v">
                <p:oleObj spid="_x0000_s1070719" name="Equation" r:id="rId44" imgW="165100" imgH="215900" progId="Equation.3">
                  <p:embed/>
                </p:oleObj>
              </mc:Choice>
              <mc:Fallback>
                <p:oleObj name="Equation" r:id="rId44" imgW="165100" imgH="215900" progId="Equation.3">
                  <p:embed/>
                  <p:pic>
                    <p:nvPicPr>
                      <p:cNvPr id="0" name=""/>
                      <p:cNvPicPr/>
                      <p:nvPr/>
                    </p:nvPicPr>
                    <p:blipFill>
                      <a:blip r:embed="rId26"/>
                      <a:stretch>
                        <a:fillRect/>
                      </a:stretch>
                    </p:blipFill>
                    <p:spPr>
                      <a:xfrm>
                        <a:off x="6102350" y="5867400"/>
                        <a:ext cx="323850" cy="425450"/>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873667734"/>
              </p:ext>
            </p:extLst>
          </p:nvPr>
        </p:nvGraphicFramePr>
        <p:xfrm>
          <a:off x="6502400" y="5867400"/>
          <a:ext cx="323850" cy="400050"/>
        </p:xfrm>
        <a:graphic>
          <a:graphicData uri="http://schemas.openxmlformats.org/presentationml/2006/ole">
            <mc:AlternateContent xmlns:mc="http://schemas.openxmlformats.org/markup-compatibility/2006">
              <mc:Choice xmlns:v="urn:schemas-microsoft-com:vml" Requires="v">
                <p:oleObj spid="_x0000_s1070720" name="Equation" r:id="rId45" imgW="165100" imgH="203200" progId="Equation.3">
                  <p:embed/>
                </p:oleObj>
              </mc:Choice>
              <mc:Fallback>
                <p:oleObj name="Equation" r:id="rId45" imgW="165100" imgH="203200" progId="Equation.3">
                  <p:embed/>
                  <p:pic>
                    <p:nvPicPr>
                      <p:cNvPr id="0" name=""/>
                      <p:cNvPicPr/>
                      <p:nvPr/>
                    </p:nvPicPr>
                    <p:blipFill>
                      <a:blip r:embed="rId28"/>
                      <a:stretch>
                        <a:fillRect/>
                      </a:stretch>
                    </p:blipFill>
                    <p:spPr>
                      <a:xfrm>
                        <a:off x="6502400" y="5867400"/>
                        <a:ext cx="323850" cy="400050"/>
                      </a:xfrm>
                      <a:prstGeom prst="rect">
                        <a:avLst/>
                      </a:prstGeom>
                    </p:spPr>
                  </p:pic>
                </p:oleObj>
              </mc:Fallback>
            </mc:AlternateContent>
          </a:graphicData>
        </a:graphic>
      </p:graphicFrame>
      <p:cxnSp>
        <p:nvCxnSpPr>
          <p:cNvPr id="43" name="Straight Arrow Connector 42"/>
          <p:cNvCxnSpPr/>
          <p:nvPr/>
        </p:nvCxnSpPr>
        <p:spPr bwMode="auto">
          <a:xfrm flipV="1">
            <a:off x="3225800" y="5257800"/>
            <a:ext cx="2667000" cy="533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4" name="Straight Arrow Connector 43"/>
          <p:cNvCxnSpPr/>
          <p:nvPr/>
        </p:nvCxnSpPr>
        <p:spPr bwMode="auto">
          <a:xfrm flipV="1">
            <a:off x="1701800" y="5181600"/>
            <a:ext cx="4114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5" name="Straight Arrow Connector 44"/>
          <p:cNvCxnSpPr>
            <a:stCxn id="38" idx="0"/>
            <a:endCxn id="32" idx="2"/>
          </p:cNvCxnSpPr>
          <p:nvPr/>
        </p:nvCxnSpPr>
        <p:spPr bwMode="auto">
          <a:xfrm flipH="1" flipV="1">
            <a:off x="3317081" y="5213350"/>
            <a:ext cx="973137" cy="5778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6" name="Object 45"/>
          <p:cNvGraphicFramePr>
            <a:graphicFrameLocks noChangeAspect="1"/>
          </p:cNvGraphicFramePr>
          <p:nvPr>
            <p:extLst>
              <p:ext uri="{D42A27DB-BD31-4B8C-83A1-F6EECF244321}">
                <p14:modId xmlns:p14="http://schemas.microsoft.com/office/powerpoint/2010/main" val="4278840666"/>
              </p:ext>
            </p:extLst>
          </p:nvPr>
        </p:nvGraphicFramePr>
        <p:xfrm>
          <a:off x="1066800" y="4787900"/>
          <a:ext cx="325438" cy="425450"/>
        </p:xfrm>
        <a:graphic>
          <a:graphicData uri="http://schemas.openxmlformats.org/presentationml/2006/ole">
            <mc:AlternateContent xmlns:mc="http://schemas.openxmlformats.org/markup-compatibility/2006">
              <mc:Choice xmlns:v="urn:schemas-microsoft-com:vml" Requires="v">
                <p:oleObj spid="_x0000_s1070721" name="Equation" r:id="rId46" imgW="165100" imgH="215900" progId="Equation.3">
                  <p:embed/>
                </p:oleObj>
              </mc:Choice>
              <mc:Fallback>
                <p:oleObj name="Equation" r:id="rId46" imgW="165100" imgH="215900" progId="Equation.3">
                  <p:embed/>
                  <p:pic>
                    <p:nvPicPr>
                      <p:cNvPr id="0" name=""/>
                      <p:cNvPicPr/>
                      <p:nvPr/>
                    </p:nvPicPr>
                    <p:blipFill>
                      <a:blip r:embed="rId30"/>
                      <a:stretch>
                        <a:fillRect/>
                      </a:stretch>
                    </p:blipFill>
                    <p:spPr>
                      <a:xfrm>
                        <a:off x="1066800" y="4787900"/>
                        <a:ext cx="325438" cy="425450"/>
                      </a:xfrm>
                      <a:prstGeom prst="rect">
                        <a:avLst/>
                      </a:prstGeom>
                    </p:spPr>
                  </p:pic>
                </p:oleObj>
              </mc:Fallback>
            </mc:AlternateContent>
          </a:graphicData>
        </a:graphic>
      </p:graphicFrame>
      <p:cxnSp>
        <p:nvCxnSpPr>
          <p:cNvPr id="47" name="Straight Arrow Connector 46"/>
          <p:cNvCxnSpPr/>
          <p:nvPr/>
        </p:nvCxnSpPr>
        <p:spPr bwMode="auto">
          <a:xfrm flipH="1" flipV="1">
            <a:off x="2463800" y="5257800"/>
            <a:ext cx="28194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8" name="Straight Arrow Connector 47"/>
          <p:cNvCxnSpPr>
            <a:endCxn id="34" idx="2"/>
          </p:cNvCxnSpPr>
          <p:nvPr/>
        </p:nvCxnSpPr>
        <p:spPr bwMode="auto">
          <a:xfrm flipH="1" flipV="1">
            <a:off x="4904581" y="5213350"/>
            <a:ext cx="1369219"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9" name="Straight Arrow Connector 48"/>
          <p:cNvCxnSpPr/>
          <p:nvPr/>
        </p:nvCxnSpPr>
        <p:spPr bwMode="auto">
          <a:xfrm flipH="1" flipV="1">
            <a:off x="4292600" y="5257800"/>
            <a:ext cx="2438400" cy="685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50" name="Straight Arrow Connector 49"/>
          <p:cNvCxnSpPr>
            <a:endCxn id="35" idx="2"/>
          </p:cNvCxnSpPr>
          <p:nvPr/>
        </p:nvCxnSpPr>
        <p:spPr bwMode="auto">
          <a:xfrm flipV="1">
            <a:off x="5816600" y="5213350"/>
            <a:ext cx="168275"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61" name="TextBox 60"/>
          <p:cNvSpPr txBox="1"/>
          <p:nvPr/>
        </p:nvSpPr>
        <p:spPr>
          <a:xfrm>
            <a:off x="1828800" y="3733800"/>
            <a:ext cx="3905511" cy="400110"/>
          </a:xfrm>
          <a:prstGeom prst="rect">
            <a:avLst/>
          </a:prstGeom>
          <a:noFill/>
        </p:spPr>
        <p:txBody>
          <a:bodyPr wrap="none" rtlCol="0">
            <a:spAutoFit/>
          </a:bodyPr>
          <a:lstStyle/>
          <a:p>
            <a:pPr algn="l"/>
            <a:r>
              <a:rPr lang="en-US" sz="2000" dirty="0" smtClean="0">
                <a:solidFill>
                  <a:srgbClr val="0000FF"/>
                </a:solidFill>
              </a:rPr>
              <a:t>No. Model 1 ignores word order!</a:t>
            </a:r>
          </a:p>
        </p:txBody>
      </p:sp>
    </p:spTree>
    <p:extLst>
      <p:ext uri="{BB962C8B-B14F-4D97-AF65-F5344CB8AC3E}">
        <p14:creationId xmlns:p14="http://schemas.microsoft.com/office/powerpoint/2010/main" val="31477093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smtClean="0">
                <a:ea typeface="ＭＳ Ｐゴシック" pitchFamily="-111" charset="-128"/>
                <a:cs typeface="ＭＳ Ｐゴシック" pitchFamily="-111" charset="-128"/>
              </a:rPr>
              <a:t>IBM Model 2</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47775" y="1600200"/>
            <a:ext cx="5000625"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1981200"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00200" y="19954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09800"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09800" y="19954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05200" y="19954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581400" y="19954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14800" y="1995488"/>
            <a:ext cx="1022350"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908550" y="1981200"/>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746750" y="1981200"/>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066800" y="3389313"/>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43000" y="3313113"/>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6370" name="Text Box 18"/>
          <p:cNvSpPr txBox="1">
            <a:spLocks noChangeArrowheads="1"/>
          </p:cNvSpPr>
          <p:nvPr/>
        </p:nvSpPr>
        <p:spPr bwMode="auto">
          <a:xfrm>
            <a:off x="6781800" y="2895600"/>
            <a:ext cx="2419803"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smtClean="0">
                <a:latin typeface="Tahoma" pitchFamily="-111" charset="0"/>
                <a:ea typeface="ＭＳ Ｐゴシック" pitchFamily="-111" charset="-128"/>
                <a:cs typeface="ＭＳ Ｐゴシック" pitchFamily="-111" charset="-128"/>
              </a:rPr>
              <a:t>(</a:t>
            </a:r>
            <a:r>
              <a:rPr lang="en-US" altLang="ja-JP" sz="2400" dirty="0" err="1" smtClean="0">
                <a:latin typeface="Tahoma" pitchFamily="-111" charset="0"/>
                <a:ea typeface="ＭＳ Ｐゴシック" pitchFamily="-111" charset="-128"/>
                <a:cs typeface="ＭＳ Ｐゴシック" pitchFamily="-111" charset="-128"/>
              </a:rPr>
              <a:t>i</a:t>
            </a:r>
            <a:r>
              <a:rPr lang="en-US" altLang="ja-JP" sz="2400" dirty="0" smtClean="0">
                <a:latin typeface="Tahoma" pitchFamily="-111" charset="0"/>
                <a:ea typeface="ＭＳ Ｐゴシック" pitchFamily="-111" charset="-128"/>
                <a:cs typeface="ＭＳ Ｐゴシック" pitchFamily="-111" charset="-128"/>
              </a:rPr>
              <a:t> aligned-to </a:t>
            </a:r>
            <a:r>
              <a:rPr lang="en-US" altLang="ja-JP" sz="2400" i="1" dirty="0" err="1" smtClean="0">
                <a:latin typeface="Tahoma" pitchFamily="-111" charset="0"/>
                <a:ea typeface="ＭＳ Ｐゴシック" pitchFamily="-111" charset="-128"/>
                <a:cs typeface="ＭＳ Ｐゴシック" pitchFamily="-111" charset="-128"/>
              </a:rPr>
              <a:t>a</a:t>
            </a:r>
            <a:r>
              <a:rPr lang="en-US" altLang="ja-JP" sz="2400" i="1" baseline="-25000" dirty="0" err="1" smtClean="0">
                <a:latin typeface="Tahoma" pitchFamily="-111" charset="0"/>
                <a:ea typeface="ＭＳ Ｐゴシック" pitchFamily="-111" charset="-128"/>
                <a:cs typeface="ＭＳ Ｐゴシック" pitchFamily="-111" charset="-128"/>
              </a:rPr>
              <a:t>i</a:t>
            </a:r>
            <a:r>
              <a:rPr lang="en-US" altLang="ja-JP" sz="2400" dirty="0" smtClean="0">
                <a:latin typeface="Tahoma" pitchFamily="-111" charset="0"/>
                <a:ea typeface="ＭＳ Ｐゴシック" pitchFamily="-111" charset="-128"/>
                <a:cs typeface="ＭＳ Ｐゴシック" pitchFamily="-111" charset="-128"/>
              </a:rPr>
              <a:t>)</a:t>
            </a:r>
            <a:endParaRPr lang="en-US" altLang="ja-JP" sz="2400" dirty="0">
              <a:latin typeface="Tahoma" pitchFamily="-111" charset="0"/>
              <a:ea typeface="ＭＳ Ｐゴシック" pitchFamily="-111" charset="-128"/>
              <a:cs typeface="ＭＳ Ｐゴシック" pitchFamily="-111" charset="-128"/>
            </a:endParaRPr>
          </a:p>
        </p:txBody>
      </p:sp>
      <p:sp>
        <p:nvSpPr>
          <p:cNvPr id="356371" name="Line 19"/>
          <p:cNvSpPr>
            <a:spLocks noChangeShapeType="1"/>
          </p:cNvSpPr>
          <p:nvPr/>
        </p:nvSpPr>
        <p:spPr bwMode="auto">
          <a:xfrm>
            <a:off x="16002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336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6670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35280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434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21335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48640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19800" y="2779713"/>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43600" y="2779713"/>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27125" y="23622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verde bruja</a:t>
            </a:r>
          </a:p>
        </p:txBody>
      </p:sp>
      <p:sp>
        <p:nvSpPr>
          <p:cNvPr id="356391" name="Text Box 39"/>
          <p:cNvSpPr txBox="1">
            <a:spLocks noChangeArrowheads="1"/>
          </p:cNvSpPr>
          <p:nvPr/>
        </p:nvSpPr>
        <p:spPr bwMode="auto">
          <a:xfrm>
            <a:off x="7346950" y="1981200"/>
            <a:ext cx="1376549"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smtClean="0">
                <a:latin typeface="Tahoma" pitchFamily="-111" charset="0"/>
                <a:ea typeface="ＭＳ Ｐゴシック" pitchFamily="-111" charset="-128"/>
                <a:cs typeface="ＭＳ Ｐゴシック" pitchFamily="-111" charset="-128"/>
              </a:rPr>
              <a:t>(</a:t>
            </a:r>
            <a:r>
              <a:rPr lang="en-US" altLang="ja-JP" sz="2400" dirty="0" err="1">
                <a:latin typeface="Tahoma" pitchFamily="-111" charset="0"/>
                <a:ea typeface="ＭＳ Ｐゴシック" pitchFamily="-111" charset="-128"/>
                <a:cs typeface="ＭＳ Ｐゴシック" pitchFamily="-111" charset="-128"/>
              </a:rPr>
              <a:t>la|the</a:t>
            </a:r>
            <a:r>
              <a:rPr lang="en-US" altLang="ja-JP" sz="2400" dirty="0">
                <a:latin typeface="Tahoma" pitchFamily="-111" charset="0"/>
                <a:ea typeface="ＭＳ Ｐゴシック" pitchFamily="-111" charset="-128"/>
                <a:cs typeface="ＭＳ Ｐゴシック" pitchFamily="-111" charset="-128"/>
              </a:rPr>
              <a:t>)</a:t>
            </a:r>
          </a:p>
        </p:txBody>
      </p:sp>
      <p:graphicFrame>
        <p:nvGraphicFramePr>
          <p:cNvPr id="53" name="Object 52"/>
          <p:cNvGraphicFramePr>
            <a:graphicFrameLocks noChangeAspect="1"/>
          </p:cNvGraphicFramePr>
          <p:nvPr>
            <p:extLst>
              <p:ext uri="{D42A27DB-BD31-4B8C-83A1-F6EECF244321}">
                <p14:modId xmlns:p14="http://schemas.microsoft.com/office/powerpoint/2010/main" val="62511518"/>
              </p:ext>
            </p:extLst>
          </p:nvPr>
        </p:nvGraphicFramePr>
        <p:xfrm>
          <a:off x="547688" y="4267200"/>
          <a:ext cx="7577137" cy="900113"/>
        </p:xfrm>
        <a:graphic>
          <a:graphicData uri="http://schemas.openxmlformats.org/presentationml/2006/ole">
            <mc:AlternateContent xmlns:mc="http://schemas.openxmlformats.org/markup-compatibility/2006">
              <mc:Choice xmlns:v="urn:schemas-microsoft-com:vml" Requires="v">
                <p:oleObj spid="_x0000_s1021053" name="Equation" r:id="rId4" imgW="3848100" imgH="457200" progId="Equation.3">
                  <p:embed/>
                </p:oleObj>
              </mc:Choice>
              <mc:Fallback>
                <p:oleObj name="Equation" r:id="rId4" imgW="3848100" imgH="457200" progId="Equation.3">
                  <p:embed/>
                  <p:pic>
                    <p:nvPicPr>
                      <p:cNvPr id="0" name=""/>
                      <p:cNvPicPr/>
                      <p:nvPr/>
                    </p:nvPicPr>
                    <p:blipFill>
                      <a:blip r:embed="rId5"/>
                      <a:stretch>
                        <a:fillRect/>
                      </a:stretch>
                    </p:blipFill>
                    <p:spPr>
                      <a:xfrm>
                        <a:off x="547688" y="4267200"/>
                        <a:ext cx="7577137" cy="900113"/>
                      </a:xfrm>
                      <a:prstGeom prst="rect">
                        <a:avLst/>
                      </a:prstGeom>
                    </p:spPr>
                  </p:pic>
                </p:oleObj>
              </mc:Fallback>
            </mc:AlternateContent>
          </a:graphicData>
        </a:graphic>
      </p:graphicFrame>
      <p:sp>
        <p:nvSpPr>
          <p:cNvPr id="2" name="TextBox 1"/>
          <p:cNvSpPr txBox="1"/>
          <p:nvPr/>
        </p:nvSpPr>
        <p:spPr>
          <a:xfrm>
            <a:off x="609600" y="5486400"/>
            <a:ext cx="8186857" cy="1200328"/>
          </a:xfrm>
          <a:prstGeom prst="rect">
            <a:avLst/>
          </a:prstGeom>
          <a:noFill/>
        </p:spPr>
        <p:txBody>
          <a:bodyPr wrap="none" rtlCol="0">
            <a:spAutoFit/>
          </a:bodyPr>
          <a:lstStyle/>
          <a:p>
            <a:pPr algn="l"/>
            <a:r>
              <a:rPr lang="en-US" sz="2400" dirty="0" smtClean="0"/>
              <a:t>Models word movement by position, e.g.</a:t>
            </a:r>
          </a:p>
          <a:p>
            <a:pPr marL="342900" indent="-342900" algn="l">
              <a:buFont typeface="Arial"/>
              <a:buChar char="•"/>
            </a:pPr>
            <a:r>
              <a:rPr lang="en-US" sz="2400" dirty="0" smtClean="0"/>
              <a:t>Words don’t tend to move too much</a:t>
            </a:r>
          </a:p>
          <a:p>
            <a:pPr marL="342900" indent="-342900" algn="l">
              <a:buFont typeface="Arial"/>
              <a:buChar char="•"/>
            </a:pPr>
            <a:r>
              <a:rPr lang="en-US" sz="2400" dirty="0" smtClean="0"/>
              <a:t>Words at the beginning move less than words at the end</a:t>
            </a:r>
          </a:p>
        </p:txBody>
      </p:sp>
      <p:sp>
        <p:nvSpPr>
          <p:cNvPr id="3" name="TextBox 2"/>
          <p:cNvSpPr txBox="1"/>
          <p:nvPr/>
        </p:nvSpPr>
        <p:spPr>
          <a:xfrm>
            <a:off x="304800" y="1600200"/>
            <a:ext cx="766255" cy="369332"/>
          </a:xfrm>
          <a:prstGeom prst="rect">
            <a:avLst/>
          </a:prstGeom>
          <a:noFill/>
        </p:spPr>
        <p:txBody>
          <a:bodyPr wrap="none" rtlCol="0">
            <a:spAutoFit/>
          </a:bodyPr>
          <a:lstStyle/>
          <a:p>
            <a:pPr algn="l"/>
            <a:r>
              <a:rPr lang="en-US" dirty="0" smtClean="0"/>
              <a:t>NULL</a:t>
            </a:r>
          </a:p>
        </p:txBody>
      </p:sp>
      <p:sp>
        <p:nvSpPr>
          <p:cNvPr id="56" name="Line 11"/>
          <p:cNvSpPr>
            <a:spLocks noChangeShapeType="1"/>
          </p:cNvSpPr>
          <p:nvPr/>
        </p:nvSpPr>
        <p:spPr bwMode="auto">
          <a:xfrm>
            <a:off x="762000" y="1905000"/>
            <a:ext cx="41148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cxnSp>
        <p:nvCxnSpPr>
          <p:cNvPr id="5" name="Straight Arrow Connector 4"/>
          <p:cNvCxnSpPr/>
          <p:nvPr/>
        </p:nvCxnSpPr>
        <p:spPr bwMode="auto">
          <a:xfrm flipV="1">
            <a:off x="5105400" y="4953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868362"/>
          </a:xfrm>
        </p:spPr>
        <p:txBody>
          <a:bodyPr/>
          <a:lstStyle/>
          <a:p>
            <a:r>
              <a:rPr lang="en-US" altLang="ja-JP" sz="3600" dirty="0" smtClean="0">
                <a:ea typeface="ＭＳ Ｐゴシック" pitchFamily="-111" charset="-128"/>
                <a:cs typeface="ＭＳ Ｐゴシック" pitchFamily="-111" charset="-128"/>
              </a:rPr>
              <a:t>IBM Model 3</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524000"/>
            <a:ext cx="50292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1478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6" name="Text Box 14"/>
          <p:cNvSpPr txBox="1">
            <a:spLocks noChangeArrowheads="1"/>
          </p:cNvSpPr>
          <p:nvPr/>
        </p:nvSpPr>
        <p:spPr bwMode="auto">
          <a:xfrm>
            <a:off x="1190625" y="2224088"/>
            <a:ext cx="5554663"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Mary not slap slap slap the green witch </a:t>
            </a:r>
          </a:p>
        </p:txBody>
      </p:sp>
      <p:sp>
        <p:nvSpPr>
          <p:cNvPr id="356367" name="Text Box 15"/>
          <p:cNvSpPr txBox="1">
            <a:spLocks noChangeArrowheads="1"/>
          </p:cNvSpPr>
          <p:nvPr/>
        </p:nvSpPr>
        <p:spPr bwMode="auto">
          <a:xfrm>
            <a:off x="7086600" y="1981200"/>
            <a:ext cx="1210337" cy="400110"/>
          </a:xfrm>
          <a:prstGeom prst="rect">
            <a:avLst/>
          </a:prstGeom>
          <a:noFill/>
          <a:ln w="9525">
            <a:noFill/>
            <a:miter lim="800000"/>
            <a:headEnd/>
            <a:tailEnd/>
          </a:ln>
          <a:effectLst/>
        </p:spPr>
        <p:txBody>
          <a:bodyPr wrap="none">
            <a:prstTxWarp prst="textNoShape">
              <a:avLst/>
            </a:prstTxWarp>
            <a:spAutoFit/>
          </a:bodyPr>
          <a:lstStyle/>
          <a:p>
            <a:pPr algn="l"/>
            <a:r>
              <a:rPr lang="en-US" altLang="ja-JP" sz="2000" dirty="0" smtClean="0">
                <a:latin typeface="Tahoma" pitchFamily="-111" charset="0"/>
                <a:ea typeface="ＭＳ Ｐゴシック" pitchFamily="-111" charset="-128"/>
                <a:cs typeface="ＭＳ Ｐゴシック" pitchFamily="-111" charset="-128"/>
              </a:rPr>
              <a:t>p(</a:t>
            </a:r>
            <a:r>
              <a:rPr lang="en-US" altLang="ja-JP" sz="2000" dirty="0">
                <a:latin typeface="Tahoma" pitchFamily="-111" charset="0"/>
                <a:ea typeface="ＭＳ Ｐゴシック" pitchFamily="-111" charset="-128"/>
                <a:cs typeface="ＭＳ Ｐゴシック" pitchFamily="-111" charset="-128"/>
              </a:rPr>
              <a:t>3|slap)</a:t>
            </a:r>
          </a:p>
        </p:txBody>
      </p:sp>
      <p:sp>
        <p:nvSpPr>
          <p:cNvPr id="356368" name="Rectangle 16"/>
          <p:cNvSpPr>
            <a:spLocks noChangeArrowheads="1"/>
          </p:cNvSpPr>
          <p:nvPr/>
        </p:nvSpPr>
        <p:spPr bwMode="auto">
          <a:xfrm>
            <a:off x="1066800" y="4038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43000" y="3962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356370" name="Text Box 18"/>
          <p:cNvSpPr txBox="1">
            <a:spLocks noChangeArrowheads="1"/>
          </p:cNvSpPr>
          <p:nvPr/>
        </p:nvSpPr>
        <p:spPr bwMode="auto">
          <a:xfrm>
            <a:off x="6705600" y="3429000"/>
            <a:ext cx="2443247"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 aligned-to </a:t>
            </a:r>
            <a:r>
              <a:rPr lang="en-US" altLang="ja-JP" sz="2400" i="1" dirty="0" err="1" smtClean="0">
                <a:latin typeface="Tahoma" pitchFamily="-111" charset="0"/>
                <a:ea typeface="ＭＳ Ｐゴシック" pitchFamily="-111" charset="-128"/>
                <a:cs typeface="ＭＳ Ｐゴシック" pitchFamily="-111" charset="-128"/>
              </a:rPr>
              <a:t>a</a:t>
            </a:r>
            <a:r>
              <a:rPr lang="en-US" altLang="ja-JP" sz="2400" i="1" baseline="-25000" dirty="0" err="1" smtClean="0">
                <a:latin typeface="Tahoma" pitchFamily="-111" charset="0"/>
                <a:ea typeface="ＭＳ Ｐゴシック" pitchFamily="-111" charset="-128"/>
                <a:cs typeface="ＭＳ Ｐゴシック" pitchFamily="-111" charset="-128"/>
              </a:rPr>
              <a:t>i</a:t>
            </a:r>
            <a:r>
              <a:rPr lang="en-US" altLang="ja-JP" sz="2400" dirty="0" smtClean="0">
                <a:latin typeface="Tahoma" pitchFamily="-111" charset="0"/>
                <a:ea typeface="ＭＳ Ｐゴシック" pitchFamily="-111" charset="-128"/>
                <a:cs typeface="ＭＳ Ｐゴシック" pitchFamily="-111" charset="-128"/>
              </a:rPr>
              <a:t>)</a:t>
            </a:r>
            <a:endParaRPr lang="en-US" altLang="ja-JP" sz="2400" dirty="0">
              <a:latin typeface="Tahoma" pitchFamily="-111" charset="0"/>
              <a:ea typeface="ＭＳ Ｐゴシック" pitchFamily="-111" charset="-128"/>
              <a:cs typeface="ＭＳ Ｐゴシック" pitchFamily="-111" charset="-128"/>
            </a:endParaRPr>
          </a:p>
        </p:txBody>
      </p:sp>
      <p:sp>
        <p:nvSpPr>
          <p:cNvPr id="356371" name="Line 19"/>
          <p:cNvSpPr>
            <a:spLocks noChangeShapeType="1"/>
          </p:cNvSpPr>
          <p:nvPr/>
        </p:nvSpPr>
        <p:spPr bwMode="auto">
          <a:xfrm>
            <a:off x="16002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336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6670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3528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434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2578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4864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19800" y="3429000"/>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43600" y="3429000"/>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27125" y="3011487"/>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verde bruja</a:t>
            </a:r>
          </a:p>
        </p:txBody>
      </p:sp>
      <p:sp>
        <p:nvSpPr>
          <p:cNvPr id="356391" name="Text Box 39"/>
          <p:cNvSpPr txBox="1">
            <a:spLocks noChangeArrowheads="1"/>
          </p:cNvSpPr>
          <p:nvPr/>
        </p:nvSpPr>
        <p:spPr bwMode="auto">
          <a:xfrm>
            <a:off x="7086600" y="2662535"/>
            <a:ext cx="1376549"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smtClean="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la|the</a:t>
            </a:r>
            <a:r>
              <a:rPr lang="en-US" altLang="ja-JP" sz="2400" dirty="0">
                <a:latin typeface="Tahoma" pitchFamily="-111" charset="0"/>
                <a:ea typeface="ＭＳ Ｐゴシック" pitchFamily="-111" charset="-128"/>
                <a:cs typeface="ＭＳ Ｐゴシック" pitchFamily="-111" charset="-128"/>
              </a:rPr>
              <a:t>)</a:t>
            </a:r>
          </a:p>
        </p:txBody>
      </p:sp>
      <p:sp>
        <p:nvSpPr>
          <p:cNvPr id="356392" name="Line 40"/>
          <p:cNvSpPr>
            <a:spLocks noChangeShapeType="1"/>
          </p:cNvSpPr>
          <p:nvPr/>
        </p:nvSpPr>
        <p:spPr bwMode="auto">
          <a:xfrm>
            <a:off x="1600200" y="2667000"/>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3" name="Line 41"/>
          <p:cNvSpPr>
            <a:spLocks noChangeShapeType="1"/>
          </p:cNvSpPr>
          <p:nvPr/>
        </p:nvSpPr>
        <p:spPr bwMode="auto">
          <a:xfrm>
            <a:off x="2133600" y="2667000"/>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4" name="Line 42"/>
          <p:cNvSpPr>
            <a:spLocks noChangeShapeType="1"/>
          </p:cNvSpPr>
          <p:nvPr/>
        </p:nvSpPr>
        <p:spPr bwMode="auto">
          <a:xfrm flipH="1">
            <a:off x="2695575" y="2743200"/>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5" name="Line 43"/>
          <p:cNvSpPr>
            <a:spLocks noChangeShapeType="1"/>
          </p:cNvSpPr>
          <p:nvPr/>
        </p:nvSpPr>
        <p:spPr bwMode="auto">
          <a:xfrm>
            <a:off x="3429000" y="2667000"/>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6" name="Line 44"/>
          <p:cNvSpPr>
            <a:spLocks noChangeShapeType="1"/>
          </p:cNvSpPr>
          <p:nvPr/>
        </p:nvSpPr>
        <p:spPr bwMode="auto">
          <a:xfrm>
            <a:off x="4038600" y="2667000"/>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7" name="Line 45"/>
          <p:cNvSpPr>
            <a:spLocks noChangeShapeType="1"/>
          </p:cNvSpPr>
          <p:nvPr/>
        </p:nvSpPr>
        <p:spPr bwMode="auto">
          <a:xfrm>
            <a:off x="4800600" y="2667000"/>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8" name="Line 46"/>
          <p:cNvSpPr>
            <a:spLocks noChangeShapeType="1"/>
          </p:cNvSpPr>
          <p:nvPr/>
        </p:nvSpPr>
        <p:spPr bwMode="auto">
          <a:xfrm>
            <a:off x="5486399" y="2743200"/>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400" name="Line 48"/>
          <p:cNvSpPr>
            <a:spLocks noChangeShapeType="1"/>
          </p:cNvSpPr>
          <p:nvPr/>
        </p:nvSpPr>
        <p:spPr bwMode="auto">
          <a:xfrm>
            <a:off x="6324600" y="2667000"/>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53" name="TextBox 52"/>
          <p:cNvSpPr txBox="1"/>
          <p:nvPr/>
        </p:nvSpPr>
        <p:spPr>
          <a:xfrm>
            <a:off x="381000" y="1524000"/>
            <a:ext cx="766255" cy="369332"/>
          </a:xfrm>
          <a:prstGeom prst="rect">
            <a:avLst/>
          </a:prstGeom>
          <a:noFill/>
        </p:spPr>
        <p:txBody>
          <a:bodyPr wrap="none" rtlCol="0">
            <a:spAutoFit/>
          </a:bodyPr>
          <a:lstStyle/>
          <a:p>
            <a:pPr algn="l"/>
            <a:r>
              <a:rPr lang="en-US" dirty="0" smtClean="0"/>
              <a:t>NULL</a:t>
            </a:r>
          </a:p>
        </p:txBody>
      </p:sp>
      <p:sp>
        <p:nvSpPr>
          <p:cNvPr id="2" name="TextBox 1"/>
          <p:cNvSpPr txBox="1"/>
          <p:nvPr/>
        </p:nvSpPr>
        <p:spPr>
          <a:xfrm>
            <a:off x="838200" y="5029200"/>
            <a:ext cx="7120804" cy="830997"/>
          </a:xfrm>
          <a:prstGeom prst="rect">
            <a:avLst/>
          </a:prstGeom>
          <a:noFill/>
        </p:spPr>
        <p:txBody>
          <a:bodyPr wrap="square" rtlCol="0">
            <a:spAutoFit/>
          </a:bodyPr>
          <a:lstStyle/>
          <a:p>
            <a:pPr algn="l"/>
            <a:r>
              <a:rPr lang="en-US" sz="2400" dirty="0" smtClean="0"/>
              <a:t>Incorporates “</a:t>
            </a:r>
            <a:r>
              <a:rPr lang="en-US" sz="2400" dirty="0" smtClean="0">
                <a:solidFill>
                  <a:srgbClr val="FF6600"/>
                </a:solidFill>
              </a:rPr>
              <a:t>fertility</a:t>
            </a:r>
            <a:r>
              <a:rPr lang="en-US" sz="2400" dirty="0" smtClean="0"/>
              <a:t>”: how likely a particular English word is to produce multiple foreign words</a:t>
            </a:r>
          </a:p>
        </p:txBody>
      </p:sp>
      <p:cxnSp>
        <p:nvCxnSpPr>
          <p:cNvPr id="4" name="Straight Arrow Connector 3"/>
          <p:cNvCxnSpPr/>
          <p:nvPr/>
        </p:nvCxnSpPr>
        <p:spPr bwMode="auto">
          <a:xfrm flipV="1">
            <a:off x="3276600" y="2362200"/>
            <a:ext cx="3886200" cy="26670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74780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Word-level models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Problems/concerns?</a:t>
            </a:r>
            <a:endParaRPr lang="en-US" dirty="0">
              <a:solidFill>
                <a:srgbClr val="FF0000"/>
              </a:solidFill>
            </a:endParaRPr>
          </a:p>
          <a:p>
            <a:pPr lvl="1"/>
            <a:r>
              <a:rPr lang="en-US" sz="2400" dirty="0"/>
              <a:t>Multiple English words for one French word</a:t>
            </a:r>
          </a:p>
          <a:p>
            <a:pPr lvl="2"/>
            <a:r>
              <a:rPr lang="en-US" sz="2000" dirty="0"/>
              <a:t>IBM models can do one-to-many (fertility) but not many-to-</a:t>
            </a:r>
            <a:r>
              <a:rPr lang="en-US" sz="2000" dirty="0" smtClean="0"/>
              <a:t>one</a:t>
            </a:r>
          </a:p>
          <a:p>
            <a:pPr lvl="1"/>
            <a:r>
              <a:rPr lang="en-US" sz="2400" dirty="0"/>
              <a:t>Phrasal Translation</a:t>
            </a:r>
          </a:p>
          <a:p>
            <a:pPr lvl="2"/>
            <a:r>
              <a:rPr lang="ja-JP" altLang="en-US" sz="2000" dirty="0"/>
              <a:t>“</a:t>
            </a:r>
            <a:r>
              <a:rPr lang="en-US" sz="2000" dirty="0"/>
              <a:t>real estate</a:t>
            </a:r>
            <a:r>
              <a:rPr lang="ja-JP" altLang="en-US" sz="2000" dirty="0"/>
              <a:t>”</a:t>
            </a:r>
            <a:r>
              <a:rPr lang="en-US" sz="2000" dirty="0"/>
              <a:t>, </a:t>
            </a:r>
            <a:r>
              <a:rPr lang="ja-JP" altLang="en-US" sz="2000" dirty="0"/>
              <a:t>“</a:t>
            </a:r>
            <a:r>
              <a:rPr lang="en-US" sz="2000" dirty="0"/>
              <a:t>note that</a:t>
            </a:r>
            <a:r>
              <a:rPr lang="ja-JP" altLang="en-US" sz="2000" dirty="0"/>
              <a:t>”</a:t>
            </a:r>
            <a:r>
              <a:rPr lang="en-US" sz="2000" dirty="0"/>
              <a:t>, </a:t>
            </a:r>
            <a:r>
              <a:rPr lang="ja-JP" altLang="en-US" sz="2000" dirty="0"/>
              <a:t>“</a:t>
            </a:r>
            <a:r>
              <a:rPr lang="en-US" sz="2000" dirty="0"/>
              <a:t>interest in</a:t>
            </a:r>
            <a:r>
              <a:rPr lang="ja-JP" altLang="en-US" sz="2000" dirty="0"/>
              <a:t>”</a:t>
            </a:r>
            <a:endParaRPr lang="en-US" sz="2000" dirty="0"/>
          </a:p>
          <a:p>
            <a:pPr lvl="1"/>
            <a:r>
              <a:rPr lang="en-US" sz="2400" dirty="0"/>
              <a:t>Syntactic Transformations</a:t>
            </a:r>
          </a:p>
          <a:p>
            <a:pPr lvl="2"/>
            <a:r>
              <a:rPr lang="en-US" sz="2000" dirty="0"/>
              <a:t>Verb at the beginning in Arabic</a:t>
            </a:r>
          </a:p>
          <a:p>
            <a:pPr lvl="2"/>
            <a:r>
              <a:rPr lang="en-US" sz="2000" dirty="0"/>
              <a:t>Translation model penalizes any proposed re-ordering</a:t>
            </a:r>
          </a:p>
          <a:p>
            <a:pPr lvl="2"/>
            <a:r>
              <a:rPr lang="en-US" sz="2000" dirty="0"/>
              <a:t>Language model not strong enough to force the verb to move to the right </a:t>
            </a:r>
            <a:r>
              <a:rPr lang="en-US" sz="2000" dirty="0" smtClean="0"/>
              <a:t>place</a:t>
            </a:r>
            <a:endParaRPr lang="en-US" dirty="0"/>
          </a:p>
        </p:txBody>
      </p:sp>
    </p:spTree>
    <p:extLst>
      <p:ext uri="{BB962C8B-B14F-4D97-AF65-F5344CB8AC3E}">
        <p14:creationId xmlns:p14="http://schemas.microsoft.com/office/powerpoint/2010/main" val="2003963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word-level model</a:t>
            </a:r>
            <a:endParaRPr lang="en-US" dirty="0"/>
          </a:p>
        </p:txBody>
      </p:sp>
      <p:sp>
        <p:nvSpPr>
          <p:cNvPr id="3" name="Content Placeholder 2"/>
          <p:cNvSpPr>
            <a:spLocks noGrp="1"/>
          </p:cNvSpPr>
          <p:nvPr>
            <p:ph idx="1"/>
          </p:nvPr>
        </p:nvSpPr>
        <p:spPr>
          <a:xfrm>
            <a:off x="457200" y="1371600"/>
            <a:ext cx="8229600" cy="1447800"/>
          </a:xfrm>
        </p:spPr>
        <p:txBody>
          <a:bodyPr/>
          <a:lstStyle/>
          <a:p>
            <a:pPr marL="0" indent="0">
              <a:buNone/>
            </a:pPr>
            <a:r>
              <a:rPr lang="en-US" sz="2400" dirty="0" smtClean="0"/>
              <a:t>Rarely used in practice for modern MT systems</a:t>
            </a:r>
          </a:p>
          <a:p>
            <a:pPr marL="0" indent="0">
              <a:buNone/>
            </a:pPr>
            <a:endParaRPr lang="en-US" sz="2400" dirty="0"/>
          </a:p>
          <a:p>
            <a:pPr marL="0" indent="0">
              <a:buNone/>
            </a:pPr>
            <a:r>
              <a:rPr lang="en-US" sz="2400" dirty="0" smtClean="0">
                <a:solidFill>
                  <a:srgbClr val="FF0000"/>
                </a:solidFill>
              </a:rPr>
              <a:t>Why talk about them?</a:t>
            </a:r>
            <a:endParaRPr lang="en-US" sz="2400" dirty="0">
              <a:solidFill>
                <a:srgbClr val="FF0000"/>
              </a:solidFill>
            </a:endParaRPr>
          </a:p>
        </p:txBody>
      </p:sp>
      <p:sp>
        <p:nvSpPr>
          <p:cNvPr id="4" name="Rectangle 3"/>
          <p:cNvSpPr>
            <a:spLocks noChangeArrowheads="1"/>
          </p:cNvSpPr>
          <p:nvPr/>
        </p:nvSpPr>
        <p:spPr bwMode="auto">
          <a:xfrm>
            <a:off x="1524000" y="29718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Text Box 14"/>
          <p:cNvSpPr txBox="1">
            <a:spLocks noChangeArrowheads="1"/>
          </p:cNvSpPr>
          <p:nvPr/>
        </p:nvSpPr>
        <p:spPr bwMode="auto">
          <a:xfrm>
            <a:off x="1371600" y="4800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930072869"/>
              </p:ext>
            </p:extLst>
          </p:nvPr>
        </p:nvGraphicFramePr>
        <p:xfrm>
          <a:off x="1828800" y="3352800"/>
          <a:ext cx="274637" cy="400050"/>
        </p:xfrm>
        <a:graphic>
          <a:graphicData uri="http://schemas.openxmlformats.org/presentationml/2006/ole">
            <mc:AlternateContent xmlns:mc="http://schemas.openxmlformats.org/markup-compatibility/2006">
              <mc:Choice xmlns:v="urn:schemas-microsoft-com:vml" Requires="v">
                <p:oleObj spid="_x0000_s1067754" name="Equation" r:id="rId4" imgW="139700" imgH="203200" progId="Equation.3">
                  <p:embed/>
                </p:oleObj>
              </mc:Choice>
              <mc:Fallback>
                <p:oleObj name="Equation" r:id="rId4" imgW="139700" imgH="203200" progId="Equation.3">
                  <p:embed/>
                  <p:pic>
                    <p:nvPicPr>
                      <p:cNvPr id="0" name=""/>
                      <p:cNvPicPr/>
                      <p:nvPr/>
                    </p:nvPicPr>
                    <p:blipFill>
                      <a:blip r:embed="rId5"/>
                      <a:stretch>
                        <a:fillRect/>
                      </a:stretch>
                    </p:blipFill>
                    <p:spPr>
                      <a:xfrm>
                        <a:off x="1828800" y="33528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07473696"/>
              </p:ext>
            </p:extLst>
          </p:nvPr>
        </p:nvGraphicFramePr>
        <p:xfrm>
          <a:off x="2520950" y="3352800"/>
          <a:ext cx="323850" cy="400050"/>
        </p:xfrm>
        <a:graphic>
          <a:graphicData uri="http://schemas.openxmlformats.org/presentationml/2006/ole">
            <mc:AlternateContent xmlns:mc="http://schemas.openxmlformats.org/markup-compatibility/2006">
              <mc:Choice xmlns:v="urn:schemas-microsoft-com:vml" Requires="v">
                <p:oleObj spid="_x0000_s1067755" name="Equation" r:id="rId6" imgW="165100" imgH="203200" progId="Equation.3">
                  <p:embed/>
                </p:oleObj>
              </mc:Choice>
              <mc:Fallback>
                <p:oleObj name="Equation" r:id="rId6" imgW="165100" imgH="203200" progId="Equation.3">
                  <p:embed/>
                  <p:pic>
                    <p:nvPicPr>
                      <p:cNvPr id="0" name=""/>
                      <p:cNvPicPr/>
                      <p:nvPr/>
                    </p:nvPicPr>
                    <p:blipFill>
                      <a:blip r:embed="rId7"/>
                      <a:stretch>
                        <a:fillRect/>
                      </a:stretch>
                    </p:blipFill>
                    <p:spPr>
                      <a:xfrm>
                        <a:off x="2520950" y="33528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13667023"/>
              </p:ext>
            </p:extLst>
          </p:nvPr>
        </p:nvGraphicFramePr>
        <p:xfrm>
          <a:off x="3141663" y="3340100"/>
          <a:ext cx="300037" cy="425450"/>
        </p:xfrm>
        <a:graphic>
          <a:graphicData uri="http://schemas.openxmlformats.org/presentationml/2006/ole">
            <mc:AlternateContent xmlns:mc="http://schemas.openxmlformats.org/markup-compatibility/2006">
              <mc:Choice xmlns:v="urn:schemas-microsoft-com:vml" Requires="v">
                <p:oleObj spid="_x0000_s1067756" name="Equation" r:id="rId8" imgW="152400" imgH="215900" progId="Equation.3">
                  <p:embed/>
                </p:oleObj>
              </mc:Choice>
              <mc:Fallback>
                <p:oleObj name="Equation" r:id="rId8" imgW="152400" imgH="215900" progId="Equation.3">
                  <p:embed/>
                  <p:pic>
                    <p:nvPicPr>
                      <p:cNvPr id="0" name=""/>
                      <p:cNvPicPr/>
                      <p:nvPr/>
                    </p:nvPicPr>
                    <p:blipFill>
                      <a:blip r:embed="rId9"/>
                      <a:stretch>
                        <a:fillRect/>
                      </a:stretch>
                    </p:blipFill>
                    <p:spPr>
                      <a:xfrm>
                        <a:off x="3141663" y="33401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17489345"/>
              </p:ext>
            </p:extLst>
          </p:nvPr>
        </p:nvGraphicFramePr>
        <p:xfrm>
          <a:off x="3738563" y="3352800"/>
          <a:ext cx="325437" cy="400050"/>
        </p:xfrm>
        <a:graphic>
          <a:graphicData uri="http://schemas.openxmlformats.org/presentationml/2006/ole">
            <mc:AlternateContent xmlns:mc="http://schemas.openxmlformats.org/markup-compatibility/2006">
              <mc:Choice xmlns:v="urn:schemas-microsoft-com:vml" Requires="v">
                <p:oleObj spid="_x0000_s1067757" name="Equation" r:id="rId10" imgW="165100" imgH="203200" progId="Equation.3">
                  <p:embed/>
                </p:oleObj>
              </mc:Choice>
              <mc:Fallback>
                <p:oleObj name="Equation" r:id="rId10" imgW="165100" imgH="203200" progId="Equation.3">
                  <p:embed/>
                  <p:pic>
                    <p:nvPicPr>
                      <p:cNvPr id="0" name=""/>
                      <p:cNvPicPr/>
                      <p:nvPr/>
                    </p:nvPicPr>
                    <p:blipFill>
                      <a:blip r:embed="rId11"/>
                      <a:stretch>
                        <a:fillRect/>
                      </a:stretch>
                    </p:blipFill>
                    <p:spPr>
                      <a:xfrm>
                        <a:off x="3738563" y="33528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75970654"/>
              </p:ext>
            </p:extLst>
          </p:nvPr>
        </p:nvGraphicFramePr>
        <p:xfrm>
          <a:off x="4360863" y="3340100"/>
          <a:ext cx="300037" cy="425450"/>
        </p:xfrm>
        <a:graphic>
          <a:graphicData uri="http://schemas.openxmlformats.org/presentationml/2006/ole">
            <mc:AlternateContent xmlns:mc="http://schemas.openxmlformats.org/markup-compatibility/2006">
              <mc:Choice xmlns:v="urn:schemas-microsoft-com:vml" Requires="v">
                <p:oleObj spid="_x0000_s1067758" name="Equation" r:id="rId12" imgW="152400" imgH="215900" progId="Equation.3">
                  <p:embed/>
                </p:oleObj>
              </mc:Choice>
              <mc:Fallback>
                <p:oleObj name="Equation" r:id="rId12" imgW="152400" imgH="215900" progId="Equation.3">
                  <p:embed/>
                  <p:pic>
                    <p:nvPicPr>
                      <p:cNvPr id="0" name=""/>
                      <p:cNvPicPr/>
                      <p:nvPr/>
                    </p:nvPicPr>
                    <p:blipFill>
                      <a:blip r:embed="rId13"/>
                      <a:stretch>
                        <a:fillRect/>
                      </a:stretch>
                    </p:blipFill>
                    <p:spPr>
                      <a:xfrm>
                        <a:off x="4360863" y="3340100"/>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85770281"/>
              </p:ext>
            </p:extLst>
          </p:nvPr>
        </p:nvGraphicFramePr>
        <p:xfrm>
          <a:off x="4929188" y="3340100"/>
          <a:ext cx="323850" cy="425450"/>
        </p:xfrm>
        <a:graphic>
          <a:graphicData uri="http://schemas.openxmlformats.org/presentationml/2006/ole">
            <mc:AlternateContent xmlns:mc="http://schemas.openxmlformats.org/markup-compatibility/2006">
              <mc:Choice xmlns:v="urn:schemas-microsoft-com:vml" Requires="v">
                <p:oleObj spid="_x0000_s1067759" name="Equation" r:id="rId14" imgW="165100" imgH="215900" progId="Equation.3">
                  <p:embed/>
                </p:oleObj>
              </mc:Choice>
              <mc:Fallback>
                <p:oleObj name="Equation" r:id="rId14" imgW="165100" imgH="215900" progId="Equation.3">
                  <p:embed/>
                  <p:pic>
                    <p:nvPicPr>
                      <p:cNvPr id="0" name=""/>
                      <p:cNvPicPr/>
                      <p:nvPr/>
                    </p:nvPicPr>
                    <p:blipFill>
                      <a:blip r:embed="rId15"/>
                      <a:stretch>
                        <a:fillRect/>
                      </a:stretch>
                    </p:blipFill>
                    <p:spPr>
                      <a:xfrm>
                        <a:off x="4929188" y="3340100"/>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55423948"/>
              </p:ext>
            </p:extLst>
          </p:nvPr>
        </p:nvGraphicFramePr>
        <p:xfrm>
          <a:off x="5797550" y="3352800"/>
          <a:ext cx="323850" cy="400050"/>
        </p:xfrm>
        <a:graphic>
          <a:graphicData uri="http://schemas.openxmlformats.org/presentationml/2006/ole">
            <mc:AlternateContent xmlns:mc="http://schemas.openxmlformats.org/markup-compatibility/2006">
              <mc:Choice xmlns:v="urn:schemas-microsoft-com:vml" Requires="v">
                <p:oleObj spid="_x0000_s1067760" name="Equation" r:id="rId16" imgW="165100" imgH="203200" progId="Equation.3">
                  <p:embed/>
                </p:oleObj>
              </mc:Choice>
              <mc:Fallback>
                <p:oleObj name="Equation" r:id="rId16" imgW="165100" imgH="203200" progId="Equation.3">
                  <p:embed/>
                  <p:pic>
                    <p:nvPicPr>
                      <p:cNvPr id="0" name=""/>
                      <p:cNvPicPr/>
                      <p:nvPr/>
                    </p:nvPicPr>
                    <p:blipFill>
                      <a:blip r:embed="rId17"/>
                      <a:stretch>
                        <a:fillRect/>
                      </a:stretch>
                    </p:blipFill>
                    <p:spPr>
                      <a:xfrm>
                        <a:off x="5797550" y="33528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651555"/>
              </p:ext>
            </p:extLst>
          </p:nvPr>
        </p:nvGraphicFramePr>
        <p:xfrm>
          <a:off x="1735138" y="4343400"/>
          <a:ext cx="298450" cy="400050"/>
        </p:xfrm>
        <a:graphic>
          <a:graphicData uri="http://schemas.openxmlformats.org/presentationml/2006/ole">
            <mc:AlternateContent xmlns:mc="http://schemas.openxmlformats.org/markup-compatibility/2006">
              <mc:Choice xmlns:v="urn:schemas-microsoft-com:vml" Requires="v">
                <p:oleObj spid="_x0000_s1067761" name="Equation" r:id="rId18" imgW="152400" imgH="203200" progId="Equation.3">
                  <p:embed/>
                </p:oleObj>
              </mc:Choice>
              <mc:Fallback>
                <p:oleObj name="Equation" r:id="rId18" imgW="152400" imgH="203200" progId="Equation.3">
                  <p:embed/>
                  <p:pic>
                    <p:nvPicPr>
                      <p:cNvPr id="0" name=""/>
                      <p:cNvPicPr/>
                      <p:nvPr/>
                    </p:nvPicPr>
                    <p:blipFill>
                      <a:blip r:embed="rId19"/>
                      <a:stretch>
                        <a:fillRect/>
                      </a:stretch>
                    </p:blipFill>
                    <p:spPr>
                      <a:xfrm>
                        <a:off x="1735138" y="43434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46985261"/>
              </p:ext>
            </p:extLst>
          </p:nvPr>
        </p:nvGraphicFramePr>
        <p:xfrm>
          <a:off x="2343150" y="4343400"/>
          <a:ext cx="323850" cy="400050"/>
        </p:xfrm>
        <a:graphic>
          <a:graphicData uri="http://schemas.openxmlformats.org/presentationml/2006/ole">
            <mc:AlternateContent xmlns:mc="http://schemas.openxmlformats.org/markup-compatibility/2006">
              <mc:Choice xmlns:v="urn:schemas-microsoft-com:vml" Requires="v">
                <p:oleObj spid="_x0000_s1067762" name="Equation" r:id="rId20" imgW="165100" imgH="203200" progId="Equation.3">
                  <p:embed/>
                </p:oleObj>
              </mc:Choice>
              <mc:Fallback>
                <p:oleObj name="Equation" r:id="rId20" imgW="165100" imgH="203200" progId="Equation.3">
                  <p:embed/>
                  <p:pic>
                    <p:nvPicPr>
                      <p:cNvPr id="0" name=""/>
                      <p:cNvPicPr/>
                      <p:nvPr/>
                    </p:nvPicPr>
                    <p:blipFill>
                      <a:blip r:embed="rId21"/>
                      <a:stretch>
                        <a:fillRect/>
                      </a:stretch>
                    </p:blipFill>
                    <p:spPr>
                      <a:xfrm>
                        <a:off x="2343150" y="43434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59209684"/>
              </p:ext>
            </p:extLst>
          </p:nvPr>
        </p:nvGraphicFramePr>
        <p:xfrm>
          <a:off x="2819400" y="4330700"/>
          <a:ext cx="300037" cy="425450"/>
        </p:xfrm>
        <a:graphic>
          <a:graphicData uri="http://schemas.openxmlformats.org/presentationml/2006/ole">
            <mc:AlternateContent xmlns:mc="http://schemas.openxmlformats.org/markup-compatibility/2006">
              <mc:Choice xmlns:v="urn:schemas-microsoft-com:vml" Requires="v">
                <p:oleObj spid="_x0000_s1067763" name="Equation" r:id="rId22" imgW="152400" imgH="215900" progId="Equation.3">
                  <p:embed/>
                </p:oleObj>
              </mc:Choice>
              <mc:Fallback>
                <p:oleObj name="Equation" r:id="rId22" imgW="152400" imgH="215900" progId="Equation.3">
                  <p:embed/>
                  <p:pic>
                    <p:nvPicPr>
                      <p:cNvPr id="0" name=""/>
                      <p:cNvPicPr/>
                      <p:nvPr/>
                    </p:nvPicPr>
                    <p:blipFill>
                      <a:blip r:embed="rId23"/>
                      <a:stretch>
                        <a:fillRect/>
                      </a:stretch>
                    </p:blipFill>
                    <p:spPr>
                      <a:xfrm>
                        <a:off x="2819400" y="43307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8815256"/>
              </p:ext>
            </p:extLst>
          </p:nvPr>
        </p:nvGraphicFramePr>
        <p:xfrm>
          <a:off x="3429000" y="4343400"/>
          <a:ext cx="325437" cy="400050"/>
        </p:xfrm>
        <a:graphic>
          <a:graphicData uri="http://schemas.openxmlformats.org/presentationml/2006/ole">
            <mc:AlternateContent xmlns:mc="http://schemas.openxmlformats.org/markup-compatibility/2006">
              <mc:Choice xmlns:v="urn:schemas-microsoft-com:vml" Requires="v">
                <p:oleObj spid="_x0000_s1067764" name="Equation" r:id="rId24" imgW="165100" imgH="203200" progId="Equation.3">
                  <p:embed/>
                </p:oleObj>
              </mc:Choice>
              <mc:Fallback>
                <p:oleObj name="Equation" r:id="rId24" imgW="165100" imgH="203200" progId="Equation.3">
                  <p:embed/>
                  <p:pic>
                    <p:nvPicPr>
                      <p:cNvPr id="0" name=""/>
                      <p:cNvPicPr/>
                      <p:nvPr/>
                    </p:nvPicPr>
                    <p:blipFill>
                      <a:blip r:embed="rId25"/>
                      <a:stretch>
                        <a:fillRect/>
                      </a:stretch>
                    </p:blipFill>
                    <p:spPr>
                      <a:xfrm>
                        <a:off x="3429000" y="43434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81742618"/>
              </p:ext>
            </p:extLst>
          </p:nvPr>
        </p:nvGraphicFramePr>
        <p:xfrm>
          <a:off x="4267200" y="4330700"/>
          <a:ext cx="323850" cy="425450"/>
        </p:xfrm>
        <a:graphic>
          <a:graphicData uri="http://schemas.openxmlformats.org/presentationml/2006/ole">
            <mc:AlternateContent xmlns:mc="http://schemas.openxmlformats.org/markup-compatibility/2006">
              <mc:Choice xmlns:v="urn:schemas-microsoft-com:vml" Requires="v">
                <p:oleObj spid="_x0000_s1067765" name="Equation" r:id="rId26" imgW="165100" imgH="215900" progId="Equation.3">
                  <p:embed/>
                </p:oleObj>
              </mc:Choice>
              <mc:Fallback>
                <p:oleObj name="Equation" r:id="rId26" imgW="165100" imgH="215900" progId="Equation.3">
                  <p:embed/>
                  <p:pic>
                    <p:nvPicPr>
                      <p:cNvPr id="0" name=""/>
                      <p:cNvPicPr/>
                      <p:nvPr/>
                    </p:nvPicPr>
                    <p:blipFill>
                      <a:blip r:embed="rId27"/>
                      <a:stretch>
                        <a:fillRect/>
                      </a:stretch>
                    </p:blipFill>
                    <p:spPr>
                      <a:xfrm>
                        <a:off x="4267200" y="43307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389813190"/>
              </p:ext>
            </p:extLst>
          </p:nvPr>
        </p:nvGraphicFramePr>
        <p:xfrm>
          <a:off x="5010150" y="4330700"/>
          <a:ext cx="323850" cy="425450"/>
        </p:xfrm>
        <a:graphic>
          <a:graphicData uri="http://schemas.openxmlformats.org/presentationml/2006/ole">
            <mc:AlternateContent xmlns:mc="http://schemas.openxmlformats.org/markup-compatibility/2006">
              <mc:Choice xmlns:v="urn:schemas-microsoft-com:vml" Requires="v">
                <p:oleObj spid="_x0000_s1067766" name="Equation" r:id="rId28" imgW="165100" imgH="215900" progId="Equation.3">
                  <p:embed/>
                </p:oleObj>
              </mc:Choice>
              <mc:Fallback>
                <p:oleObj name="Equation" r:id="rId28" imgW="165100" imgH="215900" progId="Equation.3">
                  <p:embed/>
                  <p:pic>
                    <p:nvPicPr>
                      <p:cNvPr id="0" name=""/>
                      <p:cNvPicPr/>
                      <p:nvPr/>
                    </p:nvPicPr>
                    <p:blipFill>
                      <a:blip r:embed="rId29"/>
                      <a:stretch>
                        <a:fillRect/>
                      </a:stretch>
                    </p:blipFill>
                    <p:spPr>
                      <a:xfrm>
                        <a:off x="5010150" y="43307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685864504"/>
              </p:ext>
            </p:extLst>
          </p:nvPr>
        </p:nvGraphicFramePr>
        <p:xfrm>
          <a:off x="5334000" y="4343400"/>
          <a:ext cx="323850" cy="400050"/>
        </p:xfrm>
        <a:graphic>
          <a:graphicData uri="http://schemas.openxmlformats.org/presentationml/2006/ole">
            <mc:AlternateContent xmlns:mc="http://schemas.openxmlformats.org/markup-compatibility/2006">
              <mc:Choice xmlns:v="urn:schemas-microsoft-com:vml" Requires="v">
                <p:oleObj spid="_x0000_s1067767" name="Equation" r:id="rId30" imgW="165100" imgH="203200" progId="Equation.3">
                  <p:embed/>
                </p:oleObj>
              </mc:Choice>
              <mc:Fallback>
                <p:oleObj name="Equation" r:id="rId30" imgW="165100" imgH="203200" progId="Equation.3">
                  <p:embed/>
                  <p:pic>
                    <p:nvPicPr>
                      <p:cNvPr id="0" name=""/>
                      <p:cNvPicPr/>
                      <p:nvPr/>
                    </p:nvPicPr>
                    <p:blipFill>
                      <a:blip r:embed="rId31"/>
                      <a:stretch>
                        <a:fillRect/>
                      </a:stretch>
                    </p:blipFill>
                    <p:spPr>
                      <a:xfrm>
                        <a:off x="5334000" y="4343400"/>
                        <a:ext cx="323850" cy="40005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43680432"/>
              </p:ext>
            </p:extLst>
          </p:nvPr>
        </p:nvGraphicFramePr>
        <p:xfrm>
          <a:off x="5937250" y="4330700"/>
          <a:ext cx="298450" cy="425450"/>
        </p:xfrm>
        <a:graphic>
          <a:graphicData uri="http://schemas.openxmlformats.org/presentationml/2006/ole">
            <mc:AlternateContent xmlns:mc="http://schemas.openxmlformats.org/markup-compatibility/2006">
              <mc:Choice xmlns:v="urn:schemas-microsoft-com:vml" Requires="v">
                <p:oleObj spid="_x0000_s1067768" name="Equation" r:id="rId32" imgW="152400" imgH="215900" progId="Equation.3">
                  <p:embed/>
                </p:oleObj>
              </mc:Choice>
              <mc:Fallback>
                <p:oleObj name="Equation" r:id="rId32" imgW="152400" imgH="215900" progId="Equation.3">
                  <p:embed/>
                  <p:pic>
                    <p:nvPicPr>
                      <p:cNvPr id="0" name=""/>
                      <p:cNvPicPr/>
                      <p:nvPr/>
                    </p:nvPicPr>
                    <p:blipFill>
                      <a:blip r:embed="rId33"/>
                      <a:stretch>
                        <a:fillRect/>
                      </a:stretch>
                    </p:blipFill>
                    <p:spPr>
                      <a:xfrm>
                        <a:off x="5937250" y="4330700"/>
                        <a:ext cx="298450" cy="4254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35161122"/>
              </p:ext>
            </p:extLst>
          </p:nvPr>
        </p:nvGraphicFramePr>
        <p:xfrm>
          <a:off x="6534150" y="4330700"/>
          <a:ext cx="323850" cy="425450"/>
        </p:xfrm>
        <a:graphic>
          <a:graphicData uri="http://schemas.openxmlformats.org/presentationml/2006/ole">
            <mc:AlternateContent xmlns:mc="http://schemas.openxmlformats.org/markup-compatibility/2006">
              <mc:Choice xmlns:v="urn:schemas-microsoft-com:vml" Requires="v">
                <p:oleObj spid="_x0000_s1067769" name="Equation" r:id="rId34" imgW="165100" imgH="215900" progId="Equation.3">
                  <p:embed/>
                </p:oleObj>
              </mc:Choice>
              <mc:Fallback>
                <p:oleObj name="Equation" r:id="rId34" imgW="165100" imgH="215900" progId="Equation.3">
                  <p:embed/>
                  <p:pic>
                    <p:nvPicPr>
                      <p:cNvPr id="0" name=""/>
                      <p:cNvPicPr/>
                      <p:nvPr/>
                    </p:nvPicPr>
                    <p:blipFill>
                      <a:blip r:embed="rId35"/>
                      <a:stretch>
                        <a:fillRect/>
                      </a:stretch>
                    </p:blipFill>
                    <p:spPr>
                      <a:xfrm>
                        <a:off x="6534150" y="4330700"/>
                        <a:ext cx="323850" cy="425450"/>
                      </a:xfrm>
                      <a:prstGeom prst="rect">
                        <a:avLst/>
                      </a:prstGeom>
                    </p:spPr>
                  </p:pic>
                </p:oleObj>
              </mc:Fallback>
            </mc:AlternateContent>
          </a:graphicData>
        </a:graphic>
      </p:graphicFrame>
      <p:cxnSp>
        <p:nvCxnSpPr>
          <p:cNvPr id="22" name="Straight Arrow Connector 21"/>
          <p:cNvCxnSpPr/>
          <p:nvPr/>
        </p:nvCxnSpPr>
        <p:spPr bwMode="auto">
          <a:xfrm flipV="1">
            <a:off x="2514600" y="37338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V="1">
            <a:off x="1905000" y="3810000"/>
            <a:ext cx="76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V="1">
            <a:off x="3048000" y="37338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V="1">
            <a:off x="3657600" y="38100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flipV="1">
            <a:off x="3962400" y="3810000"/>
            <a:ext cx="457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flipV="1">
            <a:off x="1219200" y="3810000"/>
            <a:ext cx="38100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28" name="Object 27"/>
          <p:cNvGraphicFramePr>
            <a:graphicFrameLocks noChangeAspect="1"/>
          </p:cNvGraphicFramePr>
          <p:nvPr>
            <p:extLst>
              <p:ext uri="{D42A27DB-BD31-4B8C-83A1-F6EECF244321}">
                <p14:modId xmlns:p14="http://schemas.microsoft.com/office/powerpoint/2010/main" val="1302475482"/>
              </p:ext>
            </p:extLst>
          </p:nvPr>
        </p:nvGraphicFramePr>
        <p:xfrm>
          <a:off x="1041400" y="3340100"/>
          <a:ext cx="325438" cy="425450"/>
        </p:xfrm>
        <a:graphic>
          <a:graphicData uri="http://schemas.openxmlformats.org/presentationml/2006/ole">
            <mc:AlternateContent xmlns:mc="http://schemas.openxmlformats.org/markup-compatibility/2006">
              <mc:Choice xmlns:v="urn:schemas-microsoft-com:vml" Requires="v">
                <p:oleObj spid="_x0000_s1067770" name="Equation" r:id="rId36" imgW="165100" imgH="215900" progId="Equation.3">
                  <p:embed/>
                </p:oleObj>
              </mc:Choice>
              <mc:Fallback>
                <p:oleObj name="Equation" r:id="rId36" imgW="165100" imgH="215900" progId="Equation.3">
                  <p:embed/>
                  <p:pic>
                    <p:nvPicPr>
                      <p:cNvPr id="0" name=""/>
                      <p:cNvPicPr/>
                      <p:nvPr/>
                    </p:nvPicPr>
                    <p:blipFill>
                      <a:blip r:embed="rId37"/>
                      <a:stretch>
                        <a:fillRect/>
                      </a:stretch>
                    </p:blipFill>
                    <p:spPr>
                      <a:xfrm>
                        <a:off x="1041400" y="3340100"/>
                        <a:ext cx="325438" cy="425450"/>
                      </a:xfrm>
                      <a:prstGeom prst="rect">
                        <a:avLst/>
                      </a:prstGeom>
                    </p:spPr>
                  </p:pic>
                </p:oleObj>
              </mc:Fallback>
            </mc:AlternateContent>
          </a:graphicData>
        </a:graphic>
      </p:graphicFrame>
      <p:cxnSp>
        <p:nvCxnSpPr>
          <p:cNvPr id="29" name="Straight Arrow Connector 28"/>
          <p:cNvCxnSpPr/>
          <p:nvPr/>
        </p:nvCxnSpPr>
        <p:spPr bwMode="auto">
          <a:xfrm flipH="1" flipV="1">
            <a:off x="4572000" y="37338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21" idx="0"/>
          </p:cNvCxnSpPr>
          <p:nvPr/>
        </p:nvCxnSpPr>
        <p:spPr bwMode="auto">
          <a:xfrm flipH="1" flipV="1">
            <a:off x="5181600" y="3733800"/>
            <a:ext cx="1514475"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flipV="1">
            <a:off x="5943600" y="3733800"/>
            <a:ext cx="15240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304800" y="5486400"/>
            <a:ext cx="7141498" cy="1200328"/>
          </a:xfrm>
          <a:prstGeom prst="rect">
            <a:avLst/>
          </a:prstGeom>
          <a:noFill/>
        </p:spPr>
        <p:txBody>
          <a:bodyPr wrap="none" rtlCol="0">
            <a:spAutoFit/>
          </a:bodyPr>
          <a:lstStyle/>
          <a:p>
            <a:pPr algn="l"/>
            <a:r>
              <a:rPr lang="en-US" sz="2400" dirty="0" smtClean="0">
                <a:solidFill>
                  <a:srgbClr val="0000FF"/>
                </a:solidFill>
              </a:rPr>
              <a:t>Two key side effects of training a word-level model:</a:t>
            </a:r>
          </a:p>
          <a:p>
            <a:pPr marL="742950" lvl="1" indent="-285750" algn="l">
              <a:buFont typeface="Arial"/>
              <a:buChar char="•"/>
            </a:pPr>
            <a:r>
              <a:rPr lang="en-US" sz="2400" dirty="0" smtClean="0">
                <a:solidFill>
                  <a:srgbClr val="0000FF"/>
                </a:solidFill>
              </a:rPr>
              <a:t>Word-level alignment</a:t>
            </a:r>
          </a:p>
          <a:p>
            <a:pPr marL="742950" lvl="1" indent="-285750" algn="l">
              <a:buFont typeface="Arial"/>
              <a:buChar char="•"/>
            </a:pPr>
            <a:r>
              <a:rPr lang="en-US" sz="2400" dirty="0" smtClean="0">
                <a:solidFill>
                  <a:srgbClr val="0000FF"/>
                </a:solidFill>
              </a:rPr>
              <a:t>p(f | e): translation dictionary</a:t>
            </a:r>
          </a:p>
        </p:txBody>
      </p:sp>
    </p:spTree>
    <p:extLst>
      <p:ext uri="{BB962C8B-B14F-4D97-AF65-F5344CB8AC3E}">
        <p14:creationId xmlns:p14="http://schemas.microsoft.com/office/powerpoint/2010/main" val="1876091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word-level model</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828313807"/>
              </p:ext>
            </p:extLst>
          </p:nvPr>
        </p:nvGraphicFramePr>
        <p:xfrm>
          <a:off x="1295400" y="1828800"/>
          <a:ext cx="5476876" cy="900113"/>
        </p:xfrm>
        <a:graphic>
          <a:graphicData uri="http://schemas.openxmlformats.org/presentationml/2006/ole">
            <mc:AlternateContent xmlns:mc="http://schemas.openxmlformats.org/markup-compatibility/2006">
              <mc:Choice xmlns:v="urn:schemas-microsoft-com:vml" Requires="v">
                <p:oleObj spid="_x0000_s1027173" name="Equation" r:id="rId3" imgW="2781300" imgH="457200" progId="Equation.3">
                  <p:embed/>
                </p:oleObj>
              </mc:Choice>
              <mc:Fallback>
                <p:oleObj name="Equation" r:id="rId3" imgW="2781300" imgH="457200" progId="Equation.3">
                  <p:embed/>
                  <p:pic>
                    <p:nvPicPr>
                      <p:cNvPr id="0" name=""/>
                      <p:cNvPicPr/>
                      <p:nvPr/>
                    </p:nvPicPr>
                    <p:blipFill>
                      <a:blip r:embed="rId4"/>
                      <a:stretch>
                        <a:fillRect/>
                      </a:stretch>
                    </p:blipFill>
                    <p:spPr>
                      <a:xfrm>
                        <a:off x="1295400" y="1828800"/>
                        <a:ext cx="5476876" cy="900113"/>
                      </a:xfrm>
                      <a:prstGeom prst="rect">
                        <a:avLst/>
                      </a:prstGeom>
                    </p:spPr>
                  </p:pic>
                </p:oleObj>
              </mc:Fallback>
            </mc:AlternateContent>
          </a:graphicData>
        </a:graphic>
      </p:graphicFrame>
      <p:sp>
        <p:nvSpPr>
          <p:cNvPr id="10" name="Oval 9"/>
          <p:cNvSpPr/>
          <p:nvPr/>
        </p:nvSpPr>
        <p:spPr bwMode="auto">
          <a:xfrm>
            <a:off x="5486400" y="1981200"/>
            <a:ext cx="1524000" cy="609600"/>
          </a:xfrm>
          <a:prstGeom prst="ellipse">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4" name="TextBox 13"/>
          <p:cNvSpPr txBox="1"/>
          <p:nvPr/>
        </p:nvSpPr>
        <p:spPr>
          <a:xfrm>
            <a:off x="1600200" y="2971800"/>
            <a:ext cx="4067790" cy="461665"/>
          </a:xfrm>
          <a:prstGeom prst="rect">
            <a:avLst/>
          </a:prstGeom>
          <a:noFill/>
        </p:spPr>
        <p:txBody>
          <a:bodyPr wrap="none" rtlCol="0">
            <a:spAutoFit/>
          </a:bodyPr>
          <a:lstStyle/>
          <a:p>
            <a:pPr algn="l"/>
            <a:r>
              <a:rPr lang="en-US" sz="2400" dirty="0" smtClean="0">
                <a:solidFill>
                  <a:srgbClr val="FF0000"/>
                </a:solidFill>
              </a:rPr>
              <a:t>Where do these come from?</a:t>
            </a:r>
          </a:p>
        </p:txBody>
      </p:sp>
      <p:cxnSp>
        <p:nvCxnSpPr>
          <p:cNvPr id="16" name="Straight Arrow Connector 15"/>
          <p:cNvCxnSpPr/>
          <p:nvPr/>
        </p:nvCxnSpPr>
        <p:spPr bwMode="auto">
          <a:xfrm flipV="1">
            <a:off x="5410200" y="2590800"/>
            <a:ext cx="685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nvGrpSpPr>
          <p:cNvPr id="23" name="Group 22"/>
          <p:cNvGrpSpPr/>
          <p:nvPr/>
        </p:nvGrpSpPr>
        <p:grpSpPr>
          <a:xfrm>
            <a:off x="457200" y="4648200"/>
            <a:ext cx="8077200" cy="1981200"/>
            <a:chOff x="457200" y="4648200"/>
            <a:chExt cx="8077200" cy="1981200"/>
          </a:xfrm>
        </p:grpSpPr>
        <p:sp>
          <p:nvSpPr>
            <p:cNvPr id="18" name="Rectangle 3"/>
            <p:cNvSpPr txBox="1">
              <a:spLocks noChangeArrowheads="1"/>
            </p:cNvSpPr>
            <p:nvPr/>
          </p:nvSpPr>
          <p:spPr bwMode="auto">
            <a:xfrm>
              <a:off x="457200" y="4648200"/>
              <a:ext cx="32004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  </a:t>
              </a:r>
            </a:p>
            <a:p>
              <a:pPr marL="0" indent="0">
                <a:buNone/>
              </a:pPr>
              <a:r>
                <a:rPr lang="en-US" sz="2000" dirty="0" smtClean="0"/>
                <a:t>His wife talks to him.  </a:t>
              </a:r>
            </a:p>
            <a:p>
              <a:pPr marL="0" indent="0">
                <a:buNone/>
              </a:pPr>
              <a:r>
                <a:rPr lang="en-US" sz="2000" dirty="0" smtClean="0"/>
                <a:t>The sharks await.</a:t>
              </a:r>
            </a:p>
            <a:p>
              <a:pPr marL="0" indent="0">
                <a:buNone/>
              </a:pPr>
              <a:r>
                <a:rPr lang="en-US" sz="2000" dirty="0" smtClean="0"/>
                <a:t>…</a:t>
              </a:r>
              <a:endParaRPr lang="en-US" sz="2000" dirty="0"/>
            </a:p>
          </p:txBody>
        </p:sp>
        <p:sp>
          <p:nvSpPr>
            <p:cNvPr id="19" name="Rectangle 18"/>
            <p:cNvSpPr>
              <a:spLocks noChangeArrowheads="1"/>
            </p:cNvSpPr>
            <p:nvPr/>
          </p:nvSpPr>
          <p:spPr bwMode="auto">
            <a:xfrm>
              <a:off x="4876800" y="4648200"/>
              <a:ext cx="3657600" cy="19812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a:t>.  </a:t>
              </a:r>
            </a:p>
            <a:p>
              <a:pPr algn="l">
                <a:spcBef>
                  <a:spcPct val="20000"/>
                </a:spcBef>
              </a:pPr>
              <a:r>
                <a:rPr lang="en-US" sz="2000" dirty="0"/>
                <a:t>Su </a:t>
              </a:r>
              <a:r>
                <a:rPr lang="en-US" sz="2000" dirty="0" err="1"/>
                <a:t>mujer</a:t>
              </a:r>
              <a:r>
                <a:rPr lang="en-US" sz="2000" dirty="0"/>
                <a:t> </a:t>
              </a:r>
              <a:r>
                <a:rPr lang="en-US" sz="2000" dirty="0" err="1"/>
                <a:t>habla</a:t>
              </a:r>
              <a:r>
                <a:rPr lang="en-US" sz="2000" dirty="0"/>
                <a:t> con </a:t>
              </a:r>
              <a:r>
                <a:rPr lang="en-US" sz="2000" dirty="0" err="1">
                  <a:ea typeface="Arial" pitchFamily="-111" charset="0"/>
                  <a:cs typeface="Arial" pitchFamily="-111" charset="0"/>
                </a:rPr>
                <a:t>é</a:t>
              </a:r>
              <a:r>
                <a:rPr lang="en-US" sz="2000" dirty="0" err="1"/>
                <a:t>l</a:t>
              </a:r>
              <a:r>
                <a:rPr lang="en-US" sz="2000" dirty="0"/>
                <a:t>.  </a:t>
              </a:r>
            </a:p>
            <a:p>
              <a:pPr algn="l">
                <a:spcBef>
                  <a:spcPct val="20000"/>
                </a:spcBef>
              </a:pPr>
              <a:r>
                <a:rPr lang="en-US" sz="2000" dirty="0"/>
                <a:t>Los </a:t>
              </a:r>
              <a:r>
                <a:rPr lang="en-US" sz="2000" dirty="0" err="1"/>
                <a:t>tiburones</a:t>
              </a:r>
              <a:r>
                <a:rPr lang="en-US" sz="2000" dirty="0"/>
                <a:t> </a:t>
              </a:r>
              <a:r>
                <a:rPr lang="en-US" sz="2000" dirty="0" err="1"/>
                <a:t>esperan</a:t>
              </a:r>
              <a:r>
                <a:rPr lang="en-US" sz="2000" dirty="0" smtClean="0"/>
                <a:t>.</a:t>
              </a:r>
            </a:p>
            <a:p>
              <a:pPr algn="l">
                <a:spcBef>
                  <a:spcPct val="20000"/>
                </a:spcBef>
              </a:pPr>
              <a:r>
                <a:rPr lang="en-US" sz="2000" dirty="0" smtClean="0"/>
                <a:t>…</a:t>
              </a:r>
              <a:endParaRPr lang="en-US" sz="2000" dirty="0"/>
            </a:p>
          </p:txBody>
        </p:sp>
        <p:sp>
          <p:nvSpPr>
            <p:cNvPr id="20" name="Line 5"/>
            <p:cNvSpPr>
              <a:spLocks noChangeShapeType="1"/>
            </p:cNvSpPr>
            <p:nvPr/>
          </p:nvSpPr>
          <p:spPr bwMode="auto">
            <a:xfrm>
              <a:off x="3657600" y="49529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1" name="Line 6"/>
            <p:cNvSpPr>
              <a:spLocks noChangeShapeType="1"/>
            </p:cNvSpPr>
            <p:nvPr/>
          </p:nvSpPr>
          <p:spPr bwMode="auto">
            <a:xfrm flipV="1">
              <a:off x="3657600" y="5562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2" name="Line 7"/>
            <p:cNvSpPr>
              <a:spLocks noChangeShapeType="1"/>
            </p:cNvSpPr>
            <p:nvPr/>
          </p:nvSpPr>
          <p:spPr bwMode="auto">
            <a:xfrm>
              <a:off x="3657600" y="5943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grpSp>
      <p:sp>
        <p:nvSpPr>
          <p:cNvPr id="24" name="TextBox 23"/>
          <p:cNvSpPr txBox="1"/>
          <p:nvPr/>
        </p:nvSpPr>
        <p:spPr>
          <a:xfrm>
            <a:off x="2438400" y="3962400"/>
            <a:ext cx="2870497" cy="461665"/>
          </a:xfrm>
          <a:prstGeom prst="rect">
            <a:avLst/>
          </a:prstGeom>
          <a:noFill/>
        </p:spPr>
        <p:txBody>
          <a:bodyPr wrap="none" rtlCol="0">
            <a:spAutoFit/>
          </a:bodyPr>
          <a:lstStyle/>
          <a:p>
            <a:pPr algn="l"/>
            <a:r>
              <a:rPr lang="en-US" sz="2400" dirty="0" smtClean="0">
                <a:solidFill>
                  <a:srgbClr val="0000CC"/>
                </a:solidFill>
              </a:rPr>
              <a:t>Have to learn them!</a:t>
            </a:r>
          </a:p>
        </p:txBody>
      </p:sp>
    </p:spTree>
    <p:extLst>
      <p:ext uri="{BB962C8B-B14F-4D97-AF65-F5344CB8AC3E}">
        <p14:creationId xmlns:p14="http://schemas.microsoft.com/office/powerpoint/2010/main" val="1114589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22860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838200"/>
            <a:ext cx="8686800" cy="5715000"/>
          </a:xfrm>
        </p:spPr>
        <p:txBody>
          <a:bodyPr/>
          <a:lstStyle/>
          <a:p>
            <a:pPr marL="0" indent="0">
              <a:lnSpc>
                <a:spcPct val="90000"/>
              </a:lnSpc>
              <a:buNone/>
            </a:pPr>
            <a:r>
              <a:rPr lang="en-US" sz="1800" dirty="0" smtClean="0"/>
              <a:t>Preprocessing</a:t>
            </a:r>
          </a:p>
          <a:p>
            <a:pPr lvl="1">
              <a:lnSpc>
                <a:spcPct val="90000"/>
              </a:lnSpc>
            </a:pPr>
            <a:r>
              <a:rPr lang="en-US" sz="1600" dirty="0" smtClean="0"/>
              <a:t>How do we get aligned bilingual text?</a:t>
            </a:r>
          </a:p>
          <a:p>
            <a:pPr lvl="1">
              <a:lnSpc>
                <a:spcPct val="90000"/>
              </a:lnSpc>
            </a:pPr>
            <a:r>
              <a:rPr lang="en-US" sz="1600" dirty="0" smtClean="0"/>
              <a:t>Tokenization</a:t>
            </a:r>
          </a:p>
          <a:p>
            <a:pPr lvl="1">
              <a:lnSpc>
                <a:spcPct val="90000"/>
              </a:lnSpc>
            </a:pPr>
            <a:r>
              <a:rPr lang="en-US" sz="1600" dirty="0" smtClean="0"/>
              <a:t>Segmentation (document, sentence, word)</a:t>
            </a:r>
          </a:p>
          <a:p>
            <a:pPr marL="0" indent="0">
              <a:lnSpc>
                <a:spcPct val="90000"/>
              </a:lnSpc>
              <a:buNone/>
            </a:pPr>
            <a:endParaRPr lang="en-US" sz="1800" dirty="0" smtClean="0"/>
          </a:p>
          <a:p>
            <a:pPr marL="0" indent="0">
              <a:lnSpc>
                <a:spcPct val="90000"/>
              </a:lnSpc>
              <a:buNone/>
            </a:pPr>
            <a:r>
              <a:rPr lang="en-US" sz="1800" dirty="0" smtClean="0"/>
              <a:t>Language modeling</a:t>
            </a:r>
          </a:p>
          <a:p>
            <a:pPr lvl="1">
              <a:lnSpc>
                <a:spcPct val="90000"/>
              </a:lnSpc>
            </a:pPr>
            <a:r>
              <a:rPr lang="en-US" sz="1600" dirty="0"/>
              <a:t>Given an English string </a:t>
            </a:r>
            <a:r>
              <a:rPr lang="en-US" sz="1600" dirty="0" err="1"/>
              <a:t>e</a:t>
            </a:r>
            <a:r>
              <a:rPr lang="en-US" sz="1600" dirty="0"/>
              <a:t>, assigns </a:t>
            </a:r>
            <a:r>
              <a:rPr lang="en-US" sz="1600" dirty="0" err="1"/>
              <a:t>P(e</a:t>
            </a:r>
            <a:r>
              <a:rPr lang="en-US" sz="1600" dirty="0"/>
              <a:t>) by </a:t>
            </a:r>
            <a:r>
              <a:rPr lang="en-US" sz="1600" dirty="0" smtClean="0"/>
              <a:t>formula</a:t>
            </a:r>
          </a:p>
          <a:p>
            <a:pPr marL="0" indent="0">
              <a:lnSpc>
                <a:spcPct val="90000"/>
              </a:lnSpc>
              <a:buNone/>
            </a:pPr>
            <a:endParaRPr lang="en-US" sz="1800" dirty="0" smtClean="0"/>
          </a:p>
          <a:p>
            <a:pPr marL="0" indent="0">
              <a:lnSpc>
                <a:spcPct val="90000"/>
              </a:lnSpc>
              <a:buNone/>
            </a:pPr>
            <a:r>
              <a:rPr lang="en-US" sz="1800" dirty="0" smtClean="0"/>
              <a:t>Translation modeling</a:t>
            </a:r>
          </a:p>
          <a:p>
            <a:pPr lvl="1">
              <a:lnSpc>
                <a:spcPct val="90000"/>
              </a:lnSpc>
            </a:pPr>
            <a:r>
              <a:rPr lang="en-US" sz="1600" dirty="0"/>
              <a:t>Given a pair of strings &lt;</a:t>
            </a:r>
            <a:r>
              <a:rPr lang="en-US" sz="1600" dirty="0" err="1"/>
              <a:t>f,e</a:t>
            </a:r>
            <a:r>
              <a:rPr lang="en-US" sz="1600" dirty="0"/>
              <a:t>&gt;, assigns </a:t>
            </a:r>
            <a:r>
              <a:rPr lang="en-US" sz="1600" dirty="0" err="1"/>
              <a:t>P(f</a:t>
            </a:r>
            <a:r>
              <a:rPr lang="en-US" sz="1600" dirty="0"/>
              <a:t> | </a:t>
            </a:r>
            <a:r>
              <a:rPr lang="en-US" sz="1600" dirty="0" err="1"/>
              <a:t>e</a:t>
            </a:r>
            <a:r>
              <a:rPr lang="en-US" sz="1600" dirty="0"/>
              <a:t>) by </a:t>
            </a:r>
            <a:r>
              <a:rPr lang="en-US" sz="1600" dirty="0" smtClean="0"/>
              <a:t>formula</a:t>
            </a:r>
          </a:p>
          <a:p>
            <a:pPr marL="0" indent="0">
              <a:lnSpc>
                <a:spcPct val="90000"/>
              </a:lnSpc>
              <a:buNone/>
            </a:pPr>
            <a:endParaRPr lang="en-US" sz="1800" dirty="0" smtClean="0"/>
          </a:p>
          <a:p>
            <a:pPr marL="0" indent="0">
              <a:lnSpc>
                <a:spcPct val="90000"/>
              </a:lnSpc>
              <a:buNone/>
            </a:pPr>
            <a:r>
              <a:rPr lang="en-US" sz="1800" dirty="0" smtClean="0"/>
              <a:t>Decoding</a:t>
            </a:r>
          </a:p>
          <a:p>
            <a:pPr lvl="1">
              <a:lnSpc>
                <a:spcPct val="90000"/>
              </a:lnSpc>
            </a:pPr>
            <a:r>
              <a:rPr lang="en-US" sz="1600" dirty="0"/>
              <a:t>Given a language model, a translation model, and a new sentence </a:t>
            </a:r>
            <a:r>
              <a:rPr lang="en-US" sz="1600" dirty="0" err="1"/>
              <a:t>f</a:t>
            </a:r>
            <a:r>
              <a:rPr lang="en-US" sz="1600" dirty="0"/>
              <a:t> … find translation </a:t>
            </a:r>
            <a:r>
              <a:rPr lang="en-US" sz="1600" dirty="0" err="1"/>
              <a:t>e</a:t>
            </a:r>
            <a:r>
              <a:rPr lang="en-US" sz="1600" dirty="0"/>
              <a:t> maximizing </a:t>
            </a:r>
            <a:r>
              <a:rPr lang="en-US" sz="1600" dirty="0" err="1"/>
              <a:t>P(e</a:t>
            </a:r>
            <a:r>
              <a:rPr lang="en-US" sz="1600" dirty="0"/>
              <a:t>) * </a:t>
            </a:r>
            <a:r>
              <a:rPr lang="en-US" sz="1600" dirty="0" err="1"/>
              <a:t>P(f</a:t>
            </a:r>
            <a:r>
              <a:rPr lang="en-US" sz="1600" dirty="0"/>
              <a:t> | </a:t>
            </a:r>
            <a:r>
              <a:rPr lang="en-US" sz="1600" dirty="0" err="1"/>
              <a:t>e</a:t>
            </a:r>
            <a:r>
              <a:rPr lang="en-US" sz="1600" dirty="0" smtClean="0"/>
              <a:t>)</a:t>
            </a:r>
          </a:p>
          <a:p>
            <a:pPr marL="0" indent="0">
              <a:lnSpc>
                <a:spcPct val="90000"/>
              </a:lnSpc>
              <a:buNone/>
            </a:pPr>
            <a:endParaRPr lang="en-US" sz="1800" dirty="0" smtClean="0"/>
          </a:p>
          <a:p>
            <a:pPr marL="0" indent="0">
              <a:lnSpc>
                <a:spcPct val="90000"/>
              </a:lnSpc>
              <a:buNone/>
            </a:pPr>
            <a:r>
              <a:rPr lang="en-US" sz="1800" dirty="0" smtClean="0"/>
              <a:t>Parameter optimization</a:t>
            </a:r>
          </a:p>
          <a:p>
            <a:pPr lvl="1">
              <a:lnSpc>
                <a:spcPct val="90000"/>
              </a:lnSpc>
            </a:pPr>
            <a:r>
              <a:rPr lang="en-US" sz="1600" dirty="0" smtClean="0"/>
              <a:t>Given a model with multiple feature functions, how are they related?  What are the optimal parameters?</a:t>
            </a:r>
          </a:p>
          <a:p>
            <a:pPr marL="0" indent="0">
              <a:lnSpc>
                <a:spcPct val="90000"/>
              </a:lnSpc>
              <a:buNone/>
            </a:pPr>
            <a:endParaRPr lang="en-US" sz="1800" dirty="0" smtClean="0"/>
          </a:p>
          <a:p>
            <a:pPr marL="0" indent="0">
              <a:lnSpc>
                <a:spcPct val="90000"/>
              </a:lnSpc>
              <a:buNone/>
            </a:pPr>
            <a:r>
              <a:rPr lang="en-US" sz="1800" dirty="0" smtClean="0"/>
              <a:t>Evaluation</a:t>
            </a:r>
          </a:p>
          <a:p>
            <a:pPr lvl="1">
              <a:lnSpc>
                <a:spcPct val="90000"/>
              </a:lnSpc>
            </a:pPr>
            <a:r>
              <a:rPr lang="en-US" sz="1600" dirty="0" smtClean="0"/>
              <a:t>How well is a system doing?  How can we compare two systems?</a:t>
            </a:r>
          </a:p>
          <a:p>
            <a:pPr lvl="1">
              <a:lnSpc>
                <a:spcPct val="90000"/>
              </a:lnSpc>
            </a:pP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word-level model</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760133873"/>
              </p:ext>
            </p:extLst>
          </p:nvPr>
        </p:nvGraphicFramePr>
        <p:xfrm>
          <a:off x="1447800" y="3367087"/>
          <a:ext cx="5476876" cy="900113"/>
        </p:xfrm>
        <a:graphic>
          <a:graphicData uri="http://schemas.openxmlformats.org/presentationml/2006/ole">
            <mc:AlternateContent xmlns:mc="http://schemas.openxmlformats.org/markup-compatibility/2006">
              <mc:Choice xmlns:v="urn:schemas-microsoft-com:vml" Requires="v">
                <p:oleObj spid="_x0000_s1030338" name="Equation" r:id="rId3" imgW="2781300" imgH="457200" progId="Equation.3">
                  <p:embed/>
                </p:oleObj>
              </mc:Choice>
              <mc:Fallback>
                <p:oleObj name="Equation" r:id="rId3" imgW="2781300" imgH="457200" progId="Equation.3">
                  <p:embed/>
                  <p:pic>
                    <p:nvPicPr>
                      <p:cNvPr id="0" name=""/>
                      <p:cNvPicPr/>
                      <p:nvPr/>
                    </p:nvPicPr>
                    <p:blipFill>
                      <a:blip r:embed="rId4"/>
                      <a:stretch>
                        <a:fillRect/>
                      </a:stretch>
                    </p:blipFill>
                    <p:spPr>
                      <a:xfrm>
                        <a:off x="1447800" y="3367087"/>
                        <a:ext cx="5476876" cy="900113"/>
                      </a:xfrm>
                      <a:prstGeom prst="rect">
                        <a:avLst/>
                      </a:prstGeom>
                    </p:spPr>
                  </p:pic>
                </p:oleObj>
              </mc:Fallback>
            </mc:AlternateContent>
          </a:graphicData>
        </a:graphic>
      </p:graphicFrame>
      <p:sp>
        <p:nvSpPr>
          <p:cNvPr id="10" name="Oval 9"/>
          <p:cNvSpPr/>
          <p:nvPr/>
        </p:nvSpPr>
        <p:spPr bwMode="auto">
          <a:xfrm>
            <a:off x="5638800" y="3519487"/>
            <a:ext cx="1524000" cy="609600"/>
          </a:xfrm>
          <a:prstGeom prst="ellipse">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grpSp>
        <p:nvGrpSpPr>
          <p:cNvPr id="23" name="Group 22"/>
          <p:cNvGrpSpPr/>
          <p:nvPr/>
        </p:nvGrpSpPr>
        <p:grpSpPr>
          <a:xfrm>
            <a:off x="457200" y="1371600"/>
            <a:ext cx="8077200" cy="1981200"/>
            <a:chOff x="457200" y="4648200"/>
            <a:chExt cx="8077200" cy="1981200"/>
          </a:xfrm>
        </p:grpSpPr>
        <p:sp>
          <p:nvSpPr>
            <p:cNvPr id="18" name="Rectangle 3"/>
            <p:cNvSpPr txBox="1">
              <a:spLocks noChangeArrowheads="1"/>
            </p:cNvSpPr>
            <p:nvPr/>
          </p:nvSpPr>
          <p:spPr bwMode="auto">
            <a:xfrm>
              <a:off x="457200" y="4648200"/>
              <a:ext cx="32004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  </a:t>
              </a:r>
            </a:p>
            <a:p>
              <a:pPr marL="0" indent="0">
                <a:buNone/>
              </a:pPr>
              <a:r>
                <a:rPr lang="en-US" sz="2000" dirty="0" smtClean="0"/>
                <a:t>His wife talks to him.  </a:t>
              </a:r>
            </a:p>
            <a:p>
              <a:pPr marL="0" indent="0">
                <a:buNone/>
              </a:pPr>
              <a:r>
                <a:rPr lang="en-US" sz="2000" dirty="0" smtClean="0"/>
                <a:t>The sharks await.</a:t>
              </a:r>
            </a:p>
            <a:p>
              <a:pPr marL="0" indent="0">
                <a:buNone/>
              </a:pPr>
              <a:r>
                <a:rPr lang="en-US" sz="2000" dirty="0" smtClean="0"/>
                <a:t>…</a:t>
              </a:r>
              <a:endParaRPr lang="en-US" sz="2000" dirty="0"/>
            </a:p>
          </p:txBody>
        </p:sp>
        <p:sp>
          <p:nvSpPr>
            <p:cNvPr id="19" name="Rectangle 18"/>
            <p:cNvSpPr>
              <a:spLocks noChangeArrowheads="1"/>
            </p:cNvSpPr>
            <p:nvPr/>
          </p:nvSpPr>
          <p:spPr bwMode="auto">
            <a:xfrm>
              <a:off x="4876800" y="4648200"/>
              <a:ext cx="3657600" cy="19812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a:t>.  </a:t>
              </a:r>
            </a:p>
            <a:p>
              <a:pPr algn="l">
                <a:spcBef>
                  <a:spcPct val="20000"/>
                </a:spcBef>
              </a:pPr>
              <a:r>
                <a:rPr lang="en-US" sz="2000" dirty="0"/>
                <a:t>Su </a:t>
              </a:r>
              <a:r>
                <a:rPr lang="en-US" sz="2000" dirty="0" err="1"/>
                <a:t>mujer</a:t>
              </a:r>
              <a:r>
                <a:rPr lang="en-US" sz="2000" dirty="0"/>
                <a:t> </a:t>
              </a:r>
              <a:r>
                <a:rPr lang="en-US" sz="2000" dirty="0" err="1"/>
                <a:t>habla</a:t>
              </a:r>
              <a:r>
                <a:rPr lang="en-US" sz="2000" dirty="0"/>
                <a:t> con </a:t>
              </a:r>
              <a:r>
                <a:rPr lang="en-US" sz="2000" dirty="0" err="1">
                  <a:ea typeface="Arial" pitchFamily="-111" charset="0"/>
                  <a:cs typeface="Arial" pitchFamily="-111" charset="0"/>
                </a:rPr>
                <a:t>é</a:t>
              </a:r>
              <a:r>
                <a:rPr lang="en-US" sz="2000" dirty="0" err="1"/>
                <a:t>l</a:t>
              </a:r>
              <a:r>
                <a:rPr lang="en-US" sz="2000" dirty="0"/>
                <a:t>.  </a:t>
              </a:r>
            </a:p>
            <a:p>
              <a:pPr algn="l">
                <a:spcBef>
                  <a:spcPct val="20000"/>
                </a:spcBef>
              </a:pPr>
              <a:r>
                <a:rPr lang="en-US" sz="2000" dirty="0"/>
                <a:t>Los </a:t>
              </a:r>
              <a:r>
                <a:rPr lang="en-US" sz="2000" dirty="0" err="1"/>
                <a:t>tiburones</a:t>
              </a:r>
              <a:r>
                <a:rPr lang="en-US" sz="2000" dirty="0"/>
                <a:t> </a:t>
              </a:r>
              <a:r>
                <a:rPr lang="en-US" sz="2000" dirty="0" err="1"/>
                <a:t>esperan</a:t>
              </a:r>
              <a:r>
                <a:rPr lang="en-US" sz="2000" dirty="0" smtClean="0"/>
                <a:t>.</a:t>
              </a:r>
            </a:p>
            <a:p>
              <a:pPr algn="l">
                <a:spcBef>
                  <a:spcPct val="20000"/>
                </a:spcBef>
              </a:pPr>
              <a:r>
                <a:rPr lang="en-US" sz="2000" dirty="0" smtClean="0"/>
                <a:t>…</a:t>
              </a:r>
              <a:endParaRPr lang="en-US" sz="2000" dirty="0"/>
            </a:p>
          </p:txBody>
        </p:sp>
        <p:sp>
          <p:nvSpPr>
            <p:cNvPr id="20" name="Line 5"/>
            <p:cNvSpPr>
              <a:spLocks noChangeShapeType="1"/>
            </p:cNvSpPr>
            <p:nvPr/>
          </p:nvSpPr>
          <p:spPr bwMode="auto">
            <a:xfrm>
              <a:off x="3657600" y="49529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1" name="Line 6"/>
            <p:cNvSpPr>
              <a:spLocks noChangeShapeType="1"/>
            </p:cNvSpPr>
            <p:nvPr/>
          </p:nvSpPr>
          <p:spPr bwMode="auto">
            <a:xfrm flipV="1">
              <a:off x="3657600" y="5562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2" name="Line 7"/>
            <p:cNvSpPr>
              <a:spLocks noChangeShapeType="1"/>
            </p:cNvSpPr>
            <p:nvPr/>
          </p:nvSpPr>
          <p:spPr bwMode="auto">
            <a:xfrm>
              <a:off x="3657600" y="5943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grpSp>
      <p:graphicFrame>
        <p:nvGraphicFramePr>
          <p:cNvPr id="15" name="Object 14"/>
          <p:cNvGraphicFramePr>
            <a:graphicFrameLocks noChangeAspect="1"/>
          </p:cNvGraphicFramePr>
          <p:nvPr>
            <p:extLst>
              <p:ext uri="{D42A27DB-BD31-4B8C-83A1-F6EECF244321}">
                <p14:modId xmlns:p14="http://schemas.microsoft.com/office/powerpoint/2010/main" val="747502550"/>
              </p:ext>
            </p:extLst>
          </p:nvPr>
        </p:nvGraphicFramePr>
        <p:xfrm>
          <a:off x="1126455" y="4724400"/>
          <a:ext cx="1125538" cy="450850"/>
        </p:xfrm>
        <a:graphic>
          <a:graphicData uri="http://schemas.openxmlformats.org/presentationml/2006/ole">
            <mc:AlternateContent xmlns:mc="http://schemas.openxmlformats.org/markup-compatibility/2006">
              <mc:Choice xmlns:v="urn:schemas-microsoft-com:vml" Requires="v">
                <p:oleObj spid="_x0000_s1030339" name="Equation" r:id="rId5" imgW="571500" imgH="228600" progId="Equation.3">
                  <p:embed/>
                </p:oleObj>
              </mc:Choice>
              <mc:Fallback>
                <p:oleObj name="Equation" r:id="rId5" imgW="571500" imgH="228600" progId="Equation.3">
                  <p:embed/>
                  <p:pic>
                    <p:nvPicPr>
                      <p:cNvPr id="0" name=""/>
                      <p:cNvPicPr/>
                      <p:nvPr/>
                    </p:nvPicPr>
                    <p:blipFill>
                      <a:blip r:embed="rId6"/>
                      <a:stretch>
                        <a:fillRect/>
                      </a:stretch>
                    </p:blipFill>
                    <p:spPr>
                      <a:xfrm>
                        <a:off x="1126455" y="4724400"/>
                        <a:ext cx="1125538" cy="450850"/>
                      </a:xfrm>
                      <a:prstGeom prst="rect">
                        <a:avLst/>
                      </a:prstGeom>
                    </p:spPr>
                  </p:pic>
                </p:oleObj>
              </mc:Fallback>
            </mc:AlternateContent>
          </a:graphicData>
        </a:graphic>
      </p:graphicFrame>
      <p:sp>
        <p:nvSpPr>
          <p:cNvPr id="3" name="TextBox 2"/>
          <p:cNvSpPr txBox="1"/>
          <p:nvPr/>
        </p:nvSpPr>
        <p:spPr>
          <a:xfrm>
            <a:off x="2164487" y="4724400"/>
            <a:ext cx="4160113" cy="400110"/>
          </a:xfrm>
          <a:prstGeom prst="rect">
            <a:avLst/>
          </a:prstGeom>
          <a:noFill/>
        </p:spPr>
        <p:txBody>
          <a:bodyPr wrap="none" rtlCol="0">
            <a:spAutoFit/>
          </a:bodyPr>
          <a:lstStyle/>
          <a:p>
            <a:pPr algn="l"/>
            <a:r>
              <a:rPr lang="en-US" sz="2000" dirty="0" smtClean="0"/>
              <a:t>: probability that </a:t>
            </a:r>
            <a:r>
              <a:rPr lang="en-US" sz="2000" i="1" dirty="0" smtClean="0"/>
              <a:t>e</a:t>
            </a:r>
            <a:r>
              <a:rPr lang="en-US" sz="2000" dirty="0" smtClean="0"/>
              <a:t> is translated as </a:t>
            </a:r>
            <a:r>
              <a:rPr lang="en-US" sz="2000" i="1" dirty="0" smtClean="0"/>
              <a:t>f</a:t>
            </a:r>
          </a:p>
        </p:txBody>
      </p:sp>
      <p:sp>
        <p:nvSpPr>
          <p:cNvPr id="4" name="TextBox 3"/>
          <p:cNvSpPr txBox="1"/>
          <p:nvPr/>
        </p:nvSpPr>
        <p:spPr>
          <a:xfrm>
            <a:off x="1524000" y="5410200"/>
            <a:ext cx="3983031" cy="1200328"/>
          </a:xfrm>
          <a:prstGeom prst="rect">
            <a:avLst/>
          </a:prstGeom>
          <a:noFill/>
        </p:spPr>
        <p:txBody>
          <a:bodyPr wrap="none" rtlCol="0">
            <a:spAutoFit/>
          </a:bodyPr>
          <a:lstStyle/>
          <a:p>
            <a:pPr algn="l"/>
            <a:r>
              <a:rPr lang="en-US" sz="2400" dirty="0" smtClean="0">
                <a:solidFill>
                  <a:srgbClr val="FF0000"/>
                </a:solidFill>
              </a:rPr>
              <a:t>How do we learn these?</a:t>
            </a:r>
          </a:p>
          <a:p>
            <a:pPr algn="l"/>
            <a:endParaRPr lang="en-US" sz="2400" dirty="0">
              <a:solidFill>
                <a:srgbClr val="FF0000"/>
              </a:solidFill>
            </a:endParaRPr>
          </a:p>
          <a:p>
            <a:pPr algn="l"/>
            <a:r>
              <a:rPr lang="en-US" sz="2400" dirty="0" smtClean="0">
                <a:solidFill>
                  <a:srgbClr val="FF0000"/>
                </a:solidFill>
              </a:rPr>
              <a:t>What data would be useful?</a:t>
            </a:r>
          </a:p>
        </p:txBody>
      </p:sp>
    </p:spTree>
    <p:extLst>
      <p:ext uri="{BB962C8B-B14F-4D97-AF65-F5344CB8AC3E}">
        <p14:creationId xmlns:p14="http://schemas.microsoft.com/office/powerpoint/2010/main" val="39386648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5" name="Rectangle 3"/>
          <p:cNvSpPr txBox="1">
            <a:spLocks noChangeArrowheads="1"/>
          </p:cNvSpPr>
          <p:nvPr/>
        </p:nvSpPr>
        <p:spPr bwMode="auto">
          <a:xfrm>
            <a:off x="533400" y="1371600"/>
            <a:ext cx="8001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The old man is happy. He has fished many times.</a:t>
            </a:r>
          </a:p>
        </p:txBody>
      </p:sp>
      <p:sp>
        <p:nvSpPr>
          <p:cNvPr id="6" name="Rectangle 5"/>
          <p:cNvSpPr>
            <a:spLocks noChangeArrowheads="1"/>
          </p:cNvSpPr>
          <p:nvPr/>
        </p:nvSpPr>
        <p:spPr bwMode="auto">
          <a:xfrm>
            <a:off x="609600" y="2362200"/>
            <a:ext cx="76200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a:t>El </a:t>
            </a:r>
            <a:r>
              <a:rPr lang="en-US" sz="2400" dirty="0" err="1"/>
              <a:t>viejo</a:t>
            </a:r>
            <a:r>
              <a:rPr lang="en-US" sz="2400" dirty="0"/>
              <a:t> </a:t>
            </a:r>
            <a:r>
              <a:rPr lang="en-US" sz="2400" dirty="0" err="1"/>
              <a:t>est</a:t>
            </a:r>
            <a:r>
              <a:rPr lang="en-US" sz="2400" dirty="0" err="1">
                <a:ea typeface="Arial" pitchFamily="-111" charset="0"/>
                <a:cs typeface="Arial" pitchFamily="-111" charset="0"/>
              </a:rPr>
              <a:t>á</a:t>
            </a:r>
            <a:r>
              <a:rPr lang="en-US" sz="2400" dirty="0"/>
              <a:t> </a:t>
            </a:r>
            <a:r>
              <a:rPr lang="en-US" sz="2400" dirty="0" err="1"/>
              <a:t>feliz</a:t>
            </a:r>
            <a:r>
              <a:rPr lang="en-US" sz="2400" dirty="0"/>
              <a:t> </a:t>
            </a:r>
            <a:r>
              <a:rPr lang="en-US" sz="2400" dirty="0" err="1"/>
              <a:t>porque</a:t>
            </a:r>
            <a:r>
              <a:rPr lang="en-US" sz="2400" dirty="0"/>
              <a:t> ha </a:t>
            </a:r>
            <a:r>
              <a:rPr lang="en-US" sz="2400" dirty="0" err="1"/>
              <a:t>pescado</a:t>
            </a:r>
            <a:r>
              <a:rPr lang="en-US" sz="2400" dirty="0"/>
              <a:t> </a:t>
            </a:r>
            <a:r>
              <a:rPr lang="en-US" sz="2400" dirty="0" err="1"/>
              <a:t>muchos</a:t>
            </a:r>
            <a:r>
              <a:rPr lang="en-US" sz="2400" dirty="0"/>
              <a:t> </a:t>
            </a:r>
            <a:r>
              <a:rPr lang="en-US" sz="2400" dirty="0" err="1"/>
              <a:t>veces</a:t>
            </a:r>
            <a:r>
              <a:rPr lang="en-US" sz="2400" dirty="0" smtClean="0"/>
              <a:t>.</a:t>
            </a:r>
            <a:endParaRPr lang="en-US" sz="2400" dirty="0"/>
          </a:p>
        </p:txBody>
      </p:sp>
      <p:sp>
        <p:nvSpPr>
          <p:cNvPr id="10" name="Rectangle 3"/>
          <p:cNvSpPr txBox="1">
            <a:spLocks noChangeArrowheads="1"/>
          </p:cNvSpPr>
          <p:nvPr/>
        </p:nvSpPr>
        <p:spPr bwMode="auto">
          <a:xfrm>
            <a:off x="838200" y="33528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His wife talks to him.</a:t>
            </a:r>
          </a:p>
        </p:txBody>
      </p:sp>
      <p:sp>
        <p:nvSpPr>
          <p:cNvPr id="11" name="Rectangle 10"/>
          <p:cNvSpPr>
            <a:spLocks noChangeArrowheads="1"/>
          </p:cNvSpPr>
          <p:nvPr/>
        </p:nvSpPr>
        <p:spPr bwMode="auto">
          <a:xfrm>
            <a:off x="838200" y="4114800"/>
            <a:ext cx="3657600" cy="4572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smtClean="0"/>
              <a:t>Su </a:t>
            </a:r>
            <a:r>
              <a:rPr lang="en-US" sz="2400" dirty="0" err="1"/>
              <a:t>mujer</a:t>
            </a:r>
            <a:r>
              <a:rPr lang="en-US" sz="2400" dirty="0"/>
              <a:t> </a:t>
            </a:r>
            <a:r>
              <a:rPr lang="en-US" sz="2400" dirty="0" err="1"/>
              <a:t>habla</a:t>
            </a:r>
            <a:r>
              <a:rPr lang="en-US" sz="2400" dirty="0"/>
              <a:t> con </a:t>
            </a:r>
            <a:r>
              <a:rPr lang="en-US" sz="2400" dirty="0" err="1">
                <a:ea typeface="Arial" pitchFamily="-111" charset="0"/>
                <a:cs typeface="Arial" pitchFamily="-111" charset="0"/>
              </a:rPr>
              <a:t>é</a:t>
            </a:r>
            <a:r>
              <a:rPr lang="en-US" sz="2400" dirty="0" err="1"/>
              <a:t>l</a:t>
            </a:r>
            <a:r>
              <a:rPr lang="en-US" sz="2400" dirty="0" smtClean="0"/>
              <a:t>.</a:t>
            </a:r>
            <a:endParaRPr lang="en-US" sz="2400" dirty="0"/>
          </a:p>
        </p:txBody>
      </p:sp>
      <p:cxnSp>
        <p:nvCxnSpPr>
          <p:cNvPr id="13" name="Straight Arrow Connector 12"/>
          <p:cNvCxnSpPr/>
          <p:nvPr/>
        </p:nvCxnSpPr>
        <p:spPr bwMode="auto">
          <a:xfrm>
            <a:off x="838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14478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H="1">
            <a:off x="20574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H="1">
            <a:off x="26670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4267200" y="18288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51054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5943600" y="18288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6781800" y="18288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Rectangle 3"/>
          <p:cNvSpPr txBox="1">
            <a:spLocks noChangeArrowheads="1"/>
          </p:cNvSpPr>
          <p:nvPr/>
        </p:nvSpPr>
        <p:spPr bwMode="auto">
          <a:xfrm>
            <a:off x="4648200" y="32766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The sharks await.</a:t>
            </a:r>
          </a:p>
        </p:txBody>
      </p:sp>
      <p:sp>
        <p:nvSpPr>
          <p:cNvPr id="32" name="Rectangle 31"/>
          <p:cNvSpPr>
            <a:spLocks noChangeArrowheads="1"/>
          </p:cNvSpPr>
          <p:nvPr/>
        </p:nvSpPr>
        <p:spPr bwMode="auto">
          <a:xfrm>
            <a:off x="4648200" y="4038600"/>
            <a:ext cx="36576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smtClean="0"/>
              <a:t> Los </a:t>
            </a:r>
            <a:r>
              <a:rPr lang="en-US" sz="2400" dirty="0" err="1"/>
              <a:t>tiburones</a:t>
            </a:r>
            <a:r>
              <a:rPr lang="en-US" sz="2400" dirty="0"/>
              <a:t> </a:t>
            </a:r>
            <a:r>
              <a:rPr lang="en-US" sz="2400" dirty="0" err="1"/>
              <a:t>esperan</a:t>
            </a:r>
            <a:r>
              <a:rPr lang="en-US" sz="2400" dirty="0" smtClean="0"/>
              <a:t>.</a:t>
            </a:r>
          </a:p>
        </p:txBody>
      </p:sp>
      <p:cxnSp>
        <p:nvCxnSpPr>
          <p:cNvPr id="33" name="Straight Arrow Connector 32"/>
          <p:cNvCxnSpPr/>
          <p:nvPr/>
        </p:nvCxnSpPr>
        <p:spPr bwMode="auto">
          <a:xfrm flipH="1">
            <a:off x="1066800" y="3810000"/>
            <a:ext cx="76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a:off x="16002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23622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29718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3429000" y="3810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6705600" y="37338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791200" y="37338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4953000" y="37338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Object 44"/>
          <p:cNvGraphicFramePr>
            <a:graphicFrameLocks noChangeAspect="1"/>
          </p:cNvGraphicFramePr>
          <p:nvPr>
            <p:extLst>
              <p:ext uri="{D42A27DB-BD31-4B8C-83A1-F6EECF244321}">
                <p14:modId xmlns:p14="http://schemas.microsoft.com/office/powerpoint/2010/main" val="2360056590"/>
              </p:ext>
            </p:extLst>
          </p:nvPr>
        </p:nvGraphicFramePr>
        <p:xfrm>
          <a:off x="2682778" y="5446931"/>
          <a:ext cx="1598613" cy="533400"/>
        </p:xfrm>
        <a:graphic>
          <a:graphicData uri="http://schemas.openxmlformats.org/presentationml/2006/ole">
            <mc:AlternateContent xmlns:mc="http://schemas.openxmlformats.org/markup-compatibility/2006">
              <mc:Choice xmlns:v="urn:schemas-microsoft-com:vml" Requires="v">
                <p:oleObj spid="_x0000_s1031263" name="Equation" r:id="rId3" imgW="685800" imgH="228600" progId="Equation.3">
                  <p:embed/>
                </p:oleObj>
              </mc:Choice>
              <mc:Fallback>
                <p:oleObj name="Equation" r:id="rId3" imgW="685800" imgH="228600" progId="Equation.3">
                  <p:embed/>
                  <p:pic>
                    <p:nvPicPr>
                      <p:cNvPr id="0" name=""/>
                      <p:cNvPicPr/>
                      <p:nvPr/>
                    </p:nvPicPr>
                    <p:blipFill>
                      <a:blip r:embed="rId4"/>
                      <a:stretch>
                        <a:fillRect/>
                      </a:stretch>
                    </p:blipFill>
                    <p:spPr>
                      <a:xfrm>
                        <a:off x="2682778" y="5446931"/>
                        <a:ext cx="1598613" cy="533400"/>
                      </a:xfrm>
                      <a:prstGeom prst="rect">
                        <a:avLst/>
                      </a:prstGeom>
                    </p:spPr>
                  </p:pic>
                </p:oleObj>
              </mc:Fallback>
            </mc:AlternateContent>
          </a:graphicData>
        </a:graphic>
      </p:graphicFrame>
      <p:sp>
        <p:nvSpPr>
          <p:cNvPr id="46" name="TextBox 45"/>
          <p:cNvSpPr txBox="1"/>
          <p:nvPr/>
        </p:nvSpPr>
        <p:spPr>
          <a:xfrm>
            <a:off x="4046658" y="5669463"/>
            <a:ext cx="184666" cy="369332"/>
          </a:xfrm>
          <a:prstGeom prst="rect">
            <a:avLst/>
          </a:prstGeom>
          <a:noFill/>
        </p:spPr>
        <p:txBody>
          <a:bodyPr wrap="none" rtlCol="0">
            <a:spAutoFit/>
          </a:bodyPr>
          <a:lstStyle/>
          <a:p>
            <a:pPr algn="l"/>
            <a:endParaRPr lang="en-US" dirty="0" smtClean="0"/>
          </a:p>
        </p:txBody>
      </p:sp>
      <p:sp>
        <p:nvSpPr>
          <p:cNvPr id="47" name="TextBox 46"/>
          <p:cNvSpPr txBox="1"/>
          <p:nvPr/>
        </p:nvSpPr>
        <p:spPr>
          <a:xfrm>
            <a:off x="4359178" y="5334000"/>
            <a:ext cx="441422" cy="646331"/>
          </a:xfrm>
          <a:prstGeom prst="rect">
            <a:avLst/>
          </a:prstGeom>
          <a:noFill/>
        </p:spPr>
        <p:txBody>
          <a:bodyPr wrap="none" rtlCol="0">
            <a:spAutoFit/>
          </a:bodyPr>
          <a:lstStyle/>
          <a:p>
            <a:pPr algn="l"/>
            <a:r>
              <a:rPr lang="en-US" sz="3600" dirty="0" smtClean="0">
                <a:solidFill>
                  <a:srgbClr val="FF0000"/>
                </a:solidFill>
              </a:rPr>
              <a:t>?</a:t>
            </a:r>
          </a:p>
        </p:txBody>
      </p:sp>
    </p:spTree>
    <p:extLst>
      <p:ext uri="{BB962C8B-B14F-4D97-AF65-F5344CB8AC3E}">
        <p14:creationId xmlns:p14="http://schemas.microsoft.com/office/powerpoint/2010/main" val="18104088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5" name="Rectangle 3"/>
          <p:cNvSpPr txBox="1">
            <a:spLocks noChangeArrowheads="1"/>
          </p:cNvSpPr>
          <p:nvPr/>
        </p:nvSpPr>
        <p:spPr bwMode="auto">
          <a:xfrm>
            <a:off x="533400" y="1371600"/>
            <a:ext cx="8001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The old man is happy. He has fished many times.</a:t>
            </a:r>
          </a:p>
        </p:txBody>
      </p:sp>
      <p:sp>
        <p:nvSpPr>
          <p:cNvPr id="6" name="Rectangle 5"/>
          <p:cNvSpPr>
            <a:spLocks noChangeArrowheads="1"/>
          </p:cNvSpPr>
          <p:nvPr/>
        </p:nvSpPr>
        <p:spPr bwMode="auto">
          <a:xfrm>
            <a:off x="609600" y="2362200"/>
            <a:ext cx="76200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a:t>El </a:t>
            </a:r>
            <a:r>
              <a:rPr lang="en-US" sz="2400" dirty="0" err="1"/>
              <a:t>viejo</a:t>
            </a:r>
            <a:r>
              <a:rPr lang="en-US" sz="2400" dirty="0"/>
              <a:t> </a:t>
            </a:r>
            <a:r>
              <a:rPr lang="en-US" sz="2400" dirty="0" err="1"/>
              <a:t>est</a:t>
            </a:r>
            <a:r>
              <a:rPr lang="en-US" sz="2400" dirty="0" err="1">
                <a:ea typeface="Arial" pitchFamily="-111" charset="0"/>
                <a:cs typeface="Arial" pitchFamily="-111" charset="0"/>
              </a:rPr>
              <a:t>á</a:t>
            </a:r>
            <a:r>
              <a:rPr lang="en-US" sz="2400" dirty="0"/>
              <a:t> </a:t>
            </a:r>
            <a:r>
              <a:rPr lang="en-US" sz="2400" dirty="0" err="1"/>
              <a:t>feliz</a:t>
            </a:r>
            <a:r>
              <a:rPr lang="en-US" sz="2400" dirty="0"/>
              <a:t> </a:t>
            </a:r>
            <a:r>
              <a:rPr lang="en-US" sz="2400" dirty="0" err="1"/>
              <a:t>porque</a:t>
            </a:r>
            <a:r>
              <a:rPr lang="en-US" sz="2400" dirty="0"/>
              <a:t> ha </a:t>
            </a:r>
            <a:r>
              <a:rPr lang="en-US" sz="2400" dirty="0" err="1"/>
              <a:t>pescado</a:t>
            </a:r>
            <a:r>
              <a:rPr lang="en-US" sz="2400" dirty="0"/>
              <a:t> </a:t>
            </a:r>
            <a:r>
              <a:rPr lang="en-US" sz="2400" dirty="0" err="1"/>
              <a:t>muchos</a:t>
            </a:r>
            <a:r>
              <a:rPr lang="en-US" sz="2400" dirty="0"/>
              <a:t> </a:t>
            </a:r>
            <a:r>
              <a:rPr lang="en-US" sz="2400" dirty="0" err="1"/>
              <a:t>veces</a:t>
            </a:r>
            <a:r>
              <a:rPr lang="en-US" sz="2400" dirty="0" smtClean="0"/>
              <a:t>.</a:t>
            </a:r>
            <a:endParaRPr lang="en-US" sz="2400" dirty="0"/>
          </a:p>
        </p:txBody>
      </p:sp>
      <p:sp>
        <p:nvSpPr>
          <p:cNvPr id="10" name="Rectangle 3"/>
          <p:cNvSpPr txBox="1">
            <a:spLocks noChangeArrowheads="1"/>
          </p:cNvSpPr>
          <p:nvPr/>
        </p:nvSpPr>
        <p:spPr bwMode="auto">
          <a:xfrm>
            <a:off x="838200" y="33528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His wife talks to him.</a:t>
            </a:r>
          </a:p>
        </p:txBody>
      </p:sp>
      <p:sp>
        <p:nvSpPr>
          <p:cNvPr id="11" name="Rectangle 10"/>
          <p:cNvSpPr>
            <a:spLocks noChangeArrowheads="1"/>
          </p:cNvSpPr>
          <p:nvPr/>
        </p:nvSpPr>
        <p:spPr bwMode="auto">
          <a:xfrm>
            <a:off x="838200" y="4114800"/>
            <a:ext cx="3657600" cy="4572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smtClean="0"/>
              <a:t>Su </a:t>
            </a:r>
            <a:r>
              <a:rPr lang="en-US" sz="2400" dirty="0" err="1"/>
              <a:t>mujer</a:t>
            </a:r>
            <a:r>
              <a:rPr lang="en-US" sz="2400" dirty="0"/>
              <a:t> </a:t>
            </a:r>
            <a:r>
              <a:rPr lang="en-US" sz="2400" dirty="0" err="1"/>
              <a:t>habla</a:t>
            </a:r>
            <a:r>
              <a:rPr lang="en-US" sz="2400" dirty="0"/>
              <a:t> con </a:t>
            </a:r>
            <a:r>
              <a:rPr lang="en-US" sz="2400" dirty="0" err="1">
                <a:ea typeface="Arial" pitchFamily="-111" charset="0"/>
                <a:cs typeface="Arial" pitchFamily="-111" charset="0"/>
              </a:rPr>
              <a:t>é</a:t>
            </a:r>
            <a:r>
              <a:rPr lang="en-US" sz="2400" dirty="0" err="1"/>
              <a:t>l</a:t>
            </a:r>
            <a:r>
              <a:rPr lang="en-US" sz="2400" dirty="0" smtClean="0"/>
              <a:t>.</a:t>
            </a:r>
            <a:endParaRPr lang="en-US" sz="2400" dirty="0"/>
          </a:p>
        </p:txBody>
      </p:sp>
      <p:cxnSp>
        <p:nvCxnSpPr>
          <p:cNvPr id="13" name="Straight Arrow Connector 12"/>
          <p:cNvCxnSpPr/>
          <p:nvPr/>
        </p:nvCxnSpPr>
        <p:spPr bwMode="auto">
          <a:xfrm>
            <a:off x="838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14478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H="1">
            <a:off x="20574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H="1">
            <a:off x="26670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4267200" y="18288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51054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5943600" y="18288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6781800" y="18288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Rectangle 3"/>
          <p:cNvSpPr txBox="1">
            <a:spLocks noChangeArrowheads="1"/>
          </p:cNvSpPr>
          <p:nvPr/>
        </p:nvSpPr>
        <p:spPr bwMode="auto">
          <a:xfrm>
            <a:off x="4648200" y="32766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The sharks await.</a:t>
            </a:r>
          </a:p>
        </p:txBody>
      </p:sp>
      <p:sp>
        <p:nvSpPr>
          <p:cNvPr id="32" name="Rectangle 31"/>
          <p:cNvSpPr>
            <a:spLocks noChangeArrowheads="1"/>
          </p:cNvSpPr>
          <p:nvPr/>
        </p:nvSpPr>
        <p:spPr bwMode="auto">
          <a:xfrm>
            <a:off x="4648200" y="4038600"/>
            <a:ext cx="36576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smtClean="0"/>
              <a:t> Los </a:t>
            </a:r>
            <a:r>
              <a:rPr lang="en-US" sz="2400" dirty="0" err="1"/>
              <a:t>tiburones</a:t>
            </a:r>
            <a:r>
              <a:rPr lang="en-US" sz="2400" dirty="0"/>
              <a:t> </a:t>
            </a:r>
            <a:r>
              <a:rPr lang="en-US" sz="2400" dirty="0" err="1"/>
              <a:t>esperan</a:t>
            </a:r>
            <a:r>
              <a:rPr lang="en-US" sz="2400" dirty="0" smtClean="0"/>
              <a:t>.</a:t>
            </a:r>
          </a:p>
        </p:txBody>
      </p:sp>
      <p:cxnSp>
        <p:nvCxnSpPr>
          <p:cNvPr id="33" name="Straight Arrow Connector 32"/>
          <p:cNvCxnSpPr/>
          <p:nvPr/>
        </p:nvCxnSpPr>
        <p:spPr bwMode="auto">
          <a:xfrm flipH="1">
            <a:off x="1066800" y="3810000"/>
            <a:ext cx="76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a:off x="16002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23622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29718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3429000" y="3810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6705600" y="37338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791200" y="37338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4953000" y="37338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Object 44"/>
          <p:cNvGraphicFramePr>
            <a:graphicFrameLocks noChangeAspect="1"/>
          </p:cNvGraphicFramePr>
          <p:nvPr>
            <p:extLst>
              <p:ext uri="{D42A27DB-BD31-4B8C-83A1-F6EECF244321}">
                <p14:modId xmlns:p14="http://schemas.microsoft.com/office/powerpoint/2010/main" val="699736451"/>
              </p:ext>
            </p:extLst>
          </p:nvPr>
        </p:nvGraphicFramePr>
        <p:xfrm>
          <a:off x="381000" y="4953000"/>
          <a:ext cx="4495800" cy="910991"/>
        </p:xfrm>
        <a:graphic>
          <a:graphicData uri="http://schemas.openxmlformats.org/presentationml/2006/ole">
            <mc:AlternateContent xmlns:mc="http://schemas.openxmlformats.org/markup-compatibility/2006">
              <mc:Choice xmlns:v="urn:schemas-microsoft-com:vml" Requires="v">
                <p:oleObj spid="_x0000_s1033310" name="Equation" r:id="rId4" imgW="2070100" imgH="419100" progId="Equation.3">
                  <p:embed/>
                </p:oleObj>
              </mc:Choice>
              <mc:Fallback>
                <p:oleObj name="Equation" r:id="rId4" imgW="2070100" imgH="419100" progId="Equation.3">
                  <p:embed/>
                  <p:pic>
                    <p:nvPicPr>
                      <p:cNvPr id="0" name=""/>
                      <p:cNvPicPr/>
                      <p:nvPr/>
                    </p:nvPicPr>
                    <p:blipFill>
                      <a:blip r:embed="rId5"/>
                      <a:stretch>
                        <a:fillRect/>
                      </a:stretch>
                    </p:blipFill>
                    <p:spPr>
                      <a:xfrm>
                        <a:off x="381000" y="4953000"/>
                        <a:ext cx="4495800" cy="910991"/>
                      </a:xfrm>
                      <a:prstGeom prst="rect">
                        <a:avLst/>
                      </a:prstGeom>
                    </p:spPr>
                  </p:pic>
                </p:oleObj>
              </mc:Fallback>
            </mc:AlternateContent>
          </a:graphicData>
        </a:graphic>
      </p:graphicFrame>
      <p:sp>
        <p:nvSpPr>
          <p:cNvPr id="46" name="TextBox 45"/>
          <p:cNvSpPr txBox="1"/>
          <p:nvPr/>
        </p:nvSpPr>
        <p:spPr>
          <a:xfrm>
            <a:off x="4046658" y="5364663"/>
            <a:ext cx="184666" cy="369332"/>
          </a:xfrm>
          <a:prstGeom prst="rect">
            <a:avLst/>
          </a:prstGeom>
          <a:noFill/>
        </p:spPr>
        <p:txBody>
          <a:bodyPr wrap="none" rtlCol="0">
            <a:spAutoFit/>
          </a:bodyPr>
          <a:lstStyle/>
          <a:p>
            <a:pPr algn="l"/>
            <a:endParaRPr lang="en-US" dirty="0" smtClean="0"/>
          </a:p>
        </p:txBody>
      </p:sp>
      <p:sp>
        <p:nvSpPr>
          <p:cNvPr id="3" name="TextBox 2"/>
          <p:cNvSpPr txBox="1"/>
          <p:nvPr/>
        </p:nvSpPr>
        <p:spPr>
          <a:xfrm>
            <a:off x="5638800" y="5029200"/>
            <a:ext cx="2514480" cy="830997"/>
          </a:xfrm>
          <a:prstGeom prst="rect">
            <a:avLst/>
          </a:prstGeom>
          <a:noFill/>
        </p:spPr>
        <p:txBody>
          <a:bodyPr wrap="none" rtlCol="0">
            <a:spAutoFit/>
          </a:bodyPr>
          <a:lstStyle/>
          <a:p>
            <a:pPr algn="l"/>
            <a:r>
              <a:rPr lang="en-US" sz="2400" dirty="0" smtClean="0">
                <a:solidFill>
                  <a:srgbClr val="0000FF"/>
                </a:solidFill>
              </a:rPr>
              <a:t>p(el | the) = 0.5</a:t>
            </a:r>
          </a:p>
          <a:p>
            <a:pPr algn="l"/>
            <a:r>
              <a:rPr lang="en-US" sz="2400" dirty="0" smtClean="0">
                <a:solidFill>
                  <a:srgbClr val="0000FF"/>
                </a:solidFill>
              </a:rPr>
              <a:t>p(Los | the) = 0.5</a:t>
            </a:r>
          </a:p>
        </p:txBody>
      </p:sp>
      <p:sp>
        <p:nvSpPr>
          <p:cNvPr id="4" name="TextBox 3"/>
          <p:cNvSpPr txBox="1"/>
          <p:nvPr/>
        </p:nvSpPr>
        <p:spPr>
          <a:xfrm>
            <a:off x="2286000" y="6096000"/>
            <a:ext cx="3584685" cy="461665"/>
          </a:xfrm>
          <a:prstGeom prst="rect">
            <a:avLst/>
          </a:prstGeom>
          <a:noFill/>
        </p:spPr>
        <p:txBody>
          <a:bodyPr wrap="none" rtlCol="0">
            <a:spAutoFit/>
          </a:bodyPr>
          <a:lstStyle/>
          <a:p>
            <a:pPr algn="l"/>
            <a:r>
              <a:rPr lang="en-US" sz="2400" dirty="0" smtClean="0">
                <a:solidFill>
                  <a:srgbClr val="FF0000"/>
                </a:solidFill>
              </a:rPr>
              <a:t>Any problems concerns?</a:t>
            </a:r>
          </a:p>
        </p:txBody>
      </p:sp>
    </p:spTree>
    <p:extLst>
      <p:ext uri="{BB962C8B-B14F-4D97-AF65-F5344CB8AC3E}">
        <p14:creationId xmlns:p14="http://schemas.microsoft.com/office/powerpoint/2010/main" val="3352526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5" name="Rectangle 3"/>
          <p:cNvSpPr txBox="1">
            <a:spLocks noChangeArrowheads="1"/>
          </p:cNvSpPr>
          <p:nvPr/>
        </p:nvSpPr>
        <p:spPr bwMode="auto">
          <a:xfrm>
            <a:off x="533400" y="1371600"/>
            <a:ext cx="8001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The old man is happy. He has fished many times.</a:t>
            </a:r>
          </a:p>
        </p:txBody>
      </p:sp>
      <p:sp>
        <p:nvSpPr>
          <p:cNvPr id="6" name="Rectangle 5"/>
          <p:cNvSpPr>
            <a:spLocks noChangeArrowheads="1"/>
          </p:cNvSpPr>
          <p:nvPr/>
        </p:nvSpPr>
        <p:spPr bwMode="auto">
          <a:xfrm>
            <a:off x="609600" y="2362200"/>
            <a:ext cx="76200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a:t>El </a:t>
            </a:r>
            <a:r>
              <a:rPr lang="en-US" sz="2400" dirty="0" err="1"/>
              <a:t>viejo</a:t>
            </a:r>
            <a:r>
              <a:rPr lang="en-US" sz="2400" dirty="0"/>
              <a:t> </a:t>
            </a:r>
            <a:r>
              <a:rPr lang="en-US" sz="2400" dirty="0" err="1"/>
              <a:t>est</a:t>
            </a:r>
            <a:r>
              <a:rPr lang="en-US" sz="2400" dirty="0" err="1">
                <a:ea typeface="Arial" pitchFamily="-111" charset="0"/>
                <a:cs typeface="Arial" pitchFamily="-111" charset="0"/>
              </a:rPr>
              <a:t>á</a:t>
            </a:r>
            <a:r>
              <a:rPr lang="en-US" sz="2400" dirty="0"/>
              <a:t> </a:t>
            </a:r>
            <a:r>
              <a:rPr lang="en-US" sz="2400" dirty="0" err="1"/>
              <a:t>feliz</a:t>
            </a:r>
            <a:r>
              <a:rPr lang="en-US" sz="2400" dirty="0"/>
              <a:t> </a:t>
            </a:r>
            <a:r>
              <a:rPr lang="en-US" sz="2400" dirty="0" err="1"/>
              <a:t>porque</a:t>
            </a:r>
            <a:r>
              <a:rPr lang="en-US" sz="2400" dirty="0"/>
              <a:t> ha </a:t>
            </a:r>
            <a:r>
              <a:rPr lang="en-US" sz="2400" dirty="0" err="1"/>
              <a:t>pescado</a:t>
            </a:r>
            <a:r>
              <a:rPr lang="en-US" sz="2400" dirty="0"/>
              <a:t> </a:t>
            </a:r>
            <a:r>
              <a:rPr lang="en-US" sz="2400" dirty="0" err="1"/>
              <a:t>muchos</a:t>
            </a:r>
            <a:r>
              <a:rPr lang="en-US" sz="2400" dirty="0"/>
              <a:t> </a:t>
            </a:r>
            <a:r>
              <a:rPr lang="en-US" sz="2400" dirty="0" err="1"/>
              <a:t>veces</a:t>
            </a:r>
            <a:r>
              <a:rPr lang="en-US" sz="2400" dirty="0" smtClean="0"/>
              <a:t>.</a:t>
            </a:r>
            <a:endParaRPr lang="en-US" sz="2400" dirty="0"/>
          </a:p>
        </p:txBody>
      </p:sp>
      <p:sp>
        <p:nvSpPr>
          <p:cNvPr id="10" name="Rectangle 3"/>
          <p:cNvSpPr txBox="1">
            <a:spLocks noChangeArrowheads="1"/>
          </p:cNvSpPr>
          <p:nvPr/>
        </p:nvSpPr>
        <p:spPr bwMode="auto">
          <a:xfrm>
            <a:off x="838200" y="33528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His wife talks to him.</a:t>
            </a:r>
          </a:p>
        </p:txBody>
      </p:sp>
      <p:sp>
        <p:nvSpPr>
          <p:cNvPr id="11" name="Rectangle 10"/>
          <p:cNvSpPr>
            <a:spLocks noChangeArrowheads="1"/>
          </p:cNvSpPr>
          <p:nvPr/>
        </p:nvSpPr>
        <p:spPr bwMode="auto">
          <a:xfrm>
            <a:off x="838200" y="4114800"/>
            <a:ext cx="3657600" cy="4572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smtClean="0"/>
              <a:t>Su </a:t>
            </a:r>
            <a:r>
              <a:rPr lang="en-US" sz="2400" dirty="0" err="1"/>
              <a:t>mujer</a:t>
            </a:r>
            <a:r>
              <a:rPr lang="en-US" sz="2400" dirty="0"/>
              <a:t> </a:t>
            </a:r>
            <a:r>
              <a:rPr lang="en-US" sz="2400" dirty="0" err="1"/>
              <a:t>habla</a:t>
            </a:r>
            <a:r>
              <a:rPr lang="en-US" sz="2400" dirty="0"/>
              <a:t> con </a:t>
            </a:r>
            <a:r>
              <a:rPr lang="en-US" sz="2400" dirty="0" err="1">
                <a:ea typeface="Arial" pitchFamily="-111" charset="0"/>
                <a:cs typeface="Arial" pitchFamily="-111" charset="0"/>
              </a:rPr>
              <a:t>é</a:t>
            </a:r>
            <a:r>
              <a:rPr lang="en-US" sz="2400" dirty="0" err="1"/>
              <a:t>l</a:t>
            </a:r>
            <a:r>
              <a:rPr lang="en-US" sz="2400" dirty="0" smtClean="0"/>
              <a:t>.</a:t>
            </a:r>
            <a:endParaRPr lang="en-US" sz="2400" dirty="0"/>
          </a:p>
        </p:txBody>
      </p:sp>
      <p:cxnSp>
        <p:nvCxnSpPr>
          <p:cNvPr id="13" name="Straight Arrow Connector 12"/>
          <p:cNvCxnSpPr/>
          <p:nvPr/>
        </p:nvCxnSpPr>
        <p:spPr bwMode="auto">
          <a:xfrm>
            <a:off x="838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14478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H="1">
            <a:off x="20574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H="1">
            <a:off x="2667000" y="18288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4267200" y="18288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51054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5943600" y="18288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6781800" y="18288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Rectangle 3"/>
          <p:cNvSpPr txBox="1">
            <a:spLocks noChangeArrowheads="1"/>
          </p:cNvSpPr>
          <p:nvPr/>
        </p:nvSpPr>
        <p:spPr bwMode="auto">
          <a:xfrm>
            <a:off x="4648200" y="32766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400" dirty="0" smtClean="0"/>
              <a:t>The sharks await.</a:t>
            </a:r>
          </a:p>
        </p:txBody>
      </p:sp>
      <p:sp>
        <p:nvSpPr>
          <p:cNvPr id="32" name="Rectangle 31"/>
          <p:cNvSpPr>
            <a:spLocks noChangeArrowheads="1"/>
          </p:cNvSpPr>
          <p:nvPr/>
        </p:nvSpPr>
        <p:spPr bwMode="auto">
          <a:xfrm>
            <a:off x="4648200" y="4038600"/>
            <a:ext cx="36576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400" dirty="0" smtClean="0"/>
              <a:t> Los </a:t>
            </a:r>
            <a:r>
              <a:rPr lang="en-US" sz="2400" dirty="0" err="1"/>
              <a:t>tiburones</a:t>
            </a:r>
            <a:r>
              <a:rPr lang="en-US" sz="2400" dirty="0"/>
              <a:t> </a:t>
            </a:r>
            <a:r>
              <a:rPr lang="en-US" sz="2400" dirty="0" err="1"/>
              <a:t>esperan</a:t>
            </a:r>
            <a:r>
              <a:rPr lang="en-US" sz="2400" dirty="0" smtClean="0"/>
              <a:t>.</a:t>
            </a:r>
          </a:p>
        </p:txBody>
      </p:sp>
      <p:cxnSp>
        <p:nvCxnSpPr>
          <p:cNvPr id="33" name="Straight Arrow Connector 32"/>
          <p:cNvCxnSpPr/>
          <p:nvPr/>
        </p:nvCxnSpPr>
        <p:spPr bwMode="auto">
          <a:xfrm flipH="1">
            <a:off x="1066800" y="3810000"/>
            <a:ext cx="76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a:off x="16002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23622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2971800" y="38100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3429000" y="3810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6705600" y="37338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791200" y="37338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4953000" y="3733800"/>
            <a:ext cx="152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TextBox 3"/>
          <p:cNvSpPr txBox="1"/>
          <p:nvPr/>
        </p:nvSpPr>
        <p:spPr>
          <a:xfrm>
            <a:off x="533400" y="4953000"/>
            <a:ext cx="8000999" cy="1569660"/>
          </a:xfrm>
          <a:prstGeom prst="rect">
            <a:avLst/>
          </a:prstGeom>
          <a:noFill/>
        </p:spPr>
        <p:txBody>
          <a:bodyPr wrap="square" rtlCol="0">
            <a:spAutoFit/>
          </a:bodyPr>
          <a:lstStyle/>
          <a:p>
            <a:pPr algn="l"/>
            <a:r>
              <a:rPr lang="en-US" sz="2400" dirty="0" smtClean="0">
                <a:solidFill>
                  <a:srgbClr val="0000FF"/>
                </a:solidFill>
              </a:rPr>
              <a:t>Getting data like this is expensive!</a:t>
            </a:r>
          </a:p>
          <a:p>
            <a:pPr algn="l"/>
            <a:endParaRPr lang="en-US" sz="2400" dirty="0" smtClean="0">
              <a:solidFill>
                <a:srgbClr val="0000FF"/>
              </a:solidFill>
            </a:endParaRPr>
          </a:p>
          <a:p>
            <a:pPr algn="l"/>
            <a:r>
              <a:rPr lang="en-US" sz="2400" dirty="0" smtClean="0">
                <a:solidFill>
                  <a:srgbClr val="0000FF"/>
                </a:solidFill>
              </a:rPr>
              <a:t>Even if we had it, what happens when we switch to a new domain/corpus</a:t>
            </a:r>
          </a:p>
        </p:txBody>
      </p:sp>
    </p:spTree>
    <p:extLst>
      <p:ext uri="{BB962C8B-B14F-4D97-AF65-F5344CB8AC3E}">
        <p14:creationId xmlns:p14="http://schemas.microsoft.com/office/powerpoint/2010/main" val="225652870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2209800"/>
            <a:ext cx="626494" cy="523220"/>
          </a:xfrm>
          <a:prstGeom prst="rect">
            <a:avLst/>
          </a:prstGeom>
          <a:noFill/>
        </p:spPr>
        <p:txBody>
          <a:bodyPr wrap="none" rtlCol="0">
            <a:spAutoFit/>
          </a:bodyPr>
          <a:lstStyle/>
          <a:p>
            <a:pPr algn="l" defTabSz="457200" fontAlgn="auto">
              <a:spcBef>
                <a:spcPts val="0"/>
              </a:spcBef>
              <a:spcAft>
                <a:spcPts val="0"/>
              </a:spcAft>
            </a:pPr>
            <a:r>
              <a:rPr lang="en-US" sz="2800" dirty="0" smtClean="0">
                <a:solidFill>
                  <a:prstClr val="black"/>
                </a:solidFill>
                <a:latin typeface="Calibri"/>
              </a:rPr>
              <a:t>a b</a:t>
            </a:r>
          </a:p>
        </p:txBody>
      </p:sp>
      <p:sp>
        <p:nvSpPr>
          <p:cNvPr id="10" name="TextBox 9"/>
          <p:cNvSpPr txBox="1"/>
          <p:nvPr/>
        </p:nvSpPr>
        <p:spPr>
          <a:xfrm>
            <a:off x="1066800" y="2893604"/>
            <a:ext cx="671979" cy="523220"/>
          </a:xfrm>
          <a:prstGeom prst="rect">
            <a:avLst/>
          </a:prstGeom>
          <a:noFill/>
        </p:spPr>
        <p:txBody>
          <a:bodyPr wrap="none" rtlCol="0">
            <a:spAutoFit/>
          </a:bodyPr>
          <a:lstStyle/>
          <a:p>
            <a:pPr algn="l" defTabSz="457200" fontAlgn="auto">
              <a:spcBef>
                <a:spcPts val="0"/>
              </a:spcBef>
              <a:spcAft>
                <a:spcPts val="0"/>
              </a:spcAft>
            </a:pPr>
            <a:r>
              <a:rPr lang="en-US" sz="2800" dirty="0" smtClean="0">
                <a:solidFill>
                  <a:prstClr val="black"/>
                </a:solidFill>
                <a:latin typeface="Calibri"/>
              </a:rPr>
              <a:t>x  y</a:t>
            </a:r>
          </a:p>
        </p:txBody>
      </p:sp>
      <p:sp>
        <p:nvSpPr>
          <p:cNvPr id="46" name="TextBox 45"/>
          <p:cNvSpPr txBox="1"/>
          <p:nvPr/>
        </p:nvSpPr>
        <p:spPr>
          <a:xfrm>
            <a:off x="1019090" y="4086318"/>
            <a:ext cx="606331" cy="523220"/>
          </a:xfrm>
          <a:prstGeom prst="rect">
            <a:avLst/>
          </a:prstGeom>
          <a:noFill/>
        </p:spPr>
        <p:txBody>
          <a:bodyPr wrap="none" rtlCol="0">
            <a:spAutoFit/>
          </a:bodyPr>
          <a:lstStyle/>
          <a:p>
            <a:pPr algn="l" defTabSz="457200" fontAlgn="auto">
              <a:spcBef>
                <a:spcPts val="0"/>
              </a:spcBef>
              <a:spcAft>
                <a:spcPts val="0"/>
              </a:spcAft>
            </a:pPr>
            <a:r>
              <a:rPr lang="en-US" sz="2800" dirty="0" smtClean="0">
                <a:solidFill>
                  <a:prstClr val="black"/>
                </a:solidFill>
                <a:latin typeface="Calibri"/>
              </a:rPr>
              <a:t>c b</a:t>
            </a:r>
          </a:p>
        </p:txBody>
      </p:sp>
      <p:sp>
        <p:nvSpPr>
          <p:cNvPr id="47" name="TextBox 46"/>
          <p:cNvSpPr txBox="1"/>
          <p:nvPr/>
        </p:nvSpPr>
        <p:spPr>
          <a:xfrm>
            <a:off x="1019090" y="4770122"/>
            <a:ext cx="646331" cy="523220"/>
          </a:xfrm>
          <a:prstGeom prst="rect">
            <a:avLst/>
          </a:prstGeom>
          <a:noFill/>
        </p:spPr>
        <p:txBody>
          <a:bodyPr wrap="none" rtlCol="0">
            <a:spAutoFit/>
          </a:bodyPr>
          <a:lstStyle/>
          <a:p>
            <a:pPr algn="l" defTabSz="457200" fontAlgn="auto">
              <a:spcBef>
                <a:spcPts val="0"/>
              </a:spcBef>
              <a:spcAft>
                <a:spcPts val="0"/>
              </a:spcAft>
            </a:pPr>
            <a:r>
              <a:rPr lang="en-US" sz="2800" dirty="0">
                <a:solidFill>
                  <a:prstClr val="black"/>
                </a:solidFill>
                <a:latin typeface="Calibri"/>
              </a:rPr>
              <a:t>z</a:t>
            </a:r>
            <a:r>
              <a:rPr lang="en-US" sz="2800" dirty="0" smtClean="0">
                <a:solidFill>
                  <a:prstClr val="black"/>
                </a:solidFill>
                <a:latin typeface="Calibri"/>
              </a:rPr>
              <a:t>  x</a:t>
            </a:r>
          </a:p>
        </p:txBody>
      </p:sp>
      <p:sp>
        <p:nvSpPr>
          <p:cNvPr id="39" name="Title 1"/>
          <p:cNvSpPr>
            <a:spLocks noGrp="1"/>
          </p:cNvSpPr>
          <p:nvPr>
            <p:ph type="title"/>
          </p:nvPr>
        </p:nvSpPr>
        <p:spPr>
          <a:xfrm>
            <a:off x="457200" y="274638"/>
            <a:ext cx="8229600" cy="1143000"/>
          </a:xfrm>
        </p:spPr>
        <p:txBody>
          <a:bodyPr/>
          <a:lstStyle/>
          <a:p>
            <a:r>
              <a:rPr lang="en-US" dirty="0" smtClean="0"/>
              <a:t>Training without alignments</a:t>
            </a:r>
            <a:endParaRPr lang="en-US" dirty="0"/>
          </a:p>
        </p:txBody>
      </p:sp>
      <p:sp>
        <p:nvSpPr>
          <p:cNvPr id="3" name="TextBox 2"/>
          <p:cNvSpPr txBox="1"/>
          <p:nvPr/>
        </p:nvSpPr>
        <p:spPr>
          <a:xfrm>
            <a:off x="2667000" y="3505200"/>
            <a:ext cx="4995679" cy="523220"/>
          </a:xfrm>
          <a:prstGeom prst="rect">
            <a:avLst/>
          </a:prstGeom>
          <a:noFill/>
        </p:spPr>
        <p:txBody>
          <a:bodyPr wrap="none" rtlCol="0">
            <a:spAutoFit/>
          </a:bodyPr>
          <a:lstStyle/>
          <a:p>
            <a:r>
              <a:rPr lang="en-US" sz="2800" dirty="0" smtClean="0">
                <a:solidFill>
                  <a:srgbClr val="FF0000"/>
                </a:solidFill>
              </a:rPr>
              <a:t>How should these be aligned?</a:t>
            </a:r>
            <a:endParaRPr lang="en-US" sz="2800" dirty="0">
              <a:solidFill>
                <a:srgbClr val="FF0000"/>
              </a:solidFill>
            </a:endParaRPr>
          </a:p>
        </p:txBody>
      </p:sp>
      <p:cxnSp>
        <p:nvCxnSpPr>
          <p:cNvPr id="41" name="Straight Connector 40"/>
          <p:cNvCxnSpPr/>
          <p:nvPr/>
        </p:nvCxnSpPr>
        <p:spPr>
          <a:xfrm flipH="1">
            <a:off x="1219200" y="2743200"/>
            <a:ext cx="304800" cy="31328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447800" y="4572000"/>
            <a:ext cx="0" cy="3048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219200" y="4572000"/>
            <a:ext cx="0" cy="3048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219200" y="2743200"/>
            <a:ext cx="304800" cy="304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667000" y="4876800"/>
            <a:ext cx="6096000" cy="830997"/>
          </a:xfrm>
          <a:prstGeom prst="rect">
            <a:avLst/>
          </a:prstGeom>
          <a:noFill/>
        </p:spPr>
        <p:txBody>
          <a:bodyPr wrap="square" rtlCol="0">
            <a:spAutoFit/>
          </a:bodyPr>
          <a:lstStyle/>
          <a:p>
            <a:pPr algn="l"/>
            <a:r>
              <a:rPr lang="en-US" sz="2400" dirty="0" smtClean="0">
                <a:solidFill>
                  <a:srgbClr val="0000FF"/>
                </a:solidFill>
              </a:rPr>
              <a:t>There is some information! </a:t>
            </a:r>
            <a:endParaRPr lang="en-US" sz="2400" dirty="0">
              <a:solidFill>
                <a:srgbClr val="0000FF"/>
              </a:solidFill>
            </a:endParaRPr>
          </a:p>
          <a:p>
            <a:pPr algn="l"/>
            <a:r>
              <a:rPr lang="en-US" sz="2400" dirty="0" smtClean="0">
                <a:solidFill>
                  <a:srgbClr val="0000FF"/>
                </a:solidFill>
              </a:rPr>
              <a:t>(Think of the alien translation task last time)</a:t>
            </a:r>
          </a:p>
        </p:txBody>
      </p:sp>
    </p:spTree>
    <p:extLst>
      <p:ext uri="{BB962C8B-B14F-4D97-AF65-F5344CB8AC3E}">
        <p14:creationId xmlns:p14="http://schemas.microsoft.com/office/powerpoint/2010/main" val="1832337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 #2</a:t>
            </a:r>
            <a:endParaRPr lang="en-US" dirty="0"/>
          </a:p>
        </p:txBody>
      </p:sp>
      <p:sp>
        <p:nvSpPr>
          <p:cNvPr id="4" name="Rectangle 3"/>
          <p:cNvSpPr txBox="1">
            <a:spLocks noChangeArrowheads="1"/>
          </p:cNvSpPr>
          <p:nvPr/>
        </p:nvSpPr>
        <p:spPr bwMode="auto">
          <a:xfrm>
            <a:off x="533400" y="1371600"/>
            <a:ext cx="5943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a:t>
            </a:r>
          </a:p>
        </p:txBody>
      </p:sp>
      <p:sp>
        <p:nvSpPr>
          <p:cNvPr id="5" name="Rectangle 4"/>
          <p:cNvSpPr>
            <a:spLocks noChangeArrowheads="1"/>
          </p:cNvSpPr>
          <p:nvPr/>
        </p:nvSpPr>
        <p:spPr bwMode="auto">
          <a:xfrm>
            <a:off x="609600" y="2362200"/>
            <a:ext cx="61722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smtClean="0"/>
              <a:t>.</a:t>
            </a:r>
            <a:endParaRPr lang="en-US" sz="2000" dirty="0"/>
          </a:p>
        </p:txBody>
      </p:sp>
      <p:cxnSp>
        <p:nvCxnSpPr>
          <p:cNvPr id="6" name="Straight Arrow Connector 5"/>
          <p:cNvCxnSpPr/>
          <p:nvPr/>
        </p:nvCxnSpPr>
        <p:spPr bwMode="auto">
          <a:xfrm>
            <a:off x="838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H="1">
            <a:off x="1295400" y="1828800"/>
            <a:ext cx="457200" cy="609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H="1">
            <a:off x="1828800" y="1828800"/>
            <a:ext cx="381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2438400" y="18288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3657600" y="17526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4267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5105400" y="18288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5715000" y="18288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Rectangle 3"/>
          <p:cNvSpPr txBox="1">
            <a:spLocks noChangeArrowheads="1"/>
          </p:cNvSpPr>
          <p:nvPr/>
        </p:nvSpPr>
        <p:spPr bwMode="auto">
          <a:xfrm>
            <a:off x="609600" y="3200400"/>
            <a:ext cx="5791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a:t>
            </a:r>
          </a:p>
        </p:txBody>
      </p:sp>
      <p:sp>
        <p:nvSpPr>
          <p:cNvPr id="28" name="Rectangle 27"/>
          <p:cNvSpPr>
            <a:spLocks noChangeArrowheads="1"/>
          </p:cNvSpPr>
          <p:nvPr/>
        </p:nvSpPr>
        <p:spPr bwMode="auto">
          <a:xfrm>
            <a:off x="685800" y="4191000"/>
            <a:ext cx="60960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smtClean="0"/>
              <a:t>.</a:t>
            </a:r>
            <a:endParaRPr lang="en-US" sz="2000" dirty="0"/>
          </a:p>
        </p:txBody>
      </p:sp>
      <p:cxnSp>
        <p:nvCxnSpPr>
          <p:cNvPr id="29" name="Straight Arrow Connector 28"/>
          <p:cNvCxnSpPr/>
          <p:nvPr/>
        </p:nvCxnSpPr>
        <p:spPr bwMode="auto">
          <a:xfrm>
            <a:off x="914400" y="36576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1371600" y="3657600"/>
            <a:ext cx="0" cy="609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flipH="1">
            <a:off x="1905000" y="3657600"/>
            <a:ext cx="381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H="1">
            <a:off x="2514600" y="36576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H="1">
            <a:off x="3733800" y="35814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4343400" y="36576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a:off x="5181600" y="36576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791200" y="36576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TextBox 38"/>
          <p:cNvSpPr txBox="1"/>
          <p:nvPr/>
        </p:nvSpPr>
        <p:spPr>
          <a:xfrm>
            <a:off x="7010400" y="1828800"/>
            <a:ext cx="1390988" cy="369332"/>
          </a:xfrm>
          <a:prstGeom prst="rect">
            <a:avLst/>
          </a:prstGeom>
          <a:noFill/>
        </p:spPr>
        <p:txBody>
          <a:bodyPr wrap="none" rtlCol="0">
            <a:spAutoFit/>
          </a:bodyPr>
          <a:lstStyle/>
          <a:p>
            <a:pPr algn="l"/>
            <a:r>
              <a:rPr lang="en-US" dirty="0" smtClean="0">
                <a:solidFill>
                  <a:srgbClr val="008000"/>
                </a:solidFill>
              </a:rPr>
              <a:t>Annotator 1</a:t>
            </a:r>
          </a:p>
        </p:txBody>
      </p:sp>
      <p:sp>
        <p:nvSpPr>
          <p:cNvPr id="40" name="TextBox 39"/>
          <p:cNvSpPr txBox="1"/>
          <p:nvPr/>
        </p:nvSpPr>
        <p:spPr>
          <a:xfrm>
            <a:off x="7010400" y="3657600"/>
            <a:ext cx="1390988" cy="369332"/>
          </a:xfrm>
          <a:prstGeom prst="rect">
            <a:avLst/>
          </a:prstGeom>
          <a:noFill/>
        </p:spPr>
        <p:txBody>
          <a:bodyPr wrap="none" rtlCol="0">
            <a:spAutoFit/>
          </a:bodyPr>
          <a:lstStyle/>
          <a:p>
            <a:pPr algn="l"/>
            <a:r>
              <a:rPr lang="en-US" dirty="0" smtClean="0">
                <a:solidFill>
                  <a:srgbClr val="008000"/>
                </a:solidFill>
              </a:rPr>
              <a:t>Annotator 2</a:t>
            </a:r>
          </a:p>
        </p:txBody>
      </p:sp>
      <p:graphicFrame>
        <p:nvGraphicFramePr>
          <p:cNvPr id="41" name="Object 40"/>
          <p:cNvGraphicFramePr>
            <a:graphicFrameLocks noChangeAspect="1"/>
          </p:cNvGraphicFramePr>
          <p:nvPr>
            <p:extLst>
              <p:ext uri="{D42A27DB-BD31-4B8C-83A1-F6EECF244321}">
                <p14:modId xmlns:p14="http://schemas.microsoft.com/office/powerpoint/2010/main" val="3768391350"/>
              </p:ext>
            </p:extLst>
          </p:nvPr>
        </p:nvGraphicFramePr>
        <p:xfrm>
          <a:off x="457200" y="5257800"/>
          <a:ext cx="4495800" cy="910991"/>
        </p:xfrm>
        <a:graphic>
          <a:graphicData uri="http://schemas.openxmlformats.org/presentationml/2006/ole">
            <mc:AlternateContent xmlns:mc="http://schemas.openxmlformats.org/markup-compatibility/2006">
              <mc:Choice xmlns:v="urn:schemas-microsoft-com:vml" Requires="v">
                <p:oleObj spid="_x0000_s1037398" name="Equation" r:id="rId4" imgW="2070100" imgH="419100" progId="Equation.3">
                  <p:embed/>
                </p:oleObj>
              </mc:Choice>
              <mc:Fallback>
                <p:oleObj name="Equation" r:id="rId4" imgW="2070100" imgH="419100" progId="Equation.3">
                  <p:embed/>
                  <p:pic>
                    <p:nvPicPr>
                      <p:cNvPr id="0" name=""/>
                      <p:cNvPicPr/>
                      <p:nvPr/>
                    </p:nvPicPr>
                    <p:blipFill>
                      <a:blip r:embed="rId5"/>
                      <a:stretch>
                        <a:fillRect/>
                      </a:stretch>
                    </p:blipFill>
                    <p:spPr>
                      <a:xfrm>
                        <a:off x="457200" y="5257800"/>
                        <a:ext cx="4495800" cy="910991"/>
                      </a:xfrm>
                      <a:prstGeom prst="rect">
                        <a:avLst/>
                      </a:prstGeom>
                    </p:spPr>
                  </p:pic>
                </p:oleObj>
              </mc:Fallback>
            </mc:AlternateContent>
          </a:graphicData>
        </a:graphic>
      </p:graphicFrame>
      <p:sp>
        <p:nvSpPr>
          <p:cNvPr id="42" name="TextBox 41"/>
          <p:cNvSpPr txBox="1"/>
          <p:nvPr/>
        </p:nvSpPr>
        <p:spPr>
          <a:xfrm>
            <a:off x="5638800" y="5410200"/>
            <a:ext cx="2408833" cy="461665"/>
          </a:xfrm>
          <a:prstGeom prst="rect">
            <a:avLst/>
          </a:prstGeom>
          <a:noFill/>
        </p:spPr>
        <p:txBody>
          <a:bodyPr wrap="none" rtlCol="0">
            <a:spAutoFit/>
          </a:bodyPr>
          <a:lstStyle/>
          <a:p>
            <a:pPr algn="l"/>
            <a:r>
              <a:rPr lang="en-US" sz="2400" dirty="0" smtClean="0">
                <a:solidFill>
                  <a:srgbClr val="FF0000"/>
                </a:solidFill>
              </a:rPr>
              <a:t>What do we do?</a:t>
            </a:r>
          </a:p>
        </p:txBody>
      </p:sp>
    </p:spTree>
    <p:extLst>
      <p:ext uri="{BB962C8B-B14F-4D97-AF65-F5344CB8AC3E}">
        <p14:creationId xmlns:p14="http://schemas.microsoft.com/office/powerpoint/2010/main" val="374220067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 #2</a:t>
            </a:r>
            <a:endParaRPr lang="en-US" dirty="0"/>
          </a:p>
        </p:txBody>
      </p:sp>
      <p:sp>
        <p:nvSpPr>
          <p:cNvPr id="4" name="Rectangle 3"/>
          <p:cNvSpPr txBox="1">
            <a:spLocks noChangeArrowheads="1"/>
          </p:cNvSpPr>
          <p:nvPr/>
        </p:nvSpPr>
        <p:spPr bwMode="auto">
          <a:xfrm>
            <a:off x="533400" y="1371600"/>
            <a:ext cx="5943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a:t>
            </a:r>
          </a:p>
        </p:txBody>
      </p:sp>
      <p:sp>
        <p:nvSpPr>
          <p:cNvPr id="5" name="Rectangle 4"/>
          <p:cNvSpPr>
            <a:spLocks noChangeArrowheads="1"/>
          </p:cNvSpPr>
          <p:nvPr/>
        </p:nvSpPr>
        <p:spPr bwMode="auto">
          <a:xfrm>
            <a:off x="609600" y="2362200"/>
            <a:ext cx="61722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smtClean="0"/>
              <a:t>.</a:t>
            </a:r>
            <a:endParaRPr lang="en-US" sz="2000" dirty="0"/>
          </a:p>
        </p:txBody>
      </p:sp>
      <p:cxnSp>
        <p:nvCxnSpPr>
          <p:cNvPr id="6" name="Straight Arrow Connector 5"/>
          <p:cNvCxnSpPr/>
          <p:nvPr/>
        </p:nvCxnSpPr>
        <p:spPr bwMode="auto">
          <a:xfrm>
            <a:off x="838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H="1">
            <a:off x="1295400" y="1828800"/>
            <a:ext cx="457200" cy="609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H="1">
            <a:off x="1828800" y="1828800"/>
            <a:ext cx="381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2438400" y="18288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3657600" y="17526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4267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5105400" y="18288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5715000" y="18288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Rectangle 3"/>
          <p:cNvSpPr txBox="1">
            <a:spLocks noChangeArrowheads="1"/>
          </p:cNvSpPr>
          <p:nvPr/>
        </p:nvSpPr>
        <p:spPr bwMode="auto">
          <a:xfrm>
            <a:off x="609600" y="3200400"/>
            <a:ext cx="5791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a:t>
            </a:r>
          </a:p>
        </p:txBody>
      </p:sp>
      <p:sp>
        <p:nvSpPr>
          <p:cNvPr id="28" name="Rectangle 27"/>
          <p:cNvSpPr>
            <a:spLocks noChangeArrowheads="1"/>
          </p:cNvSpPr>
          <p:nvPr/>
        </p:nvSpPr>
        <p:spPr bwMode="auto">
          <a:xfrm>
            <a:off x="685800" y="4191000"/>
            <a:ext cx="60960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smtClean="0"/>
              <a:t>.</a:t>
            </a:r>
            <a:endParaRPr lang="en-US" sz="2000" dirty="0"/>
          </a:p>
        </p:txBody>
      </p:sp>
      <p:cxnSp>
        <p:nvCxnSpPr>
          <p:cNvPr id="29" name="Straight Arrow Connector 28"/>
          <p:cNvCxnSpPr/>
          <p:nvPr/>
        </p:nvCxnSpPr>
        <p:spPr bwMode="auto">
          <a:xfrm>
            <a:off x="914400" y="36576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1371600" y="3657600"/>
            <a:ext cx="0" cy="609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flipH="1">
            <a:off x="1905000" y="3657600"/>
            <a:ext cx="381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H="1">
            <a:off x="2514600" y="36576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H="1">
            <a:off x="3733800" y="35814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4343400" y="36576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a:off x="5181600" y="36576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791200" y="36576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TextBox 38"/>
          <p:cNvSpPr txBox="1"/>
          <p:nvPr/>
        </p:nvSpPr>
        <p:spPr>
          <a:xfrm>
            <a:off x="7010400" y="1828800"/>
            <a:ext cx="1596373" cy="369332"/>
          </a:xfrm>
          <a:prstGeom prst="rect">
            <a:avLst/>
          </a:prstGeom>
          <a:noFill/>
        </p:spPr>
        <p:txBody>
          <a:bodyPr wrap="none" rtlCol="0">
            <a:spAutoFit/>
          </a:bodyPr>
          <a:lstStyle/>
          <a:p>
            <a:pPr algn="l"/>
            <a:r>
              <a:rPr lang="en-US" dirty="0">
                <a:solidFill>
                  <a:srgbClr val="008000"/>
                </a:solidFill>
              </a:rPr>
              <a:t>8</a:t>
            </a:r>
            <a:r>
              <a:rPr lang="en-US" dirty="0" smtClean="0">
                <a:solidFill>
                  <a:srgbClr val="008000"/>
                </a:solidFill>
              </a:rPr>
              <a:t>0 annotators</a:t>
            </a:r>
          </a:p>
        </p:txBody>
      </p:sp>
      <p:sp>
        <p:nvSpPr>
          <p:cNvPr id="40" name="TextBox 39"/>
          <p:cNvSpPr txBox="1"/>
          <p:nvPr/>
        </p:nvSpPr>
        <p:spPr>
          <a:xfrm>
            <a:off x="7010400" y="3657600"/>
            <a:ext cx="1596373" cy="369332"/>
          </a:xfrm>
          <a:prstGeom prst="rect">
            <a:avLst/>
          </a:prstGeom>
          <a:noFill/>
        </p:spPr>
        <p:txBody>
          <a:bodyPr wrap="none" rtlCol="0">
            <a:spAutoFit/>
          </a:bodyPr>
          <a:lstStyle/>
          <a:p>
            <a:pPr algn="l"/>
            <a:r>
              <a:rPr lang="en-US" dirty="0">
                <a:solidFill>
                  <a:srgbClr val="008000"/>
                </a:solidFill>
              </a:rPr>
              <a:t>2</a:t>
            </a:r>
            <a:r>
              <a:rPr lang="en-US" dirty="0" smtClean="0">
                <a:solidFill>
                  <a:srgbClr val="008000"/>
                </a:solidFill>
              </a:rPr>
              <a:t>0 annotators</a:t>
            </a:r>
          </a:p>
        </p:txBody>
      </p:sp>
      <p:graphicFrame>
        <p:nvGraphicFramePr>
          <p:cNvPr id="41" name="Object 40"/>
          <p:cNvGraphicFramePr>
            <a:graphicFrameLocks noChangeAspect="1"/>
          </p:cNvGraphicFramePr>
          <p:nvPr>
            <p:extLst>
              <p:ext uri="{D42A27DB-BD31-4B8C-83A1-F6EECF244321}">
                <p14:modId xmlns:p14="http://schemas.microsoft.com/office/powerpoint/2010/main" val="769678883"/>
              </p:ext>
            </p:extLst>
          </p:nvPr>
        </p:nvGraphicFramePr>
        <p:xfrm>
          <a:off x="457200" y="5257800"/>
          <a:ext cx="4495800" cy="910991"/>
        </p:xfrm>
        <a:graphic>
          <a:graphicData uri="http://schemas.openxmlformats.org/presentationml/2006/ole">
            <mc:AlternateContent xmlns:mc="http://schemas.openxmlformats.org/markup-compatibility/2006">
              <mc:Choice xmlns:v="urn:schemas-microsoft-com:vml" Requires="v">
                <p:oleObj spid="_x0000_s1038421" name="Equation" r:id="rId4" imgW="2070100" imgH="419100" progId="Equation.3">
                  <p:embed/>
                </p:oleObj>
              </mc:Choice>
              <mc:Fallback>
                <p:oleObj name="Equation" r:id="rId4" imgW="2070100" imgH="419100" progId="Equation.3">
                  <p:embed/>
                  <p:pic>
                    <p:nvPicPr>
                      <p:cNvPr id="0" name=""/>
                      <p:cNvPicPr/>
                      <p:nvPr/>
                    </p:nvPicPr>
                    <p:blipFill>
                      <a:blip r:embed="rId5"/>
                      <a:stretch>
                        <a:fillRect/>
                      </a:stretch>
                    </p:blipFill>
                    <p:spPr>
                      <a:xfrm>
                        <a:off x="457200" y="5257800"/>
                        <a:ext cx="4495800" cy="910991"/>
                      </a:xfrm>
                      <a:prstGeom prst="rect">
                        <a:avLst/>
                      </a:prstGeom>
                    </p:spPr>
                  </p:pic>
                </p:oleObj>
              </mc:Fallback>
            </mc:AlternateContent>
          </a:graphicData>
        </a:graphic>
      </p:graphicFrame>
      <p:sp>
        <p:nvSpPr>
          <p:cNvPr id="42" name="TextBox 41"/>
          <p:cNvSpPr txBox="1"/>
          <p:nvPr/>
        </p:nvSpPr>
        <p:spPr>
          <a:xfrm>
            <a:off x="5638800" y="5410200"/>
            <a:ext cx="2408833" cy="461665"/>
          </a:xfrm>
          <a:prstGeom prst="rect">
            <a:avLst/>
          </a:prstGeom>
          <a:noFill/>
        </p:spPr>
        <p:txBody>
          <a:bodyPr wrap="none" rtlCol="0">
            <a:spAutoFit/>
          </a:bodyPr>
          <a:lstStyle/>
          <a:p>
            <a:pPr algn="l"/>
            <a:r>
              <a:rPr lang="en-US" sz="2400" dirty="0" smtClean="0">
                <a:solidFill>
                  <a:srgbClr val="FF0000"/>
                </a:solidFill>
              </a:rPr>
              <a:t>What do we do?</a:t>
            </a:r>
          </a:p>
        </p:txBody>
      </p:sp>
    </p:spTree>
    <p:extLst>
      <p:ext uri="{BB962C8B-B14F-4D97-AF65-F5344CB8AC3E}">
        <p14:creationId xmlns:p14="http://schemas.microsoft.com/office/powerpoint/2010/main" val="385877699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 #2</a:t>
            </a:r>
            <a:endParaRPr lang="en-US" dirty="0"/>
          </a:p>
        </p:txBody>
      </p:sp>
      <p:sp>
        <p:nvSpPr>
          <p:cNvPr id="4" name="Rectangle 3"/>
          <p:cNvSpPr txBox="1">
            <a:spLocks noChangeArrowheads="1"/>
          </p:cNvSpPr>
          <p:nvPr/>
        </p:nvSpPr>
        <p:spPr bwMode="auto">
          <a:xfrm>
            <a:off x="533400" y="1371600"/>
            <a:ext cx="5943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a:t>
            </a:r>
          </a:p>
        </p:txBody>
      </p:sp>
      <p:sp>
        <p:nvSpPr>
          <p:cNvPr id="5" name="Rectangle 4"/>
          <p:cNvSpPr>
            <a:spLocks noChangeArrowheads="1"/>
          </p:cNvSpPr>
          <p:nvPr/>
        </p:nvSpPr>
        <p:spPr bwMode="auto">
          <a:xfrm>
            <a:off x="609600" y="2362200"/>
            <a:ext cx="61722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smtClean="0"/>
              <a:t>.</a:t>
            </a:r>
            <a:endParaRPr lang="en-US" sz="2000" dirty="0"/>
          </a:p>
        </p:txBody>
      </p:sp>
      <p:cxnSp>
        <p:nvCxnSpPr>
          <p:cNvPr id="6" name="Straight Arrow Connector 5"/>
          <p:cNvCxnSpPr/>
          <p:nvPr/>
        </p:nvCxnSpPr>
        <p:spPr bwMode="auto">
          <a:xfrm>
            <a:off x="838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H="1">
            <a:off x="1295400" y="1828800"/>
            <a:ext cx="457200" cy="609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H="1">
            <a:off x="1828800" y="1828800"/>
            <a:ext cx="381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2438400" y="18288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3657600" y="17526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4267200" y="18288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5105400" y="18288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5715000" y="18288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Rectangle 3"/>
          <p:cNvSpPr txBox="1">
            <a:spLocks noChangeArrowheads="1"/>
          </p:cNvSpPr>
          <p:nvPr/>
        </p:nvSpPr>
        <p:spPr bwMode="auto">
          <a:xfrm>
            <a:off x="609600" y="3200400"/>
            <a:ext cx="5791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smtClean="0"/>
              <a:t>The old man is happy. He has fished many times.</a:t>
            </a:r>
          </a:p>
        </p:txBody>
      </p:sp>
      <p:sp>
        <p:nvSpPr>
          <p:cNvPr id="28" name="Rectangle 27"/>
          <p:cNvSpPr>
            <a:spLocks noChangeArrowheads="1"/>
          </p:cNvSpPr>
          <p:nvPr/>
        </p:nvSpPr>
        <p:spPr bwMode="auto">
          <a:xfrm>
            <a:off x="685800" y="4191000"/>
            <a:ext cx="6096000" cy="533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smtClean="0"/>
              <a:t>.</a:t>
            </a:r>
            <a:endParaRPr lang="en-US" sz="2000" dirty="0"/>
          </a:p>
        </p:txBody>
      </p:sp>
      <p:cxnSp>
        <p:nvCxnSpPr>
          <p:cNvPr id="29" name="Straight Arrow Connector 28"/>
          <p:cNvCxnSpPr/>
          <p:nvPr/>
        </p:nvCxnSpPr>
        <p:spPr bwMode="auto">
          <a:xfrm>
            <a:off x="914400" y="36576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1371600" y="3657600"/>
            <a:ext cx="0" cy="609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flipH="1">
            <a:off x="1905000" y="3657600"/>
            <a:ext cx="381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H="1">
            <a:off x="2514600" y="36576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H="1">
            <a:off x="3733800" y="3581400"/>
            <a:ext cx="152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4343400" y="36576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a:off x="5181600" y="36576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791200" y="36576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TextBox 38"/>
          <p:cNvSpPr txBox="1"/>
          <p:nvPr/>
        </p:nvSpPr>
        <p:spPr>
          <a:xfrm>
            <a:off x="7010400" y="1828800"/>
            <a:ext cx="1596373" cy="369332"/>
          </a:xfrm>
          <a:prstGeom prst="rect">
            <a:avLst/>
          </a:prstGeom>
          <a:noFill/>
        </p:spPr>
        <p:txBody>
          <a:bodyPr wrap="none" rtlCol="0">
            <a:spAutoFit/>
          </a:bodyPr>
          <a:lstStyle/>
          <a:p>
            <a:pPr algn="l"/>
            <a:r>
              <a:rPr lang="en-US" dirty="0" smtClean="0">
                <a:solidFill>
                  <a:srgbClr val="008000"/>
                </a:solidFill>
              </a:rPr>
              <a:t>80 annotators</a:t>
            </a:r>
          </a:p>
        </p:txBody>
      </p:sp>
      <p:sp>
        <p:nvSpPr>
          <p:cNvPr id="40" name="TextBox 39"/>
          <p:cNvSpPr txBox="1"/>
          <p:nvPr/>
        </p:nvSpPr>
        <p:spPr>
          <a:xfrm>
            <a:off x="7010400" y="3657600"/>
            <a:ext cx="1596373" cy="369332"/>
          </a:xfrm>
          <a:prstGeom prst="rect">
            <a:avLst/>
          </a:prstGeom>
          <a:noFill/>
        </p:spPr>
        <p:txBody>
          <a:bodyPr wrap="none" rtlCol="0">
            <a:spAutoFit/>
          </a:bodyPr>
          <a:lstStyle/>
          <a:p>
            <a:pPr algn="l"/>
            <a:r>
              <a:rPr lang="en-US" dirty="0">
                <a:solidFill>
                  <a:srgbClr val="008000"/>
                </a:solidFill>
              </a:rPr>
              <a:t>2</a:t>
            </a:r>
            <a:r>
              <a:rPr lang="en-US" dirty="0" smtClean="0">
                <a:solidFill>
                  <a:srgbClr val="008000"/>
                </a:solidFill>
              </a:rPr>
              <a:t>0 annotators</a:t>
            </a:r>
          </a:p>
        </p:txBody>
      </p:sp>
      <p:graphicFrame>
        <p:nvGraphicFramePr>
          <p:cNvPr id="41" name="Object 40"/>
          <p:cNvGraphicFramePr>
            <a:graphicFrameLocks noChangeAspect="1"/>
          </p:cNvGraphicFramePr>
          <p:nvPr>
            <p:extLst>
              <p:ext uri="{D42A27DB-BD31-4B8C-83A1-F6EECF244321}">
                <p14:modId xmlns:p14="http://schemas.microsoft.com/office/powerpoint/2010/main" val="1418352661"/>
              </p:ext>
            </p:extLst>
          </p:nvPr>
        </p:nvGraphicFramePr>
        <p:xfrm>
          <a:off x="457200" y="5257800"/>
          <a:ext cx="4495800" cy="910991"/>
        </p:xfrm>
        <a:graphic>
          <a:graphicData uri="http://schemas.openxmlformats.org/presentationml/2006/ole">
            <mc:AlternateContent xmlns:mc="http://schemas.openxmlformats.org/markup-compatibility/2006">
              <mc:Choice xmlns:v="urn:schemas-microsoft-com:vml" Requires="v">
                <p:oleObj spid="_x0000_s1039444" name="Equation" r:id="rId4" imgW="2070100" imgH="419100" progId="Equation.3">
                  <p:embed/>
                </p:oleObj>
              </mc:Choice>
              <mc:Fallback>
                <p:oleObj name="Equation" r:id="rId4" imgW="2070100" imgH="419100" progId="Equation.3">
                  <p:embed/>
                  <p:pic>
                    <p:nvPicPr>
                      <p:cNvPr id="0" name=""/>
                      <p:cNvPicPr/>
                      <p:nvPr/>
                    </p:nvPicPr>
                    <p:blipFill>
                      <a:blip r:embed="rId5"/>
                      <a:stretch>
                        <a:fillRect/>
                      </a:stretch>
                    </p:blipFill>
                    <p:spPr>
                      <a:xfrm>
                        <a:off x="457200" y="5257800"/>
                        <a:ext cx="4495800" cy="910991"/>
                      </a:xfrm>
                      <a:prstGeom prst="rect">
                        <a:avLst/>
                      </a:prstGeom>
                    </p:spPr>
                  </p:pic>
                </p:oleObj>
              </mc:Fallback>
            </mc:AlternateContent>
          </a:graphicData>
        </a:graphic>
      </p:graphicFrame>
      <p:sp>
        <p:nvSpPr>
          <p:cNvPr id="42" name="TextBox 41"/>
          <p:cNvSpPr txBox="1"/>
          <p:nvPr/>
        </p:nvSpPr>
        <p:spPr>
          <a:xfrm>
            <a:off x="5410200" y="5105400"/>
            <a:ext cx="3467616" cy="1200328"/>
          </a:xfrm>
          <a:prstGeom prst="rect">
            <a:avLst/>
          </a:prstGeom>
          <a:noFill/>
        </p:spPr>
        <p:txBody>
          <a:bodyPr wrap="none" rtlCol="0">
            <a:spAutoFit/>
          </a:bodyPr>
          <a:lstStyle/>
          <a:p>
            <a:pPr algn="l"/>
            <a:r>
              <a:rPr lang="en-US" sz="2400" dirty="0" smtClean="0">
                <a:solidFill>
                  <a:srgbClr val="0000FF"/>
                </a:solidFill>
              </a:rPr>
              <a:t>Use partial counts:</a:t>
            </a:r>
          </a:p>
          <a:p>
            <a:pPr marL="342900" indent="-342900" algn="l">
              <a:buFontTx/>
              <a:buChar char="-"/>
            </a:pPr>
            <a:r>
              <a:rPr lang="en-US" sz="2400" dirty="0" smtClean="0">
                <a:solidFill>
                  <a:srgbClr val="0000FF"/>
                </a:solidFill>
              </a:rPr>
              <a:t>count(</a:t>
            </a:r>
            <a:r>
              <a:rPr lang="en-US" sz="2400" dirty="0" err="1" smtClean="0">
                <a:solidFill>
                  <a:srgbClr val="0000FF"/>
                </a:solidFill>
              </a:rPr>
              <a:t>viejo</a:t>
            </a:r>
            <a:r>
              <a:rPr lang="en-US" sz="2400" dirty="0" smtClean="0">
                <a:solidFill>
                  <a:srgbClr val="0000FF"/>
                </a:solidFill>
              </a:rPr>
              <a:t> | man) 0.8</a:t>
            </a:r>
          </a:p>
          <a:p>
            <a:pPr marL="342900" indent="-342900" algn="l">
              <a:buFontTx/>
              <a:buChar char="-"/>
            </a:pPr>
            <a:r>
              <a:rPr lang="en-US" sz="2400" dirty="0" smtClean="0">
                <a:solidFill>
                  <a:srgbClr val="0000FF"/>
                </a:solidFill>
              </a:rPr>
              <a:t>count(</a:t>
            </a:r>
            <a:r>
              <a:rPr lang="en-US" sz="2400" dirty="0" err="1" smtClean="0">
                <a:solidFill>
                  <a:srgbClr val="0000FF"/>
                </a:solidFill>
              </a:rPr>
              <a:t>viejo</a:t>
            </a:r>
            <a:r>
              <a:rPr lang="en-US" sz="2400" dirty="0" smtClean="0">
                <a:solidFill>
                  <a:srgbClr val="0000FF"/>
                </a:solidFill>
              </a:rPr>
              <a:t> | old) 0.2</a:t>
            </a:r>
          </a:p>
        </p:txBody>
      </p:sp>
    </p:spTree>
    <p:extLst>
      <p:ext uri="{BB962C8B-B14F-4D97-AF65-F5344CB8AC3E}">
        <p14:creationId xmlns:p14="http://schemas.microsoft.com/office/powerpoint/2010/main" val="27642982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marL="0" indent="0">
              <a:lnSpc>
                <a:spcPct val="90000"/>
              </a:lnSpc>
              <a:buNone/>
            </a:pPr>
            <a:r>
              <a:rPr lang="en-US" sz="2800" b="1" dirty="0" smtClean="0">
                <a:solidFill>
                  <a:srgbClr val="FF6600"/>
                </a:solidFill>
              </a:rPr>
              <a:t>Preprocessing</a:t>
            </a:r>
          </a:p>
          <a:p>
            <a:pPr marL="0" indent="0">
              <a:lnSpc>
                <a:spcPct val="90000"/>
              </a:lnSpc>
              <a:buNone/>
            </a:pPr>
            <a:endParaRPr lang="en-US" sz="2800" dirty="0" smtClean="0">
              <a:solidFill>
                <a:schemeClr val="bg2">
                  <a:lumMod val="60000"/>
                  <a:lumOff val="40000"/>
                </a:schemeClr>
              </a:solidFill>
            </a:endParaRPr>
          </a:p>
          <a:p>
            <a:pPr marL="0" indent="0">
              <a:lnSpc>
                <a:spcPct val="90000"/>
              </a:lnSpc>
              <a:buNone/>
            </a:pPr>
            <a:r>
              <a:rPr lang="en-US" sz="2800" dirty="0" smtClean="0">
                <a:solidFill>
                  <a:schemeClr val="bg2">
                    <a:lumMod val="60000"/>
                    <a:lumOff val="40000"/>
                  </a:schemeClr>
                </a:solidFill>
              </a:rPr>
              <a:t>Language modeling</a:t>
            </a:r>
          </a:p>
          <a:p>
            <a:pPr marL="0" indent="0">
              <a:lnSpc>
                <a:spcPct val="90000"/>
              </a:lnSpc>
              <a:buNone/>
            </a:pPr>
            <a:endParaRPr lang="en-US" sz="2800" dirty="0" smtClean="0">
              <a:solidFill>
                <a:schemeClr val="bg2">
                  <a:lumMod val="60000"/>
                  <a:lumOff val="40000"/>
                </a:schemeClr>
              </a:solidFill>
            </a:endParaRPr>
          </a:p>
          <a:p>
            <a:pPr marL="0" indent="0">
              <a:lnSpc>
                <a:spcPct val="90000"/>
              </a:lnSpc>
              <a:buNone/>
            </a:pPr>
            <a:r>
              <a:rPr lang="en-US" sz="2800" dirty="0" smtClean="0">
                <a:solidFill>
                  <a:schemeClr val="bg2">
                    <a:lumMod val="60000"/>
                    <a:lumOff val="40000"/>
                  </a:schemeClr>
                </a:solidFill>
              </a:rPr>
              <a:t>Translation modeling</a:t>
            </a:r>
          </a:p>
          <a:p>
            <a:pPr marL="0" indent="0">
              <a:lnSpc>
                <a:spcPct val="90000"/>
              </a:lnSpc>
              <a:buNone/>
            </a:pPr>
            <a:endParaRPr lang="en-US" sz="2800" dirty="0" smtClean="0">
              <a:solidFill>
                <a:schemeClr val="bg2">
                  <a:lumMod val="60000"/>
                  <a:lumOff val="40000"/>
                </a:schemeClr>
              </a:solidFill>
            </a:endParaRPr>
          </a:p>
          <a:p>
            <a:pPr marL="0" indent="0">
              <a:lnSpc>
                <a:spcPct val="90000"/>
              </a:lnSpc>
              <a:buNone/>
            </a:pPr>
            <a:r>
              <a:rPr lang="en-US" sz="2800" dirty="0" smtClean="0">
                <a:solidFill>
                  <a:schemeClr val="bg2">
                    <a:lumMod val="60000"/>
                    <a:lumOff val="40000"/>
                  </a:schemeClr>
                </a:solidFill>
              </a:rPr>
              <a:t>Decoding</a:t>
            </a:r>
          </a:p>
          <a:p>
            <a:pPr marL="0" indent="0">
              <a:lnSpc>
                <a:spcPct val="90000"/>
              </a:lnSpc>
              <a:buNone/>
            </a:pPr>
            <a:endParaRPr lang="en-US" sz="2800" dirty="0" smtClean="0">
              <a:solidFill>
                <a:schemeClr val="bg2">
                  <a:lumMod val="60000"/>
                  <a:lumOff val="40000"/>
                </a:schemeClr>
              </a:solidFill>
            </a:endParaRPr>
          </a:p>
          <a:p>
            <a:pPr marL="0" indent="0">
              <a:lnSpc>
                <a:spcPct val="90000"/>
              </a:lnSpc>
              <a:buNone/>
            </a:pPr>
            <a:r>
              <a:rPr lang="en-US" sz="2800" dirty="0" smtClean="0">
                <a:solidFill>
                  <a:schemeClr val="bg2">
                    <a:lumMod val="60000"/>
                    <a:lumOff val="40000"/>
                  </a:schemeClr>
                </a:solidFill>
              </a:rPr>
              <a:t>Parameter optimization</a:t>
            </a:r>
          </a:p>
          <a:p>
            <a:pPr marL="0" indent="0">
              <a:lnSpc>
                <a:spcPct val="90000"/>
              </a:lnSpc>
              <a:buNone/>
            </a:pPr>
            <a:endParaRPr lang="en-US" sz="2800" dirty="0" smtClean="0">
              <a:solidFill>
                <a:schemeClr val="bg2">
                  <a:lumMod val="60000"/>
                  <a:lumOff val="40000"/>
                </a:schemeClr>
              </a:solidFill>
            </a:endParaRPr>
          </a:p>
          <a:p>
            <a:pPr marL="0" indent="0">
              <a:lnSpc>
                <a:spcPct val="90000"/>
              </a:lnSpc>
              <a:buNone/>
            </a:pPr>
            <a:r>
              <a:rPr lang="en-US" sz="2800" dirty="0" smtClean="0">
                <a:solidFill>
                  <a:schemeClr val="bg2">
                    <a:lumMod val="60000"/>
                    <a:lumOff val="40000"/>
                  </a:schemeClr>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458200" cy="1143000"/>
          </a:xfrm>
        </p:spPr>
        <p:txBody>
          <a:bodyPr/>
          <a:lstStyle/>
          <a:p>
            <a:r>
              <a:rPr lang="en-US"/>
              <a:t>From No Data to Sentence Pairs</a:t>
            </a:r>
          </a:p>
        </p:txBody>
      </p:sp>
      <p:sp>
        <p:nvSpPr>
          <p:cNvPr id="197635" name="Rectangle 3"/>
          <p:cNvSpPr>
            <a:spLocks noGrp="1" noChangeArrowheads="1"/>
          </p:cNvSpPr>
          <p:nvPr>
            <p:ph type="body" idx="1"/>
          </p:nvPr>
        </p:nvSpPr>
        <p:spPr>
          <a:xfrm>
            <a:off x="228600" y="1524000"/>
            <a:ext cx="8686800" cy="5029200"/>
          </a:xfrm>
        </p:spPr>
        <p:txBody>
          <a:bodyPr/>
          <a:lstStyle/>
          <a:p>
            <a:pPr marL="0" indent="0">
              <a:lnSpc>
                <a:spcPct val="90000"/>
              </a:lnSpc>
              <a:buNone/>
            </a:pPr>
            <a:r>
              <a:rPr lang="en-US" sz="2400" dirty="0"/>
              <a:t>Easy way: Linguistic Data Consortium (LDC)</a:t>
            </a:r>
          </a:p>
          <a:p>
            <a:pPr marL="0" indent="0">
              <a:lnSpc>
                <a:spcPct val="90000"/>
              </a:lnSpc>
              <a:buNone/>
            </a:pPr>
            <a:endParaRPr lang="en-US" sz="2400" dirty="0" smtClean="0"/>
          </a:p>
          <a:p>
            <a:pPr marL="0" indent="0">
              <a:lnSpc>
                <a:spcPct val="90000"/>
              </a:lnSpc>
              <a:buNone/>
            </a:pPr>
            <a:r>
              <a:rPr lang="en-US" sz="2400" dirty="0" smtClean="0"/>
              <a:t>Really </a:t>
            </a:r>
            <a:r>
              <a:rPr lang="en-US" sz="2400" dirty="0"/>
              <a:t>hard way:  pay $$$</a:t>
            </a:r>
          </a:p>
          <a:p>
            <a:pPr lvl="1">
              <a:lnSpc>
                <a:spcPct val="90000"/>
              </a:lnSpc>
            </a:pPr>
            <a:r>
              <a:rPr lang="en-US" sz="2000" dirty="0"/>
              <a:t>Suppose one billion words of parallel data were sufficient</a:t>
            </a:r>
          </a:p>
          <a:p>
            <a:pPr lvl="1">
              <a:lnSpc>
                <a:spcPct val="90000"/>
              </a:lnSpc>
            </a:pPr>
            <a:r>
              <a:rPr lang="en-US" sz="2000" dirty="0"/>
              <a:t>At 20 cents/word, that’s $200 million</a:t>
            </a:r>
          </a:p>
          <a:p>
            <a:pPr marL="0" indent="0">
              <a:lnSpc>
                <a:spcPct val="90000"/>
              </a:lnSpc>
              <a:buNone/>
            </a:pPr>
            <a:endParaRPr lang="en-US" sz="2400" dirty="0" smtClean="0"/>
          </a:p>
          <a:p>
            <a:pPr marL="0" indent="0">
              <a:lnSpc>
                <a:spcPct val="90000"/>
              </a:lnSpc>
              <a:buNone/>
            </a:pPr>
            <a:r>
              <a:rPr lang="en-US" sz="2400" dirty="0" smtClean="0"/>
              <a:t>Pretty </a:t>
            </a:r>
            <a:r>
              <a:rPr lang="en-US" sz="2400" dirty="0"/>
              <a:t>hard way: Find it, and then earn it</a:t>
            </a:r>
            <a:r>
              <a:rPr lang="en-US" sz="2400" dirty="0" smtClean="0"/>
              <a:t>!</a:t>
            </a:r>
          </a:p>
          <a:p>
            <a:pPr marL="0" indent="0">
              <a:lnSpc>
                <a:spcPct val="90000"/>
              </a:lnSpc>
              <a:buNone/>
            </a:pPr>
            <a:endParaRPr lang="en-US" sz="2400" dirty="0"/>
          </a:p>
          <a:p>
            <a:pPr marL="0" indent="0">
              <a:lnSpc>
                <a:spcPct val="90000"/>
              </a:lnSpc>
              <a:buNone/>
            </a:pPr>
            <a:r>
              <a:rPr lang="en-US" sz="2400" dirty="0" smtClean="0">
                <a:solidFill>
                  <a:srgbClr val="FF0000"/>
                </a:solidFill>
              </a:rPr>
              <a:t>How would you obtain data?</a:t>
            </a:r>
          </a:p>
          <a:p>
            <a:pPr marL="0" indent="0">
              <a:lnSpc>
                <a:spcPct val="90000"/>
              </a:lnSpc>
              <a:buNone/>
            </a:pPr>
            <a:endParaRPr lang="en-US" sz="2400" dirty="0">
              <a:solidFill>
                <a:srgbClr val="FF0000"/>
              </a:solidFill>
            </a:endParaRPr>
          </a:p>
          <a:p>
            <a:pPr marL="0" indent="0">
              <a:lnSpc>
                <a:spcPct val="90000"/>
              </a:lnSpc>
              <a:buNone/>
            </a:pPr>
            <a:r>
              <a:rPr lang="en-US" sz="2400" dirty="0" smtClean="0">
                <a:solidFill>
                  <a:srgbClr val="FF0000"/>
                </a:solidFill>
              </a:rPr>
              <a:t>What are the challenges?</a:t>
            </a:r>
            <a:endParaRPr lang="en-US" sz="2400" dirty="0">
              <a:solidFill>
                <a:srgbClr val="FF0000"/>
              </a:solidFill>
            </a:endParaRPr>
          </a:p>
        </p:txBody>
      </p:sp>
    </p:spTree>
    <p:extLst>
      <p:ext uri="{BB962C8B-B14F-4D97-AF65-F5344CB8AC3E}">
        <p14:creationId xmlns:p14="http://schemas.microsoft.com/office/powerpoint/2010/main" val="38704453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458200" cy="1143000"/>
          </a:xfrm>
        </p:spPr>
        <p:txBody>
          <a:bodyPr/>
          <a:lstStyle/>
          <a:p>
            <a:r>
              <a:rPr lang="en-US"/>
              <a:t>From No Data to Sentence Pairs</a:t>
            </a:r>
          </a:p>
        </p:txBody>
      </p:sp>
      <p:sp>
        <p:nvSpPr>
          <p:cNvPr id="197635" name="Rectangle 3"/>
          <p:cNvSpPr>
            <a:spLocks noGrp="1" noChangeArrowheads="1"/>
          </p:cNvSpPr>
          <p:nvPr>
            <p:ph type="body" idx="1"/>
          </p:nvPr>
        </p:nvSpPr>
        <p:spPr>
          <a:xfrm>
            <a:off x="228600" y="1524000"/>
            <a:ext cx="8686800" cy="5029200"/>
          </a:xfrm>
        </p:spPr>
        <p:txBody>
          <a:bodyPr/>
          <a:lstStyle/>
          <a:p>
            <a:pPr marL="0" indent="0">
              <a:lnSpc>
                <a:spcPct val="90000"/>
              </a:lnSpc>
              <a:buNone/>
            </a:pPr>
            <a:r>
              <a:rPr lang="en-US" sz="2400" dirty="0"/>
              <a:t>Easy way: Linguistic Data Consortium (LDC)</a:t>
            </a:r>
          </a:p>
          <a:p>
            <a:pPr marL="0" indent="0">
              <a:lnSpc>
                <a:spcPct val="90000"/>
              </a:lnSpc>
              <a:buNone/>
            </a:pPr>
            <a:endParaRPr lang="en-US" sz="2400" dirty="0" smtClean="0"/>
          </a:p>
          <a:p>
            <a:pPr marL="0" indent="0">
              <a:lnSpc>
                <a:spcPct val="90000"/>
              </a:lnSpc>
              <a:buNone/>
            </a:pPr>
            <a:r>
              <a:rPr lang="en-US" sz="2400" dirty="0" smtClean="0"/>
              <a:t>Really </a:t>
            </a:r>
            <a:r>
              <a:rPr lang="en-US" sz="2400" dirty="0"/>
              <a:t>hard way:  pay $$$</a:t>
            </a:r>
          </a:p>
          <a:p>
            <a:pPr lvl="1">
              <a:lnSpc>
                <a:spcPct val="90000"/>
              </a:lnSpc>
            </a:pPr>
            <a:r>
              <a:rPr lang="en-US" sz="2000" dirty="0"/>
              <a:t>Suppose one billion words of parallel data were sufficient</a:t>
            </a:r>
          </a:p>
          <a:p>
            <a:pPr lvl="1">
              <a:lnSpc>
                <a:spcPct val="90000"/>
              </a:lnSpc>
            </a:pPr>
            <a:r>
              <a:rPr lang="en-US" sz="2000" dirty="0"/>
              <a:t>At 20 cents/word, that’s $200 million</a:t>
            </a:r>
          </a:p>
          <a:p>
            <a:pPr marL="0" indent="0">
              <a:lnSpc>
                <a:spcPct val="90000"/>
              </a:lnSpc>
              <a:buNone/>
            </a:pPr>
            <a:endParaRPr lang="en-US" sz="2400" dirty="0" smtClean="0"/>
          </a:p>
          <a:p>
            <a:pPr marL="0" indent="0">
              <a:lnSpc>
                <a:spcPct val="90000"/>
              </a:lnSpc>
              <a:buNone/>
            </a:pPr>
            <a:r>
              <a:rPr lang="en-US" sz="2400" dirty="0" smtClean="0"/>
              <a:t>Pretty </a:t>
            </a:r>
            <a:r>
              <a:rPr lang="en-US" sz="2400" dirty="0"/>
              <a:t>hard way: Find it, and then earn it!</a:t>
            </a:r>
          </a:p>
          <a:p>
            <a:pPr lvl="1">
              <a:lnSpc>
                <a:spcPct val="90000"/>
              </a:lnSpc>
            </a:pPr>
            <a:r>
              <a:rPr lang="en-US" sz="2000" dirty="0">
                <a:solidFill>
                  <a:srgbClr val="0000FF"/>
                </a:solidFill>
              </a:rPr>
              <a:t>De-formatting</a:t>
            </a:r>
          </a:p>
          <a:p>
            <a:pPr lvl="1">
              <a:lnSpc>
                <a:spcPct val="90000"/>
              </a:lnSpc>
            </a:pPr>
            <a:r>
              <a:rPr lang="en-US" sz="2000" dirty="0">
                <a:solidFill>
                  <a:srgbClr val="0000FF"/>
                </a:solidFill>
              </a:rPr>
              <a:t>Remove strange characters</a:t>
            </a:r>
          </a:p>
          <a:p>
            <a:pPr lvl="1">
              <a:lnSpc>
                <a:spcPct val="90000"/>
              </a:lnSpc>
            </a:pPr>
            <a:r>
              <a:rPr lang="en-US" sz="2000" dirty="0">
                <a:solidFill>
                  <a:srgbClr val="0000FF"/>
                </a:solidFill>
              </a:rPr>
              <a:t>Character code conversion</a:t>
            </a:r>
          </a:p>
          <a:p>
            <a:pPr lvl="1">
              <a:lnSpc>
                <a:spcPct val="90000"/>
              </a:lnSpc>
            </a:pPr>
            <a:r>
              <a:rPr lang="en-US" sz="2000" b="1" dirty="0">
                <a:solidFill>
                  <a:srgbClr val="0000FF"/>
                </a:solidFill>
              </a:rPr>
              <a:t>Document alignment</a:t>
            </a:r>
          </a:p>
          <a:p>
            <a:pPr lvl="1">
              <a:lnSpc>
                <a:spcPct val="90000"/>
              </a:lnSpc>
            </a:pPr>
            <a:r>
              <a:rPr lang="en-US" sz="2000" b="1" dirty="0">
                <a:solidFill>
                  <a:srgbClr val="0000FF"/>
                </a:solidFill>
              </a:rPr>
              <a:t>Sentence alignment</a:t>
            </a:r>
          </a:p>
          <a:p>
            <a:pPr lvl="1">
              <a:lnSpc>
                <a:spcPct val="90000"/>
              </a:lnSpc>
            </a:pPr>
            <a:r>
              <a:rPr lang="en-US" sz="2000" b="1" dirty="0">
                <a:solidFill>
                  <a:srgbClr val="0000FF"/>
                </a:solidFill>
              </a:rPr>
              <a:t>Tokenization (also called Segmentation)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this?</a:t>
            </a:r>
            <a:endParaRPr lang="en-US" dirty="0">
              <a:solidFill>
                <a:srgbClr val="FF0000"/>
              </a:solidFill>
            </a:endParaRPr>
          </a:p>
        </p:txBody>
      </p:sp>
      <p:sp>
        <p:nvSpPr>
          <p:cNvPr id="5" name="Rectangle 4"/>
          <p:cNvSpPr/>
          <p:nvPr/>
        </p:nvSpPr>
        <p:spPr>
          <a:xfrm>
            <a:off x="1219200" y="2590800"/>
            <a:ext cx="6019800" cy="369332"/>
          </a:xfrm>
          <a:prstGeom prst="rect">
            <a:avLst/>
          </a:prstGeom>
        </p:spPr>
        <p:txBody>
          <a:bodyPr wrap="square">
            <a:spAutoFit/>
          </a:bodyPr>
          <a:lstStyle/>
          <a:p>
            <a:pPr algn="l"/>
            <a:r>
              <a:rPr lang="en-US" dirty="0" smtClean="0"/>
              <a:t>49 20 6c 69 6b 65 20 4e 4c 50 20 63 6c 61 73 73</a:t>
            </a:r>
            <a:endParaRPr lang="en-US" dirty="0"/>
          </a:p>
        </p:txBody>
      </p:sp>
      <p:sp>
        <p:nvSpPr>
          <p:cNvPr id="6" name="TextBox 5"/>
          <p:cNvSpPr txBox="1"/>
          <p:nvPr/>
        </p:nvSpPr>
        <p:spPr>
          <a:xfrm>
            <a:off x="2667000" y="3810000"/>
            <a:ext cx="2814893" cy="369332"/>
          </a:xfrm>
          <a:prstGeom prst="rect">
            <a:avLst/>
          </a:prstGeom>
          <a:noFill/>
        </p:spPr>
        <p:txBody>
          <a:bodyPr wrap="none" rtlCol="0">
            <a:spAutoFit/>
          </a:bodyPr>
          <a:lstStyle/>
          <a:p>
            <a:r>
              <a:rPr lang="en-US" dirty="0" smtClean="0">
                <a:solidFill>
                  <a:srgbClr val="FF6600"/>
                </a:solidFill>
              </a:rPr>
              <a:t>Hexadecimal file contents</a:t>
            </a:r>
            <a:endParaRPr lang="en-US" dirty="0">
              <a:solidFill>
                <a:srgbClr val="FF6600"/>
              </a:solidFill>
            </a:endParaRPr>
          </a:p>
        </p:txBody>
      </p:sp>
      <p:sp>
        <p:nvSpPr>
          <p:cNvPr id="7" name="TextBox 6"/>
          <p:cNvSpPr txBox="1"/>
          <p:nvPr/>
        </p:nvSpPr>
        <p:spPr>
          <a:xfrm>
            <a:off x="1295400" y="2971800"/>
            <a:ext cx="5638800" cy="369332"/>
          </a:xfrm>
          <a:prstGeom prst="rect">
            <a:avLst/>
          </a:prstGeom>
          <a:noFill/>
        </p:spPr>
        <p:txBody>
          <a:bodyPr wrap="square" rtlCol="0">
            <a:spAutoFit/>
          </a:bodyPr>
          <a:lstStyle/>
          <a:p>
            <a:pPr algn="l"/>
            <a:r>
              <a:rPr lang="en-US" dirty="0" smtClean="0">
                <a:solidFill>
                  <a:srgbClr val="0000FF"/>
                </a:solidFill>
              </a:rPr>
              <a:t>I   _    l    </a:t>
            </a:r>
            <a:r>
              <a:rPr lang="en-US" dirty="0" err="1" smtClean="0">
                <a:solidFill>
                  <a:srgbClr val="0000FF"/>
                </a:solidFill>
              </a:rPr>
              <a:t>i</a:t>
            </a:r>
            <a:r>
              <a:rPr lang="en-US" dirty="0" smtClean="0">
                <a:solidFill>
                  <a:srgbClr val="0000FF"/>
                </a:solidFill>
              </a:rPr>
              <a:t>     k  e   _   N  L   P   _  c    l    a   s   s      </a:t>
            </a:r>
            <a:endParaRPr lang="en-US" dirty="0">
              <a:solidFill>
                <a:srgbClr val="0000FF"/>
              </a:solidFill>
            </a:endParaRPr>
          </a:p>
        </p:txBody>
      </p:sp>
      <p:sp>
        <p:nvSpPr>
          <p:cNvPr id="3" name="TextBox 2"/>
          <p:cNvSpPr txBox="1"/>
          <p:nvPr/>
        </p:nvSpPr>
        <p:spPr>
          <a:xfrm>
            <a:off x="1575361" y="4953000"/>
            <a:ext cx="4650582" cy="461665"/>
          </a:xfrm>
          <a:prstGeom prst="rect">
            <a:avLst/>
          </a:prstGeom>
          <a:noFill/>
        </p:spPr>
        <p:txBody>
          <a:bodyPr wrap="none" rtlCol="0">
            <a:spAutoFit/>
          </a:bodyPr>
          <a:lstStyle/>
          <a:p>
            <a:r>
              <a:rPr lang="en-US" sz="2400" dirty="0" smtClean="0">
                <a:solidFill>
                  <a:srgbClr val="0000FF"/>
                </a:solidFill>
              </a:rPr>
              <a:t>Totally depends on file encoding!</a:t>
            </a:r>
            <a:endParaRPr lang="en-US" sz="2400" dirty="0">
              <a:solidFill>
                <a:srgbClr val="0000FF"/>
              </a:solidFill>
            </a:endParaRPr>
          </a:p>
        </p:txBody>
      </p:sp>
    </p:spTree>
    <p:extLst>
      <p:ext uri="{BB962C8B-B14F-4D97-AF65-F5344CB8AC3E}">
        <p14:creationId xmlns:p14="http://schemas.microsoft.com/office/powerpoint/2010/main" val="1920943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txDef>
      <a:spPr>
        <a:noFill/>
      </a:spPr>
      <a:bodyPr wrap="none" rtlCol="0">
        <a:spAutoFit/>
      </a:bodyPr>
      <a:lstStyle>
        <a:defPPr algn="l">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18979</TotalTime>
  <Words>2721</Words>
  <Application>Microsoft Macintosh PowerPoint</Application>
  <PresentationFormat>On-screen Show (4:3)</PresentationFormat>
  <Paragraphs>616</Paragraphs>
  <Slides>57</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Default Design</vt:lpstr>
      <vt:lpstr>Equation</vt:lpstr>
      <vt:lpstr>Translation Models</vt:lpstr>
      <vt:lpstr>Admin</vt:lpstr>
      <vt:lpstr>Language translation</vt:lpstr>
      <vt:lpstr>Noisy channel model</vt:lpstr>
      <vt:lpstr>Problems for Statistical MT</vt:lpstr>
      <vt:lpstr>Problems for Statistical MT</vt:lpstr>
      <vt:lpstr>From No Data to Sentence Pairs</vt:lpstr>
      <vt:lpstr>From No Data to Sentence Pairs</vt:lpstr>
      <vt:lpstr>What is this?</vt:lpstr>
      <vt:lpstr>PowerPoint Presentation</vt:lpstr>
      <vt:lpstr>Chinese?</vt:lpstr>
      <vt:lpstr>If you don’t get the characters right…</vt:lpstr>
      <vt:lpstr>Document Alignment</vt:lpstr>
      <vt:lpstr>Document Alignment</vt:lpstr>
      <vt:lpstr>Sentence Alignment</vt:lpstr>
      <vt:lpstr>Sentence Alignment</vt:lpstr>
      <vt:lpstr>Sentence Alignment</vt:lpstr>
      <vt:lpstr>Sentence Alignment</vt:lpstr>
      <vt:lpstr>Tokenization (or Segmentation)</vt:lpstr>
      <vt:lpstr>Problems for Statistical MT</vt:lpstr>
      <vt:lpstr>Language Modeling</vt:lpstr>
      <vt:lpstr>Problems for Statistical MT</vt:lpstr>
      <vt:lpstr>Translation Model</vt:lpstr>
      <vt:lpstr>Translation Model</vt:lpstr>
      <vt:lpstr>Translation Model</vt:lpstr>
      <vt:lpstr>What kind of Translation Model?</vt:lpstr>
      <vt:lpstr>IBM Word-level models</vt:lpstr>
      <vt:lpstr>IBM Word-level models</vt:lpstr>
      <vt:lpstr>Some notation</vt:lpstr>
      <vt:lpstr>Word models: IBM Model 1</vt:lpstr>
      <vt:lpstr>Word models: IBM Model 1</vt:lpstr>
      <vt:lpstr>Word models: IBM Model 1</vt:lpstr>
      <vt:lpstr>Alignment variables</vt:lpstr>
      <vt:lpstr>Alignment variables</vt:lpstr>
      <vt:lpstr>Alignment variables</vt:lpstr>
      <vt:lpstr>Alignment variables</vt:lpstr>
      <vt:lpstr>Probabilistic model</vt:lpstr>
      <vt:lpstr>Joint distribution</vt:lpstr>
      <vt:lpstr>Joint distribution</vt:lpstr>
      <vt:lpstr>Joint distribution</vt:lpstr>
      <vt:lpstr>Probabilistic model</vt:lpstr>
      <vt:lpstr>Independence assumptions</vt:lpstr>
      <vt:lpstr>PowerPoint Presentation</vt:lpstr>
      <vt:lpstr>PowerPoint Presentation</vt:lpstr>
      <vt:lpstr>IBM Model 2</vt:lpstr>
      <vt:lpstr>IBM Model 3</vt:lpstr>
      <vt:lpstr>Word-level models</vt:lpstr>
      <vt:lpstr>Benefits of word-level model</vt:lpstr>
      <vt:lpstr>Training a word-level model</vt:lpstr>
      <vt:lpstr>Training a word-level model</vt:lpstr>
      <vt:lpstr>Thought experiment</vt:lpstr>
      <vt:lpstr>Thought experiment</vt:lpstr>
      <vt:lpstr>Thought experiment</vt:lpstr>
      <vt:lpstr>Training without alignments</vt:lpstr>
      <vt:lpstr>Thought experiment #2</vt:lpstr>
      <vt:lpstr>Thought experiment #2</vt:lpstr>
      <vt:lpstr>Thought experiment #2</vt:lpstr>
    </vt:vector>
  </TitlesOfParts>
  <Company>USC/ISI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Statistical Machine Translation</dc:title>
  <dc:creator> </dc:creator>
  <cp:lastModifiedBy>David Kauchak</cp:lastModifiedBy>
  <cp:revision>592</cp:revision>
  <cp:lastPrinted>2011-04-04T22:28:49Z</cp:lastPrinted>
  <dcterms:created xsi:type="dcterms:W3CDTF">2011-04-04T17:18:47Z</dcterms:created>
  <dcterms:modified xsi:type="dcterms:W3CDTF">2014-10-28T23:49:40Z</dcterms:modified>
</cp:coreProperties>
</file>