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embeddings/Microsoft_Equation1.bin" ContentType="application/vnd.openxmlformats-officedocument.oleObject"/>
  <Override PartName="/ppt/notesSlides/notesSlide36.xml" ContentType="application/vnd.openxmlformats-officedocument.presentationml.notesSlide+xml"/>
  <Override PartName="/ppt/embeddings/Microsoft_Equation2.bin" ContentType="application/vnd.openxmlformats-officedocument.oleObject"/>
  <Override PartName="/ppt/embeddings/Microsoft_Equation3.bin" ContentType="application/vnd.openxmlformats-officedocument.oleObject"/>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Microsoft_Equation4.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1"/>
  </p:notesMasterIdLst>
  <p:handoutMasterIdLst>
    <p:handoutMasterId r:id="rId62"/>
  </p:handoutMasterIdLst>
  <p:sldIdLst>
    <p:sldId id="257" r:id="rId2"/>
    <p:sldId id="820" r:id="rId3"/>
    <p:sldId id="590" r:id="rId4"/>
    <p:sldId id="775" r:id="rId5"/>
    <p:sldId id="276" r:id="rId6"/>
    <p:sldId id="741" r:id="rId7"/>
    <p:sldId id="776" r:id="rId8"/>
    <p:sldId id="777" r:id="rId9"/>
    <p:sldId id="778" r:id="rId10"/>
    <p:sldId id="779" r:id="rId11"/>
    <p:sldId id="780" r:id="rId12"/>
    <p:sldId id="781" r:id="rId13"/>
    <p:sldId id="782" r:id="rId14"/>
    <p:sldId id="783" r:id="rId15"/>
    <p:sldId id="784" r:id="rId16"/>
    <p:sldId id="785" r:id="rId17"/>
    <p:sldId id="786" r:id="rId18"/>
    <p:sldId id="787" r:id="rId19"/>
    <p:sldId id="821" r:id="rId20"/>
    <p:sldId id="822" r:id="rId21"/>
    <p:sldId id="823" r:id="rId22"/>
    <p:sldId id="274" r:id="rId23"/>
    <p:sldId id="298" r:id="rId24"/>
    <p:sldId id="280" r:id="rId25"/>
    <p:sldId id="283" r:id="rId26"/>
    <p:sldId id="380" r:id="rId27"/>
    <p:sldId id="284" r:id="rId28"/>
    <p:sldId id="285" r:id="rId29"/>
    <p:sldId id="286" r:id="rId30"/>
    <p:sldId id="289" r:id="rId31"/>
    <p:sldId id="287" r:id="rId32"/>
    <p:sldId id="288" r:id="rId33"/>
    <p:sldId id="290" r:id="rId34"/>
    <p:sldId id="292" r:id="rId35"/>
    <p:sldId id="293" r:id="rId36"/>
    <p:sldId id="282" r:id="rId37"/>
    <p:sldId id="774" r:id="rId38"/>
    <p:sldId id="739" r:id="rId39"/>
    <p:sldId id="738" r:id="rId40"/>
    <p:sldId id="788" r:id="rId41"/>
    <p:sldId id="789" r:id="rId42"/>
    <p:sldId id="790" r:id="rId43"/>
    <p:sldId id="825" r:id="rId44"/>
    <p:sldId id="793" r:id="rId45"/>
    <p:sldId id="795" r:id="rId46"/>
    <p:sldId id="827" r:id="rId47"/>
    <p:sldId id="742" r:id="rId48"/>
    <p:sldId id="743" r:id="rId49"/>
    <p:sldId id="745" r:id="rId50"/>
    <p:sldId id="748" r:id="rId51"/>
    <p:sldId id="747" r:id="rId52"/>
    <p:sldId id="746" r:id="rId53"/>
    <p:sldId id="733" r:id="rId54"/>
    <p:sldId id="737" r:id="rId55"/>
    <p:sldId id="751" r:id="rId56"/>
    <p:sldId id="752" r:id="rId57"/>
    <p:sldId id="753" r:id="rId58"/>
    <p:sldId id="754" r:id="rId59"/>
    <p:sldId id="736" r:id="rId60"/>
  </p:sldIdLst>
  <p:sldSz cx="9144000" cy="6858000" type="screen4x3"/>
  <p:notesSz cx="6935788" cy="9232900"/>
  <p:defaultTextStyle>
    <a:defPPr>
      <a:defRPr lang="en-US"/>
    </a:defPPr>
    <a:lvl1pPr algn="ctr" rtl="0" fontAlgn="base">
      <a:spcBef>
        <a:spcPct val="0"/>
      </a:spcBef>
      <a:spcAft>
        <a:spcPct val="0"/>
      </a:spcAft>
      <a:defRPr kern="1200">
        <a:solidFill>
          <a:schemeClr val="tx1"/>
        </a:solidFill>
        <a:latin typeface="Arial" pitchFamily="-111" charset="0"/>
        <a:ea typeface="+mn-ea"/>
        <a:cs typeface="+mn-cs"/>
      </a:defRPr>
    </a:lvl1pPr>
    <a:lvl2pPr marL="457200" algn="ctr" rtl="0" fontAlgn="base">
      <a:spcBef>
        <a:spcPct val="0"/>
      </a:spcBef>
      <a:spcAft>
        <a:spcPct val="0"/>
      </a:spcAft>
      <a:defRPr kern="1200">
        <a:solidFill>
          <a:schemeClr val="tx1"/>
        </a:solidFill>
        <a:latin typeface="Arial" pitchFamily="-111" charset="0"/>
        <a:ea typeface="+mn-ea"/>
        <a:cs typeface="+mn-cs"/>
      </a:defRPr>
    </a:lvl2pPr>
    <a:lvl3pPr marL="914400" algn="ctr" rtl="0" fontAlgn="base">
      <a:spcBef>
        <a:spcPct val="0"/>
      </a:spcBef>
      <a:spcAft>
        <a:spcPct val="0"/>
      </a:spcAft>
      <a:defRPr kern="1200">
        <a:solidFill>
          <a:schemeClr val="tx1"/>
        </a:solidFill>
        <a:latin typeface="Arial" pitchFamily="-111" charset="0"/>
        <a:ea typeface="+mn-ea"/>
        <a:cs typeface="+mn-cs"/>
      </a:defRPr>
    </a:lvl3pPr>
    <a:lvl4pPr marL="1371600" algn="ctr" rtl="0" fontAlgn="base">
      <a:spcBef>
        <a:spcPct val="0"/>
      </a:spcBef>
      <a:spcAft>
        <a:spcPct val="0"/>
      </a:spcAft>
      <a:defRPr kern="1200">
        <a:solidFill>
          <a:schemeClr val="tx1"/>
        </a:solidFill>
        <a:latin typeface="Arial" pitchFamily="-111" charset="0"/>
        <a:ea typeface="+mn-ea"/>
        <a:cs typeface="+mn-cs"/>
      </a:defRPr>
    </a:lvl4pPr>
    <a:lvl5pPr marL="1828800" algn="ctr" rtl="0" fontAlgn="base">
      <a:spcBef>
        <a:spcPct val="0"/>
      </a:spcBef>
      <a:spcAft>
        <a:spcPct val="0"/>
      </a:spcAft>
      <a:defRPr kern="1200">
        <a:solidFill>
          <a:schemeClr val="tx1"/>
        </a:solidFill>
        <a:latin typeface="Arial" pitchFamily="-111" charset="0"/>
        <a:ea typeface="+mn-ea"/>
        <a:cs typeface="+mn-cs"/>
      </a:defRPr>
    </a:lvl5pPr>
    <a:lvl6pPr marL="2286000" algn="l" defTabSz="457200" rtl="0" eaLnBrk="1" latinLnBrk="0" hangingPunct="1">
      <a:defRPr kern="1200">
        <a:solidFill>
          <a:schemeClr val="tx1"/>
        </a:solidFill>
        <a:latin typeface="Arial" pitchFamily="-111" charset="0"/>
        <a:ea typeface="+mn-ea"/>
        <a:cs typeface="+mn-cs"/>
      </a:defRPr>
    </a:lvl6pPr>
    <a:lvl7pPr marL="2743200" algn="l" defTabSz="457200" rtl="0" eaLnBrk="1" latinLnBrk="0" hangingPunct="1">
      <a:defRPr kern="1200">
        <a:solidFill>
          <a:schemeClr val="tx1"/>
        </a:solidFill>
        <a:latin typeface="Arial" pitchFamily="-111" charset="0"/>
        <a:ea typeface="+mn-ea"/>
        <a:cs typeface="+mn-cs"/>
      </a:defRPr>
    </a:lvl7pPr>
    <a:lvl8pPr marL="3200400" algn="l" defTabSz="457200" rtl="0" eaLnBrk="1" latinLnBrk="0" hangingPunct="1">
      <a:defRPr kern="1200">
        <a:solidFill>
          <a:schemeClr val="tx1"/>
        </a:solidFill>
        <a:latin typeface="Arial" pitchFamily="-111" charset="0"/>
        <a:ea typeface="+mn-ea"/>
        <a:cs typeface="+mn-cs"/>
      </a:defRPr>
    </a:lvl8pPr>
    <a:lvl9pPr marL="3657600" algn="l" defTabSz="457200" rtl="0" eaLnBrk="1" latinLnBrk="0" hangingPunct="1">
      <a:defRPr kern="1200">
        <a:solidFill>
          <a:schemeClr val="tx1"/>
        </a:solidFill>
        <a:latin typeface="Arial" pitchFamily="-11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FF8080"/>
    <a:srgbClr val="008000"/>
    <a:srgbClr val="00FF00"/>
    <a:srgbClr val="FF0000"/>
    <a:srgbClr val="FF00FF"/>
    <a:srgbClr val="FF3399"/>
    <a:srgbClr val="99FF33"/>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44" autoAdjust="0"/>
    <p:restoredTop sz="90703" autoAdjust="0"/>
  </p:normalViewPr>
  <p:slideViewPr>
    <p:cSldViewPr>
      <p:cViewPr varScale="1">
        <p:scale>
          <a:sx n="127" d="100"/>
          <a:sy n="127" d="100"/>
        </p:scale>
        <p:origin x="-320"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75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printerSettings" Target="printerSettings/printerSettings1.bin"/><Relationship Id="rId64" Type="http://schemas.openxmlformats.org/officeDocument/2006/relationships/presProps" Target="presProps.xml"/><Relationship Id="rId65" Type="http://schemas.openxmlformats.org/officeDocument/2006/relationships/viewProps" Target="viewProps.xml"/><Relationship Id="rId66" Type="http://schemas.openxmlformats.org/officeDocument/2006/relationships/theme" Target="theme/theme1.xml"/><Relationship Id="rId67"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notesMaster" Target="notesMasters/notesMaster1.xml"/><Relationship Id="rId62" Type="http://schemas.openxmlformats.org/officeDocument/2006/relationships/handoutMaster" Target="handoutMasters/handout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8.emf"/><Relationship Id="rId2" Type="http://schemas.openxmlformats.org/officeDocument/2006/relationships/image" Target="../media/image19.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2.emf"/><Relationship Id="rId4" Type="http://schemas.openxmlformats.org/officeDocument/2006/relationships/image" Target="../media/image23.emf"/><Relationship Id="rId5" Type="http://schemas.openxmlformats.org/officeDocument/2006/relationships/image" Target="../media/image24.emf"/><Relationship Id="rId1" Type="http://schemas.openxmlformats.org/officeDocument/2006/relationships/image" Target="../media/image20.emf"/><Relationship Id="rId2" Type="http://schemas.openxmlformats.org/officeDocument/2006/relationships/image" Target="../media/image21.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7.emf"/><Relationship Id="rId4" Type="http://schemas.openxmlformats.org/officeDocument/2006/relationships/image" Target="../media/image28.emf"/><Relationship Id="rId5" Type="http://schemas.openxmlformats.org/officeDocument/2006/relationships/image" Target="../media/image29.emf"/><Relationship Id="rId1" Type="http://schemas.openxmlformats.org/officeDocument/2006/relationships/image" Target="../media/image25.emf"/><Relationship Id="rId2" Type="http://schemas.openxmlformats.org/officeDocument/2006/relationships/image" Target="../media/image26.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7.emf"/><Relationship Id="rId4" Type="http://schemas.openxmlformats.org/officeDocument/2006/relationships/image" Target="../media/image30.emf"/><Relationship Id="rId1" Type="http://schemas.openxmlformats.org/officeDocument/2006/relationships/image" Target="../media/image25.emf"/><Relationship Id="rId2" Type="http://schemas.openxmlformats.org/officeDocument/2006/relationships/image" Target="../media/image2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3.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9746" name="Rectangle 2"/>
          <p:cNvSpPr>
            <a:spLocks noGrp="1" noChangeArrowheads="1"/>
          </p:cNvSpPr>
          <p:nvPr>
            <p:ph type="hdr" sz="quarter"/>
          </p:nvPr>
        </p:nvSpPr>
        <p:spPr bwMode="auto">
          <a:xfrm>
            <a:off x="0" y="0"/>
            <a:ext cx="3006725" cy="460375"/>
          </a:xfrm>
          <a:prstGeom prst="rect">
            <a:avLst/>
          </a:prstGeom>
          <a:noFill/>
          <a:ln w="9525">
            <a:noFill/>
            <a:miter lim="800000"/>
            <a:headEnd/>
            <a:tailEnd/>
          </a:ln>
          <a:effectLst/>
        </p:spPr>
        <p:txBody>
          <a:bodyPr vert="horz" wrap="square" lIns="92382" tIns="46191" rIns="92382" bIns="46191" numCol="1" anchor="t" anchorCtr="0" compatLnSpc="1">
            <a:prstTxWarp prst="textNoShape">
              <a:avLst/>
            </a:prstTxWarp>
          </a:bodyPr>
          <a:lstStyle>
            <a:lvl1pPr algn="l" defTabSz="923925">
              <a:defRPr sz="1200"/>
            </a:lvl1pPr>
          </a:lstStyle>
          <a:p>
            <a:endParaRPr lang="en-US"/>
          </a:p>
        </p:txBody>
      </p:sp>
      <p:sp>
        <p:nvSpPr>
          <p:cNvPr id="159747" name="Rectangle 3"/>
          <p:cNvSpPr>
            <a:spLocks noGrp="1" noChangeArrowheads="1"/>
          </p:cNvSpPr>
          <p:nvPr>
            <p:ph type="dt" sz="quarter" idx="1"/>
          </p:nvPr>
        </p:nvSpPr>
        <p:spPr bwMode="auto">
          <a:xfrm>
            <a:off x="3929063" y="0"/>
            <a:ext cx="3006725" cy="460375"/>
          </a:xfrm>
          <a:prstGeom prst="rect">
            <a:avLst/>
          </a:prstGeom>
          <a:noFill/>
          <a:ln w="9525">
            <a:noFill/>
            <a:miter lim="800000"/>
            <a:headEnd/>
            <a:tailEnd/>
          </a:ln>
          <a:effectLst/>
        </p:spPr>
        <p:txBody>
          <a:bodyPr vert="horz" wrap="square" lIns="92382" tIns="46191" rIns="92382" bIns="46191" numCol="1" anchor="t" anchorCtr="0" compatLnSpc="1">
            <a:prstTxWarp prst="textNoShape">
              <a:avLst/>
            </a:prstTxWarp>
          </a:bodyPr>
          <a:lstStyle>
            <a:lvl1pPr algn="r" defTabSz="923925">
              <a:defRPr sz="1200"/>
            </a:lvl1pPr>
          </a:lstStyle>
          <a:p>
            <a:endParaRPr lang="en-US"/>
          </a:p>
        </p:txBody>
      </p:sp>
      <p:sp>
        <p:nvSpPr>
          <p:cNvPr id="159748" name="Rectangle 4"/>
          <p:cNvSpPr>
            <a:spLocks noGrp="1" noChangeArrowheads="1"/>
          </p:cNvSpPr>
          <p:nvPr>
            <p:ph type="ftr" sz="quarter" idx="2"/>
          </p:nvPr>
        </p:nvSpPr>
        <p:spPr bwMode="auto">
          <a:xfrm>
            <a:off x="0" y="8772525"/>
            <a:ext cx="3006725" cy="460375"/>
          </a:xfrm>
          <a:prstGeom prst="rect">
            <a:avLst/>
          </a:prstGeom>
          <a:noFill/>
          <a:ln w="9525">
            <a:noFill/>
            <a:miter lim="800000"/>
            <a:headEnd/>
            <a:tailEnd/>
          </a:ln>
          <a:effectLst/>
        </p:spPr>
        <p:txBody>
          <a:bodyPr vert="horz" wrap="square" lIns="92382" tIns="46191" rIns="92382" bIns="46191" numCol="1" anchor="b" anchorCtr="0" compatLnSpc="1">
            <a:prstTxWarp prst="textNoShape">
              <a:avLst/>
            </a:prstTxWarp>
          </a:bodyPr>
          <a:lstStyle>
            <a:lvl1pPr algn="l" defTabSz="923925">
              <a:defRPr sz="1200"/>
            </a:lvl1pPr>
          </a:lstStyle>
          <a:p>
            <a:endParaRPr lang="en-US"/>
          </a:p>
        </p:txBody>
      </p:sp>
      <p:sp>
        <p:nvSpPr>
          <p:cNvPr id="159749" name="Rectangle 5"/>
          <p:cNvSpPr>
            <a:spLocks noGrp="1" noChangeArrowheads="1"/>
          </p:cNvSpPr>
          <p:nvPr>
            <p:ph type="sldNum" sz="quarter" idx="3"/>
          </p:nvPr>
        </p:nvSpPr>
        <p:spPr bwMode="auto">
          <a:xfrm>
            <a:off x="3929063" y="8772525"/>
            <a:ext cx="3006725" cy="460375"/>
          </a:xfrm>
          <a:prstGeom prst="rect">
            <a:avLst/>
          </a:prstGeom>
          <a:noFill/>
          <a:ln w="9525">
            <a:noFill/>
            <a:miter lim="800000"/>
            <a:headEnd/>
            <a:tailEnd/>
          </a:ln>
          <a:effectLst/>
        </p:spPr>
        <p:txBody>
          <a:bodyPr vert="horz" wrap="square" lIns="92382" tIns="46191" rIns="92382" bIns="46191" numCol="1" anchor="b" anchorCtr="0" compatLnSpc="1">
            <a:prstTxWarp prst="textNoShape">
              <a:avLst/>
            </a:prstTxWarp>
          </a:bodyPr>
          <a:lstStyle>
            <a:lvl1pPr algn="r" defTabSz="923925">
              <a:defRPr sz="1200"/>
            </a:lvl1pPr>
          </a:lstStyle>
          <a:p>
            <a:fld id="{34D50568-AD68-8E49-B3A1-86D4E0A9BA90}" type="slidenum">
              <a:rPr lang="en-US"/>
              <a:pPr/>
              <a:t>‹#›</a:t>
            </a:fld>
            <a:endParaRPr lang="en-US"/>
          </a:p>
        </p:txBody>
      </p:sp>
    </p:spTree>
    <p:extLst>
      <p:ext uri="{BB962C8B-B14F-4D97-AF65-F5344CB8AC3E}">
        <p14:creationId xmlns:p14="http://schemas.microsoft.com/office/powerpoint/2010/main" val="28845880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06725" cy="460375"/>
          </a:xfrm>
          <a:prstGeom prst="rect">
            <a:avLst/>
          </a:prstGeom>
          <a:noFill/>
          <a:ln w="9525">
            <a:noFill/>
            <a:miter lim="800000"/>
            <a:headEnd/>
            <a:tailEnd/>
          </a:ln>
          <a:effectLst/>
        </p:spPr>
        <p:txBody>
          <a:bodyPr vert="horz" wrap="square" lIns="92382" tIns="46191" rIns="92382" bIns="46191" numCol="1" anchor="t" anchorCtr="0" compatLnSpc="1">
            <a:prstTxWarp prst="textNoShape">
              <a:avLst/>
            </a:prstTxWarp>
          </a:bodyPr>
          <a:lstStyle>
            <a:lvl1pPr algn="l" defTabSz="923925">
              <a:defRPr sz="1200"/>
            </a:lvl1pPr>
          </a:lstStyle>
          <a:p>
            <a:endParaRPr lang="en-US"/>
          </a:p>
        </p:txBody>
      </p:sp>
      <p:sp>
        <p:nvSpPr>
          <p:cNvPr id="24579" name="Rectangle 3"/>
          <p:cNvSpPr>
            <a:spLocks noGrp="1" noChangeArrowheads="1"/>
          </p:cNvSpPr>
          <p:nvPr>
            <p:ph type="dt" idx="1"/>
          </p:nvPr>
        </p:nvSpPr>
        <p:spPr bwMode="auto">
          <a:xfrm>
            <a:off x="3929063" y="0"/>
            <a:ext cx="3006725" cy="460375"/>
          </a:xfrm>
          <a:prstGeom prst="rect">
            <a:avLst/>
          </a:prstGeom>
          <a:noFill/>
          <a:ln w="9525">
            <a:noFill/>
            <a:miter lim="800000"/>
            <a:headEnd/>
            <a:tailEnd/>
          </a:ln>
          <a:effectLst/>
        </p:spPr>
        <p:txBody>
          <a:bodyPr vert="horz" wrap="square" lIns="92382" tIns="46191" rIns="92382" bIns="46191" numCol="1" anchor="t" anchorCtr="0" compatLnSpc="1">
            <a:prstTxWarp prst="textNoShape">
              <a:avLst/>
            </a:prstTxWarp>
          </a:bodyPr>
          <a:lstStyle>
            <a:lvl1pPr algn="r" defTabSz="923925">
              <a:defRPr sz="1200"/>
            </a:lvl1pPr>
          </a:lstStyle>
          <a:p>
            <a:endParaRPr lang="en-US"/>
          </a:p>
        </p:txBody>
      </p:sp>
      <p:sp>
        <p:nvSpPr>
          <p:cNvPr id="24580" name="Rectangle 4"/>
          <p:cNvSpPr>
            <a:spLocks noGrp="1" noRot="1" noChangeAspect="1" noChangeArrowheads="1" noTextEdit="1"/>
          </p:cNvSpPr>
          <p:nvPr>
            <p:ph type="sldImg" idx="2"/>
          </p:nvPr>
        </p:nvSpPr>
        <p:spPr bwMode="auto">
          <a:xfrm>
            <a:off x="1160463" y="693738"/>
            <a:ext cx="4614862" cy="3460750"/>
          </a:xfrm>
          <a:prstGeom prst="rect">
            <a:avLst/>
          </a:prstGeom>
          <a:noFill/>
          <a:ln w="9525">
            <a:solidFill>
              <a:srgbClr val="000000"/>
            </a:solidFill>
            <a:miter lim="800000"/>
            <a:headEnd/>
            <a:tailEnd/>
          </a:ln>
          <a:effectLst/>
        </p:spPr>
      </p:sp>
      <p:sp>
        <p:nvSpPr>
          <p:cNvPr id="24581" name="Rectangle 5"/>
          <p:cNvSpPr>
            <a:spLocks noGrp="1" noChangeArrowheads="1"/>
          </p:cNvSpPr>
          <p:nvPr>
            <p:ph type="body" sz="quarter" idx="3"/>
          </p:nvPr>
        </p:nvSpPr>
        <p:spPr bwMode="auto">
          <a:xfrm>
            <a:off x="925513" y="4384675"/>
            <a:ext cx="5084762" cy="4154488"/>
          </a:xfrm>
          <a:prstGeom prst="rect">
            <a:avLst/>
          </a:prstGeom>
          <a:noFill/>
          <a:ln w="9525">
            <a:noFill/>
            <a:miter lim="800000"/>
            <a:headEnd/>
            <a:tailEnd/>
          </a:ln>
          <a:effectLst/>
        </p:spPr>
        <p:txBody>
          <a:bodyPr vert="horz" wrap="square" lIns="92382" tIns="46191" rIns="92382" bIns="4619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582" name="Rectangle 6"/>
          <p:cNvSpPr>
            <a:spLocks noGrp="1" noChangeArrowheads="1"/>
          </p:cNvSpPr>
          <p:nvPr>
            <p:ph type="ftr" sz="quarter" idx="4"/>
          </p:nvPr>
        </p:nvSpPr>
        <p:spPr bwMode="auto">
          <a:xfrm>
            <a:off x="0" y="8772525"/>
            <a:ext cx="3006725" cy="460375"/>
          </a:xfrm>
          <a:prstGeom prst="rect">
            <a:avLst/>
          </a:prstGeom>
          <a:noFill/>
          <a:ln w="9525">
            <a:noFill/>
            <a:miter lim="800000"/>
            <a:headEnd/>
            <a:tailEnd/>
          </a:ln>
          <a:effectLst/>
        </p:spPr>
        <p:txBody>
          <a:bodyPr vert="horz" wrap="square" lIns="92382" tIns="46191" rIns="92382" bIns="46191" numCol="1" anchor="b" anchorCtr="0" compatLnSpc="1">
            <a:prstTxWarp prst="textNoShape">
              <a:avLst/>
            </a:prstTxWarp>
          </a:bodyPr>
          <a:lstStyle>
            <a:lvl1pPr algn="l" defTabSz="923925">
              <a:defRPr sz="1200"/>
            </a:lvl1pPr>
          </a:lstStyle>
          <a:p>
            <a:endParaRPr lang="en-US"/>
          </a:p>
        </p:txBody>
      </p:sp>
      <p:sp>
        <p:nvSpPr>
          <p:cNvPr id="24583" name="Rectangle 7"/>
          <p:cNvSpPr>
            <a:spLocks noGrp="1" noChangeArrowheads="1"/>
          </p:cNvSpPr>
          <p:nvPr>
            <p:ph type="sldNum" sz="quarter" idx="5"/>
          </p:nvPr>
        </p:nvSpPr>
        <p:spPr bwMode="auto">
          <a:xfrm>
            <a:off x="3929063" y="8772525"/>
            <a:ext cx="3006725" cy="460375"/>
          </a:xfrm>
          <a:prstGeom prst="rect">
            <a:avLst/>
          </a:prstGeom>
          <a:noFill/>
          <a:ln w="9525">
            <a:noFill/>
            <a:miter lim="800000"/>
            <a:headEnd/>
            <a:tailEnd/>
          </a:ln>
          <a:effectLst/>
        </p:spPr>
        <p:txBody>
          <a:bodyPr vert="horz" wrap="square" lIns="92382" tIns="46191" rIns="92382" bIns="46191" numCol="1" anchor="b" anchorCtr="0" compatLnSpc="1">
            <a:prstTxWarp prst="textNoShape">
              <a:avLst/>
            </a:prstTxWarp>
          </a:bodyPr>
          <a:lstStyle>
            <a:lvl1pPr algn="r" defTabSz="923925">
              <a:defRPr sz="1200"/>
            </a:lvl1pPr>
          </a:lstStyle>
          <a:p>
            <a:fld id="{D9AE332C-ED89-9143-9B25-92B40DF6DEA7}" type="slidenum">
              <a:rPr lang="en-US"/>
              <a:pPr/>
              <a:t>‹#›</a:t>
            </a:fld>
            <a:endParaRPr lang="en-US"/>
          </a:p>
        </p:txBody>
      </p:sp>
    </p:spTree>
    <p:extLst>
      <p:ext uri="{BB962C8B-B14F-4D97-AF65-F5344CB8AC3E}">
        <p14:creationId xmlns:p14="http://schemas.microsoft.com/office/powerpoint/2010/main" val="345601966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111" charset="0"/>
        <a:ea typeface="+mn-ea"/>
        <a:cs typeface="+mn-cs"/>
      </a:defRPr>
    </a:lvl1pPr>
    <a:lvl2pPr marL="457200" algn="l" rtl="0" fontAlgn="base">
      <a:spcBef>
        <a:spcPct val="30000"/>
      </a:spcBef>
      <a:spcAft>
        <a:spcPct val="0"/>
      </a:spcAft>
      <a:defRPr sz="1200" kern="1200">
        <a:solidFill>
          <a:schemeClr val="tx1"/>
        </a:solidFill>
        <a:latin typeface="Arial" pitchFamily="-111" charset="0"/>
        <a:ea typeface="ＭＳ Ｐゴシック" pitchFamily="-111" charset="-128"/>
        <a:cs typeface="+mn-cs"/>
      </a:defRPr>
    </a:lvl2pPr>
    <a:lvl3pPr marL="914400" algn="l" rtl="0" fontAlgn="base">
      <a:spcBef>
        <a:spcPct val="30000"/>
      </a:spcBef>
      <a:spcAft>
        <a:spcPct val="0"/>
      </a:spcAft>
      <a:defRPr sz="1200" kern="1200">
        <a:solidFill>
          <a:schemeClr val="tx1"/>
        </a:solidFill>
        <a:latin typeface="Arial" pitchFamily="-111" charset="0"/>
        <a:ea typeface="ＭＳ Ｐゴシック" pitchFamily="-111" charset="-128"/>
        <a:cs typeface="+mn-cs"/>
      </a:defRPr>
    </a:lvl3pPr>
    <a:lvl4pPr marL="1371600" algn="l" rtl="0" fontAlgn="base">
      <a:spcBef>
        <a:spcPct val="30000"/>
      </a:spcBef>
      <a:spcAft>
        <a:spcPct val="0"/>
      </a:spcAft>
      <a:defRPr sz="1200" kern="1200">
        <a:solidFill>
          <a:schemeClr val="tx1"/>
        </a:solidFill>
        <a:latin typeface="Arial" pitchFamily="-111" charset="0"/>
        <a:ea typeface="ＭＳ Ｐゴシック" pitchFamily="-111" charset="-128"/>
        <a:cs typeface="+mn-cs"/>
      </a:defRPr>
    </a:lvl4pPr>
    <a:lvl5pPr marL="1828800" algn="l" rtl="0" fontAlgn="base">
      <a:spcBef>
        <a:spcPct val="30000"/>
      </a:spcBef>
      <a:spcAft>
        <a:spcPct val="0"/>
      </a:spcAft>
      <a:defRPr sz="1200" kern="1200">
        <a:solidFill>
          <a:schemeClr val="tx1"/>
        </a:solidFill>
        <a:latin typeface="Arial" pitchFamily="-111" charset="0"/>
        <a:ea typeface="ＭＳ Ｐゴシック" pitchFamily="-11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42BBEE-DBA4-A746-8581-BDA0152A3D8E}" type="slidenum">
              <a:rPr lang="en-US"/>
              <a:pPr/>
              <a:t>1</a:t>
            </a:fld>
            <a:endParaRPr lang="en-US"/>
          </a:p>
        </p:txBody>
      </p:sp>
      <p:sp>
        <p:nvSpPr>
          <p:cNvPr id="577538" name="Rectangle 2"/>
          <p:cNvSpPr>
            <a:spLocks noGrp="1" noRot="1" noChangeAspect="1" noChangeArrowheads="1" noTextEdit="1"/>
          </p:cNvSpPr>
          <p:nvPr>
            <p:ph type="sldImg"/>
          </p:nvPr>
        </p:nvSpPr>
        <p:spPr>
          <a:ln/>
        </p:spPr>
      </p:sp>
      <p:sp>
        <p:nvSpPr>
          <p:cNvPr id="577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D6E4B2-5957-8B4B-8C52-71444A8F5D9D}" type="slidenum">
              <a:rPr lang="en-US"/>
              <a:pPr/>
              <a:t>12</a:t>
            </a:fld>
            <a:endParaRPr lang="en-US"/>
          </a:p>
        </p:txBody>
      </p:sp>
      <p:sp>
        <p:nvSpPr>
          <p:cNvPr id="478210" name="Rectangle 2"/>
          <p:cNvSpPr>
            <a:spLocks noGrp="1" noRot="1" noChangeAspect="1" noChangeArrowheads="1" noTextEdit="1"/>
          </p:cNvSpPr>
          <p:nvPr>
            <p:ph type="sldImg"/>
          </p:nvPr>
        </p:nvSpPr>
        <p:spPr>
          <a:ln/>
        </p:spPr>
      </p:sp>
      <p:sp>
        <p:nvSpPr>
          <p:cNvPr id="478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A93E8F-A589-9245-8C41-80B5CBDA4919}" type="slidenum">
              <a:rPr lang="en-US"/>
              <a:pPr/>
              <a:t>13</a:t>
            </a:fld>
            <a:endParaRPr lang="en-US"/>
          </a:p>
        </p:txBody>
      </p:sp>
      <p:sp>
        <p:nvSpPr>
          <p:cNvPr id="480258" name="Rectangle 2"/>
          <p:cNvSpPr>
            <a:spLocks noGrp="1" noRot="1" noChangeAspect="1" noChangeArrowheads="1" noTextEdit="1"/>
          </p:cNvSpPr>
          <p:nvPr>
            <p:ph type="sldImg"/>
          </p:nvPr>
        </p:nvSpPr>
        <p:spPr>
          <a:ln/>
        </p:spPr>
      </p:sp>
      <p:sp>
        <p:nvSpPr>
          <p:cNvPr id="480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858C17-A0A2-CD46-899A-056BAC70FF11}" type="slidenum">
              <a:rPr lang="en-US"/>
              <a:pPr/>
              <a:t>14</a:t>
            </a:fld>
            <a:endParaRPr lang="en-US"/>
          </a:p>
        </p:txBody>
      </p:sp>
      <p:sp>
        <p:nvSpPr>
          <p:cNvPr id="553986" name="Rectangle 2"/>
          <p:cNvSpPr>
            <a:spLocks noGrp="1" noRot="1" noChangeAspect="1" noChangeArrowheads="1" noTextEdit="1"/>
          </p:cNvSpPr>
          <p:nvPr>
            <p:ph type="sldImg"/>
          </p:nvPr>
        </p:nvSpPr>
        <p:spPr>
          <a:ln/>
        </p:spPr>
      </p:sp>
      <p:sp>
        <p:nvSpPr>
          <p:cNvPr id="553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69E987-9A6D-944D-9D61-E39A300044DC}" type="slidenum">
              <a:rPr lang="en-US"/>
              <a:pPr/>
              <a:t>15</a:t>
            </a:fld>
            <a:endParaRPr lang="en-US"/>
          </a:p>
        </p:txBody>
      </p:sp>
      <p:sp>
        <p:nvSpPr>
          <p:cNvPr id="482306" name="Rectangle 2"/>
          <p:cNvSpPr>
            <a:spLocks noGrp="1" noRot="1" noChangeAspect="1" noChangeArrowheads="1" noTextEdit="1"/>
          </p:cNvSpPr>
          <p:nvPr>
            <p:ph type="sldImg"/>
          </p:nvPr>
        </p:nvSpPr>
        <p:spPr>
          <a:ln/>
        </p:spPr>
      </p:sp>
      <p:sp>
        <p:nvSpPr>
          <p:cNvPr id="482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8EC085-4522-AA48-A952-A2DC23909B90}" type="slidenum">
              <a:rPr lang="en-US"/>
              <a:pPr/>
              <a:t>16</a:t>
            </a:fld>
            <a:endParaRPr lang="en-US"/>
          </a:p>
        </p:txBody>
      </p:sp>
      <p:sp>
        <p:nvSpPr>
          <p:cNvPr id="486402" name="Rectangle 2"/>
          <p:cNvSpPr>
            <a:spLocks noGrp="1" noRot="1" noChangeAspect="1" noChangeArrowheads="1" noTextEdit="1"/>
          </p:cNvSpPr>
          <p:nvPr>
            <p:ph type="sldImg"/>
          </p:nvPr>
        </p:nvSpPr>
        <p:spPr>
          <a:ln/>
        </p:spPr>
      </p:sp>
      <p:sp>
        <p:nvSpPr>
          <p:cNvPr id="486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055457-73D6-D44C-95B0-DA2F2DE23F80}" type="slidenum">
              <a:rPr lang="en-US"/>
              <a:pPr/>
              <a:t>17</a:t>
            </a:fld>
            <a:endParaRPr lang="en-US"/>
          </a:p>
        </p:txBody>
      </p:sp>
      <p:sp>
        <p:nvSpPr>
          <p:cNvPr id="443394" name="Rectangle 2"/>
          <p:cNvSpPr>
            <a:spLocks noGrp="1" noRot="1" noChangeAspect="1" noChangeArrowheads="1" noTextEdit="1"/>
          </p:cNvSpPr>
          <p:nvPr>
            <p:ph type="sldImg"/>
          </p:nvPr>
        </p:nvSpPr>
        <p:spPr>
          <a:ln/>
        </p:spPr>
      </p:sp>
      <p:sp>
        <p:nvSpPr>
          <p:cNvPr id="443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EADABF-B3E0-BD44-BEA3-E2C5F03A7B2F}" type="slidenum">
              <a:rPr lang="en-US"/>
              <a:pPr/>
              <a:t>18</a:t>
            </a:fld>
            <a:endParaRPr lang="en-US"/>
          </a:p>
        </p:txBody>
      </p:sp>
      <p:sp>
        <p:nvSpPr>
          <p:cNvPr id="556034" name="Rectangle 2"/>
          <p:cNvSpPr>
            <a:spLocks noGrp="1" noRot="1" noChangeAspect="1" noChangeArrowheads="1" noTextEdit="1"/>
          </p:cNvSpPr>
          <p:nvPr>
            <p:ph type="sldImg"/>
          </p:nvPr>
        </p:nvSpPr>
        <p:spPr>
          <a:ln/>
        </p:spPr>
      </p:sp>
      <p:sp>
        <p:nvSpPr>
          <p:cNvPr id="556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CAF681-3C82-2B4B-9398-79627A2B36A3}" type="slidenum">
              <a:rPr lang="en-US"/>
              <a:pPr/>
              <a:t>22</a:t>
            </a:fld>
            <a:endParaRPr lang="en-US"/>
          </a:p>
        </p:txBody>
      </p:sp>
      <p:sp>
        <p:nvSpPr>
          <p:cNvPr id="612354" name="Rectangle 2"/>
          <p:cNvSpPr>
            <a:spLocks noGrp="1" noRot="1" noChangeAspect="1" noChangeArrowheads="1" noTextEdit="1"/>
          </p:cNvSpPr>
          <p:nvPr>
            <p:ph type="sldImg"/>
          </p:nvPr>
        </p:nvSpPr>
        <p:spPr>
          <a:ln/>
        </p:spPr>
      </p:sp>
      <p:sp>
        <p:nvSpPr>
          <p:cNvPr id="6123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A1AFCB-1A8A-124F-AE4B-270D6D411D64}" type="slidenum">
              <a:rPr lang="en-US"/>
              <a:pPr/>
              <a:t>23</a:t>
            </a:fld>
            <a:endParaRPr lang="en-US"/>
          </a:p>
        </p:txBody>
      </p:sp>
      <p:sp>
        <p:nvSpPr>
          <p:cNvPr id="636930" name="Rectangle 2"/>
          <p:cNvSpPr>
            <a:spLocks noGrp="1" noRot="1" noChangeAspect="1" noChangeArrowheads="1" noTextEdit="1"/>
          </p:cNvSpPr>
          <p:nvPr>
            <p:ph type="sldImg"/>
          </p:nvPr>
        </p:nvSpPr>
        <p:spPr>
          <a:ln/>
        </p:spPr>
      </p:sp>
      <p:sp>
        <p:nvSpPr>
          <p:cNvPr id="6369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F814EF-7D72-AE4A-9DC4-DE29A17279D3}" type="slidenum">
              <a:rPr lang="en-US"/>
              <a:pPr/>
              <a:t>24</a:t>
            </a:fld>
            <a:endParaRPr lang="en-US"/>
          </a:p>
        </p:txBody>
      </p:sp>
      <p:sp>
        <p:nvSpPr>
          <p:cNvPr id="616450" name="Rectangle 2"/>
          <p:cNvSpPr>
            <a:spLocks noGrp="1" noRot="1" noChangeAspect="1" noChangeArrowheads="1" noTextEdit="1"/>
          </p:cNvSpPr>
          <p:nvPr>
            <p:ph type="sldImg"/>
          </p:nvPr>
        </p:nvSpPr>
        <p:spPr>
          <a:ln/>
        </p:spPr>
      </p:sp>
      <p:sp>
        <p:nvSpPr>
          <p:cNvPr id="616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1DDEE9-FE35-2848-9E4C-8DC72509A221}" type="slidenum">
              <a:rPr lang="en-US"/>
              <a:pPr/>
              <a:t>3</a:t>
            </a:fld>
            <a:endParaRPr lang="en-US"/>
          </a:p>
        </p:txBody>
      </p:sp>
      <p:sp>
        <p:nvSpPr>
          <p:cNvPr id="610306" name="Rectangle 2"/>
          <p:cNvSpPr>
            <a:spLocks noGrp="1" noRot="1" noChangeAspect="1" noChangeArrowheads="1" noTextEdit="1"/>
          </p:cNvSpPr>
          <p:nvPr>
            <p:ph type="sldImg"/>
          </p:nvPr>
        </p:nvSpPr>
        <p:spPr>
          <a:ln/>
        </p:spPr>
      </p:sp>
      <p:sp>
        <p:nvSpPr>
          <p:cNvPr id="610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01FF65-0A70-664A-96A3-442E982FFCB7}" type="slidenum">
              <a:rPr lang="en-US"/>
              <a:pPr/>
              <a:t>25</a:t>
            </a:fld>
            <a:endParaRPr lang="en-US"/>
          </a:p>
        </p:txBody>
      </p:sp>
      <p:sp>
        <p:nvSpPr>
          <p:cNvPr id="617474" name="Rectangle 2"/>
          <p:cNvSpPr>
            <a:spLocks noGrp="1" noRot="1" noChangeAspect="1" noChangeArrowheads="1" noTextEdit="1"/>
          </p:cNvSpPr>
          <p:nvPr>
            <p:ph type="sldImg"/>
          </p:nvPr>
        </p:nvSpPr>
        <p:spPr>
          <a:ln/>
        </p:spPr>
      </p:sp>
      <p:sp>
        <p:nvSpPr>
          <p:cNvPr id="617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F002D5-9E9C-314C-A706-0F36D2B9AEA7}" type="slidenum">
              <a:rPr lang="en-US"/>
              <a:pPr/>
              <a:t>26</a:t>
            </a:fld>
            <a:endParaRPr lang="en-US"/>
          </a:p>
        </p:txBody>
      </p:sp>
      <p:sp>
        <p:nvSpPr>
          <p:cNvPr id="618498" name="Rectangle 2"/>
          <p:cNvSpPr>
            <a:spLocks noGrp="1" noRot="1" noChangeAspect="1" noChangeArrowheads="1" noTextEdit="1"/>
          </p:cNvSpPr>
          <p:nvPr>
            <p:ph type="sldImg"/>
          </p:nvPr>
        </p:nvSpPr>
        <p:spPr>
          <a:ln/>
        </p:spPr>
      </p:sp>
      <p:sp>
        <p:nvSpPr>
          <p:cNvPr id="618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609009-C60F-4C4D-9DD4-D67C5E997095}" type="slidenum">
              <a:rPr lang="en-US"/>
              <a:pPr/>
              <a:t>27</a:t>
            </a:fld>
            <a:endParaRPr lang="en-US"/>
          </a:p>
        </p:txBody>
      </p:sp>
      <p:sp>
        <p:nvSpPr>
          <p:cNvPr id="619522" name="Rectangle 2"/>
          <p:cNvSpPr>
            <a:spLocks noGrp="1" noRot="1" noChangeAspect="1" noChangeArrowheads="1" noTextEdit="1"/>
          </p:cNvSpPr>
          <p:nvPr>
            <p:ph type="sldImg"/>
          </p:nvPr>
        </p:nvSpPr>
        <p:spPr>
          <a:ln/>
        </p:spPr>
      </p:sp>
      <p:sp>
        <p:nvSpPr>
          <p:cNvPr id="619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68E78A-E9F5-A749-A76D-697A045B5789}" type="slidenum">
              <a:rPr lang="en-US"/>
              <a:pPr/>
              <a:t>28</a:t>
            </a:fld>
            <a:endParaRPr lang="en-US"/>
          </a:p>
        </p:txBody>
      </p:sp>
      <p:sp>
        <p:nvSpPr>
          <p:cNvPr id="620546" name="Rectangle 2"/>
          <p:cNvSpPr>
            <a:spLocks noGrp="1" noRot="1" noChangeAspect="1" noChangeArrowheads="1" noTextEdit="1"/>
          </p:cNvSpPr>
          <p:nvPr>
            <p:ph type="sldImg"/>
          </p:nvPr>
        </p:nvSpPr>
        <p:spPr>
          <a:ln/>
        </p:spPr>
      </p:sp>
      <p:sp>
        <p:nvSpPr>
          <p:cNvPr id="620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544A40-E06E-264F-B888-A1CEB85B44B7}" type="slidenum">
              <a:rPr lang="en-US"/>
              <a:pPr/>
              <a:t>29</a:t>
            </a:fld>
            <a:endParaRPr lang="en-US"/>
          </a:p>
        </p:txBody>
      </p:sp>
      <p:sp>
        <p:nvSpPr>
          <p:cNvPr id="621570" name="Rectangle 2"/>
          <p:cNvSpPr>
            <a:spLocks noGrp="1" noRot="1" noChangeAspect="1" noChangeArrowheads="1" noTextEdit="1"/>
          </p:cNvSpPr>
          <p:nvPr>
            <p:ph type="sldImg"/>
          </p:nvPr>
        </p:nvSpPr>
        <p:spPr>
          <a:ln/>
        </p:spPr>
      </p:sp>
      <p:sp>
        <p:nvSpPr>
          <p:cNvPr id="621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9492A3-FE63-1042-BBFB-AEB7BD949D0C}" type="slidenum">
              <a:rPr lang="en-US"/>
              <a:pPr/>
              <a:t>30</a:t>
            </a:fld>
            <a:endParaRPr lang="en-US"/>
          </a:p>
        </p:txBody>
      </p:sp>
      <p:sp>
        <p:nvSpPr>
          <p:cNvPr id="622594" name="Rectangle 2"/>
          <p:cNvSpPr>
            <a:spLocks noGrp="1" noRot="1" noChangeAspect="1" noChangeArrowheads="1" noTextEdit="1"/>
          </p:cNvSpPr>
          <p:nvPr>
            <p:ph type="sldImg"/>
          </p:nvPr>
        </p:nvSpPr>
        <p:spPr>
          <a:ln/>
        </p:spPr>
      </p:sp>
      <p:sp>
        <p:nvSpPr>
          <p:cNvPr id="622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B12B1B-A26C-C24F-9B25-4D241603F9DD}" type="slidenum">
              <a:rPr lang="en-US"/>
              <a:pPr/>
              <a:t>31</a:t>
            </a:fld>
            <a:endParaRPr lang="en-US"/>
          </a:p>
        </p:txBody>
      </p:sp>
      <p:sp>
        <p:nvSpPr>
          <p:cNvPr id="623618" name="Rectangle 2"/>
          <p:cNvSpPr>
            <a:spLocks noGrp="1" noRot="1" noChangeAspect="1" noChangeArrowheads="1" noTextEdit="1"/>
          </p:cNvSpPr>
          <p:nvPr>
            <p:ph type="sldImg"/>
          </p:nvPr>
        </p:nvSpPr>
        <p:spPr>
          <a:ln/>
        </p:spPr>
      </p:sp>
      <p:sp>
        <p:nvSpPr>
          <p:cNvPr id="623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2F4739-756E-6145-8BFE-2F47652E7B0F}" type="slidenum">
              <a:rPr lang="en-US"/>
              <a:pPr/>
              <a:t>32</a:t>
            </a:fld>
            <a:endParaRPr lang="en-US"/>
          </a:p>
        </p:txBody>
      </p:sp>
      <p:sp>
        <p:nvSpPr>
          <p:cNvPr id="624642" name="Rectangle 2"/>
          <p:cNvSpPr>
            <a:spLocks noGrp="1" noRot="1" noChangeAspect="1" noChangeArrowheads="1" noTextEdit="1"/>
          </p:cNvSpPr>
          <p:nvPr>
            <p:ph type="sldImg"/>
          </p:nvPr>
        </p:nvSpPr>
        <p:spPr>
          <a:ln/>
        </p:spPr>
      </p:sp>
      <p:sp>
        <p:nvSpPr>
          <p:cNvPr id="624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0236E3-656C-304E-848D-84126F0DB0C4}" type="slidenum">
              <a:rPr lang="en-US"/>
              <a:pPr/>
              <a:t>33</a:t>
            </a:fld>
            <a:endParaRPr lang="en-US"/>
          </a:p>
        </p:txBody>
      </p:sp>
      <p:sp>
        <p:nvSpPr>
          <p:cNvPr id="625666" name="Rectangle 2"/>
          <p:cNvSpPr>
            <a:spLocks noGrp="1" noRot="1" noChangeAspect="1" noChangeArrowheads="1" noTextEdit="1"/>
          </p:cNvSpPr>
          <p:nvPr>
            <p:ph type="sldImg"/>
          </p:nvPr>
        </p:nvSpPr>
        <p:spPr>
          <a:ln/>
        </p:spPr>
      </p:sp>
      <p:sp>
        <p:nvSpPr>
          <p:cNvPr id="625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C462E3-5694-264A-9015-EB36FAE0153E}" type="slidenum">
              <a:rPr lang="en-US"/>
              <a:pPr/>
              <a:t>34</a:t>
            </a:fld>
            <a:endParaRPr lang="en-US"/>
          </a:p>
        </p:txBody>
      </p:sp>
      <p:sp>
        <p:nvSpPr>
          <p:cNvPr id="626690" name="Rectangle 2"/>
          <p:cNvSpPr>
            <a:spLocks noGrp="1" noRot="1" noChangeAspect="1" noChangeArrowheads="1" noTextEdit="1"/>
          </p:cNvSpPr>
          <p:nvPr>
            <p:ph type="sldImg"/>
          </p:nvPr>
        </p:nvSpPr>
        <p:spPr>
          <a:ln/>
        </p:spPr>
      </p:sp>
      <p:sp>
        <p:nvSpPr>
          <p:cNvPr id="626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728799-DB99-D944-822D-338FF1405648}" type="slidenum">
              <a:rPr lang="en-US"/>
              <a:pPr/>
              <a:t>5</a:t>
            </a:fld>
            <a:endParaRPr lang="en-US"/>
          </a:p>
        </p:txBody>
      </p:sp>
      <p:sp>
        <p:nvSpPr>
          <p:cNvPr id="25602" name="Rectangle 2"/>
          <p:cNvSpPr>
            <a:spLocks noGrp="1" noRot="1" noChangeAspect="1" noChangeArrowheads="1" noTextEdit="1"/>
          </p:cNvSpPr>
          <p:nvPr>
            <p:ph type="sldImg"/>
          </p:nvPr>
        </p:nvSpPr>
        <p:spPr bwMode="auto">
          <a:xfrm>
            <a:off x="1173163" y="700088"/>
            <a:ext cx="4592637" cy="3444875"/>
          </a:xfrm>
          <a:prstGeom prst="rect">
            <a:avLst/>
          </a:prstGeom>
          <a:solidFill>
            <a:srgbClr val="FFFFFF"/>
          </a:solidFill>
          <a:ln>
            <a:solidFill>
              <a:srgbClr val="000000"/>
            </a:solidFill>
            <a:miter lim="800000"/>
            <a:headEnd/>
            <a:tailEnd/>
          </a:ln>
        </p:spPr>
      </p:sp>
      <p:sp>
        <p:nvSpPr>
          <p:cNvPr id="25603" name="Rectangle 3"/>
          <p:cNvSpPr>
            <a:spLocks noGrp="1" noChangeArrowheads="1"/>
          </p:cNvSpPr>
          <p:nvPr>
            <p:ph type="body" idx="1"/>
          </p:nvPr>
        </p:nvSpPr>
        <p:spPr bwMode="auto">
          <a:xfrm>
            <a:off x="923925" y="4381500"/>
            <a:ext cx="5083175" cy="4156075"/>
          </a:xfrm>
          <a:prstGeom prst="rect">
            <a:avLst/>
          </a:prstGeom>
          <a:solidFill>
            <a:srgbClr val="FFFFFF"/>
          </a:solidFill>
          <a:ln>
            <a:solidFill>
              <a:srgbClr val="000000"/>
            </a:solidFill>
            <a:miter lim="800000"/>
            <a:headEnd/>
            <a:tailEnd/>
          </a:ln>
        </p:spPr>
        <p:txBody>
          <a:bodyPr lIns="91083" tIns="45542" rIns="91083" bIns="45542">
            <a:prstTxWarp prst="textNoShape">
              <a:avLst/>
            </a:prstTxWarp>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4994AB-14AD-2B42-A836-6AC0FA9CCAC2}" type="slidenum">
              <a:rPr lang="en-US"/>
              <a:pPr/>
              <a:t>35</a:t>
            </a:fld>
            <a:endParaRPr lang="en-US"/>
          </a:p>
        </p:txBody>
      </p:sp>
      <p:sp>
        <p:nvSpPr>
          <p:cNvPr id="627714" name="Rectangle 2"/>
          <p:cNvSpPr>
            <a:spLocks noGrp="1" noRot="1" noChangeAspect="1" noChangeArrowheads="1" noTextEdit="1"/>
          </p:cNvSpPr>
          <p:nvPr>
            <p:ph type="sldImg"/>
          </p:nvPr>
        </p:nvSpPr>
        <p:spPr>
          <a:ln/>
        </p:spPr>
      </p:sp>
      <p:sp>
        <p:nvSpPr>
          <p:cNvPr id="627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09496B-4C22-0C49-8C44-C650099202B1}" type="slidenum">
              <a:rPr lang="en-US"/>
              <a:pPr/>
              <a:t>36</a:t>
            </a:fld>
            <a:endParaRPr lang="en-US"/>
          </a:p>
        </p:txBody>
      </p:sp>
      <p:sp>
        <p:nvSpPr>
          <p:cNvPr id="628738" name="Rectangle 2"/>
          <p:cNvSpPr>
            <a:spLocks noGrp="1" noRot="1" noChangeAspect="1" noChangeArrowheads="1" noTextEdit="1"/>
          </p:cNvSpPr>
          <p:nvPr>
            <p:ph type="sldImg"/>
          </p:nvPr>
        </p:nvSpPr>
        <p:spPr>
          <a:ln/>
        </p:spPr>
      </p:sp>
      <p:sp>
        <p:nvSpPr>
          <p:cNvPr id="628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454E77-0A18-8B44-B10E-6B2710C90CB4}" type="slidenum">
              <a:rPr lang="en-US"/>
              <a:pPr/>
              <a:t>37</a:t>
            </a:fld>
            <a:endParaRPr lang="en-US"/>
          </a:p>
        </p:txBody>
      </p:sp>
      <p:sp>
        <p:nvSpPr>
          <p:cNvPr id="827394" name="Rectangle 2"/>
          <p:cNvSpPr>
            <a:spLocks noGrp="1" noRot="1" noChangeAspect="1" noChangeArrowheads="1" noTextEdit="1"/>
          </p:cNvSpPr>
          <p:nvPr>
            <p:ph type="sldImg"/>
          </p:nvPr>
        </p:nvSpPr>
        <p:spPr>
          <a:ln/>
        </p:spPr>
      </p:sp>
      <p:sp>
        <p:nvSpPr>
          <p:cNvPr id="82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4697DF-75A1-4A42-9B46-A3C9B595B27E}" type="slidenum">
              <a:rPr lang="en-US"/>
              <a:pPr/>
              <a:t>38</a:t>
            </a:fld>
            <a:endParaRPr lang="en-US"/>
          </a:p>
        </p:txBody>
      </p:sp>
      <p:sp>
        <p:nvSpPr>
          <p:cNvPr id="843778" name="Rectangle 2"/>
          <p:cNvSpPr>
            <a:spLocks noGrp="1" noRot="1" noChangeAspect="1" noChangeArrowheads="1"/>
          </p:cNvSpPr>
          <p:nvPr>
            <p:ph type="sldImg"/>
          </p:nvPr>
        </p:nvSpPr>
        <p:spPr bwMode="auto">
          <a:xfrm>
            <a:off x="1160463" y="693738"/>
            <a:ext cx="4614862" cy="3460750"/>
          </a:xfrm>
          <a:prstGeom prst="rect">
            <a:avLst/>
          </a:prstGeom>
          <a:solidFill>
            <a:srgbClr val="FFFFFF"/>
          </a:solidFill>
          <a:ln>
            <a:solidFill>
              <a:srgbClr val="000000"/>
            </a:solidFill>
            <a:miter lim="800000"/>
            <a:headEnd/>
            <a:tailEnd/>
          </a:ln>
        </p:spPr>
      </p:sp>
      <p:sp>
        <p:nvSpPr>
          <p:cNvPr id="843779" name="Rectangle 3"/>
          <p:cNvSpPr>
            <a:spLocks noGrp="1" noChangeArrowheads="1"/>
          </p:cNvSpPr>
          <p:nvPr>
            <p:ph type="body" idx="1"/>
          </p:nvPr>
        </p:nvSpPr>
        <p:spPr bwMode="auto">
          <a:xfrm>
            <a:off x="925513" y="4384675"/>
            <a:ext cx="5084762" cy="4154488"/>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think about the message passing game…</a:t>
            </a:r>
            <a:endParaRPr lang="en-US" dirty="0"/>
          </a:p>
        </p:txBody>
      </p:sp>
      <p:sp>
        <p:nvSpPr>
          <p:cNvPr id="4" name="Slide Number Placeholder 3"/>
          <p:cNvSpPr>
            <a:spLocks noGrp="1"/>
          </p:cNvSpPr>
          <p:nvPr>
            <p:ph type="sldNum" sz="quarter" idx="10"/>
          </p:nvPr>
        </p:nvSpPr>
        <p:spPr/>
        <p:txBody>
          <a:bodyPr/>
          <a:lstStyle/>
          <a:p>
            <a:fld id="{D4E12569-EFE3-5A4C-9B2C-FC607D01921C}" type="slidenum">
              <a:rPr lang="en-US" smtClean="0"/>
              <a:pPr/>
              <a:t>40</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dirty="0" smtClean="0"/>
              <a:t> general idea started with information theory and Shannon in the 40s</a:t>
            </a:r>
          </a:p>
          <a:p>
            <a:pPr>
              <a:buFontTx/>
              <a:buChar char="-"/>
            </a:pPr>
            <a:r>
              <a:rPr lang="en-US" baseline="0" dirty="0" smtClean="0"/>
              <a:t> used in the early 90s by IBM team for machine translation</a:t>
            </a:r>
            <a:endParaRPr lang="en-US" dirty="0" smtClean="0"/>
          </a:p>
          <a:p>
            <a:r>
              <a:rPr lang="en-US" dirty="0" smtClean="0"/>
              <a:t>- started</a:t>
            </a:r>
            <a:r>
              <a:rPr lang="en-US" baseline="0" dirty="0" smtClean="0"/>
              <a:t> to become a prevalent model for text-to-text approaches in the late 1990s</a:t>
            </a:r>
            <a:endParaRPr lang="en-US" dirty="0"/>
          </a:p>
        </p:txBody>
      </p:sp>
      <p:sp>
        <p:nvSpPr>
          <p:cNvPr id="4" name="Slide Number Placeholder 3"/>
          <p:cNvSpPr>
            <a:spLocks noGrp="1"/>
          </p:cNvSpPr>
          <p:nvPr>
            <p:ph type="sldNum" sz="quarter" idx="10"/>
          </p:nvPr>
        </p:nvSpPr>
        <p:spPr/>
        <p:txBody>
          <a:bodyPr/>
          <a:lstStyle/>
          <a:p>
            <a:fld id="{D4E12569-EFE3-5A4C-9B2C-FC607D01921C}" type="slidenum">
              <a:rPr lang="en-US" smtClean="0"/>
              <a:pPr/>
              <a:t>42</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dirty="0" smtClean="0"/>
              <a:t> general idea started with information theory and Shannon in the 40s</a:t>
            </a:r>
          </a:p>
          <a:p>
            <a:pPr>
              <a:buFontTx/>
              <a:buChar char="-"/>
            </a:pPr>
            <a:r>
              <a:rPr lang="en-US" baseline="0" dirty="0" smtClean="0"/>
              <a:t> used in the early 90s by IBM team for machine translation</a:t>
            </a:r>
            <a:endParaRPr lang="en-US" dirty="0" smtClean="0"/>
          </a:p>
          <a:p>
            <a:r>
              <a:rPr lang="en-US" dirty="0" smtClean="0"/>
              <a:t>- started</a:t>
            </a:r>
            <a:r>
              <a:rPr lang="en-US" baseline="0" dirty="0" smtClean="0"/>
              <a:t> to become a prevalent model for text-to-text approaches in the late 1990s</a:t>
            </a:r>
            <a:endParaRPr lang="en-US" dirty="0"/>
          </a:p>
        </p:txBody>
      </p:sp>
      <p:sp>
        <p:nvSpPr>
          <p:cNvPr id="4" name="Slide Number Placeholder 3"/>
          <p:cNvSpPr>
            <a:spLocks noGrp="1"/>
          </p:cNvSpPr>
          <p:nvPr>
            <p:ph type="sldNum" sz="quarter" idx="10"/>
          </p:nvPr>
        </p:nvSpPr>
        <p:spPr/>
        <p:txBody>
          <a:bodyPr/>
          <a:lstStyle/>
          <a:p>
            <a:fld id="{D4E12569-EFE3-5A4C-9B2C-FC607D01921C}" type="slidenum">
              <a:rPr lang="en-US" smtClean="0"/>
              <a:pPr/>
              <a:t>43</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4462BC-2EA7-8C48-BB1C-C72B7F0705C4}" type="slidenum">
              <a:rPr lang="en-US"/>
              <a:pPr/>
              <a:t>53</a:t>
            </a:fld>
            <a:endParaRPr lang="en-US"/>
          </a:p>
        </p:txBody>
      </p:sp>
      <p:sp>
        <p:nvSpPr>
          <p:cNvPr id="831490" name="Rectangle 2"/>
          <p:cNvSpPr>
            <a:spLocks noGrp="1" noRot="1" noChangeAspect="1" noChangeArrowheads="1" noTextEdit="1"/>
          </p:cNvSpPr>
          <p:nvPr>
            <p:ph type="sldImg"/>
          </p:nvPr>
        </p:nvSpPr>
        <p:spPr bwMode="auto">
          <a:xfrm>
            <a:off x="1160463" y="693738"/>
            <a:ext cx="4614862" cy="3460750"/>
          </a:xfrm>
          <a:prstGeom prst="rect">
            <a:avLst/>
          </a:prstGeom>
          <a:solidFill>
            <a:srgbClr val="FFFFFF"/>
          </a:solidFill>
          <a:ln>
            <a:solidFill>
              <a:srgbClr val="000000"/>
            </a:solidFill>
            <a:miter lim="800000"/>
            <a:headEnd/>
            <a:tailEnd/>
          </a:ln>
        </p:spPr>
      </p:sp>
      <p:sp>
        <p:nvSpPr>
          <p:cNvPr id="831491" name="Rectangle 3"/>
          <p:cNvSpPr>
            <a:spLocks noGrp="1" noChangeArrowheads="1"/>
          </p:cNvSpPr>
          <p:nvPr>
            <p:ph type="body" idx="1"/>
          </p:nvPr>
        </p:nvSpPr>
        <p:spPr bwMode="auto">
          <a:xfrm>
            <a:off x="925513" y="4384675"/>
            <a:ext cx="5084762" cy="4154488"/>
          </a:xfrm>
          <a:prstGeom prst="rect">
            <a:avLst/>
          </a:prstGeom>
          <a:solidFill>
            <a:srgbClr val="FFFFFF"/>
          </a:solidFill>
          <a:ln>
            <a:solidFill>
              <a:srgbClr val="000000"/>
            </a:solidFill>
            <a:miter lim="800000"/>
            <a:headEnd/>
            <a:tailEnd/>
          </a:ln>
        </p:spPr>
        <p:txBody>
          <a:bodyPr lIns="92376" tIns="46187" rIns="92376" bIns="46187">
            <a:prstTxWarp prst="textNoShape">
              <a:avLst/>
            </a:prstTxWarp>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BE9B94-51ED-D142-B38B-533F2CA9A61F}" type="slidenum">
              <a:rPr lang="en-US"/>
              <a:pPr/>
              <a:t>54</a:t>
            </a:fld>
            <a:endParaRPr lang="en-US"/>
          </a:p>
        </p:txBody>
      </p:sp>
      <p:sp>
        <p:nvSpPr>
          <p:cNvPr id="839682" name="Rectangle 2"/>
          <p:cNvSpPr>
            <a:spLocks noGrp="1" noRot="1" noChangeAspect="1" noChangeArrowheads="1"/>
          </p:cNvSpPr>
          <p:nvPr>
            <p:ph type="sldImg"/>
          </p:nvPr>
        </p:nvSpPr>
        <p:spPr bwMode="auto">
          <a:xfrm>
            <a:off x="1160463" y="693738"/>
            <a:ext cx="4614862" cy="3460750"/>
          </a:xfrm>
          <a:prstGeom prst="rect">
            <a:avLst/>
          </a:prstGeom>
          <a:solidFill>
            <a:srgbClr val="FFFFFF"/>
          </a:solidFill>
          <a:ln>
            <a:solidFill>
              <a:srgbClr val="000000"/>
            </a:solidFill>
            <a:miter lim="800000"/>
            <a:headEnd/>
            <a:tailEnd/>
          </a:ln>
        </p:spPr>
      </p:sp>
      <p:sp>
        <p:nvSpPr>
          <p:cNvPr id="839683" name="Rectangle 3"/>
          <p:cNvSpPr>
            <a:spLocks noGrp="1" noChangeArrowheads="1"/>
          </p:cNvSpPr>
          <p:nvPr>
            <p:ph type="body" idx="1"/>
          </p:nvPr>
        </p:nvSpPr>
        <p:spPr bwMode="auto">
          <a:xfrm>
            <a:off x="925513" y="4384675"/>
            <a:ext cx="5084762" cy="4154488"/>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D3A45E-6217-5B4C-8810-471607498C8B}" type="slidenum">
              <a:rPr lang="en-US"/>
              <a:pPr/>
              <a:t>55</a:t>
            </a:fld>
            <a:endParaRPr lang="en-US"/>
          </a:p>
        </p:txBody>
      </p:sp>
      <p:sp>
        <p:nvSpPr>
          <p:cNvPr id="793602" name="Rectangle 2"/>
          <p:cNvSpPr>
            <a:spLocks noGrp="1" noRot="1" noChangeAspect="1" noChangeArrowheads="1" noTextEdit="1"/>
          </p:cNvSpPr>
          <p:nvPr>
            <p:ph type="sldImg"/>
          </p:nvPr>
        </p:nvSpPr>
        <p:spPr>
          <a:ln/>
        </p:spPr>
      </p:sp>
      <p:sp>
        <p:nvSpPr>
          <p:cNvPr id="79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728799-DB99-D944-822D-338FF1405648}" type="slidenum">
              <a:rPr lang="en-US"/>
              <a:pPr/>
              <a:t>6</a:t>
            </a:fld>
            <a:endParaRPr lang="en-US"/>
          </a:p>
        </p:txBody>
      </p:sp>
      <p:sp>
        <p:nvSpPr>
          <p:cNvPr id="25602" name="Rectangle 2"/>
          <p:cNvSpPr>
            <a:spLocks noGrp="1" noRot="1" noChangeAspect="1" noChangeArrowheads="1" noTextEdit="1"/>
          </p:cNvSpPr>
          <p:nvPr>
            <p:ph type="sldImg"/>
          </p:nvPr>
        </p:nvSpPr>
        <p:spPr bwMode="auto">
          <a:xfrm>
            <a:off x="1173163" y="700088"/>
            <a:ext cx="4592637" cy="3444875"/>
          </a:xfrm>
          <a:prstGeom prst="rect">
            <a:avLst/>
          </a:prstGeom>
          <a:solidFill>
            <a:srgbClr val="FFFFFF"/>
          </a:solidFill>
          <a:ln>
            <a:solidFill>
              <a:srgbClr val="000000"/>
            </a:solidFill>
            <a:miter lim="800000"/>
            <a:headEnd/>
            <a:tailEnd/>
          </a:ln>
        </p:spPr>
      </p:sp>
      <p:sp>
        <p:nvSpPr>
          <p:cNvPr id="25603" name="Rectangle 3"/>
          <p:cNvSpPr>
            <a:spLocks noGrp="1" noChangeArrowheads="1"/>
          </p:cNvSpPr>
          <p:nvPr>
            <p:ph type="body" idx="1"/>
          </p:nvPr>
        </p:nvSpPr>
        <p:spPr bwMode="auto">
          <a:xfrm>
            <a:off x="923925" y="4381500"/>
            <a:ext cx="5083175" cy="4156075"/>
          </a:xfrm>
          <a:prstGeom prst="rect">
            <a:avLst/>
          </a:prstGeom>
          <a:solidFill>
            <a:srgbClr val="FFFFFF"/>
          </a:solidFill>
          <a:ln>
            <a:solidFill>
              <a:srgbClr val="000000"/>
            </a:solidFill>
            <a:miter lim="800000"/>
            <a:headEnd/>
            <a:tailEnd/>
          </a:ln>
        </p:spPr>
        <p:txBody>
          <a:bodyPr lIns="91083" tIns="45542" rIns="91083" bIns="45542">
            <a:prstTxWarp prst="textNoShape">
              <a:avLst/>
            </a:prstTxWarp>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226384-D0BD-3A40-92BF-37C2CADF7AD3}" type="slidenum">
              <a:rPr lang="en-US"/>
              <a:pPr/>
              <a:t>56</a:t>
            </a:fld>
            <a:endParaRPr lang="en-US"/>
          </a:p>
        </p:txBody>
      </p:sp>
      <p:sp>
        <p:nvSpPr>
          <p:cNvPr id="794626" name="Rectangle 2"/>
          <p:cNvSpPr>
            <a:spLocks noGrp="1" noRot="1" noChangeAspect="1" noChangeArrowheads="1" noTextEdit="1"/>
          </p:cNvSpPr>
          <p:nvPr>
            <p:ph type="sldImg"/>
          </p:nvPr>
        </p:nvSpPr>
        <p:spPr>
          <a:ln/>
        </p:spPr>
      </p:sp>
      <p:sp>
        <p:nvSpPr>
          <p:cNvPr id="794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377823-8728-CC47-B9F8-307A725E0BAF}" type="slidenum">
              <a:rPr lang="en-US"/>
              <a:pPr/>
              <a:t>57</a:t>
            </a:fld>
            <a:endParaRPr lang="en-US"/>
          </a:p>
        </p:txBody>
      </p:sp>
      <p:sp>
        <p:nvSpPr>
          <p:cNvPr id="795650" name="Rectangle 2"/>
          <p:cNvSpPr>
            <a:spLocks noGrp="1" noRot="1" noChangeAspect="1" noChangeArrowheads="1" noTextEdit="1"/>
          </p:cNvSpPr>
          <p:nvPr>
            <p:ph type="sldImg"/>
          </p:nvPr>
        </p:nvSpPr>
        <p:spPr>
          <a:ln/>
        </p:spPr>
      </p:sp>
      <p:sp>
        <p:nvSpPr>
          <p:cNvPr id="795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F3C829-5A1E-C246-8621-284DA1256DEA}" type="slidenum">
              <a:rPr lang="en-US"/>
              <a:pPr/>
              <a:t>58</a:t>
            </a:fld>
            <a:endParaRPr lang="en-US"/>
          </a:p>
        </p:txBody>
      </p:sp>
      <p:sp>
        <p:nvSpPr>
          <p:cNvPr id="796674" name="Rectangle 2"/>
          <p:cNvSpPr>
            <a:spLocks noGrp="1" noRot="1" noChangeAspect="1" noChangeArrowheads="1" noTextEdit="1"/>
          </p:cNvSpPr>
          <p:nvPr>
            <p:ph type="sldImg"/>
          </p:nvPr>
        </p:nvSpPr>
        <p:spPr>
          <a:ln/>
        </p:spPr>
      </p:sp>
      <p:sp>
        <p:nvSpPr>
          <p:cNvPr id="796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938E9F-7C81-824E-BE84-2BE76B012E72}" type="slidenum">
              <a:rPr lang="en-US"/>
              <a:pPr/>
              <a:t>59</a:t>
            </a:fld>
            <a:endParaRPr lang="en-US"/>
          </a:p>
        </p:txBody>
      </p:sp>
      <p:sp>
        <p:nvSpPr>
          <p:cNvPr id="837634" name="Rectangle 2"/>
          <p:cNvSpPr>
            <a:spLocks noGrp="1" noRot="1" noChangeAspect="1" noChangeArrowheads="1"/>
          </p:cNvSpPr>
          <p:nvPr>
            <p:ph type="sldImg"/>
          </p:nvPr>
        </p:nvSpPr>
        <p:spPr bwMode="auto">
          <a:xfrm>
            <a:off x="1160463" y="693738"/>
            <a:ext cx="4614862" cy="3460750"/>
          </a:xfrm>
          <a:prstGeom prst="rect">
            <a:avLst/>
          </a:prstGeom>
          <a:solidFill>
            <a:srgbClr val="FFFFFF"/>
          </a:solidFill>
          <a:ln>
            <a:solidFill>
              <a:srgbClr val="000000"/>
            </a:solidFill>
            <a:miter lim="800000"/>
            <a:headEnd/>
            <a:tailEnd/>
          </a:ln>
        </p:spPr>
      </p:sp>
      <p:sp>
        <p:nvSpPr>
          <p:cNvPr id="837635" name="Rectangle 3"/>
          <p:cNvSpPr>
            <a:spLocks noGrp="1" noChangeArrowheads="1"/>
          </p:cNvSpPr>
          <p:nvPr>
            <p:ph type="body" idx="1"/>
          </p:nvPr>
        </p:nvSpPr>
        <p:spPr bwMode="auto">
          <a:xfrm>
            <a:off x="925513" y="4384675"/>
            <a:ext cx="5084762" cy="4154488"/>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D3A388-9802-FF4B-82BC-0C2324172185}" type="slidenum">
              <a:rPr lang="en-US"/>
              <a:pPr/>
              <a:t>7</a:t>
            </a:fld>
            <a:endParaRPr lang="en-US"/>
          </a:p>
        </p:txBody>
      </p:sp>
      <p:sp>
        <p:nvSpPr>
          <p:cNvPr id="470018" name="Rectangle 2"/>
          <p:cNvSpPr>
            <a:spLocks noGrp="1" noRot="1" noChangeAspect="1" noChangeArrowheads="1" noTextEdit="1"/>
          </p:cNvSpPr>
          <p:nvPr>
            <p:ph type="sldImg"/>
          </p:nvPr>
        </p:nvSpPr>
        <p:spPr>
          <a:ln/>
        </p:spPr>
      </p:sp>
      <p:sp>
        <p:nvSpPr>
          <p:cNvPr id="470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69FE2D-D277-524B-8732-5EDE681B18D5}" type="slidenum">
              <a:rPr lang="en-US"/>
              <a:pPr/>
              <a:t>8</a:t>
            </a:fld>
            <a:endParaRPr lang="en-US"/>
          </a:p>
        </p:txBody>
      </p:sp>
      <p:sp>
        <p:nvSpPr>
          <p:cNvPr id="484354" name="Rectangle 2"/>
          <p:cNvSpPr>
            <a:spLocks noGrp="1" noRot="1" noChangeAspect="1" noChangeArrowheads="1" noTextEdit="1"/>
          </p:cNvSpPr>
          <p:nvPr>
            <p:ph type="sldImg"/>
          </p:nvPr>
        </p:nvSpPr>
        <p:spPr>
          <a:ln/>
        </p:spPr>
      </p:sp>
      <p:sp>
        <p:nvSpPr>
          <p:cNvPr id="4843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73B195-EF65-7640-B87D-215A1202064D}" type="slidenum">
              <a:rPr lang="en-US"/>
              <a:pPr/>
              <a:t>9</a:t>
            </a:fld>
            <a:endParaRPr lang="en-US"/>
          </a:p>
        </p:txBody>
      </p:sp>
      <p:sp>
        <p:nvSpPr>
          <p:cNvPr id="472066" name="Rectangle 2"/>
          <p:cNvSpPr>
            <a:spLocks noGrp="1" noRot="1" noChangeAspect="1" noChangeArrowheads="1" noTextEdit="1"/>
          </p:cNvSpPr>
          <p:nvPr>
            <p:ph type="sldImg"/>
          </p:nvPr>
        </p:nvSpPr>
        <p:spPr>
          <a:ln/>
        </p:spPr>
      </p:sp>
      <p:sp>
        <p:nvSpPr>
          <p:cNvPr id="472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3D638A-F2E9-F24D-BC87-BC0DD2D5B3EC}" type="slidenum">
              <a:rPr lang="en-US"/>
              <a:pPr/>
              <a:t>10</a:t>
            </a:fld>
            <a:endParaRPr lang="en-US"/>
          </a:p>
        </p:txBody>
      </p:sp>
      <p:sp>
        <p:nvSpPr>
          <p:cNvPr id="474114" name="Rectangle 2"/>
          <p:cNvSpPr>
            <a:spLocks noGrp="1" noRot="1" noChangeAspect="1" noChangeArrowheads="1" noTextEdit="1"/>
          </p:cNvSpPr>
          <p:nvPr>
            <p:ph type="sldImg"/>
          </p:nvPr>
        </p:nvSpPr>
        <p:spPr>
          <a:ln/>
        </p:spPr>
      </p:sp>
      <p:sp>
        <p:nvSpPr>
          <p:cNvPr id="474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634C87-B54E-0E4C-9A02-8C33E8C84FF1}" type="slidenum">
              <a:rPr lang="en-US"/>
              <a:pPr/>
              <a:t>11</a:t>
            </a:fld>
            <a:endParaRPr lang="en-US"/>
          </a:p>
        </p:txBody>
      </p:sp>
      <p:sp>
        <p:nvSpPr>
          <p:cNvPr id="476162" name="Rectangle 2"/>
          <p:cNvSpPr>
            <a:spLocks noGrp="1" noRot="1" noChangeAspect="1" noChangeArrowheads="1" noTextEdit="1"/>
          </p:cNvSpPr>
          <p:nvPr>
            <p:ph type="sldImg"/>
          </p:nvPr>
        </p:nvSpPr>
        <p:spPr>
          <a:ln/>
        </p:spPr>
      </p:sp>
      <p:sp>
        <p:nvSpPr>
          <p:cNvPr id="47616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0055ADAF-D360-B24A-89FF-CCB861EEDD5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56BF27A0-95AB-4747-98F5-EBA442F87F7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E69731FC-C7EF-094C-9DD8-8B6CE728DAB1}"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smtClean="0"/>
            </a:lvl1pPr>
          </a:lstStyle>
          <a:p>
            <a:fld id="{3C34E284-C5A2-1946-AD6A-DA4DEAD08863}"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p:spPr>
        <p:txBody>
          <a:bodyPr/>
          <a:lstStyle>
            <a:lvl1pPr>
              <a:defRPr/>
            </a:lvl1pPr>
          </a:lstStyle>
          <a:p>
            <a:endParaRPr lang="en-US"/>
          </a:p>
        </p:txBody>
      </p:sp>
      <p:sp>
        <p:nvSpPr>
          <p:cNvPr id="8" name="Footer Placeholder 7"/>
          <p:cNvSpPr>
            <a:spLocks noGrp="1"/>
          </p:cNvSpPr>
          <p:nvPr>
            <p:ph type="ftr" sz="quarter" idx="11"/>
          </p:nvPr>
        </p:nvSpPr>
        <p:spPr>
          <a:xfrm>
            <a:off x="3124200" y="6245225"/>
            <a:ext cx="2895600" cy="476250"/>
          </a:xfrm>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p:spPr>
        <p:txBody>
          <a:bodyPr/>
          <a:lstStyle>
            <a:lvl1pPr>
              <a:defRPr smtClean="0"/>
            </a:lvl1pPr>
          </a:lstStyle>
          <a:p>
            <a:fld id="{279F10C4-C737-5448-934C-482298A8D70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B3A23506-DB54-6A46-9C9D-FE2379471EF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3BF2DC1A-5C92-AD4E-83B3-1A473CF80D6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5091CEF0-C43C-F347-BC05-E8550C070F3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smtClean="0"/>
            </a:lvl1pPr>
          </a:lstStyle>
          <a:p>
            <a:fld id="{D30B4C5A-58F6-8C42-9FD6-5105B0C1370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smtClean="0"/>
            </a:lvl1pPr>
          </a:lstStyle>
          <a:p>
            <a:fld id="{C5AF3A16-7637-FB44-9EFF-F4211632F31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smtClean="0"/>
            </a:lvl1pPr>
          </a:lstStyle>
          <a:p>
            <a:fld id="{48149EED-4AEF-C947-A83F-D02D40C768E2}"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CF3F9BF1-0D59-E642-B574-8A5B8F7C2AF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9909B616-7625-CF48-9DCC-24D4830F93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BE03166-2CAB-AC49-B730-4DC07E382D4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111" charset="0"/>
        </a:defRPr>
      </a:lvl2pPr>
      <a:lvl3pPr algn="ctr" rtl="0" fontAlgn="base">
        <a:spcBef>
          <a:spcPct val="0"/>
        </a:spcBef>
        <a:spcAft>
          <a:spcPct val="0"/>
        </a:spcAft>
        <a:defRPr sz="4400">
          <a:solidFill>
            <a:schemeClr val="tx2"/>
          </a:solidFill>
          <a:latin typeface="Arial" pitchFamily="-111" charset="0"/>
        </a:defRPr>
      </a:lvl3pPr>
      <a:lvl4pPr algn="ctr" rtl="0" fontAlgn="base">
        <a:spcBef>
          <a:spcPct val="0"/>
        </a:spcBef>
        <a:spcAft>
          <a:spcPct val="0"/>
        </a:spcAft>
        <a:defRPr sz="4400">
          <a:solidFill>
            <a:schemeClr val="tx2"/>
          </a:solidFill>
          <a:latin typeface="Arial" pitchFamily="-111" charset="0"/>
        </a:defRPr>
      </a:lvl4pPr>
      <a:lvl5pPr algn="ctr" rtl="0" fontAlgn="base">
        <a:spcBef>
          <a:spcPct val="0"/>
        </a:spcBef>
        <a:spcAft>
          <a:spcPct val="0"/>
        </a:spcAft>
        <a:defRPr sz="4400">
          <a:solidFill>
            <a:schemeClr val="tx2"/>
          </a:solidFill>
          <a:latin typeface="Arial" pitchFamily="-111" charset="0"/>
        </a:defRPr>
      </a:lvl5pPr>
      <a:lvl6pPr marL="457200" algn="ctr" rtl="0" fontAlgn="base">
        <a:spcBef>
          <a:spcPct val="0"/>
        </a:spcBef>
        <a:spcAft>
          <a:spcPct val="0"/>
        </a:spcAft>
        <a:defRPr sz="4400">
          <a:solidFill>
            <a:schemeClr val="tx2"/>
          </a:solidFill>
          <a:latin typeface="Arial" pitchFamily="-111" charset="0"/>
        </a:defRPr>
      </a:lvl6pPr>
      <a:lvl7pPr marL="914400" algn="ctr" rtl="0" fontAlgn="base">
        <a:spcBef>
          <a:spcPct val="0"/>
        </a:spcBef>
        <a:spcAft>
          <a:spcPct val="0"/>
        </a:spcAft>
        <a:defRPr sz="4400">
          <a:solidFill>
            <a:schemeClr val="tx2"/>
          </a:solidFill>
          <a:latin typeface="Arial" pitchFamily="-111" charset="0"/>
        </a:defRPr>
      </a:lvl7pPr>
      <a:lvl8pPr marL="1371600" algn="ctr" rtl="0" fontAlgn="base">
        <a:spcBef>
          <a:spcPct val="0"/>
        </a:spcBef>
        <a:spcAft>
          <a:spcPct val="0"/>
        </a:spcAft>
        <a:defRPr sz="4400">
          <a:solidFill>
            <a:schemeClr val="tx2"/>
          </a:solidFill>
          <a:latin typeface="Arial" pitchFamily="-111" charset="0"/>
        </a:defRPr>
      </a:lvl8pPr>
      <a:lvl9pPr marL="1828800" algn="ctr" rtl="0" fontAlgn="base">
        <a:spcBef>
          <a:spcPct val="0"/>
        </a:spcBef>
        <a:spcAft>
          <a:spcPct val="0"/>
        </a:spcAft>
        <a:defRPr sz="4400">
          <a:solidFill>
            <a:schemeClr val="tx2"/>
          </a:solidFill>
          <a:latin typeface="Arial" pitchFamily="-111"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ＭＳ Ｐゴシック" pitchFamily="-111" charset="-128"/>
        </a:defRPr>
      </a:lvl2pPr>
      <a:lvl3pPr marL="1143000" indent="-228600" algn="l" rtl="0" fontAlgn="base">
        <a:spcBef>
          <a:spcPct val="20000"/>
        </a:spcBef>
        <a:spcAft>
          <a:spcPct val="0"/>
        </a:spcAft>
        <a:buChar char="•"/>
        <a:defRPr sz="2400">
          <a:solidFill>
            <a:schemeClr val="tx1"/>
          </a:solidFill>
          <a:latin typeface="+mn-lt"/>
          <a:ea typeface="ＭＳ Ｐゴシック" pitchFamily="-111" charset="-128"/>
        </a:defRPr>
      </a:lvl3pPr>
      <a:lvl4pPr marL="1600200" indent="-228600" algn="l" rtl="0" fontAlgn="base">
        <a:spcBef>
          <a:spcPct val="20000"/>
        </a:spcBef>
        <a:spcAft>
          <a:spcPct val="0"/>
        </a:spcAft>
        <a:buChar char="–"/>
        <a:defRPr sz="2000">
          <a:solidFill>
            <a:schemeClr val="tx1"/>
          </a:solidFill>
          <a:latin typeface="+mn-lt"/>
          <a:ea typeface="ＭＳ Ｐゴシック" pitchFamily="-111" charset="-128"/>
        </a:defRPr>
      </a:lvl4pPr>
      <a:lvl5pPr marL="2057400" indent="-228600" algn="l" rtl="0" fontAlgn="base">
        <a:spcBef>
          <a:spcPct val="20000"/>
        </a:spcBef>
        <a:spcAft>
          <a:spcPct val="0"/>
        </a:spcAft>
        <a:buChar char="»"/>
        <a:defRPr sz="2000">
          <a:solidFill>
            <a:schemeClr val="tx1"/>
          </a:solidFill>
          <a:latin typeface="+mn-lt"/>
          <a:ea typeface="ＭＳ Ｐゴシック" pitchFamily="-111"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11"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11"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11"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1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6.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6.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6.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6.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6.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6.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 Id="rId3" Type="http://schemas.openxmlformats.org/officeDocument/2006/relationships/image" Target="../media/image6.jpeg"/></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7.jpeg"/><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11.png"/><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 Id="rId3" Type="http://schemas.openxmlformats.org/officeDocument/2006/relationships/image" Target="../media/image1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 Id="rId3" Type="http://schemas.openxmlformats.org/officeDocument/2006/relationships/image" Target="../media/image14.gi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5.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jpeg"/><Relationship Id="rId6" Type="http://schemas.openxmlformats.org/officeDocument/2006/relationships/image" Target="../media/image4.png"/><Relationship Id="rId7" Type="http://schemas.openxmlformats.org/officeDocument/2006/relationships/image" Target="../media/image5.jpeg"/><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hyperlink" Target="http://www.statmt.org/europarl/"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6.png"/><Relationship Id="rId4" Type="http://schemas.openxmlformats.org/officeDocument/2006/relationships/image" Target="../media/image17.png"/><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png"/><Relationship Id="rId3" Type="http://schemas.openxmlformats.org/officeDocument/2006/relationships/image" Target="../media/image17.png"/></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35.xml"/><Relationship Id="rId4" Type="http://schemas.openxmlformats.org/officeDocument/2006/relationships/oleObject" Target="../embeddings/Microsoft_Equation1.bin"/><Relationship Id="rId5" Type="http://schemas.openxmlformats.org/officeDocument/2006/relationships/image" Target="../media/image18.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36.xml"/><Relationship Id="rId4" Type="http://schemas.openxmlformats.org/officeDocument/2006/relationships/oleObject" Target="../embeddings/Microsoft_Equation2.bin"/><Relationship Id="rId5" Type="http://schemas.openxmlformats.org/officeDocument/2006/relationships/image" Target="../media/image18.emf"/><Relationship Id="rId6" Type="http://schemas.openxmlformats.org/officeDocument/2006/relationships/oleObject" Target="../embeddings/Microsoft_Equation3.bin"/><Relationship Id="rId7" Type="http://schemas.openxmlformats.org/officeDocument/2006/relationships/image" Target="../media/image19.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1" Type="http://schemas.openxmlformats.org/officeDocument/2006/relationships/oleObject" Target="../embeddings/oleObject5.bin"/><Relationship Id="rId12" Type="http://schemas.openxmlformats.org/officeDocument/2006/relationships/image" Target="../media/image24.emf"/><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oleObject1.bin"/><Relationship Id="rId4" Type="http://schemas.openxmlformats.org/officeDocument/2006/relationships/image" Target="../media/image20.emf"/><Relationship Id="rId5" Type="http://schemas.openxmlformats.org/officeDocument/2006/relationships/oleObject" Target="../embeddings/oleObject2.bin"/><Relationship Id="rId6" Type="http://schemas.openxmlformats.org/officeDocument/2006/relationships/image" Target="../media/image21.emf"/><Relationship Id="rId7" Type="http://schemas.openxmlformats.org/officeDocument/2006/relationships/oleObject" Target="../embeddings/oleObject3.bin"/><Relationship Id="rId8" Type="http://schemas.openxmlformats.org/officeDocument/2006/relationships/image" Target="../media/image22.emf"/><Relationship Id="rId9" Type="http://schemas.openxmlformats.org/officeDocument/2006/relationships/oleObject" Target="../embeddings/oleObject4.bin"/><Relationship Id="rId10" Type="http://schemas.openxmlformats.org/officeDocument/2006/relationships/image" Target="../media/image23.emf"/></Relationships>
</file>

<file path=ppt/slides/_rels/slide45.xml.rels><?xml version="1.0" encoding="UTF-8" standalone="yes"?>
<Relationships xmlns="http://schemas.openxmlformats.org/package/2006/relationships"><Relationship Id="rId11" Type="http://schemas.openxmlformats.org/officeDocument/2006/relationships/oleObject" Target="../embeddings/oleObject10.bin"/><Relationship Id="rId12" Type="http://schemas.openxmlformats.org/officeDocument/2006/relationships/image" Target="../media/image29.emf"/><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oleObject" Target="../embeddings/oleObject6.bin"/><Relationship Id="rId4" Type="http://schemas.openxmlformats.org/officeDocument/2006/relationships/image" Target="../media/image25.emf"/><Relationship Id="rId5" Type="http://schemas.openxmlformats.org/officeDocument/2006/relationships/oleObject" Target="../embeddings/oleObject7.bin"/><Relationship Id="rId6" Type="http://schemas.openxmlformats.org/officeDocument/2006/relationships/image" Target="../media/image26.emf"/><Relationship Id="rId7" Type="http://schemas.openxmlformats.org/officeDocument/2006/relationships/oleObject" Target="../embeddings/oleObject8.bin"/><Relationship Id="rId8" Type="http://schemas.openxmlformats.org/officeDocument/2006/relationships/image" Target="../media/image27.emf"/><Relationship Id="rId9" Type="http://schemas.openxmlformats.org/officeDocument/2006/relationships/oleObject" Target="../embeddings/oleObject9.bin"/><Relationship Id="rId10" Type="http://schemas.openxmlformats.org/officeDocument/2006/relationships/image" Target="../media/image28.emf"/></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11.bin"/><Relationship Id="rId4" Type="http://schemas.openxmlformats.org/officeDocument/2006/relationships/image" Target="../media/image25.emf"/><Relationship Id="rId5" Type="http://schemas.openxmlformats.org/officeDocument/2006/relationships/oleObject" Target="../embeddings/oleObject12.bin"/><Relationship Id="rId6" Type="http://schemas.openxmlformats.org/officeDocument/2006/relationships/image" Target="../media/image26.emf"/><Relationship Id="rId7" Type="http://schemas.openxmlformats.org/officeDocument/2006/relationships/oleObject" Target="../embeddings/oleObject13.bin"/><Relationship Id="rId8" Type="http://schemas.openxmlformats.org/officeDocument/2006/relationships/image" Target="../media/image27.emf"/><Relationship Id="rId9" Type="http://schemas.openxmlformats.org/officeDocument/2006/relationships/oleObject" Target="../embeddings/Microsoft_Equation4.bin"/><Relationship Id="rId10" Type="http://schemas.openxmlformats.org/officeDocument/2006/relationships/image" Target="../media/image30.e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14.bin"/><Relationship Id="rId4" Type="http://schemas.openxmlformats.org/officeDocument/2006/relationships/image" Target="../media/image31.e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15.bin"/><Relationship Id="rId4" Type="http://schemas.openxmlformats.org/officeDocument/2006/relationships/image" Target="../media/image32.e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16.bin"/><Relationship Id="rId4" Type="http://schemas.openxmlformats.org/officeDocument/2006/relationships/image" Target="../media/image33.e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17.bin"/><Relationship Id="rId4" Type="http://schemas.openxmlformats.org/officeDocument/2006/relationships/image" Target="../media/image34.emf"/><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18.bin"/><Relationship Id="rId4" Type="http://schemas.openxmlformats.org/officeDocument/2006/relationships/image" Target="../media/image35.emf"/><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304800"/>
            <a:ext cx="7772400" cy="1470025"/>
          </a:xfrm>
        </p:spPr>
        <p:txBody>
          <a:bodyPr/>
          <a:lstStyle/>
          <a:p>
            <a:r>
              <a:rPr lang="en-US"/>
              <a:t>Introduction to </a:t>
            </a:r>
            <a:br>
              <a:rPr lang="en-US"/>
            </a:br>
            <a:r>
              <a:rPr lang="en-US"/>
              <a:t>Statistical Machine Translation</a:t>
            </a:r>
          </a:p>
        </p:txBody>
      </p:sp>
      <p:sp>
        <p:nvSpPr>
          <p:cNvPr id="3075" name="Rectangle 3"/>
          <p:cNvSpPr>
            <a:spLocks noGrp="1" noChangeArrowheads="1"/>
          </p:cNvSpPr>
          <p:nvPr>
            <p:ph type="subTitle" idx="1"/>
          </p:nvPr>
        </p:nvSpPr>
        <p:spPr>
          <a:xfrm>
            <a:off x="990600" y="5181600"/>
            <a:ext cx="1981200" cy="381000"/>
          </a:xfrm>
        </p:spPr>
        <p:txBody>
          <a:bodyPr/>
          <a:lstStyle/>
          <a:p>
            <a:r>
              <a:rPr lang="en-US" sz="1600" dirty="0" smtClean="0"/>
              <a:t>Philipp Koehn</a:t>
            </a:r>
            <a:endParaRPr lang="en-US" sz="1800" dirty="0"/>
          </a:p>
        </p:txBody>
      </p:sp>
      <p:sp>
        <p:nvSpPr>
          <p:cNvPr id="3092" name="Text Box 20"/>
          <p:cNvSpPr txBox="1">
            <a:spLocks noChangeArrowheads="1"/>
          </p:cNvSpPr>
          <p:nvPr/>
        </p:nvSpPr>
        <p:spPr bwMode="auto">
          <a:xfrm>
            <a:off x="3352800" y="5562600"/>
            <a:ext cx="2230438" cy="549275"/>
          </a:xfrm>
          <a:prstGeom prst="rect">
            <a:avLst/>
          </a:prstGeom>
          <a:noFill/>
          <a:ln w="9525">
            <a:noFill/>
            <a:miter lim="800000"/>
            <a:headEnd/>
            <a:tailEnd/>
          </a:ln>
          <a:effectLst/>
        </p:spPr>
        <p:txBody>
          <a:bodyPr wrap="none">
            <a:prstTxWarp prst="textNoShape">
              <a:avLst/>
            </a:prstTxWarp>
            <a:spAutoFit/>
          </a:bodyPr>
          <a:lstStyle/>
          <a:p>
            <a:r>
              <a:rPr lang="en-US" sz="1000" dirty="0"/>
              <a:t>USC/Information Sciences Institute</a:t>
            </a:r>
          </a:p>
          <a:p>
            <a:r>
              <a:rPr lang="en-US" sz="1000" dirty="0"/>
              <a:t>USC/Computer Science Department</a:t>
            </a:r>
          </a:p>
          <a:p>
            <a:endParaRPr lang="en-US" sz="1000" dirty="0"/>
          </a:p>
        </p:txBody>
      </p:sp>
      <p:sp>
        <p:nvSpPr>
          <p:cNvPr id="3093" name="Text Box 21"/>
          <p:cNvSpPr txBox="1">
            <a:spLocks noChangeArrowheads="1"/>
          </p:cNvSpPr>
          <p:nvPr/>
        </p:nvSpPr>
        <p:spPr bwMode="auto">
          <a:xfrm>
            <a:off x="381000" y="5562600"/>
            <a:ext cx="3048000" cy="400110"/>
          </a:xfrm>
          <a:prstGeom prst="rect">
            <a:avLst/>
          </a:prstGeom>
          <a:noFill/>
          <a:ln w="9525">
            <a:noFill/>
            <a:miter lim="800000"/>
            <a:headEnd/>
            <a:tailEnd/>
          </a:ln>
          <a:effectLst/>
        </p:spPr>
        <p:txBody>
          <a:bodyPr wrap="square">
            <a:prstTxWarp prst="textNoShape">
              <a:avLst/>
            </a:prstTxWarp>
            <a:spAutoFit/>
          </a:bodyPr>
          <a:lstStyle/>
          <a:p>
            <a:r>
              <a:rPr lang="en-US" sz="1000" dirty="0" smtClean="0"/>
              <a:t>School of Informatics</a:t>
            </a:r>
          </a:p>
          <a:p>
            <a:r>
              <a:rPr lang="en-US" sz="1000" dirty="0" smtClean="0"/>
              <a:t>University of Edinburgh</a:t>
            </a:r>
            <a:endParaRPr lang="en-US" sz="1000" dirty="0"/>
          </a:p>
        </p:txBody>
      </p:sp>
      <p:sp>
        <p:nvSpPr>
          <p:cNvPr id="61446" name="Text Box 6"/>
          <p:cNvSpPr txBox="1">
            <a:spLocks noChangeArrowheads="1"/>
          </p:cNvSpPr>
          <p:nvPr/>
        </p:nvSpPr>
        <p:spPr bwMode="auto">
          <a:xfrm>
            <a:off x="1981200" y="4800600"/>
            <a:ext cx="5334000" cy="3048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dirty="0"/>
              <a:t>Some </a:t>
            </a:r>
            <a:r>
              <a:rPr lang="en-US" sz="1400" dirty="0" smtClean="0"/>
              <a:t>slides </a:t>
            </a:r>
            <a:r>
              <a:rPr lang="en-US" sz="1400" dirty="0"/>
              <a:t>adapted from</a:t>
            </a:r>
          </a:p>
        </p:txBody>
      </p:sp>
      <p:sp>
        <p:nvSpPr>
          <p:cNvPr id="61448" name="Text Box 8"/>
          <p:cNvSpPr txBox="1">
            <a:spLocks noChangeArrowheads="1"/>
          </p:cNvSpPr>
          <p:nvPr/>
        </p:nvSpPr>
        <p:spPr bwMode="auto">
          <a:xfrm>
            <a:off x="1371600" y="2362200"/>
            <a:ext cx="6248400" cy="8699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dirty="0"/>
              <a:t>David Kauchak</a:t>
            </a:r>
            <a:endParaRPr lang="en-US" dirty="0" smtClean="0"/>
          </a:p>
          <a:p>
            <a:pPr>
              <a:spcBef>
                <a:spcPct val="50000"/>
              </a:spcBef>
            </a:pPr>
            <a:r>
              <a:rPr lang="en-US" dirty="0" smtClean="0"/>
              <a:t>CS159 – </a:t>
            </a:r>
            <a:r>
              <a:rPr lang="en-US" dirty="0" smtClean="0"/>
              <a:t>Fall 2014</a:t>
            </a:r>
            <a:endParaRPr lang="en-US" dirty="0"/>
          </a:p>
        </p:txBody>
      </p:sp>
      <p:sp>
        <p:nvSpPr>
          <p:cNvPr id="8" name="Rectangle 3"/>
          <p:cNvSpPr txBox="1">
            <a:spLocks noChangeArrowheads="1"/>
          </p:cNvSpPr>
          <p:nvPr/>
        </p:nvSpPr>
        <p:spPr bwMode="auto">
          <a:xfrm>
            <a:off x="3657600" y="5181600"/>
            <a:ext cx="19812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ea typeface="ＭＳ Ｐゴシック" pitchFamily="-111" charset="-128"/>
              </a:defRPr>
            </a:lvl2pPr>
            <a:lvl3pPr marL="914400" indent="0" algn="ctr" rtl="0" fontAlgn="base">
              <a:spcBef>
                <a:spcPct val="20000"/>
              </a:spcBef>
              <a:spcAft>
                <a:spcPct val="0"/>
              </a:spcAft>
              <a:buNone/>
              <a:defRPr sz="2400">
                <a:solidFill>
                  <a:schemeClr val="tx1"/>
                </a:solidFill>
                <a:latin typeface="+mn-lt"/>
                <a:ea typeface="ＭＳ Ｐゴシック" pitchFamily="-111" charset="-128"/>
              </a:defRPr>
            </a:lvl3pPr>
            <a:lvl4pPr marL="1371600" indent="0" algn="ctr" rtl="0" fontAlgn="base">
              <a:spcBef>
                <a:spcPct val="20000"/>
              </a:spcBef>
              <a:spcAft>
                <a:spcPct val="0"/>
              </a:spcAft>
              <a:buNone/>
              <a:defRPr sz="2000">
                <a:solidFill>
                  <a:schemeClr val="tx1"/>
                </a:solidFill>
                <a:latin typeface="+mn-lt"/>
                <a:ea typeface="ＭＳ Ｐゴシック" pitchFamily="-111" charset="-128"/>
              </a:defRPr>
            </a:lvl4pPr>
            <a:lvl5pPr marL="1828800" indent="0" algn="ctr" rtl="0" fontAlgn="base">
              <a:spcBef>
                <a:spcPct val="20000"/>
              </a:spcBef>
              <a:spcAft>
                <a:spcPct val="0"/>
              </a:spcAft>
              <a:buNone/>
              <a:defRPr sz="2000">
                <a:solidFill>
                  <a:schemeClr val="tx1"/>
                </a:solidFill>
                <a:latin typeface="+mn-lt"/>
                <a:ea typeface="ＭＳ Ｐゴシック" pitchFamily="-111" charset="-128"/>
              </a:defRPr>
            </a:lvl5pPr>
            <a:lvl6pPr marL="2286000" indent="0" algn="ctr" rtl="0" fontAlgn="base">
              <a:spcBef>
                <a:spcPct val="20000"/>
              </a:spcBef>
              <a:spcAft>
                <a:spcPct val="0"/>
              </a:spcAft>
              <a:buNone/>
              <a:defRPr sz="2000">
                <a:solidFill>
                  <a:schemeClr val="tx1"/>
                </a:solidFill>
                <a:latin typeface="+mn-lt"/>
                <a:ea typeface="ＭＳ Ｐゴシック" pitchFamily="-111" charset="-128"/>
              </a:defRPr>
            </a:lvl6pPr>
            <a:lvl7pPr marL="2743200" indent="0" algn="ctr" rtl="0" fontAlgn="base">
              <a:spcBef>
                <a:spcPct val="20000"/>
              </a:spcBef>
              <a:spcAft>
                <a:spcPct val="0"/>
              </a:spcAft>
              <a:buNone/>
              <a:defRPr sz="2000">
                <a:solidFill>
                  <a:schemeClr val="tx1"/>
                </a:solidFill>
                <a:latin typeface="+mn-lt"/>
                <a:ea typeface="ＭＳ Ｐゴシック" pitchFamily="-111" charset="-128"/>
              </a:defRPr>
            </a:lvl7pPr>
            <a:lvl8pPr marL="3200400" indent="0" algn="ctr" rtl="0" fontAlgn="base">
              <a:spcBef>
                <a:spcPct val="20000"/>
              </a:spcBef>
              <a:spcAft>
                <a:spcPct val="0"/>
              </a:spcAft>
              <a:buNone/>
              <a:defRPr sz="2000">
                <a:solidFill>
                  <a:schemeClr val="tx1"/>
                </a:solidFill>
                <a:latin typeface="+mn-lt"/>
                <a:ea typeface="ＭＳ Ｐゴシック" pitchFamily="-111" charset="-128"/>
              </a:defRPr>
            </a:lvl8pPr>
            <a:lvl9pPr marL="3657600" indent="0" algn="ctr" rtl="0" fontAlgn="base">
              <a:spcBef>
                <a:spcPct val="20000"/>
              </a:spcBef>
              <a:spcAft>
                <a:spcPct val="0"/>
              </a:spcAft>
              <a:buNone/>
              <a:defRPr sz="2000">
                <a:solidFill>
                  <a:schemeClr val="tx1"/>
                </a:solidFill>
                <a:latin typeface="+mn-lt"/>
                <a:ea typeface="ＭＳ Ｐゴシック" pitchFamily="-111" charset="-128"/>
              </a:defRPr>
            </a:lvl9pPr>
          </a:lstStyle>
          <a:p>
            <a:r>
              <a:rPr lang="en-US" sz="1600" smtClean="0"/>
              <a:t>Kevin Knight</a:t>
            </a:r>
            <a:r>
              <a:rPr lang="en-US" sz="1800" smtClean="0"/>
              <a:t> </a:t>
            </a:r>
            <a:endParaRPr lang="en-US" sz="1800" dirty="0"/>
          </a:p>
        </p:txBody>
      </p:sp>
      <p:sp>
        <p:nvSpPr>
          <p:cNvPr id="9" name="Text Box 20"/>
          <p:cNvSpPr txBox="1">
            <a:spLocks noChangeArrowheads="1"/>
          </p:cNvSpPr>
          <p:nvPr/>
        </p:nvSpPr>
        <p:spPr bwMode="auto">
          <a:xfrm>
            <a:off x="6081628" y="5562600"/>
            <a:ext cx="1954381" cy="553998"/>
          </a:xfrm>
          <a:prstGeom prst="rect">
            <a:avLst/>
          </a:prstGeom>
          <a:noFill/>
          <a:ln w="9525">
            <a:noFill/>
            <a:miter lim="800000"/>
            <a:headEnd/>
            <a:tailEnd/>
          </a:ln>
          <a:effectLst/>
        </p:spPr>
        <p:txBody>
          <a:bodyPr wrap="none">
            <a:prstTxWarp prst="textNoShape">
              <a:avLst/>
            </a:prstTxWarp>
            <a:spAutoFit/>
          </a:bodyPr>
          <a:lstStyle/>
          <a:p>
            <a:r>
              <a:rPr lang="en-US" sz="1000" dirty="0" smtClean="0"/>
              <a:t>Computer Science Department</a:t>
            </a:r>
            <a:endParaRPr lang="en-US" sz="1000" dirty="0"/>
          </a:p>
          <a:p>
            <a:r>
              <a:rPr lang="en-US" sz="1000" dirty="0" smtClean="0"/>
              <a:t>UC Berkeley</a:t>
            </a:r>
            <a:endParaRPr lang="en-US" sz="1000" dirty="0"/>
          </a:p>
          <a:p>
            <a:endParaRPr lang="en-US" sz="1000" dirty="0"/>
          </a:p>
        </p:txBody>
      </p:sp>
      <p:sp>
        <p:nvSpPr>
          <p:cNvPr id="10" name="Rectangle 3"/>
          <p:cNvSpPr txBox="1">
            <a:spLocks noChangeArrowheads="1"/>
          </p:cNvSpPr>
          <p:nvPr/>
        </p:nvSpPr>
        <p:spPr bwMode="auto">
          <a:xfrm>
            <a:off x="6248400" y="5181600"/>
            <a:ext cx="19812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ea typeface="ＭＳ Ｐゴシック" pitchFamily="-111" charset="-128"/>
              </a:defRPr>
            </a:lvl2pPr>
            <a:lvl3pPr marL="914400" indent="0" algn="ctr" rtl="0" fontAlgn="base">
              <a:spcBef>
                <a:spcPct val="20000"/>
              </a:spcBef>
              <a:spcAft>
                <a:spcPct val="0"/>
              </a:spcAft>
              <a:buNone/>
              <a:defRPr sz="2400">
                <a:solidFill>
                  <a:schemeClr val="tx1"/>
                </a:solidFill>
                <a:latin typeface="+mn-lt"/>
                <a:ea typeface="ＭＳ Ｐゴシック" pitchFamily="-111" charset="-128"/>
              </a:defRPr>
            </a:lvl3pPr>
            <a:lvl4pPr marL="1371600" indent="0" algn="ctr" rtl="0" fontAlgn="base">
              <a:spcBef>
                <a:spcPct val="20000"/>
              </a:spcBef>
              <a:spcAft>
                <a:spcPct val="0"/>
              </a:spcAft>
              <a:buNone/>
              <a:defRPr sz="2000">
                <a:solidFill>
                  <a:schemeClr val="tx1"/>
                </a:solidFill>
                <a:latin typeface="+mn-lt"/>
                <a:ea typeface="ＭＳ Ｐゴシック" pitchFamily="-111" charset="-128"/>
              </a:defRPr>
            </a:lvl4pPr>
            <a:lvl5pPr marL="1828800" indent="0" algn="ctr" rtl="0" fontAlgn="base">
              <a:spcBef>
                <a:spcPct val="20000"/>
              </a:spcBef>
              <a:spcAft>
                <a:spcPct val="0"/>
              </a:spcAft>
              <a:buNone/>
              <a:defRPr sz="2000">
                <a:solidFill>
                  <a:schemeClr val="tx1"/>
                </a:solidFill>
                <a:latin typeface="+mn-lt"/>
                <a:ea typeface="ＭＳ Ｐゴシック" pitchFamily="-111" charset="-128"/>
              </a:defRPr>
            </a:lvl5pPr>
            <a:lvl6pPr marL="2286000" indent="0" algn="ctr" rtl="0" fontAlgn="base">
              <a:spcBef>
                <a:spcPct val="20000"/>
              </a:spcBef>
              <a:spcAft>
                <a:spcPct val="0"/>
              </a:spcAft>
              <a:buNone/>
              <a:defRPr sz="2000">
                <a:solidFill>
                  <a:schemeClr val="tx1"/>
                </a:solidFill>
                <a:latin typeface="+mn-lt"/>
                <a:ea typeface="ＭＳ Ｐゴシック" pitchFamily="-111" charset="-128"/>
              </a:defRPr>
            </a:lvl6pPr>
            <a:lvl7pPr marL="2743200" indent="0" algn="ctr" rtl="0" fontAlgn="base">
              <a:spcBef>
                <a:spcPct val="20000"/>
              </a:spcBef>
              <a:spcAft>
                <a:spcPct val="0"/>
              </a:spcAft>
              <a:buNone/>
              <a:defRPr sz="2000">
                <a:solidFill>
                  <a:schemeClr val="tx1"/>
                </a:solidFill>
                <a:latin typeface="+mn-lt"/>
                <a:ea typeface="ＭＳ Ｐゴシック" pitchFamily="-111" charset="-128"/>
              </a:defRPr>
            </a:lvl7pPr>
            <a:lvl8pPr marL="3200400" indent="0" algn="ctr" rtl="0" fontAlgn="base">
              <a:spcBef>
                <a:spcPct val="20000"/>
              </a:spcBef>
              <a:spcAft>
                <a:spcPct val="0"/>
              </a:spcAft>
              <a:buNone/>
              <a:defRPr sz="2000">
                <a:solidFill>
                  <a:schemeClr val="tx1"/>
                </a:solidFill>
                <a:latin typeface="+mn-lt"/>
                <a:ea typeface="ＭＳ Ｐゴシック" pitchFamily="-111" charset="-128"/>
              </a:defRPr>
            </a:lvl8pPr>
            <a:lvl9pPr marL="3657600" indent="0" algn="ctr" rtl="0" fontAlgn="base">
              <a:spcBef>
                <a:spcPct val="20000"/>
              </a:spcBef>
              <a:spcAft>
                <a:spcPct val="0"/>
              </a:spcAft>
              <a:buNone/>
              <a:defRPr sz="2000">
                <a:solidFill>
                  <a:schemeClr val="tx1"/>
                </a:solidFill>
                <a:latin typeface="+mn-lt"/>
                <a:ea typeface="ＭＳ Ｐゴシック" pitchFamily="-111" charset="-128"/>
              </a:defRPr>
            </a:lvl9pPr>
          </a:lstStyle>
          <a:p>
            <a:r>
              <a:rPr lang="en-US" sz="1600" dirty="0" smtClean="0"/>
              <a:t>Dan Klein</a:t>
            </a:r>
            <a:endParaRPr lang="en-US" sz="18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Rectangle 2"/>
          <p:cNvSpPr>
            <a:spLocks noGrp="1" noChangeArrowheads="1"/>
          </p:cNvSpPr>
          <p:nvPr>
            <p:ph type="title"/>
          </p:nvPr>
        </p:nvSpPr>
        <p:spPr/>
        <p:txBody>
          <a:bodyPr/>
          <a:lstStyle/>
          <a:p>
            <a:r>
              <a:rPr lang="en-US"/>
              <a:t>Warren Weaver (1947)</a:t>
            </a:r>
          </a:p>
        </p:txBody>
      </p:sp>
      <p:pic>
        <p:nvPicPr>
          <p:cNvPr id="473091" name="Picture 3" descr="Warren Weaver"/>
          <p:cNvPicPr>
            <a:picLocks noChangeAspect="1" noChangeArrowheads="1"/>
          </p:cNvPicPr>
          <p:nvPr/>
        </p:nvPicPr>
        <p:blipFill>
          <a:blip r:embed="rId3"/>
          <a:srcRect/>
          <a:stretch>
            <a:fillRect/>
          </a:stretch>
        </p:blipFill>
        <p:spPr bwMode="auto">
          <a:xfrm>
            <a:off x="3810000" y="1600200"/>
            <a:ext cx="1428750" cy="1790700"/>
          </a:xfrm>
          <a:prstGeom prst="rect">
            <a:avLst/>
          </a:prstGeom>
          <a:noFill/>
        </p:spPr>
      </p:pic>
      <p:sp>
        <p:nvSpPr>
          <p:cNvPr id="473092" name="Text Box 4"/>
          <p:cNvSpPr txBox="1">
            <a:spLocks noChangeArrowheads="1"/>
          </p:cNvSpPr>
          <p:nvPr/>
        </p:nvSpPr>
        <p:spPr bwMode="auto">
          <a:xfrm>
            <a:off x="685800" y="3429000"/>
            <a:ext cx="7924800" cy="3016250"/>
          </a:xfrm>
          <a:prstGeom prst="rect">
            <a:avLst/>
          </a:prstGeom>
          <a:noFill/>
          <a:ln w="9525">
            <a:noFill/>
            <a:miter lim="800000"/>
            <a:headEnd/>
            <a:tailEnd/>
          </a:ln>
          <a:effectLst/>
        </p:spPr>
        <p:txBody>
          <a:bodyPr>
            <a:prstTxWarp prst="textNoShape">
              <a:avLst/>
            </a:prstTxWarp>
            <a:spAutoFit/>
          </a:bodyPr>
          <a:lstStyle/>
          <a:p>
            <a:pPr algn="l"/>
            <a:r>
              <a:rPr lang="en-US" sz="3200">
                <a:latin typeface="Courier New" charset="0"/>
              </a:rPr>
              <a:t> e   he  e      the   </a:t>
            </a:r>
          </a:p>
          <a:p>
            <a:pPr algn="l"/>
            <a:r>
              <a:rPr lang="en-US" sz="3200" b="1">
                <a:latin typeface="Courier New" charset="0"/>
              </a:rPr>
              <a:t>ingcmpnqsnwf cv fpn owoktvcv</a:t>
            </a:r>
          </a:p>
          <a:p>
            <a:pPr algn="l"/>
            <a:r>
              <a:rPr lang="en-US" sz="3200">
                <a:latin typeface="Courier New" charset="0"/>
              </a:rPr>
              <a:t>        e         e         e t</a:t>
            </a:r>
          </a:p>
          <a:p>
            <a:pPr algn="l"/>
            <a:r>
              <a:rPr lang="en-US" sz="3200" b="1">
                <a:latin typeface="Courier New" charset="0"/>
              </a:rPr>
              <a:t>hu ihgzsnwfv rqcffnw cw owgcnwf</a:t>
            </a:r>
          </a:p>
          <a:p>
            <a:pPr algn="l"/>
            <a:r>
              <a:rPr lang="en-US" sz="3200">
                <a:latin typeface="Courier New" charset="0"/>
              </a:rPr>
              <a:t>       e</a:t>
            </a:r>
          </a:p>
          <a:p>
            <a:pPr algn="l"/>
            <a:r>
              <a:rPr lang="en-US" sz="3200" b="1">
                <a:latin typeface="Courier New" charset="0"/>
              </a:rPr>
              <a:t>kowazoanv ...</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5138" name="Rectangle 2"/>
          <p:cNvSpPr>
            <a:spLocks noGrp="1" noChangeArrowheads="1"/>
          </p:cNvSpPr>
          <p:nvPr>
            <p:ph type="title"/>
          </p:nvPr>
        </p:nvSpPr>
        <p:spPr/>
        <p:txBody>
          <a:bodyPr/>
          <a:lstStyle/>
          <a:p>
            <a:r>
              <a:rPr lang="en-US"/>
              <a:t>Warren Weaver (1947)</a:t>
            </a:r>
          </a:p>
        </p:txBody>
      </p:sp>
      <p:pic>
        <p:nvPicPr>
          <p:cNvPr id="475139" name="Picture 3" descr="Warren Weaver"/>
          <p:cNvPicPr>
            <a:picLocks noChangeAspect="1" noChangeArrowheads="1"/>
          </p:cNvPicPr>
          <p:nvPr/>
        </p:nvPicPr>
        <p:blipFill>
          <a:blip r:embed="rId3"/>
          <a:srcRect/>
          <a:stretch>
            <a:fillRect/>
          </a:stretch>
        </p:blipFill>
        <p:spPr bwMode="auto">
          <a:xfrm>
            <a:off x="3810000" y="1600200"/>
            <a:ext cx="1428750" cy="1790700"/>
          </a:xfrm>
          <a:prstGeom prst="rect">
            <a:avLst/>
          </a:prstGeom>
          <a:noFill/>
        </p:spPr>
      </p:pic>
      <p:sp>
        <p:nvSpPr>
          <p:cNvPr id="475140" name="Text Box 4"/>
          <p:cNvSpPr txBox="1">
            <a:spLocks noChangeArrowheads="1"/>
          </p:cNvSpPr>
          <p:nvPr/>
        </p:nvSpPr>
        <p:spPr bwMode="auto">
          <a:xfrm>
            <a:off x="685800" y="3429000"/>
            <a:ext cx="7924800" cy="3016250"/>
          </a:xfrm>
          <a:prstGeom prst="rect">
            <a:avLst/>
          </a:prstGeom>
          <a:noFill/>
          <a:ln w="9525">
            <a:noFill/>
            <a:miter lim="800000"/>
            <a:headEnd/>
            <a:tailEnd/>
          </a:ln>
          <a:effectLst/>
        </p:spPr>
        <p:txBody>
          <a:bodyPr>
            <a:prstTxWarp prst="textNoShape">
              <a:avLst/>
            </a:prstTxWarp>
            <a:spAutoFit/>
          </a:bodyPr>
          <a:lstStyle/>
          <a:p>
            <a:pPr algn="l"/>
            <a:r>
              <a:rPr lang="en-US" sz="3200">
                <a:latin typeface="Courier New" charset="0"/>
              </a:rPr>
              <a:t> e   he  e   of the   </a:t>
            </a:r>
          </a:p>
          <a:p>
            <a:pPr algn="l"/>
            <a:r>
              <a:rPr lang="en-US" sz="3200" b="1">
                <a:latin typeface="Courier New" charset="0"/>
              </a:rPr>
              <a:t>ingcmpnqsnwf cv fpn owoktvcv</a:t>
            </a:r>
          </a:p>
          <a:p>
            <a:pPr algn="l"/>
            <a:r>
              <a:rPr lang="en-US" sz="3200">
                <a:latin typeface="Courier New" charset="0"/>
              </a:rPr>
              <a:t>        e         e         e t</a:t>
            </a:r>
          </a:p>
          <a:p>
            <a:pPr algn="l"/>
            <a:r>
              <a:rPr lang="en-US" sz="3200" b="1">
                <a:latin typeface="Courier New" charset="0"/>
              </a:rPr>
              <a:t>hu ihgzsnwfv rqcffnw cw owgcnwf</a:t>
            </a:r>
          </a:p>
          <a:p>
            <a:pPr algn="l"/>
            <a:r>
              <a:rPr lang="en-US" sz="3200">
                <a:latin typeface="Courier New" charset="0"/>
              </a:rPr>
              <a:t>       e</a:t>
            </a:r>
          </a:p>
          <a:p>
            <a:pPr algn="l"/>
            <a:r>
              <a:rPr lang="en-US" sz="3200" b="1">
                <a:latin typeface="Courier New" charset="0"/>
              </a:rPr>
              <a:t>kowazoanv ...</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p:txBody>
          <a:bodyPr/>
          <a:lstStyle/>
          <a:p>
            <a:r>
              <a:rPr lang="en-US"/>
              <a:t>Warren Weaver (1947)</a:t>
            </a:r>
          </a:p>
        </p:txBody>
      </p:sp>
      <p:pic>
        <p:nvPicPr>
          <p:cNvPr id="477187" name="Picture 3" descr="Warren Weaver"/>
          <p:cNvPicPr>
            <a:picLocks noChangeAspect="1" noChangeArrowheads="1"/>
          </p:cNvPicPr>
          <p:nvPr/>
        </p:nvPicPr>
        <p:blipFill>
          <a:blip r:embed="rId3"/>
          <a:srcRect/>
          <a:stretch>
            <a:fillRect/>
          </a:stretch>
        </p:blipFill>
        <p:spPr bwMode="auto">
          <a:xfrm>
            <a:off x="3810000" y="1600200"/>
            <a:ext cx="1428750" cy="1790700"/>
          </a:xfrm>
          <a:prstGeom prst="rect">
            <a:avLst/>
          </a:prstGeom>
          <a:noFill/>
        </p:spPr>
      </p:pic>
      <p:sp>
        <p:nvSpPr>
          <p:cNvPr id="477188" name="Text Box 4"/>
          <p:cNvSpPr txBox="1">
            <a:spLocks noChangeArrowheads="1"/>
          </p:cNvSpPr>
          <p:nvPr/>
        </p:nvSpPr>
        <p:spPr bwMode="auto">
          <a:xfrm>
            <a:off x="685800" y="3429000"/>
            <a:ext cx="7924800" cy="3016250"/>
          </a:xfrm>
          <a:prstGeom prst="rect">
            <a:avLst/>
          </a:prstGeom>
          <a:noFill/>
          <a:ln w="9525">
            <a:noFill/>
            <a:miter lim="800000"/>
            <a:headEnd/>
            <a:tailEnd/>
          </a:ln>
          <a:effectLst/>
        </p:spPr>
        <p:txBody>
          <a:bodyPr>
            <a:prstTxWarp prst="textNoShape">
              <a:avLst/>
            </a:prstTxWarp>
            <a:spAutoFit/>
          </a:bodyPr>
          <a:lstStyle/>
          <a:p>
            <a:pPr algn="l"/>
            <a:r>
              <a:rPr lang="en-US" sz="3200">
                <a:latin typeface="Courier New" charset="0"/>
              </a:rPr>
              <a:t> e   he  e   of the      fof</a:t>
            </a:r>
          </a:p>
          <a:p>
            <a:pPr algn="l"/>
            <a:r>
              <a:rPr lang="en-US" sz="3200" b="1">
                <a:latin typeface="Courier New" charset="0"/>
              </a:rPr>
              <a:t>ingcmpnqsnwf cv fpn owoktvcv</a:t>
            </a:r>
          </a:p>
          <a:p>
            <a:pPr algn="l"/>
            <a:r>
              <a:rPr lang="en-US" sz="3200">
                <a:latin typeface="Courier New" charset="0"/>
              </a:rPr>
              <a:t>        e  f   o  e  o     oe t</a:t>
            </a:r>
          </a:p>
          <a:p>
            <a:pPr algn="l"/>
            <a:r>
              <a:rPr lang="en-US" sz="3200" b="1">
                <a:latin typeface="Courier New" charset="0"/>
              </a:rPr>
              <a:t>hu ihgzsnwfv rqcffnw cw owgcnwf</a:t>
            </a:r>
          </a:p>
          <a:p>
            <a:pPr algn="l"/>
            <a:r>
              <a:rPr lang="en-US" sz="3200">
                <a:latin typeface="Courier New" charset="0"/>
              </a:rPr>
              <a:t>       ef</a:t>
            </a:r>
          </a:p>
          <a:p>
            <a:pPr algn="l"/>
            <a:r>
              <a:rPr lang="en-US" sz="3200" b="1">
                <a:latin typeface="Courier New" charset="0"/>
              </a:rPr>
              <a:t>kowazoanv ...</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p:txBody>
          <a:bodyPr/>
          <a:lstStyle/>
          <a:p>
            <a:r>
              <a:rPr lang="en-US"/>
              <a:t>Warren Weaver (1947)</a:t>
            </a:r>
          </a:p>
        </p:txBody>
      </p:sp>
      <p:pic>
        <p:nvPicPr>
          <p:cNvPr id="479235" name="Picture 3" descr="Warren Weaver"/>
          <p:cNvPicPr>
            <a:picLocks noChangeAspect="1" noChangeArrowheads="1"/>
          </p:cNvPicPr>
          <p:nvPr/>
        </p:nvPicPr>
        <p:blipFill>
          <a:blip r:embed="rId3"/>
          <a:srcRect/>
          <a:stretch>
            <a:fillRect/>
          </a:stretch>
        </p:blipFill>
        <p:spPr bwMode="auto">
          <a:xfrm>
            <a:off x="3810000" y="1600200"/>
            <a:ext cx="1428750" cy="1790700"/>
          </a:xfrm>
          <a:prstGeom prst="rect">
            <a:avLst/>
          </a:prstGeom>
          <a:noFill/>
        </p:spPr>
      </p:pic>
      <p:sp>
        <p:nvSpPr>
          <p:cNvPr id="479236" name="Text Box 4"/>
          <p:cNvSpPr txBox="1">
            <a:spLocks noChangeArrowheads="1"/>
          </p:cNvSpPr>
          <p:nvPr/>
        </p:nvSpPr>
        <p:spPr bwMode="auto">
          <a:xfrm>
            <a:off x="685800" y="3429000"/>
            <a:ext cx="7924800" cy="3016250"/>
          </a:xfrm>
          <a:prstGeom prst="rect">
            <a:avLst/>
          </a:prstGeom>
          <a:noFill/>
          <a:ln w="9525">
            <a:noFill/>
            <a:miter lim="800000"/>
            <a:headEnd/>
            <a:tailEnd/>
          </a:ln>
          <a:effectLst/>
        </p:spPr>
        <p:txBody>
          <a:bodyPr>
            <a:prstTxWarp prst="textNoShape">
              <a:avLst/>
            </a:prstTxWarp>
            <a:spAutoFit/>
          </a:bodyPr>
          <a:lstStyle/>
          <a:p>
            <a:pPr algn="l"/>
            <a:r>
              <a:rPr lang="en-US" sz="3200">
                <a:latin typeface="Courier New" charset="0"/>
              </a:rPr>
              <a:t> e   he  e   of the</a:t>
            </a:r>
          </a:p>
          <a:p>
            <a:pPr algn="l"/>
            <a:r>
              <a:rPr lang="en-US" sz="3200" b="1">
                <a:latin typeface="Courier New" charset="0"/>
              </a:rPr>
              <a:t>ingcmpnqsnwf cv fpn owoktvcv</a:t>
            </a:r>
          </a:p>
          <a:p>
            <a:pPr algn="l"/>
            <a:r>
              <a:rPr lang="en-US" sz="3200">
                <a:latin typeface="Courier New" charset="0"/>
              </a:rPr>
              <a:t>        e         e         e t</a:t>
            </a:r>
          </a:p>
          <a:p>
            <a:pPr algn="l"/>
            <a:r>
              <a:rPr lang="en-US" sz="3200" b="1">
                <a:latin typeface="Courier New" charset="0"/>
              </a:rPr>
              <a:t>hu ihgzsnwfv rqcffnw cw owgcnwf</a:t>
            </a:r>
          </a:p>
          <a:p>
            <a:pPr algn="l"/>
            <a:r>
              <a:rPr lang="en-US" sz="3200">
                <a:latin typeface="Courier New" charset="0"/>
              </a:rPr>
              <a:t>       e</a:t>
            </a:r>
          </a:p>
          <a:p>
            <a:pPr algn="l"/>
            <a:r>
              <a:rPr lang="en-US" sz="3200" b="1">
                <a:latin typeface="Courier New" charset="0"/>
              </a:rPr>
              <a:t>kowazoanv ...</a:t>
            </a:r>
          </a:p>
        </p:txBody>
      </p:sp>
      <p:sp>
        <p:nvSpPr>
          <p:cNvPr id="479237" name="Line 5"/>
          <p:cNvSpPr>
            <a:spLocks noChangeShapeType="1"/>
          </p:cNvSpPr>
          <p:nvPr/>
        </p:nvSpPr>
        <p:spPr bwMode="auto">
          <a:xfrm>
            <a:off x="3886200" y="3505200"/>
            <a:ext cx="609600" cy="457200"/>
          </a:xfrm>
          <a:prstGeom prst="line">
            <a:avLst/>
          </a:prstGeom>
          <a:noFill/>
          <a:ln w="57150">
            <a:solidFill>
              <a:schemeClr val="tx1"/>
            </a:solidFill>
            <a:round/>
            <a:headEnd/>
            <a:tailEnd/>
          </a:ln>
          <a:effectLst/>
        </p:spPr>
        <p:txBody>
          <a:bodyPr>
            <a:prstTxWarp prst="textNoShape">
              <a:avLst/>
            </a:prstTxWarp>
          </a:bodyPr>
          <a:lstStyle/>
          <a:p>
            <a:endParaRPr lang="en-US"/>
          </a:p>
        </p:txBody>
      </p:sp>
      <p:sp>
        <p:nvSpPr>
          <p:cNvPr id="479238" name="Line 6"/>
          <p:cNvSpPr>
            <a:spLocks noChangeShapeType="1"/>
          </p:cNvSpPr>
          <p:nvPr/>
        </p:nvSpPr>
        <p:spPr bwMode="auto">
          <a:xfrm flipV="1">
            <a:off x="3810000" y="3581400"/>
            <a:ext cx="762000" cy="228600"/>
          </a:xfrm>
          <a:prstGeom prst="line">
            <a:avLst/>
          </a:prstGeom>
          <a:noFill/>
          <a:ln w="57150">
            <a:solidFill>
              <a:schemeClr val="tx1"/>
            </a:solidFill>
            <a:round/>
            <a:headEnd/>
            <a:tailEnd/>
          </a:ln>
          <a:effectLst/>
        </p:spPr>
        <p:txBody>
          <a:bodyP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2" name="Rectangle 2"/>
          <p:cNvSpPr>
            <a:spLocks noGrp="1" noChangeArrowheads="1"/>
          </p:cNvSpPr>
          <p:nvPr>
            <p:ph type="title"/>
          </p:nvPr>
        </p:nvSpPr>
        <p:spPr/>
        <p:txBody>
          <a:bodyPr/>
          <a:lstStyle/>
          <a:p>
            <a:r>
              <a:rPr lang="en-US"/>
              <a:t>Warren Weaver (1947)</a:t>
            </a:r>
          </a:p>
        </p:txBody>
      </p:sp>
      <p:pic>
        <p:nvPicPr>
          <p:cNvPr id="552963" name="Picture 3" descr="Warren Weaver"/>
          <p:cNvPicPr>
            <a:picLocks noChangeAspect="1" noChangeArrowheads="1"/>
          </p:cNvPicPr>
          <p:nvPr/>
        </p:nvPicPr>
        <p:blipFill>
          <a:blip r:embed="rId3"/>
          <a:srcRect/>
          <a:stretch>
            <a:fillRect/>
          </a:stretch>
        </p:blipFill>
        <p:spPr bwMode="auto">
          <a:xfrm>
            <a:off x="3810000" y="1600200"/>
            <a:ext cx="1428750" cy="1790700"/>
          </a:xfrm>
          <a:prstGeom prst="rect">
            <a:avLst/>
          </a:prstGeom>
          <a:noFill/>
        </p:spPr>
      </p:pic>
      <p:sp>
        <p:nvSpPr>
          <p:cNvPr id="552964" name="Text Box 4"/>
          <p:cNvSpPr txBox="1">
            <a:spLocks noChangeArrowheads="1"/>
          </p:cNvSpPr>
          <p:nvPr/>
        </p:nvSpPr>
        <p:spPr bwMode="auto">
          <a:xfrm>
            <a:off x="685800" y="3429000"/>
            <a:ext cx="7924800" cy="3016250"/>
          </a:xfrm>
          <a:prstGeom prst="rect">
            <a:avLst/>
          </a:prstGeom>
          <a:noFill/>
          <a:ln w="9525">
            <a:noFill/>
            <a:miter lim="800000"/>
            <a:headEnd/>
            <a:tailEnd/>
          </a:ln>
          <a:effectLst/>
        </p:spPr>
        <p:txBody>
          <a:bodyPr>
            <a:prstTxWarp prst="textNoShape">
              <a:avLst/>
            </a:prstTxWarp>
            <a:spAutoFit/>
          </a:bodyPr>
          <a:lstStyle/>
          <a:p>
            <a:pPr algn="l"/>
            <a:r>
              <a:rPr lang="en-US" sz="3200">
                <a:latin typeface="Courier New" charset="0"/>
              </a:rPr>
              <a:t> e   he  e   is the      sis</a:t>
            </a:r>
          </a:p>
          <a:p>
            <a:pPr algn="l"/>
            <a:r>
              <a:rPr lang="en-US" sz="3200" b="1">
                <a:latin typeface="Courier New" charset="0"/>
              </a:rPr>
              <a:t>ingcmpnqsnwf cv fpn owoktvcv</a:t>
            </a:r>
          </a:p>
          <a:p>
            <a:pPr algn="l"/>
            <a:r>
              <a:rPr lang="en-US" sz="3200">
                <a:latin typeface="Courier New" charset="0"/>
              </a:rPr>
              <a:t>        e  s   i  e  i     ie t</a:t>
            </a:r>
          </a:p>
          <a:p>
            <a:pPr algn="l"/>
            <a:r>
              <a:rPr lang="en-US" sz="3200" b="1">
                <a:latin typeface="Courier New" charset="0"/>
              </a:rPr>
              <a:t>hu ihgzsnwfv rqcffnw cw owgcnwf</a:t>
            </a:r>
          </a:p>
          <a:p>
            <a:pPr algn="l"/>
            <a:r>
              <a:rPr lang="en-US" sz="3200">
                <a:latin typeface="Courier New" charset="0"/>
              </a:rPr>
              <a:t>       es</a:t>
            </a:r>
          </a:p>
          <a:p>
            <a:pPr algn="l"/>
            <a:r>
              <a:rPr lang="en-US" sz="3200" b="1">
                <a:latin typeface="Courier New" charset="0"/>
              </a:rPr>
              <a:t>kowazoanv ...</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2" name="Rectangle 2"/>
          <p:cNvSpPr>
            <a:spLocks noGrp="1" noChangeArrowheads="1"/>
          </p:cNvSpPr>
          <p:nvPr>
            <p:ph type="title"/>
          </p:nvPr>
        </p:nvSpPr>
        <p:spPr/>
        <p:txBody>
          <a:bodyPr/>
          <a:lstStyle/>
          <a:p>
            <a:r>
              <a:rPr lang="en-US"/>
              <a:t>Warren Weaver (1947)</a:t>
            </a:r>
          </a:p>
        </p:txBody>
      </p:sp>
      <p:pic>
        <p:nvPicPr>
          <p:cNvPr id="481283" name="Picture 3" descr="Warren Weaver"/>
          <p:cNvPicPr>
            <a:picLocks noChangeAspect="1" noChangeArrowheads="1"/>
          </p:cNvPicPr>
          <p:nvPr/>
        </p:nvPicPr>
        <p:blipFill>
          <a:blip r:embed="rId3"/>
          <a:srcRect/>
          <a:stretch>
            <a:fillRect/>
          </a:stretch>
        </p:blipFill>
        <p:spPr bwMode="auto">
          <a:xfrm>
            <a:off x="3810000" y="1600200"/>
            <a:ext cx="1428750" cy="1790700"/>
          </a:xfrm>
          <a:prstGeom prst="rect">
            <a:avLst/>
          </a:prstGeom>
          <a:noFill/>
        </p:spPr>
      </p:pic>
      <p:sp>
        <p:nvSpPr>
          <p:cNvPr id="481284" name="Text Box 4"/>
          <p:cNvSpPr txBox="1">
            <a:spLocks noChangeArrowheads="1"/>
          </p:cNvSpPr>
          <p:nvPr/>
        </p:nvSpPr>
        <p:spPr bwMode="auto">
          <a:xfrm>
            <a:off x="685800" y="3429000"/>
            <a:ext cx="7924800" cy="3016250"/>
          </a:xfrm>
          <a:prstGeom prst="rect">
            <a:avLst/>
          </a:prstGeom>
          <a:noFill/>
          <a:ln w="9525">
            <a:noFill/>
            <a:miter lim="800000"/>
            <a:headEnd/>
            <a:tailEnd/>
          </a:ln>
          <a:effectLst/>
        </p:spPr>
        <p:txBody>
          <a:bodyPr>
            <a:prstTxWarp prst="textNoShape">
              <a:avLst/>
            </a:prstTxWarp>
            <a:spAutoFit/>
          </a:bodyPr>
          <a:lstStyle/>
          <a:p>
            <a:pPr algn="l"/>
            <a:r>
              <a:rPr lang="en-US" sz="3200">
                <a:latin typeface="Courier New" charset="0"/>
              </a:rPr>
              <a:t>decipherment is the analysis</a:t>
            </a:r>
          </a:p>
          <a:p>
            <a:pPr algn="l"/>
            <a:r>
              <a:rPr lang="en-US" sz="3200" b="1">
                <a:latin typeface="Courier New" charset="0"/>
              </a:rPr>
              <a:t>ingcmpnqsnwf cv fpn owoktvcv</a:t>
            </a:r>
          </a:p>
          <a:p>
            <a:pPr algn="l"/>
            <a:r>
              <a:rPr lang="en-US" sz="3200">
                <a:latin typeface="Courier New" charset="0"/>
              </a:rPr>
              <a:t>of documents written in ancient</a:t>
            </a:r>
          </a:p>
          <a:p>
            <a:pPr algn="l"/>
            <a:r>
              <a:rPr lang="en-US" sz="3200" b="1">
                <a:latin typeface="Courier New" charset="0"/>
              </a:rPr>
              <a:t>hu ihgzsnwfv rqcffnw cw owgcnwf</a:t>
            </a:r>
          </a:p>
          <a:p>
            <a:pPr algn="l"/>
            <a:r>
              <a:rPr lang="en-US" sz="3200">
                <a:latin typeface="Courier New" charset="0"/>
              </a:rPr>
              <a:t>languages ...</a:t>
            </a:r>
          </a:p>
          <a:p>
            <a:pPr algn="l"/>
            <a:r>
              <a:rPr lang="en-US" sz="3200" b="1">
                <a:latin typeface="Courier New" charset="0"/>
              </a:rPr>
              <a:t>kowazoanv ...</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2"/>
          <p:cNvSpPr>
            <a:spLocks noGrp="1" noChangeArrowheads="1"/>
          </p:cNvSpPr>
          <p:nvPr>
            <p:ph type="title"/>
          </p:nvPr>
        </p:nvSpPr>
        <p:spPr/>
        <p:txBody>
          <a:bodyPr/>
          <a:lstStyle/>
          <a:p>
            <a:r>
              <a:rPr lang="en-US"/>
              <a:t>Warren Weaver (1947)</a:t>
            </a:r>
          </a:p>
        </p:txBody>
      </p:sp>
      <p:pic>
        <p:nvPicPr>
          <p:cNvPr id="485379" name="Picture 3" descr="Warren Weaver"/>
          <p:cNvPicPr>
            <a:picLocks noChangeAspect="1" noChangeArrowheads="1"/>
          </p:cNvPicPr>
          <p:nvPr/>
        </p:nvPicPr>
        <p:blipFill>
          <a:blip r:embed="rId3"/>
          <a:srcRect/>
          <a:stretch>
            <a:fillRect/>
          </a:stretch>
        </p:blipFill>
        <p:spPr bwMode="auto">
          <a:xfrm>
            <a:off x="1752600" y="4495800"/>
            <a:ext cx="1428750" cy="1790700"/>
          </a:xfrm>
          <a:prstGeom prst="rect">
            <a:avLst/>
          </a:prstGeom>
          <a:noFill/>
        </p:spPr>
      </p:pic>
      <p:sp>
        <p:nvSpPr>
          <p:cNvPr id="485383" name="AutoShape 7"/>
          <p:cNvSpPr>
            <a:spLocks noChangeArrowheads="1"/>
          </p:cNvSpPr>
          <p:nvPr/>
        </p:nvSpPr>
        <p:spPr bwMode="auto">
          <a:xfrm>
            <a:off x="3429000" y="1447800"/>
            <a:ext cx="5562600" cy="3124200"/>
          </a:xfrm>
          <a:prstGeom prst="cloudCallout">
            <a:avLst>
              <a:gd name="adj1" fmla="val -51856"/>
              <a:gd name="adj2" fmla="val 55384"/>
            </a:avLst>
          </a:prstGeom>
          <a:solidFill>
            <a:schemeClr val="accent1"/>
          </a:solidFill>
          <a:ln w="9525">
            <a:solidFill>
              <a:schemeClr val="tx1"/>
            </a:solidFill>
            <a:round/>
            <a:headEnd/>
            <a:tailEnd/>
          </a:ln>
          <a:effectLst/>
        </p:spPr>
        <p:txBody>
          <a:bodyPr>
            <a:prstTxWarp prst="textNoShape">
              <a:avLst/>
            </a:prstTxWarp>
          </a:bodyPr>
          <a:lstStyle/>
          <a:p>
            <a:r>
              <a:rPr lang="en-US" sz="2400">
                <a:latin typeface="Times New Roman" charset="0"/>
              </a:rPr>
              <a:t>The non-Turkish guy next to me is even deciphering Turkish!  All he needs is a statistical table of letter-pair frequencies in Turkish …</a:t>
            </a:r>
          </a:p>
          <a:p>
            <a:endParaRPr lang="en-US" sz="2400"/>
          </a:p>
        </p:txBody>
      </p:sp>
      <p:sp>
        <p:nvSpPr>
          <p:cNvPr id="485384" name="Text Box 8"/>
          <p:cNvSpPr txBox="1">
            <a:spLocks noChangeArrowheads="1"/>
          </p:cNvSpPr>
          <p:nvPr/>
        </p:nvSpPr>
        <p:spPr bwMode="auto">
          <a:xfrm>
            <a:off x="5200650" y="5067300"/>
            <a:ext cx="3041650" cy="641350"/>
          </a:xfrm>
          <a:prstGeom prst="rect">
            <a:avLst/>
          </a:prstGeom>
          <a:noFill/>
          <a:ln w="9525">
            <a:noFill/>
            <a:miter lim="800000"/>
            <a:headEnd/>
            <a:tailEnd/>
          </a:ln>
          <a:effectLst/>
        </p:spPr>
        <p:txBody>
          <a:bodyPr wrap="none">
            <a:prstTxWarp prst="textNoShape">
              <a:avLst/>
            </a:prstTxWarp>
            <a:spAutoFit/>
          </a:bodyPr>
          <a:lstStyle/>
          <a:p>
            <a:pPr algn="l"/>
            <a:r>
              <a:rPr lang="en-US">
                <a:latin typeface="Times New Roman" charset="0"/>
              </a:rPr>
              <a:t>Collected mechanically from a</a:t>
            </a:r>
          </a:p>
          <a:p>
            <a:pPr algn="l"/>
            <a:r>
              <a:rPr lang="en-US">
                <a:latin typeface="Times New Roman" charset="0"/>
              </a:rPr>
              <a:t>Turkish body of text, or </a:t>
            </a:r>
            <a:r>
              <a:rPr lang="en-US" i="1">
                <a:latin typeface="Times New Roman" charset="0"/>
              </a:rPr>
              <a:t>corpus</a:t>
            </a:r>
          </a:p>
        </p:txBody>
      </p:sp>
      <p:sp>
        <p:nvSpPr>
          <p:cNvPr id="485385" name="Line 9"/>
          <p:cNvSpPr>
            <a:spLocks noChangeShapeType="1"/>
          </p:cNvSpPr>
          <p:nvPr/>
        </p:nvSpPr>
        <p:spPr bwMode="auto">
          <a:xfrm flipH="1" flipV="1">
            <a:off x="5715000" y="3886200"/>
            <a:ext cx="762000" cy="11430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85386" name="AutoShape 10"/>
          <p:cNvSpPr>
            <a:spLocks noChangeArrowheads="1"/>
          </p:cNvSpPr>
          <p:nvPr/>
        </p:nvSpPr>
        <p:spPr bwMode="auto">
          <a:xfrm flipH="1">
            <a:off x="76200" y="1828800"/>
            <a:ext cx="3200400" cy="2133600"/>
          </a:xfrm>
          <a:prstGeom prst="cloudCallout">
            <a:avLst>
              <a:gd name="adj1" fmla="val -27185"/>
              <a:gd name="adj2" fmla="val 71204"/>
            </a:avLst>
          </a:prstGeom>
          <a:solidFill>
            <a:schemeClr val="accent1"/>
          </a:solidFill>
          <a:ln w="9525">
            <a:solidFill>
              <a:schemeClr val="tx1"/>
            </a:solidFill>
            <a:round/>
            <a:headEnd/>
            <a:tailEnd/>
          </a:ln>
          <a:effectLst/>
        </p:spPr>
        <p:txBody>
          <a:bodyPr>
            <a:prstTxWarp prst="textNoShape">
              <a:avLst/>
            </a:prstTxWarp>
          </a:bodyPr>
          <a:lstStyle/>
          <a:p>
            <a:endParaRPr lang="en-US"/>
          </a:p>
        </p:txBody>
      </p:sp>
      <p:sp>
        <p:nvSpPr>
          <p:cNvPr id="485388" name="Text Box 12"/>
          <p:cNvSpPr txBox="1">
            <a:spLocks noChangeArrowheads="1"/>
          </p:cNvSpPr>
          <p:nvPr/>
        </p:nvSpPr>
        <p:spPr bwMode="auto">
          <a:xfrm>
            <a:off x="725488" y="2403475"/>
            <a:ext cx="1974850" cy="822325"/>
          </a:xfrm>
          <a:prstGeom prst="rect">
            <a:avLst/>
          </a:prstGeom>
          <a:noFill/>
          <a:ln w="9525">
            <a:noFill/>
            <a:miter lim="800000"/>
            <a:headEnd/>
            <a:tailEnd/>
          </a:ln>
          <a:effectLst/>
        </p:spPr>
        <p:txBody>
          <a:bodyPr wrap="none">
            <a:prstTxWarp prst="textNoShape">
              <a:avLst/>
            </a:prstTxWarp>
            <a:spAutoFit/>
          </a:bodyPr>
          <a:lstStyle/>
          <a:p>
            <a:r>
              <a:rPr lang="en-US" sz="2400">
                <a:latin typeface="Times New Roman" charset="0"/>
              </a:rPr>
              <a:t>Can this be</a:t>
            </a:r>
          </a:p>
          <a:p>
            <a:r>
              <a:rPr lang="en-US" sz="2400">
                <a:latin typeface="Times New Roman" charset="0"/>
              </a:rPr>
              <a:t>computerized?</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70" name="Text Box 2"/>
          <p:cNvSpPr txBox="1">
            <a:spLocks noChangeArrowheads="1"/>
          </p:cNvSpPr>
          <p:nvPr/>
        </p:nvSpPr>
        <p:spPr bwMode="auto">
          <a:xfrm>
            <a:off x="2667000" y="381000"/>
            <a:ext cx="6172200" cy="2654300"/>
          </a:xfrm>
          <a:prstGeom prst="rect">
            <a:avLst/>
          </a:prstGeom>
          <a:noFill/>
          <a:ln w="9525">
            <a:noFill/>
            <a:miter lim="800000"/>
            <a:headEnd/>
            <a:tailEnd/>
          </a:ln>
          <a:effectLst/>
        </p:spPr>
        <p:txBody>
          <a:bodyPr>
            <a:prstTxWarp prst="textNoShape">
              <a:avLst/>
            </a:prstTxWarp>
            <a:spAutoFit/>
          </a:bodyPr>
          <a:lstStyle/>
          <a:p>
            <a:pPr algn="l" eaLnBrk="0" hangingPunct="0"/>
            <a:r>
              <a:rPr lang="en-US" sz="2800">
                <a:latin typeface="Times New Roman" charset="0"/>
              </a:rPr>
              <a:t>“When I look at an article in Russian, I say: this is really written in English, but it has been coded in some strange symbols.  I will now proceed to decode.”</a:t>
            </a:r>
          </a:p>
          <a:p>
            <a:pPr algn="l" eaLnBrk="0" hangingPunct="0"/>
            <a:r>
              <a:rPr lang="en-US" sz="2800">
                <a:latin typeface="Times New Roman" charset="0"/>
              </a:rPr>
              <a:t>	- Warren Weaver, March 1947</a:t>
            </a:r>
          </a:p>
          <a:p>
            <a:pPr algn="l" eaLnBrk="0" hangingPunct="0"/>
            <a:endParaRPr lang="en-US" sz="2800">
              <a:latin typeface="Times New Roman" charset="0"/>
            </a:endParaRPr>
          </a:p>
        </p:txBody>
      </p:sp>
      <p:pic>
        <p:nvPicPr>
          <p:cNvPr id="442371" name="Picture 3" descr="Warren Weaver"/>
          <p:cNvPicPr>
            <a:picLocks noChangeAspect="1" noChangeArrowheads="1"/>
          </p:cNvPicPr>
          <p:nvPr/>
        </p:nvPicPr>
        <p:blipFill>
          <a:blip r:embed="rId3"/>
          <a:srcRect/>
          <a:stretch>
            <a:fillRect/>
          </a:stretch>
        </p:blipFill>
        <p:spPr bwMode="auto">
          <a:xfrm>
            <a:off x="685800" y="457200"/>
            <a:ext cx="1884363" cy="23622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0" name="Text Box 2"/>
          <p:cNvSpPr txBox="1">
            <a:spLocks noChangeArrowheads="1"/>
          </p:cNvSpPr>
          <p:nvPr/>
        </p:nvSpPr>
        <p:spPr bwMode="auto">
          <a:xfrm>
            <a:off x="2667000" y="381000"/>
            <a:ext cx="6172200" cy="6070600"/>
          </a:xfrm>
          <a:prstGeom prst="rect">
            <a:avLst/>
          </a:prstGeom>
          <a:noFill/>
          <a:ln w="9525">
            <a:noFill/>
            <a:miter lim="800000"/>
            <a:headEnd/>
            <a:tailEnd/>
          </a:ln>
          <a:effectLst/>
        </p:spPr>
        <p:txBody>
          <a:bodyPr>
            <a:prstTxWarp prst="textNoShape">
              <a:avLst/>
            </a:prstTxWarp>
            <a:spAutoFit/>
          </a:bodyPr>
          <a:lstStyle/>
          <a:p>
            <a:pPr algn="l" eaLnBrk="0" hangingPunct="0"/>
            <a:r>
              <a:rPr lang="en-US" sz="2800">
                <a:latin typeface="Times New Roman" charset="0"/>
              </a:rPr>
              <a:t>“When I look at an article in Russian, I say: this is really written in English, but it has been coded in some strange symbols.  I will now proceed to decode.”</a:t>
            </a:r>
          </a:p>
          <a:p>
            <a:pPr algn="l" eaLnBrk="0" hangingPunct="0"/>
            <a:r>
              <a:rPr lang="en-US" sz="2800">
                <a:latin typeface="Times New Roman" charset="0"/>
              </a:rPr>
              <a:t>	- Warren Weaver, March 1947</a:t>
            </a:r>
          </a:p>
          <a:p>
            <a:pPr algn="l" eaLnBrk="0" hangingPunct="0"/>
            <a:endParaRPr lang="en-US" sz="2800">
              <a:latin typeface="Times New Roman" charset="0"/>
            </a:endParaRPr>
          </a:p>
          <a:p>
            <a:pPr algn="l" eaLnBrk="0" hangingPunct="0"/>
            <a:endParaRPr lang="en-US" sz="2800">
              <a:latin typeface="Times New Roman" charset="0"/>
            </a:endParaRPr>
          </a:p>
          <a:p>
            <a:pPr algn="l" eaLnBrk="0" hangingPunct="0"/>
            <a:r>
              <a:rPr lang="en-US" sz="2800">
                <a:latin typeface="Times New Roman" charset="0"/>
              </a:rPr>
              <a:t>“... as to the problem of mechanical translation, I frankly am afraid that the [semantic] boundaries of words in different languages are too vague ... to make any quasi-mechanical translation scheme very hopeful.”</a:t>
            </a:r>
          </a:p>
          <a:p>
            <a:pPr algn="l" eaLnBrk="0" hangingPunct="0"/>
            <a:r>
              <a:rPr lang="en-US" sz="2800">
                <a:latin typeface="Times New Roman" charset="0"/>
              </a:rPr>
              <a:t>	- Norbert Wiener, April 1947</a:t>
            </a:r>
          </a:p>
        </p:txBody>
      </p:sp>
      <p:pic>
        <p:nvPicPr>
          <p:cNvPr id="555011" name="Picture 3" descr="Warren Weaver"/>
          <p:cNvPicPr>
            <a:picLocks noChangeAspect="1" noChangeArrowheads="1"/>
          </p:cNvPicPr>
          <p:nvPr/>
        </p:nvPicPr>
        <p:blipFill>
          <a:blip r:embed="rId3"/>
          <a:srcRect/>
          <a:stretch>
            <a:fillRect/>
          </a:stretch>
        </p:blipFill>
        <p:spPr bwMode="auto">
          <a:xfrm>
            <a:off x="685800" y="457200"/>
            <a:ext cx="1884363" cy="2362200"/>
          </a:xfrm>
          <a:prstGeom prst="rect">
            <a:avLst/>
          </a:prstGeom>
          <a:noFill/>
        </p:spPr>
      </p:pic>
      <p:pic>
        <p:nvPicPr>
          <p:cNvPr id="555012" name="Picture 4" descr="prec011f0"/>
          <p:cNvPicPr>
            <a:picLocks noChangeAspect="1" noChangeArrowheads="1"/>
          </p:cNvPicPr>
          <p:nvPr/>
        </p:nvPicPr>
        <p:blipFill>
          <a:blip r:embed="rId4"/>
          <a:srcRect/>
          <a:stretch>
            <a:fillRect/>
          </a:stretch>
        </p:blipFill>
        <p:spPr bwMode="auto">
          <a:xfrm>
            <a:off x="685800" y="3657600"/>
            <a:ext cx="1862138" cy="25908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12938"/>
            <a:ext cx="4800600" cy="425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Title 1"/>
          <p:cNvSpPr>
            <a:spLocks noGrp="1"/>
          </p:cNvSpPr>
          <p:nvPr>
            <p:ph type="title"/>
          </p:nvPr>
        </p:nvSpPr>
        <p:spPr/>
        <p:txBody>
          <a:bodyPr/>
          <a:lstStyle/>
          <a:p>
            <a:pPr eaLnBrk="1" hangingPunct="1"/>
            <a:r>
              <a:rPr lang="en-US">
                <a:latin typeface="Arial" charset="0"/>
              </a:rPr>
              <a:t>Levels of Transfer</a:t>
            </a:r>
          </a:p>
        </p:txBody>
      </p:sp>
      <p:pic>
        <p:nvPicPr>
          <p:cNvPr id="25604" name="Picture 2"/>
          <p:cNvPicPr>
            <a:picLocks noChangeAspect="1" noChangeArrowheads="1"/>
          </p:cNvPicPr>
          <p:nvPr/>
        </p:nvPicPr>
        <p:blipFill>
          <a:blip r:embed="rId3">
            <a:extLst>
              <a:ext uri="{28A0092B-C50C-407E-A947-70E740481C1C}">
                <a14:useLocalDpi xmlns:a14="http://schemas.microsoft.com/office/drawing/2010/main" val="0"/>
              </a:ext>
            </a:extLst>
          </a:blip>
          <a:srcRect l="49500" r="2911"/>
          <a:stretch>
            <a:fillRect/>
          </a:stretch>
        </p:blipFill>
        <p:spPr bwMode="auto">
          <a:xfrm>
            <a:off x="6629400" y="5105400"/>
            <a:ext cx="2490788"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3"/>
          <p:cNvPicPr>
            <a:picLocks noChangeAspect="1" noChangeArrowheads="1"/>
          </p:cNvPicPr>
          <p:nvPr/>
        </p:nvPicPr>
        <p:blipFill>
          <a:blip r:embed="rId4">
            <a:extLst>
              <a:ext uri="{28A0092B-C50C-407E-A947-70E740481C1C}">
                <a14:useLocalDpi xmlns:a14="http://schemas.microsoft.com/office/drawing/2010/main" val="0"/>
              </a:ext>
            </a:extLst>
          </a:blip>
          <a:srcRect l="51765"/>
          <a:stretch>
            <a:fillRect/>
          </a:stretch>
        </p:blipFill>
        <p:spPr bwMode="auto">
          <a:xfrm>
            <a:off x="6553200" y="3581400"/>
            <a:ext cx="23431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6"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67200" y="1752600"/>
            <a:ext cx="4567238"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7" name="Picture 2"/>
          <p:cNvPicPr>
            <a:picLocks noChangeAspect="1" noChangeArrowheads="1"/>
          </p:cNvPicPr>
          <p:nvPr/>
        </p:nvPicPr>
        <p:blipFill>
          <a:blip r:embed="rId3">
            <a:extLst>
              <a:ext uri="{28A0092B-C50C-407E-A947-70E740481C1C}">
                <a14:useLocalDpi xmlns:a14="http://schemas.microsoft.com/office/drawing/2010/main" val="0"/>
              </a:ext>
            </a:extLst>
          </a:blip>
          <a:srcRect r="65514"/>
          <a:stretch>
            <a:fillRect/>
          </a:stretch>
        </p:blipFill>
        <p:spPr bwMode="auto">
          <a:xfrm>
            <a:off x="4900613" y="5043488"/>
            <a:ext cx="1804987"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8" name="Picture 3"/>
          <p:cNvPicPr>
            <a:picLocks noChangeAspect="1" noChangeArrowheads="1"/>
          </p:cNvPicPr>
          <p:nvPr/>
        </p:nvPicPr>
        <p:blipFill>
          <a:blip r:embed="rId4">
            <a:extLst>
              <a:ext uri="{28A0092B-C50C-407E-A947-70E740481C1C}">
                <a14:useLocalDpi xmlns:a14="http://schemas.microsoft.com/office/drawing/2010/main" val="0"/>
              </a:ext>
            </a:extLst>
          </a:blip>
          <a:srcRect t="10001" r="65491"/>
          <a:stretch>
            <a:fillRect/>
          </a:stretch>
        </p:blipFill>
        <p:spPr bwMode="auto">
          <a:xfrm>
            <a:off x="4800600" y="3581400"/>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Arrow Connector 10"/>
          <p:cNvCxnSpPr/>
          <p:nvPr/>
        </p:nvCxnSpPr>
        <p:spPr>
          <a:xfrm rot="5400000" flipH="1" flipV="1">
            <a:off x="3962400" y="3048000"/>
            <a:ext cx="1143000" cy="68580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4572000" y="4419600"/>
            <a:ext cx="914400" cy="38100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4648200" y="5410200"/>
            <a:ext cx="228600" cy="7620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820030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a:t>
            </a:r>
            <a:endParaRPr lang="en-US" dirty="0"/>
          </a:p>
        </p:txBody>
      </p:sp>
      <p:sp>
        <p:nvSpPr>
          <p:cNvPr id="3" name="Content Placeholder 2"/>
          <p:cNvSpPr>
            <a:spLocks noGrp="1"/>
          </p:cNvSpPr>
          <p:nvPr>
            <p:ph idx="1"/>
          </p:nvPr>
        </p:nvSpPr>
        <p:spPr/>
        <p:txBody>
          <a:bodyPr/>
          <a:lstStyle/>
          <a:p>
            <a:pPr marL="0" indent="0">
              <a:buNone/>
            </a:pPr>
            <a:r>
              <a:rPr lang="en-US" sz="2400" dirty="0" smtClean="0"/>
              <a:t>Assignment 5</a:t>
            </a:r>
          </a:p>
          <a:p>
            <a:pPr marL="0" indent="0">
              <a:buNone/>
            </a:pPr>
            <a:endParaRPr lang="en-US" sz="2400" dirty="0"/>
          </a:p>
          <a:p>
            <a:pPr marL="0" indent="0">
              <a:buNone/>
            </a:pPr>
            <a:r>
              <a:rPr lang="en-US" sz="2400" dirty="0" smtClean="0"/>
              <a:t>Quiz #2</a:t>
            </a:r>
          </a:p>
          <a:p>
            <a:pPr lvl="1" indent="-342900"/>
            <a:r>
              <a:rPr lang="en-US" sz="2000" dirty="0" smtClean="0"/>
              <a:t>Mean 26.5 (88%)</a:t>
            </a:r>
          </a:p>
          <a:p>
            <a:pPr lvl="1" indent="-342900"/>
            <a:r>
              <a:rPr lang="en-US" sz="2000" dirty="0" smtClean="0"/>
              <a:t>Median 26.5</a:t>
            </a:r>
            <a:endParaRPr lang="en-US" sz="2000"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atin typeface="Arial" charset="0"/>
              </a:rPr>
              <a:t>World-Level MT: Examples</a:t>
            </a:r>
          </a:p>
        </p:txBody>
      </p:sp>
      <p:sp>
        <p:nvSpPr>
          <p:cNvPr id="26627" name="Content Placeholder 2"/>
          <p:cNvSpPr>
            <a:spLocks noGrp="1"/>
          </p:cNvSpPr>
          <p:nvPr>
            <p:ph idx="1"/>
          </p:nvPr>
        </p:nvSpPr>
        <p:spPr/>
        <p:txBody>
          <a:bodyPr/>
          <a:lstStyle/>
          <a:p>
            <a:pPr eaLnBrk="1" hangingPunct="1"/>
            <a:endParaRPr lang="fr-FR" sz="1800" i="1" dirty="0">
              <a:latin typeface="Arial" charset="0"/>
            </a:endParaRPr>
          </a:p>
          <a:p>
            <a:pPr marL="0" indent="0" eaLnBrk="1" hangingPunct="1">
              <a:buNone/>
            </a:pPr>
            <a:r>
              <a:rPr lang="fr-FR" sz="1800" i="1" dirty="0" smtClean="0">
                <a:latin typeface="Arial" charset="0"/>
              </a:rPr>
              <a:t>la </a:t>
            </a:r>
            <a:r>
              <a:rPr lang="fr-FR" sz="1800" i="1" dirty="0">
                <a:latin typeface="Arial" charset="0"/>
              </a:rPr>
              <a:t>politique de la haine . 		</a:t>
            </a:r>
            <a:r>
              <a:rPr lang="fr-FR" sz="1800" i="1" dirty="0" smtClean="0">
                <a:latin typeface="Arial" charset="0"/>
              </a:rPr>
              <a:t>	</a:t>
            </a:r>
            <a:r>
              <a:rPr lang="fr-FR" sz="1800" i="1" dirty="0">
                <a:latin typeface="Arial" charset="0"/>
              </a:rPr>
              <a:t>	(</a:t>
            </a:r>
            <a:r>
              <a:rPr lang="fr-FR" sz="1800" i="1" dirty="0" err="1">
                <a:latin typeface="Arial" charset="0"/>
              </a:rPr>
              <a:t>Foreign</a:t>
            </a:r>
            <a:r>
              <a:rPr lang="fr-FR" sz="1800" i="1" dirty="0">
                <a:latin typeface="Arial" charset="0"/>
              </a:rPr>
              <a:t> Original)</a:t>
            </a:r>
          </a:p>
          <a:p>
            <a:pPr marL="0" indent="0" eaLnBrk="1" hangingPunct="1">
              <a:buNone/>
            </a:pPr>
            <a:r>
              <a:rPr lang="en-US" sz="1800" dirty="0">
                <a:latin typeface="Arial" charset="0"/>
              </a:rPr>
              <a:t>politics of hate . 			</a:t>
            </a:r>
            <a:r>
              <a:rPr lang="en-US" sz="1800" dirty="0" smtClean="0">
                <a:latin typeface="Arial" charset="0"/>
              </a:rPr>
              <a:t>	</a:t>
            </a:r>
            <a:r>
              <a:rPr lang="en-US" sz="1800" dirty="0">
                <a:latin typeface="Arial" charset="0"/>
              </a:rPr>
              <a:t>	(Reference Translation)</a:t>
            </a:r>
          </a:p>
          <a:p>
            <a:pPr marL="0" indent="0" eaLnBrk="1" hangingPunct="1">
              <a:buNone/>
            </a:pPr>
            <a:r>
              <a:rPr lang="en-US" sz="1800" dirty="0">
                <a:latin typeface="Arial" charset="0"/>
              </a:rPr>
              <a:t>the policy of the hatred . 		</a:t>
            </a:r>
            <a:r>
              <a:rPr lang="en-US" sz="1800" dirty="0" smtClean="0">
                <a:latin typeface="Arial" charset="0"/>
              </a:rPr>
              <a:t>	</a:t>
            </a:r>
            <a:r>
              <a:rPr lang="en-US" sz="1800" dirty="0">
                <a:latin typeface="Arial" charset="0"/>
              </a:rPr>
              <a:t>	(IBM4+N-grams+Stack)</a:t>
            </a:r>
          </a:p>
          <a:p>
            <a:pPr eaLnBrk="1" hangingPunct="1"/>
            <a:endParaRPr lang="fr-FR" sz="1800" i="1" dirty="0">
              <a:latin typeface="Arial" charset="0"/>
            </a:endParaRPr>
          </a:p>
          <a:p>
            <a:pPr marL="0" indent="0" eaLnBrk="1" hangingPunct="1">
              <a:buNone/>
            </a:pPr>
            <a:r>
              <a:rPr lang="fr-FR" sz="1800" i="1" dirty="0">
                <a:latin typeface="Arial" charset="0"/>
              </a:rPr>
              <a:t>nous avons signé le protocole . 			(</a:t>
            </a:r>
            <a:r>
              <a:rPr lang="fr-FR" sz="1800" i="1" dirty="0" err="1">
                <a:latin typeface="Arial" charset="0"/>
              </a:rPr>
              <a:t>Foreign</a:t>
            </a:r>
            <a:r>
              <a:rPr lang="fr-FR" sz="1800" i="1" dirty="0">
                <a:latin typeface="Arial" charset="0"/>
              </a:rPr>
              <a:t> Original)</a:t>
            </a:r>
          </a:p>
          <a:p>
            <a:pPr marL="0" indent="0" eaLnBrk="1" hangingPunct="1">
              <a:buNone/>
            </a:pPr>
            <a:r>
              <a:rPr lang="en-US" sz="1800" dirty="0">
                <a:latin typeface="Arial" charset="0"/>
              </a:rPr>
              <a:t>we did sign the memorandum of agreement . 	(Reference Translation)</a:t>
            </a:r>
          </a:p>
          <a:p>
            <a:pPr marL="0" indent="0" eaLnBrk="1" hangingPunct="1">
              <a:buNone/>
            </a:pPr>
            <a:r>
              <a:rPr lang="en-US" sz="1800" dirty="0">
                <a:latin typeface="Arial" charset="0"/>
              </a:rPr>
              <a:t>we have signed the protocol . 			(IBM4+N-grams+Stack)</a:t>
            </a:r>
          </a:p>
          <a:p>
            <a:pPr eaLnBrk="1" hangingPunct="1"/>
            <a:endParaRPr lang="fr-FR" sz="1800" i="1" dirty="0">
              <a:latin typeface="Arial" charset="0"/>
            </a:endParaRPr>
          </a:p>
          <a:p>
            <a:pPr marL="0" indent="0" eaLnBrk="1" hangingPunct="1">
              <a:buNone/>
            </a:pPr>
            <a:r>
              <a:rPr lang="fr-FR" sz="1800" i="1" dirty="0">
                <a:latin typeface="Arial" charset="0"/>
              </a:rPr>
              <a:t>où était le plan solide ? 		</a:t>
            </a:r>
            <a:r>
              <a:rPr lang="fr-FR" sz="1800" i="1" dirty="0" smtClean="0">
                <a:latin typeface="Arial" charset="0"/>
              </a:rPr>
              <a:t>	</a:t>
            </a:r>
            <a:r>
              <a:rPr lang="fr-FR" sz="1800" i="1" dirty="0">
                <a:latin typeface="Arial" charset="0"/>
              </a:rPr>
              <a:t>	(</a:t>
            </a:r>
            <a:r>
              <a:rPr lang="fr-FR" sz="1800" i="1" dirty="0" err="1">
                <a:latin typeface="Arial" charset="0"/>
              </a:rPr>
              <a:t>Foreign</a:t>
            </a:r>
            <a:r>
              <a:rPr lang="fr-FR" sz="1800" i="1" dirty="0">
                <a:latin typeface="Arial" charset="0"/>
              </a:rPr>
              <a:t> Original)</a:t>
            </a:r>
          </a:p>
          <a:p>
            <a:pPr marL="0" indent="0" eaLnBrk="1" hangingPunct="1">
              <a:buNone/>
            </a:pPr>
            <a:r>
              <a:rPr lang="en-US" sz="1800" dirty="0">
                <a:latin typeface="Arial" charset="0"/>
              </a:rPr>
              <a:t>but where was the solid plan ? 			(Reference Translation)</a:t>
            </a:r>
          </a:p>
          <a:p>
            <a:pPr marL="0" indent="0" eaLnBrk="1" hangingPunct="1">
              <a:buNone/>
            </a:pPr>
            <a:r>
              <a:rPr lang="en-US" sz="1800" dirty="0">
                <a:latin typeface="Arial" charset="0"/>
              </a:rPr>
              <a:t>where was the economic base ? 	</a:t>
            </a:r>
            <a:r>
              <a:rPr lang="en-US" sz="1800" dirty="0" smtClean="0">
                <a:latin typeface="Arial" charset="0"/>
              </a:rPr>
              <a:t>	</a:t>
            </a:r>
            <a:r>
              <a:rPr lang="en-US" sz="1800" dirty="0">
                <a:latin typeface="Arial" charset="0"/>
              </a:rPr>
              <a:t>	(IBM4+N-grams+Stack)</a:t>
            </a:r>
          </a:p>
          <a:p>
            <a:pPr eaLnBrk="1" hangingPunct="1"/>
            <a:endParaRPr lang="en-US" sz="1800" dirty="0">
              <a:latin typeface="Arial" charset="0"/>
            </a:endParaRPr>
          </a:p>
        </p:txBody>
      </p:sp>
    </p:spTree>
    <p:extLst>
      <p:ext uri="{BB962C8B-B14F-4D97-AF65-F5344CB8AC3E}">
        <p14:creationId xmlns:p14="http://schemas.microsoft.com/office/powerpoint/2010/main" val="108937165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sz="4000">
                <a:latin typeface="Arial" charset="0"/>
              </a:rPr>
              <a:t>Phrasal / Syntactic MT: Examples</a:t>
            </a:r>
          </a:p>
        </p:txBody>
      </p:sp>
      <p:pic>
        <p:nvPicPr>
          <p:cNvPr id="27651"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953000" y="1524000"/>
            <a:ext cx="3419475" cy="4467225"/>
          </a:xfrm>
          <a:noFill/>
        </p:spPr>
      </p:pic>
      <p:pic>
        <p:nvPicPr>
          <p:cNvPr id="2765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371600"/>
            <a:ext cx="3476625" cy="513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01555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0"/>
            <a:ext cx="8610600" cy="1143000"/>
          </a:xfrm>
        </p:spPr>
        <p:txBody>
          <a:bodyPr/>
          <a:lstStyle/>
          <a:p>
            <a:r>
              <a:rPr lang="en-US"/>
              <a:t>Data-Driven Machine Translation</a:t>
            </a:r>
          </a:p>
        </p:txBody>
      </p:sp>
      <p:pic>
        <p:nvPicPr>
          <p:cNvPr id="21507" name="Picture 3" descr="j0283011"/>
          <p:cNvPicPr>
            <a:picLocks noChangeAspect="1" noChangeArrowheads="1" noCrop="1"/>
          </p:cNvPicPr>
          <p:nvPr/>
        </p:nvPicPr>
        <p:blipFill>
          <a:blip r:embed="rId3"/>
          <a:srcRect/>
          <a:stretch>
            <a:fillRect/>
          </a:stretch>
        </p:blipFill>
        <p:spPr bwMode="auto">
          <a:xfrm>
            <a:off x="228600" y="3810000"/>
            <a:ext cx="2667000" cy="2667000"/>
          </a:xfrm>
          <a:prstGeom prst="rect">
            <a:avLst/>
          </a:prstGeom>
          <a:noFill/>
        </p:spPr>
      </p:pic>
      <p:sp>
        <p:nvSpPr>
          <p:cNvPr id="21511" name="Text Box 7"/>
          <p:cNvSpPr txBox="1">
            <a:spLocks noChangeArrowheads="1"/>
          </p:cNvSpPr>
          <p:nvPr/>
        </p:nvSpPr>
        <p:spPr bwMode="auto">
          <a:xfrm>
            <a:off x="5638800" y="1676400"/>
            <a:ext cx="2852738" cy="1739900"/>
          </a:xfrm>
          <a:prstGeom prst="rect">
            <a:avLst/>
          </a:prstGeom>
          <a:noFill/>
          <a:ln w="9525">
            <a:noFill/>
            <a:miter lim="800000"/>
            <a:headEnd/>
            <a:tailEnd/>
          </a:ln>
          <a:effectLst/>
        </p:spPr>
        <p:txBody>
          <a:bodyPr wrap="none">
            <a:prstTxWarp prst="textNoShape">
              <a:avLst/>
            </a:prstTxWarp>
            <a:spAutoFit/>
          </a:bodyPr>
          <a:lstStyle/>
          <a:p>
            <a:pPr algn="l"/>
            <a:r>
              <a:rPr lang="en-US"/>
              <a:t>Hmm, every time he sees </a:t>
            </a:r>
          </a:p>
          <a:p>
            <a:pPr algn="l"/>
            <a:r>
              <a:rPr lang="en-US"/>
              <a:t>“banco”, he either types </a:t>
            </a:r>
          </a:p>
          <a:p>
            <a:pPr algn="l"/>
            <a:r>
              <a:rPr lang="en-US"/>
              <a:t>“bank” or “bench” … but if </a:t>
            </a:r>
          </a:p>
          <a:p>
            <a:pPr algn="l"/>
            <a:r>
              <a:rPr lang="en-US"/>
              <a:t>he sees “banco de…”,</a:t>
            </a:r>
          </a:p>
          <a:p>
            <a:pPr algn="l"/>
            <a:r>
              <a:rPr lang="en-US"/>
              <a:t>he always types “bank”, </a:t>
            </a:r>
          </a:p>
          <a:p>
            <a:pPr algn="l"/>
            <a:r>
              <a:rPr lang="en-US"/>
              <a:t>never “bench”…</a:t>
            </a:r>
          </a:p>
        </p:txBody>
      </p:sp>
      <p:sp>
        <p:nvSpPr>
          <p:cNvPr id="21513" name="AutoShape 9"/>
          <p:cNvSpPr>
            <a:spLocks noChangeArrowheads="1"/>
          </p:cNvSpPr>
          <p:nvPr/>
        </p:nvSpPr>
        <p:spPr bwMode="auto">
          <a:xfrm>
            <a:off x="5181600" y="1219200"/>
            <a:ext cx="3581400" cy="2819400"/>
          </a:xfrm>
          <a:prstGeom prst="cloudCallout">
            <a:avLst>
              <a:gd name="adj1" fmla="val 37986"/>
              <a:gd name="adj2" fmla="val 69653"/>
            </a:avLst>
          </a:prstGeom>
          <a:noFill/>
          <a:ln w="38100">
            <a:solidFill>
              <a:schemeClr val="tx1"/>
            </a:solidFill>
            <a:round/>
            <a:headEnd/>
            <a:tailEnd/>
          </a:ln>
          <a:effectLst/>
        </p:spPr>
        <p:txBody>
          <a:bodyPr>
            <a:prstTxWarp prst="textNoShape">
              <a:avLst/>
            </a:prstTxWarp>
          </a:bodyPr>
          <a:lstStyle/>
          <a:p>
            <a:endParaRPr lang="en-US"/>
          </a:p>
        </p:txBody>
      </p:sp>
      <p:sp>
        <p:nvSpPr>
          <p:cNvPr id="21512" name="Text Box 8"/>
          <p:cNvSpPr txBox="1">
            <a:spLocks noChangeArrowheads="1"/>
          </p:cNvSpPr>
          <p:nvPr/>
        </p:nvSpPr>
        <p:spPr bwMode="auto">
          <a:xfrm>
            <a:off x="914400" y="2590800"/>
            <a:ext cx="2408238" cy="366713"/>
          </a:xfrm>
          <a:prstGeom prst="rect">
            <a:avLst/>
          </a:prstGeom>
          <a:noFill/>
          <a:ln w="9525">
            <a:noFill/>
            <a:miter lim="800000"/>
            <a:headEnd/>
            <a:tailEnd/>
          </a:ln>
          <a:effectLst/>
        </p:spPr>
        <p:txBody>
          <a:bodyPr wrap="none">
            <a:prstTxWarp prst="textNoShape">
              <a:avLst/>
            </a:prstTxWarp>
            <a:spAutoFit/>
          </a:bodyPr>
          <a:lstStyle/>
          <a:p>
            <a:pPr algn="l"/>
            <a:r>
              <a:rPr lang="en-US"/>
              <a:t>Man, this is so boring.</a:t>
            </a:r>
          </a:p>
        </p:txBody>
      </p:sp>
      <p:sp>
        <p:nvSpPr>
          <p:cNvPr id="21514" name="AutoShape 10"/>
          <p:cNvSpPr>
            <a:spLocks noChangeArrowheads="1"/>
          </p:cNvSpPr>
          <p:nvPr/>
        </p:nvSpPr>
        <p:spPr bwMode="auto">
          <a:xfrm>
            <a:off x="533400" y="2362200"/>
            <a:ext cx="3429000" cy="838200"/>
          </a:xfrm>
          <a:prstGeom prst="cloudCallout">
            <a:avLst>
              <a:gd name="adj1" fmla="val -12639"/>
              <a:gd name="adj2" fmla="val 113824"/>
            </a:avLst>
          </a:prstGeom>
          <a:noFill/>
          <a:ln w="38100">
            <a:solidFill>
              <a:schemeClr val="tx1"/>
            </a:solidFill>
            <a:round/>
            <a:headEnd/>
            <a:tailEnd/>
          </a:ln>
          <a:effectLst/>
        </p:spPr>
        <p:txBody>
          <a:bodyPr>
            <a:prstTxWarp prst="textNoShape">
              <a:avLst/>
            </a:prstTxWarp>
          </a:bodyPr>
          <a:lstStyle/>
          <a:p>
            <a:endParaRPr lang="en-US"/>
          </a:p>
        </p:txBody>
      </p:sp>
      <p:sp>
        <p:nvSpPr>
          <p:cNvPr id="21515" name="Line 11"/>
          <p:cNvSpPr>
            <a:spLocks noChangeShapeType="1"/>
          </p:cNvSpPr>
          <p:nvPr/>
        </p:nvSpPr>
        <p:spPr bwMode="auto">
          <a:xfrm>
            <a:off x="2895600" y="5105400"/>
            <a:ext cx="1447800" cy="0"/>
          </a:xfrm>
          <a:prstGeom prst="line">
            <a:avLst/>
          </a:prstGeom>
          <a:noFill/>
          <a:ln w="76200">
            <a:solidFill>
              <a:schemeClr val="tx1"/>
            </a:solidFill>
            <a:round/>
            <a:headEnd/>
            <a:tailEnd type="triangle" w="med" len="med"/>
          </a:ln>
          <a:effectLst/>
        </p:spPr>
        <p:txBody>
          <a:bodyPr>
            <a:prstTxWarp prst="textNoShape">
              <a:avLst/>
            </a:prstTxWarp>
          </a:bodyPr>
          <a:lstStyle/>
          <a:p>
            <a:endParaRPr lang="en-US"/>
          </a:p>
        </p:txBody>
      </p:sp>
      <p:sp>
        <p:nvSpPr>
          <p:cNvPr id="21516" name="AutoShape 12"/>
          <p:cNvSpPr>
            <a:spLocks noChangeArrowheads="1"/>
          </p:cNvSpPr>
          <p:nvPr/>
        </p:nvSpPr>
        <p:spPr bwMode="auto">
          <a:xfrm>
            <a:off x="4495800" y="3886200"/>
            <a:ext cx="533400" cy="5334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1517" name="AutoShape 13"/>
          <p:cNvSpPr>
            <a:spLocks noChangeArrowheads="1"/>
          </p:cNvSpPr>
          <p:nvPr/>
        </p:nvSpPr>
        <p:spPr bwMode="auto">
          <a:xfrm>
            <a:off x="5029200" y="3886200"/>
            <a:ext cx="533400" cy="5334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1518" name="AutoShape 14"/>
          <p:cNvSpPr>
            <a:spLocks noChangeArrowheads="1"/>
          </p:cNvSpPr>
          <p:nvPr/>
        </p:nvSpPr>
        <p:spPr bwMode="auto">
          <a:xfrm>
            <a:off x="4495800" y="4572000"/>
            <a:ext cx="533400" cy="5334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1519" name="AutoShape 15"/>
          <p:cNvSpPr>
            <a:spLocks noChangeArrowheads="1"/>
          </p:cNvSpPr>
          <p:nvPr/>
        </p:nvSpPr>
        <p:spPr bwMode="auto">
          <a:xfrm>
            <a:off x="5029200" y="4572000"/>
            <a:ext cx="533400" cy="5334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1520" name="AutoShape 16"/>
          <p:cNvSpPr>
            <a:spLocks noChangeArrowheads="1"/>
          </p:cNvSpPr>
          <p:nvPr/>
        </p:nvSpPr>
        <p:spPr bwMode="auto">
          <a:xfrm>
            <a:off x="4495800" y="5257800"/>
            <a:ext cx="533400" cy="5334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1521" name="AutoShape 17"/>
          <p:cNvSpPr>
            <a:spLocks noChangeArrowheads="1"/>
          </p:cNvSpPr>
          <p:nvPr/>
        </p:nvSpPr>
        <p:spPr bwMode="auto">
          <a:xfrm>
            <a:off x="5029200" y="5257800"/>
            <a:ext cx="533400" cy="5334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21522" name="Text Box 18"/>
          <p:cNvSpPr txBox="1">
            <a:spLocks noChangeArrowheads="1"/>
          </p:cNvSpPr>
          <p:nvPr/>
        </p:nvSpPr>
        <p:spPr bwMode="auto">
          <a:xfrm>
            <a:off x="3733800" y="5791200"/>
            <a:ext cx="2622550" cy="366713"/>
          </a:xfrm>
          <a:prstGeom prst="rect">
            <a:avLst/>
          </a:prstGeom>
          <a:noFill/>
          <a:ln w="9525">
            <a:noFill/>
            <a:miter lim="800000"/>
            <a:headEnd/>
            <a:tailEnd/>
          </a:ln>
          <a:effectLst/>
        </p:spPr>
        <p:txBody>
          <a:bodyPr wrap="none">
            <a:prstTxWarp prst="textNoShape">
              <a:avLst/>
            </a:prstTxWarp>
            <a:spAutoFit/>
          </a:bodyPr>
          <a:lstStyle/>
          <a:p>
            <a:pPr algn="l"/>
            <a:r>
              <a:rPr lang="en-US" b="1"/>
              <a:t>Translated documents</a:t>
            </a:r>
          </a:p>
        </p:txBody>
      </p:sp>
      <p:sp>
        <p:nvSpPr>
          <p:cNvPr id="21523" name="laptop"/>
          <p:cNvSpPr>
            <a:spLocks noEditPoints="1" noChangeArrowheads="1"/>
          </p:cNvSpPr>
          <p:nvPr/>
        </p:nvSpPr>
        <p:spPr bwMode="auto">
          <a:xfrm>
            <a:off x="7620000" y="4876800"/>
            <a:ext cx="1223963" cy="920750"/>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prstTxWarp prst="textNoShape">
              <a:avLst/>
            </a:prstTxWarp>
          </a:bodyPr>
          <a:lstStyle/>
          <a:p>
            <a:endParaRPr lang="en-US"/>
          </a:p>
        </p:txBody>
      </p:sp>
      <p:sp>
        <p:nvSpPr>
          <p:cNvPr id="21524" name="Line 20"/>
          <p:cNvSpPr>
            <a:spLocks noChangeShapeType="1"/>
          </p:cNvSpPr>
          <p:nvPr/>
        </p:nvSpPr>
        <p:spPr bwMode="auto">
          <a:xfrm>
            <a:off x="5791200" y="5105400"/>
            <a:ext cx="1524000" cy="0"/>
          </a:xfrm>
          <a:prstGeom prst="line">
            <a:avLst/>
          </a:prstGeom>
          <a:noFill/>
          <a:ln w="76200">
            <a:solidFill>
              <a:schemeClr val="tx1"/>
            </a:solidFill>
            <a:round/>
            <a:headEnd/>
            <a:tailEnd type="triangle" w="med" len="med"/>
          </a:ln>
          <a:effectLst/>
        </p:spPr>
        <p:txBody>
          <a:bodyP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838200" y="304800"/>
            <a:ext cx="7772400" cy="1143000"/>
          </a:xfrm>
        </p:spPr>
        <p:txBody>
          <a:bodyPr/>
          <a:lstStyle/>
          <a:p>
            <a:r>
              <a:rPr lang="en-US" sz="3600"/>
              <a:t>Welcome to the Chinese Room</a:t>
            </a:r>
          </a:p>
        </p:txBody>
      </p:sp>
      <p:sp>
        <p:nvSpPr>
          <p:cNvPr id="48131" name="Oval 3"/>
          <p:cNvSpPr>
            <a:spLocks noChangeArrowheads="1"/>
          </p:cNvSpPr>
          <p:nvPr/>
        </p:nvSpPr>
        <p:spPr bwMode="auto">
          <a:xfrm>
            <a:off x="4178300" y="2716213"/>
            <a:ext cx="533400" cy="533400"/>
          </a:xfrm>
          <a:prstGeom prst="ellips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48132" name="Line 4"/>
          <p:cNvSpPr>
            <a:spLocks noChangeShapeType="1"/>
          </p:cNvSpPr>
          <p:nvPr/>
        </p:nvSpPr>
        <p:spPr bwMode="auto">
          <a:xfrm>
            <a:off x="4483100" y="3249613"/>
            <a:ext cx="0" cy="83820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48133" name="Line 5"/>
          <p:cNvSpPr>
            <a:spLocks noChangeShapeType="1"/>
          </p:cNvSpPr>
          <p:nvPr/>
        </p:nvSpPr>
        <p:spPr bwMode="auto">
          <a:xfrm flipH="1">
            <a:off x="3797300" y="4087813"/>
            <a:ext cx="685800" cy="68580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48134" name="Line 6"/>
          <p:cNvSpPr>
            <a:spLocks noChangeShapeType="1"/>
          </p:cNvSpPr>
          <p:nvPr/>
        </p:nvSpPr>
        <p:spPr bwMode="auto">
          <a:xfrm>
            <a:off x="4483100" y="4011613"/>
            <a:ext cx="533400" cy="83820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48135" name="Line 7"/>
          <p:cNvSpPr>
            <a:spLocks noChangeShapeType="1"/>
          </p:cNvSpPr>
          <p:nvPr/>
        </p:nvSpPr>
        <p:spPr bwMode="auto">
          <a:xfrm>
            <a:off x="4025900" y="3478213"/>
            <a:ext cx="990600" cy="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48136" name="Line 8"/>
          <p:cNvSpPr>
            <a:spLocks noChangeShapeType="1"/>
          </p:cNvSpPr>
          <p:nvPr/>
        </p:nvSpPr>
        <p:spPr bwMode="auto">
          <a:xfrm>
            <a:off x="3797300" y="4545013"/>
            <a:ext cx="19050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37" name="Line 9"/>
          <p:cNvSpPr>
            <a:spLocks noChangeShapeType="1"/>
          </p:cNvSpPr>
          <p:nvPr/>
        </p:nvSpPr>
        <p:spPr bwMode="auto">
          <a:xfrm flipV="1">
            <a:off x="3797300" y="2335213"/>
            <a:ext cx="0" cy="2209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38" name="Line 10"/>
          <p:cNvSpPr>
            <a:spLocks noChangeShapeType="1"/>
          </p:cNvSpPr>
          <p:nvPr/>
        </p:nvSpPr>
        <p:spPr bwMode="auto">
          <a:xfrm>
            <a:off x="3797300" y="2335213"/>
            <a:ext cx="19050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39" name="Line 11"/>
          <p:cNvSpPr>
            <a:spLocks noChangeShapeType="1"/>
          </p:cNvSpPr>
          <p:nvPr/>
        </p:nvSpPr>
        <p:spPr bwMode="auto">
          <a:xfrm>
            <a:off x="5702300" y="2335213"/>
            <a:ext cx="0" cy="2209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40" name="Line 12"/>
          <p:cNvSpPr>
            <a:spLocks noChangeShapeType="1"/>
          </p:cNvSpPr>
          <p:nvPr/>
        </p:nvSpPr>
        <p:spPr bwMode="auto">
          <a:xfrm flipV="1">
            <a:off x="5702300" y="1878013"/>
            <a:ext cx="533400" cy="457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41" name="Line 13"/>
          <p:cNvSpPr>
            <a:spLocks noChangeShapeType="1"/>
          </p:cNvSpPr>
          <p:nvPr/>
        </p:nvSpPr>
        <p:spPr bwMode="auto">
          <a:xfrm flipH="1" flipV="1">
            <a:off x="3263900" y="1878013"/>
            <a:ext cx="533400" cy="457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42" name="Line 14"/>
          <p:cNvSpPr>
            <a:spLocks noChangeShapeType="1"/>
          </p:cNvSpPr>
          <p:nvPr/>
        </p:nvSpPr>
        <p:spPr bwMode="auto">
          <a:xfrm flipV="1">
            <a:off x="3644900" y="2792413"/>
            <a:ext cx="0" cy="1828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43" name="Line 15"/>
          <p:cNvSpPr>
            <a:spLocks noChangeShapeType="1"/>
          </p:cNvSpPr>
          <p:nvPr/>
        </p:nvSpPr>
        <p:spPr bwMode="auto">
          <a:xfrm flipH="1" flipV="1">
            <a:off x="3111500" y="2487613"/>
            <a:ext cx="5334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44" name="Line 16"/>
          <p:cNvSpPr>
            <a:spLocks noChangeShapeType="1"/>
          </p:cNvSpPr>
          <p:nvPr/>
        </p:nvSpPr>
        <p:spPr bwMode="auto">
          <a:xfrm flipV="1">
            <a:off x="5930900" y="2640013"/>
            <a:ext cx="0" cy="20574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45" name="Line 17"/>
          <p:cNvSpPr>
            <a:spLocks noChangeShapeType="1"/>
          </p:cNvSpPr>
          <p:nvPr/>
        </p:nvSpPr>
        <p:spPr bwMode="auto">
          <a:xfrm flipV="1">
            <a:off x="5930900" y="2259013"/>
            <a:ext cx="533400" cy="3810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46" name="Oval 18"/>
          <p:cNvSpPr>
            <a:spLocks noChangeArrowheads="1"/>
          </p:cNvSpPr>
          <p:nvPr/>
        </p:nvSpPr>
        <p:spPr bwMode="auto">
          <a:xfrm>
            <a:off x="3492500" y="3706813"/>
            <a:ext cx="76200" cy="1524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48147" name="Oval 19"/>
          <p:cNvSpPr>
            <a:spLocks noChangeArrowheads="1"/>
          </p:cNvSpPr>
          <p:nvPr/>
        </p:nvSpPr>
        <p:spPr bwMode="auto">
          <a:xfrm>
            <a:off x="6311900" y="3706813"/>
            <a:ext cx="76200" cy="1524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48148" name="AutoShape 20"/>
          <p:cNvSpPr>
            <a:spLocks noChangeArrowheads="1"/>
          </p:cNvSpPr>
          <p:nvPr/>
        </p:nvSpPr>
        <p:spPr bwMode="auto">
          <a:xfrm>
            <a:off x="596900" y="3325813"/>
            <a:ext cx="1752600" cy="13716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48149" name="Text Box 21"/>
          <p:cNvSpPr txBox="1">
            <a:spLocks noChangeArrowheads="1"/>
          </p:cNvSpPr>
          <p:nvPr/>
        </p:nvSpPr>
        <p:spPr bwMode="auto">
          <a:xfrm>
            <a:off x="825500" y="3402013"/>
            <a:ext cx="1454150" cy="1187450"/>
          </a:xfrm>
          <a:prstGeom prst="rect">
            <a:avLst/>
          </a:prstGeom>
          <a:noFill/>
          <a:ln w="9525">
            <a:noFill/>
            <a:miter lim="800000"/>
            <a:headEnd/>
            <a:tailEnd/>
          </a:ln>
          <a:effectLst/>
        </p:spPr>
        <p:txBody>
          <a:bodyPr wrap="none">
            <a:prstTxWarp prst="textNoShape">
              <a:avLst/>
            </a:prstTxWarp>
            <a:spAutoFit/>
          </a:bodyPr>
          <a:lstStyle/>
          <a:p>
            <a:pPr algn="l"/>
            <a:r>
              <a:rPr lang="en-US" sz="2400">
                <a:latin typeface="Times New Roman" pitchFamily="-111" charset="0"/>
              </a:rPr>
              <a:t>New </a:t>
            </a:r>
          </a:p>
          <a:p>
            <a:pPr algn="l"/>
            <a:r>
              <a:rPr lang="en-US" sz="2400">
                <a:latin typeface="Times New Roman" pitchFamily="-111" charset="0"/>
              </a:rPr>
              <a:t>Chinese</a:t>
            </a:r>
          </a:p>
          <a:p>
            <a:pPr algn="l"/>
            <a:r>
              <a:rPr lang="en-US" sz="2400">
                <a:latin typeface="Times New Roman" pitchFamily="-111" charset="0"/>
              </a:rPr>
              <a:t>Document</a:t>
            </a:r>
          </a:p>
        </p:txBody>
      </p:sp>
      <p:sp>
        <p:nvSpPr>
          <p:cNvPr id="48150" name="AutoShape 22"/>
          <p:cNvSpPr>
            <a:spLocks noChangeArrowheads="1"/>
          </p:cNvSpPr>
          <p:nvPr/>
        </p:nvSpPr>
        <p:spPr bwMode="auto">
          <a:xfrm>
            <a:off x="6769100" y="3173413"/>
            <a:ext cx="1981200" cy="13716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48151" name="Text Box 23"/>
          <p:cNvSpPr txBox="1">
            <a:spLocks noChangeArrowheads="1"/>
          </p:cNvSpPr>
          <p:nvPr/>
        </p:nvSpPr>
        <p:spPr bwMode="auto">
          <a:xfrm>
            <a:off x="6997700" y="3402013"/>
            <a:ext cx="1571625" cy="822325"/>
          </a:xfrm>
          <a:prstGeom prst="rect">
            <a:avLst/>
          </a:prstGeom>
          <a:noFill/>
          <a:ln w="9525">
            <a:noFill/>
            <a:miter lim="800000"/>
            <a:headEnd/>
            <a:tailEnd/>
          </a:ln>
          <a:effectLst/>
        </p:spPr>
        <p:txBody>
          <a:bodyPr wrap="none">
            <a:prstTxWarp prst="textNoShape">
              <a:avLst/>
            </a:prstTxWarp>
            <a:spAutoFit/>
          </a:bodyPr>
          <a:lstStyle/>
          <a:p>
            <a:pPr algn="l"/>
            <a:r>
              <a:rPr lang="en-US" sz="2400">
                <a:latin typeface="Times New Roman" pitchFamily="-111" charset="0"/>
              </a:rPr>
              <a:t>English</a:t>
            </a:r>
          </a:p>
          <a:p>
            <a:pPr algn="l"/>
            <a:r>
              <a:rPr lang="en-US" sz="2400">
                <a:latin typeface="Times New Roman" pitchFamily="-111" charset="0"/>
              </a:rPr>
              <a:t>Translation</a:t>
            </a:r>
          </a:p>
        </p:txBody>
      </p:sp>
      <p:cxnSp>
        <p:nvCxnSpPr>
          <p:cNvPr id="48152" name="AutoShape 24"/>
          <p:cNvCxnSpPr>
            <a:cxnSpLocks noChangeShapeType="1"/>
            <a:stCxn id="48149" idx="3"/>
            <a:endCxn id="48133" idx="1"/>
          </p:cNvCxnSpPr>
          <p:nvPr/>
        </p:nvCxnSpPr>
        <p:spPr bwMode="auto">
          <a:xfrm>
            <a:off x="2279650" y="3995738"/>
            <a:ext cx="1517650" cy="795337"/>
          </a:xfrm>
          <a:prstGeom prst="curvedConnector4">
            <a:avLst>
              <a:gd name="adj1" fmla="val 50000"/>
              <a:gd name="adj2" fmla="val 126546"/>
            </a:avLst>
          </a:prstGeom>
          <a:noFill/>
          <a:ln w="76200">
            <a:solidFill>
              <a:schemeClr val="tx1"/>
            </a:solidFill>
            <a:round/>
            <a:headEnd/>
            <a:tailEnd type="triangle" w="med" len="med"/>
          </a:ln>
          <a:effectLst/>
        </p:spPr>
      </p:cxnSp>
      <p:cxnSp>
        <p:nvCxnSpPr>
          <p:cNvPr id="48153" name="AutoShape 25"/>
          <p:cNvCxnSpPr>
            <a:cxnSpLocks noChangeShapeType="1"/>
            <a:endCxn id="48150" idx="1"/>
          </p:cNvCxnSpPr>
          <p:nvPr/>
        </p:nvCxnSpPr>
        <p:spPr bwMode="auto">
          <a:xfrm flipV="1">
            <a:off x="5321300" y="3859213"/>
            <a:ext cx="1619250" cy="1066800"/>
          </a:xfrm>
          <a:prstGeom prst="curvedConnector3">
            <a:avLst>
              <a:gd name="adj1" fmla="val 57843"/>
            </a:avLst>
          </a:prstGeom>
          <a:noFill/>
          <a:ln w="76200">
            <a:solidFill>
              <a:schemeClr val="tx1"/>
            </a:solidFill>
            <a:round/>
            <a:headEnd/>
            <a:tailEnd type="triangle" w="med" len="med"/>
          </a:ln>
          <a:effectLst/>
        </p:spPr>
      </p:cxnSp>
      <p:sp>
        <p:nvSpPr>
          <p:cNvPr id="48154" name="Line 26"/>
          <p:cNvSpPr>
            <a:spLocks noChangeShapeType="1"/>
          </p:cNvSpPr>
          <p:nvPr/>
        </p:nvSpPr>
        <p:spPr bwMode="auto">
          <a:xfrm flipH="1">
            <a:off x="3111500" y="2487613"/>
            <a:ext cx="0" cy="24384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55" name="Line 27"/>
          <p:cNvSpPr>
            <a:spLocks noChangeShapeType="1"/>
          </p:cNvSpPr>
          <p:nvPr/>
        </p:nvSpPr>
        <p:spPr bwMode="auto">
          <a:xfrm>
            <a:off x="6464300" y="2259013"/>
            <a:ext cx="0" cy="2743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56" name="Line 28"/>
          <p:cNvSpPr>
            <a:spLocks noChangeShapeType="1"/>
          </p:cNvSpPr>
          <p:nvPr/>
        </p:nvSpPr>
        <p:spPr bwMode="auto">
          <a:xfrm flipH="1">
            <a:off x="2806700" y="4545013"/>
            <a:ext cx="990600" cy="609600"/>
          </a:xfrm>
          <a:prstGeom prst="line">
            <a:avLst/>
          </a:prstGeom>
          <a:noFill/>
          <a:ln w="9525">
            <a:solidFill>
              <a:schemeClr val="tx1"/>
            </a:solidFill>
            <a:round/>
            <a:headEnd/>
            <a:tailEnd/>
          </a:ln>
          <a:effectLst/>
        </p:spPr>
        <p:txBody>
          <a:bodyPr>
            <a:prstTxWarp prst="textNoShape">
              <a:avLst/>
            </a:prstTxWarp>
          </a:bodyPr>
          <a:lstStyle/>
          <a:p>
            <a:endParaRPr lang="en-US"/>
          </a:p>
        </p:txBody>
      </p:sp>
      <p:pic>
        <p:nvPicPr>
          <p:cNvPr id="48157" name="Picture 29"/>
          <p:cNvPicPr>
            <a:picLocks noChangeAspect="1" noChangeArrowheads="1"/>
          </p:cNvPicPr>
          <p:nvPr/>
        </p:nvPicPr>
        <p:blipFill>
          <a:blip r:embed="rId3"/>
          <a:srcRect/>
          <a:stretch>
            <a:fillRect/>
          </a:stretch>
        </p:blipFill>
        <p:spPr bwMode="auto">
          <a:xfrm>
            <a:off x="4787900" y="3249613"/>
            <a:ext cx="762000" cy="665162"/>
          </a:xfrm>
          <a:prstGeom prst="rect">
            <a:avLst/>
          </a:prstGeom>
          <a:noFill/>
          <a:ln w="9525">
            <a:noFill/>
            <a:miter lim="800000"/>
            <a:headEnd/>
            <a:tailEnd/>
          </a:ln>
          <a:effectLst/>
        </p:spPr>
      </p:pic>
      <p:sp>
        <p:nvSpPr>
          <p:cNvPr id="48158" name="Text Box 30"/>
          <p:cNvSpPr txBox="1">
            <a:spLocks noChangeArrowheads="1"/>
          </p:cNvSpPr>
          <p:nvPr/>
        </p:nvSpPr>
        <p:spPr bwMode="auto">
          <a:xfrm>
            <a:off x="3721100" y="1649413"/>
            <a:ext cx="2195513" cy="701675"/>
          </a:xfrm>
          <a:prstGeom prst="rect">
            <a:avLst/>
          </a:prstGeom>
          <a:noFill/>
          <a:ln w="9525">
            <a:noFill/>
            <a:miter lim="800000"/>
            <a:headEnd/>
            <a:tailEnd/>
          </a:ln>
          <a:effectLst/>
        </p:spPr>
        <p:txBody>
          <a:bodyPr wrap="none">
            <a:prstTxWarp prst="textNoShape">
              <a:avLst/>
            </a:prstTxWarp>
            <a:spAutoFit/>
          </a:bodyPr>
          <a:lstStyle/>
          <a:p>
            <a:pPr algn="l"/>
            <a:r>
              <a:rPr lang="en-US" sz="2000">
                <a:latin typeface="Times New Roman" pitchFamily="-111" charset="0"/>
              </a:rPr>
              <a:t>Chinese texts with</a:t>
            </a:r>
          </a:p>
          <a:p>
            <a:pPr algn="l"/>
            <a:r>
              <a:rPr lang="en-US" sz="2000">
                <a:latin typeface="Times New Roman" pitchFamily="-111" charset="0"/>
              </a:rPr>
              <a:t>English translations</a:t>
            </a:r>
          </a:p>
        </p:txBody>
      </p:sp>
      <p:sp>
        <p:nvSpPr>
          <p:cNvPr id="48159" name="Line 31"/>
          <p:cNvSpPr>
            <a:spLocks noChangeShapeType="1"/>
          </p:cNvSpPr>
          <p:nvPr/>
        </p:nvSpPr>
        <p:spPr bwMode="auto">
          <a:xfrm>
            <a:off x="5702300" y="4545013"/>
            <a:ext cx="914400" cy="5334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8160" name="Text Box 32"/>
          <p:cNvSpPr txBox="1">
            <a:spLocks noChangeArrowheads="1"/>
          </p:cNvSpPr>
          <p:nvPr/>
        </p:nvSpPr>
        <p:spPr bwMode="auto">
          <a:xfrm>
            <a:off x="187325" y="5197475"/>
            <a:ext cx="6621463" cy="1200150"/>
          </a:xfrm>
          <a:prstGeom prst="rect">
            <a:avLst/>
          </a:prstGeom>
          <a:solidFill>
            <a:srgbClr val="FFFF00"/>
          </a:solidFill>
          <a:ln w="12700">
            <a:solidFill>
              <a:schemeClr val="tx1"/>
            </a:solidFill>
            <a:miter lim="800000"/>
            <a:headEnd/>
            <a:tailEnd/>
          </a:ln>
          <a:effectLst/>
        </p:spPr>
        <p:txBody>
          <a:bodyPr wrap="none">
            <a:prstTxWarp prst="textNoShape">
              <a:avLst/>
            </a:prstTxWarp>
            <a:spAutoFit/>
          </a:bodyPr>
          <a:lstStyle/>
          <a:p>
            <a:pPr algn="l"/>
            <a:r>
              <a:rPr lang="en-US" sz="2400">
                <a:latin typeface="Times New Roman" pitchFamily="-111" charset="0"/>
              </a:rPr>
              <a:t>You can teach yourself to translate Chinese</a:t>
            </a:r>
          </a:p>
          <a:p>
            <a:pPr algn="l"/>
            <a:r>
              <a:rPr lang="en-US" sz="2400">
                <a:latin typeface="Times New Roman" pitchFamily="-111" charset="0"/>
              </a:rPr>
              <a:t>using </a:t>
            </a:r>
            <a:r>
              <a:rPr lang="en-US" sz="2400" i="1">
                <a:latin typeface="Times New Roman" pitchFamily="-111" charset="0"/>
              </a:rPr>
              <a:t>only</a:t>
            </a:r>
            <a:r>
              <a:rPr lang="en-US" sz="2400">
                <a:latin typeface="Times New Roman" pitchFamily="-111" charset="0"/>
              </a:rPr>
              <a:t> bilingual data (without grammar books, </a:t>
            </a:r>
          </a:p>
          <a:p>
            <a:pPr algn="l"/>
            <a:r>
              <a:rPr lang="en-US" sz="2400">
                <a:latin typeface="Times New Roman" pitchFamily="-111" charset="0"/>
              </a:rPr>
              <a:t>dictionaries, any people to answer your questions…)</a:t>
            </a:r>
          </a:p>
        </p:txBody>
      </p:sp>
      <p:sp>
        <p:nvSpPr>
          <p:cNvPr id="48162" name="Line 34"/>
          <p:cNvSpPr>
            <a:spLocks noChangeShapeType="1"/>
          </p:cNvSpPr>
          <p:nvPr/>
        </p:nvSpPr>
        <p:spPr bwMode="auto">
          <a:xfrm>
            <a:off x="5092700" y="2335213"/>
            <a:ext cx="304800" cy="7620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8163" name="Rectangle 35"/>
          <p:cNvSpPr>
            <a:spLocks noChangeArrowheads="1"/>
          </p:cNvSpPr>
          <p:nvPr/>
        </p:nvSpPr>
        <p:spPr bwMode="auto">
          <a:xfrm>
            <a:off x="604838" y="5748338"/>
            <a:ext cx="184150" cy="457200"/>
          </a:xfrm>
          <a:prstGeom prst="rect">
            <a:avLst/>
          </a:prstGeom>
          <a:noFill/>
          <a:ln w="12700">
            <a:noFill/>
            <a:miter lim="800000"/>
            <a:headEnd/>
            <a:tailEnd/>
          </a:ln>
          <a:effectLst/>
        </p:spPr>
        <p:txBody>
          <a:bodyPr wrap="none">
            <a:prstTxWarp prst="textNoShape">
              <a:avLst/>
            </a:prstTxWarp>
            <a:spAutoFit/>
          </a:bodyPr>
          <a:lstStyle/>
          <a:p>
            <a:pPr algn="l"/>
            <a:endParaRPr lang="en-US" sz="2400">
              <a:latin typeface="Times New Roman" pitchFamily="-111" charset="0"/>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28600" y="138113"/>
            <a:ext cx="8458200" cy="838200"/>
          </a:xfrm>
        </p:spPr>
        <p:txBody>
          <a:bodyPr/>
          <a:lstStyle/>
          <a:p>
            <a:r>
              <a:rPr lang="en-US" sz="3600"/>
              <a:t>Centauri/Arcturan [Knight, 1997]</a:t>
            </a:r>
            <a:endParaRPr lang="en-US"/>
          </a:p>
        </p:txBody>
      </p:sp>
      <p:grpSp>
        <p:nvGrpSpPr>
          <p:cNvPr id="29699" name="Group 3"/>
          <p:cNvGrpSpPr>
            <a:grpSpLocks/>
          </p:cNvGrpSpPr>
          <p:nvPr/>
        </p:nvGrpSpPr>
        <p:grpSpPr bwMode="auto">
          <a:xfrm>
            <a:off x="381000" y="1524000"/>
            <a:ext cx="8337550" cy="4873625"/>
            <a:chOff x="-3" y="-3"/>
            <a:chExt cx="3487" cy="3344"/>
          </a:xfrm>
        </p:grpSpPr>
        <p:grpSp>
          <p:nvGrpSpPr>
            <p:cNvPr id="29700" name="Group 4"/>
            <p:cNvGrpSpPr>
              <a:grpSpLocks/>
            </p:cNvGrpSpPr>
            <p:nvPr/>
          </p:nvGrpSpPr>
          <p:grpSpPr bwMode="auto">
            <a:xfrm>
              <a:off x="0" y="0"/>
              <a:ext cx="3481" cy="3338"/>
              <a:chOff x="0" y="0"/>
              <a:chExt cx="3481" cy="3338"/>
            </a:xfrm>
          </p:grpSpPr>
          <p:grpSp>
            <p:nvGrpSpPr>
              <p:cNvPr id="29701" name="Group 5"/>
              <p:cNvGrpSpPr>
                <a:grpSpLocks/>
              </p:cNvGrpSpPr>
              <p:nvPr/>
            </p:nvGrpSpPr>
            <p:grpSpPr bwMode="auto">
              <a:xfrm>
                <a:off x="0" y="0"/>
                <a:ext cx="1599" cy="633"/>
                <a:chOff x="0" y="0"/>
                <a:chExt cx="1599" cy="633"/>
              </a:xfrm>
            </p:grpSpPr>
            <p:sp>
              <p:nvSpPr>
                <p:cNvPr id="29702" name="Rectangle 6"/>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ok-voon ororok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1b. at-voon bichat dat .</a:t>
                  </a:r>
                </a:p>
                <a:p>
                  <a:pPr algn="l" eaLnBrk="0" hangingPunct="0"/>
                  <a:endParaRPr lang="en-US" sz="3200">
                    <a:latin typeface="Times New Roman" pitchFamily="-111" charset="0"/>
                  </a:endParaRPr>
                </a:p>
              </p:txBody>
            </p:sp>
            <p:sp>
              <p:nvSpPr>
                <p:cNvPr id="29703" name="Rectangle 7"/>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29704" name="Group 8"/>
              <p:cNvGrpSpPr>
                <a:grpSpLocks/>
              </p:cNvGrpSpPr>
              <p:nvPr/>
            </p:nvGrpSpPr>
            <p:grpSpPr bwMode="auto">
              <a:xfrm>
                <a:off x="1599" y="0"/>
                <a:ext cx="1882" cy="633"/>
                <a:chOff x="1599" y="0"/>
                <a:chExt cx="1882" cy="633"/>
              </a:xfrm>
            </p:grpSpPr>
            <p:sp>
              <p:nvSpPr>
                <p:cNvPr id="29705" name="Rectangle 9"/>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lalok farok ororok lalok sprok izok enemok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7b. wat jjat bichat wat dat vat eneat .</a:t>
                  </a:r>
                </a:p>
                <a:p>
                  <a:pPr algn="l" eaLnBrk="0" hangingPunct="0"/>
                  <a:endParaRPr lang="en-US" sz="3200">
                    <a:latin typeface="Times New Roman" pitchFamily="-111" charset="0"/>
                  </a:endParaRPr>
                </a:p>
              </p:txBody>
            </p:sp>
            <p:sp>
              <p:nvSpPr>
                <p:cNvPr id="29706" name="Rectangle 10"/>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29707" name="Group 11"/>
              <p:cNvGrpSpPr>
                <a:grpSpLocks/>
              </p:cNvGrpSpPr>
              <p:nvPr/>
            </p:nvGrpSpPr>
            <p:grpSpPr bwMode="auto">
              <a:xfrm>
                <a:off x="0" y="633"/>
                <a:ext cx="1599" cy="633"/>
                <a:chOff x="0" y="633"/>
                <a:chExt cx="1599" cy="633"/>
              </a:xfrm>
            </p:grpSpPr>
            <p:sp>
              <p:nvSpPr>
                <p:cNvPr id="29708" name="Rectangle 12"/>
                <p:cNvSpPr>
                  <a:spLocks noChangeArrowheads="1"/>
                </p:cNvSpPr>
                <p:nvPr/>
              </p:nvSpPr>
              <p:spPr bwMode="auto">
                <a:xfrm>
                  <a:off x="43" y="633"/>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ok-drubel ok-voon anok plok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2b. at-drubel at-voon pippat rrat dat .</a:t>
                  </a:r>
                </a:p>
                <a:p>
                  <a:pPr algn="l" eaLnBrk="0" hangingPunct="0"/>
                  <a:endParaRPr lang="en-US" sz="3200">
                    <a:latin typeface="Times New Roman" pitchFamily="-111" charset="0"/>
                  </a:endParaRPr>
                </a:p>
              </p:txBody>
            </p:sp>
            <p:sp>
              <p:nvSpPr>
                <p:cNvPr id="29709" name="Rectangle 13"/>
                <p:cNvSpPr>
                  <a:spLocks noChangeArrowheads="1"/>
                </p:cNvSpPr>
                <p:nvPr/>
              </p:nvSpPr>
              <p:spPr bwMode="auto">
                <a:xfrm>
                  <a:off x="0" y="633"/>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29710" name="Group 14"/>
              <p:cNvGrpSpPr>
                <a:grpSpLocks/>
              </p:cNvGrpSpPr>
              <p:nvPr/>
            </p:nvGrpSpPr>
            <p:grpSpPr bwMode="auto">
              <a:xfrm>
                <a:off x="1599" y="633"/>
                <a:ext cx="1882" cy="633"/>
                <a:chOff x="1599" y="633"/>
                <a:chExt cx="1882" cy="633"/>
              </a:xfrm>
            </p:grpSpPr>
            <p:sp>
              <p:nvSpPr>
                <p:cNvPr id="29711" name="Rectangle 15"/>
                <p:cNvSpPr>
                  <a:spLocks noChangeArrowheads="1"/>
                </p:cNvSpPr>
                <p:nvPr/>
              </p:nvSpPr>
              <p:spPr bwMode="auto">
                <a:xfrm>
                  <a:off x="1642" y="633"/>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lalok brok anok plok 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8b. iat lat pippat rrat nnat .</a:t>
                  </a:r>
                </a:p>
                <a:p>
                  <a:pPr algn="l" eaLnBrk="0" hangingPunct="0"/>
                  <a:endParaRPr lang="en-US" sz="3200">
                    <a:latin typeface="Times New Roman" pitchFamily="-111" charset="0"/>
                  </a:endParaRPr>
                </a:p>
              </p:txBody>
            </p:sp>
            <p:sp>
              <p:nvSpPr>
                <p:cNvPr id="29712" name="Rectangle 16"/>
                <p:cNvSpPr>
                  <a:spLocks noChangeArrowheads="1"/>
                </p:cNvSpPr>
                <p:nvPr/>
              </p:nvSpPr>
              <p:spPr bwMode="auto">
                <a:xfrm>
                  <a:off x="1599" y="633"/>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29713" name="Group 17"/>
              <p:cNvGrpSpPr>
                <a:grpSpLocks/>
              </p:cNvGrpSpPr>
              <p:nvPr/>
            </p:nvGrpSpPr>
            <p:grpSpPr bwMode="auto">
              <a:xfrm>
                <a:off x="0" y="1266"/>
                <a:ext cx="1599" cy="518"/>
                <a:chOff x="0" y="1266"/>
                <a:chExt cx="1599" cy="518"/>
              </a:xfrm>
            </p:grpSpPr>
            <p:sp>
              <p:nvSpPr>
                <p:cNvPr id="29714" name="Rectangle 18"/>
                <p:cNvSpPr>
                  <a:spLocks noChangeArrowheads="1"/>
                </p:cNvSpPr>
                <p:nvPr/>
              </p:nvSpPr>
              <p:spPr bwMode="auto">
                <a:xfrm>
                  <a:off x="43" y="1266"/>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erok sprok izok hihok ghirok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3b. totat dat arrat vat hilat .</a:t>
                  </a:r>
                </a:p>
                <a:p>
                  <a:pPr algn="l" eaLnBrk="0" hangingPunct="0"/>
                  <a:endParaRPr lang="en-US" sz="3200">
                    <a:latin typeface="Times New Roman" pitchFamily="-111" charset="0"/>
                  </a:endParaRPr>
                </a:p>
              </p:txBody>
            </p:sp>
            <p:sp>
              <p:nvSpPr>
                <p:cNvPr id="29715" name="Rectangle 19"/>
                <p:cNvSpPr>
                  <a:spLocks noChangeArrowheads="1"/>
                </p:cNvSpPr>
                <p:nvPr/>
              </p:nvSpPr>
              <p:spPr bwMode="auto">
                <a:xfrm>
                  <a:off x="0" y="1266"/>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29716" name="Group 20"/>
              <p:cNvGrpSpPr>
                <a:grpSpLocks/>
              </p:cNvGrpSpPr>
              <p:nvPr/>
            </p:nvGrpSpPr>
            <p:grpSpPr bwMode="auto">
              <a:xfrm>
                <a:off x="1599" y="1266"/>
                <a:ext cx="1882" cy="518"/>
                <a:chOff x="1599" y="1266"/>
                <a:chExt cx="1882" cy="518"/>
              </a:xfrm>
            </p:grpSpPr>
            <p:sp>
              <p:nvSpPr>
                <p:cNvPr id="29717" name="Rectangle 21"/>
                <p:cNvSpPr>
                  <a:spLocks noChangeArrowheads="1"/>
                </p:cNvSpPr>
                <p:nvPr/>
              </p:nvSpPr>
              <p:spPr bwMode="auto">
                <a:xfrm>
                  <a:off x="1642" y="1266"/>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wiwok nok izok kantok ok-yurp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9b. totat nnat quat oloat at-yurp .</a:t>
                  </a:r>
                </a:p>
                <a:p>
                  <a:pPr algn="l" eaLnBrk="0" hangingPunct="0"/>
                  <a:endParaRPr lang="en-US" sz="3200">
                    <a:latin typeface="Times New Roman" pitchFamily="-111" charset="0"/>
                  </a:endParaRPr>
                </a:p>
              </p:txBody>
            </p:sp>
            <p:sp>
              <p:nvSpPr>
                <p:cNvPr id="29718" name="Rectangle 22"/>
                <p:cNvSpPr>
                  <a:spLocks noChangeArrowheads="1"/>
                </p:cNvSpPr>
                <p:nvPr/>
              </p:nvSpPr>
              <p:spPr bwMode="auto">
                <a:xfrm>
                  <a:off x="1599" y="1266"/>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29719" name="Group 23"/>
              <p:cNvGrpSpPr>
                <a:grpSpLocks/>
              </p:cNvGrpSpPr>
              <p:nvPr/>
            </p:nvGrpSpPr>
            <p:grpSpPr bwMode="auto">
              <a:xfrm>
                <a:off x="0" y="1784"/>
                <a:ext cx="1599" cy="518"/>
                <a:chOff x="0" y="1784"/>
                <a:chExt cx="1599" cy="518"/>
              </a:xfrm>
            </p:grpSpPr>
            <p:sp>
              <p:nvSpPr>
                <p:cNvPr id="29720" name="Rectangle 24"/>
                <p:cNvSpPr>
                  <a:spLocks noChangeArrowheads="1"/>
                </p:cNvSpPr>
                <p:nvPr/>
              </p:nvSpPr>
              <p:spPr bwMode="auto">
                <a:xfrm>
                  <a:off x="43" y="1784"/>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ok-voon anok drok brok jok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4b. at-voon krat pippat sat lat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endParaRPr lang="en-US" sz="3200">
                    <a:latin typeface="Times New Roman" pitchFamily="-111" charset="0"/>
                  </a:endParaRPr>
                </a:p>
              </p:txBody>
            </p:sp>
            <p:sp>
              <p:nvSpPr>
                <p:cNvPr id="29721" name="Rectangle 25"/>
                <p:cNvSpPr>
                  <a:spLocks noChangeArrowheads="1"/>
                </p:cNvSpPr>
                <p:nvPr/>
              </p:nvSpPr>
              <p:spPr bwMode="auto">
                <a:xfrm>
                  <a:off x="0" y="1784"/>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29722" name="Group 26"/>
              <p:cNvGrpSpPr>
                <a:grpSpLocks/>
              </p:cNvGrpSpPr>
              <p:nvPr/>
            </p:nvGrpSpPr>
            <p:grpSpPr bwMode="auto">
              <a:xfrm>
                <a:off x="1599" y="1784"/>
                <a:ext cx="1882" cy="518"/>
                <a:chOff x="1599" y="1784"/>
                <a:chExt cx="1882" cy="518"/>
              </a:xfrm>
            </p:grpSpPr>
            <p:sp>
              <p:nvSpPr>
                <p:cNvPr id="29723" name="Rectangle 27"/>
                <p:cNvSpPr>
                  <a:spLocks noChangeArrowheads="1"/>
                </p:cNvSpPr>
                <p:nvPr/>
              </p:nvSpPr>
              <p:spPr bwMode="auto">
                <a:xfrm>
                  <a:off x="1642" y="1784"/>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lalok mok nok yorok ghirok clok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10b. wat nnat gat mat bat hilat .</a:t>
                  </a:r>
                </a:p>
                <a:p>
                  <a:pPr algn="l" eaLnBrk="0" hangingPunct="0"/>
                  <a:endParaRPr lang="en-US" sz="3200">
                    <a:latin typeface="Times New Roman" pitchFamily="-111" charset="0"/>
                  </a:endParaRPr>
                </a:p>
              </p:txBody>
            </p:sp>
            <p:sp>
              <p:nvSpPr>
                <p:cNvPr id="29724" name="Rectangle 28"/>
                <p:cNvSpPr>
                  <a:spLocks noChangeArrowheads="1"/>
                </p:cNvSpPr>
                <p:nvPr/>
              </p:nvSpPr>
              <p:spPr bwMode="auto">
                <a:xfrm>
                  <a:off x="1599" y="1784"/>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29725" name="Group 29"/>
              <p:cNvGrpSpPr>
                <a:grpSpLocks/>
              </p:cNvGrpSpPr>
              <p:nvPr/>
            </p:nvGrpSpPr>
            <p:grpSpPr bwMode="auto">
              <a:xfrm>
                <a:off x="0" y="2302"/>
                <a:ext cx="1599" cy="518"/>
                <a:chOff x="0" y="2302"/>
                <a:chExt cx="1599" cy="518"/>
              </a:xfrm>
            </p:grpSpPr>
            <p:sp>
              <p:nvSpPr>
                <p:cNvPr id="29726" name="Rectangle 30"/>
                <p:cNvSpPr>
                  <a:spLocks noChangeArrowheads="1"/>
                </p:cNvSpPr>
                <p:nvPr/>
              </p:nvSpPr>
              <p:spPr bwMode="auto">
                <a:xfrm>
                  <a:off x="43" y="2302"/>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wiwok farok izok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5b. totat jjat quat cat .</a:t>
                  </a:r>
                </a:p>
                <a:p>
                  <a:pPr algn="l" eaLnBrk="0" hangingPunct="0"/>
                  <a:endParaRPr lang="en-US" sz="3200">
                    <a:latin typeface="Times New Roman" pitchFamily="-111" charset="0"/>
                  </a:endParaRPr>
                </a:p>
              </p:txBody>
            </p:sp>
            <p:sp>
              <p:nvSpPr>
                <p:cNvPr id="29727" name="Rectangle 31"/>
                <p:cNvSpPr>
                  <a:spLocks noChangeArrowheads="1"/>
                </p:cNvSpPr>
                <p:nvPr/>
              </p:nvSpPr>
              <p:spPr bwMode="auto">
                <a:xfrm>
                  <a:off x="0" y="2302"/>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29728" name="Group 32"/>
              <p:cNvGrpSpPr>
                <a:grpSpLocks/>
              </p:cNvGrpSpPr>
              <p:nvPr/>
            </p:nvGrpSpPr>
            <p:grpSpPr bwMode="auto">
              <a:xfrm>
                <a:off x="1599" y="2302"/>
                <a:ext cx="1882" cy="518"/>
                <a:chOff x="1599" y="2302"/>
                <a:chExt cx="1882" cy="518"/>
              </a:xfrm>
            </p:grpSpPr>
            <p:sp>
              <p:nvSpPr>
                <p:cNvPr id="29729" name="Rectangle 33"/>
                <p:cNvSpPr>
                  <a:spLocks noChangeArrowheads="1"/>
                </p:cNvSpPr>
                <p:nvPr/>
              </p:nvSpPr>
              <p:spPr bwMode="auto">
                <a:xfrm>
                  <a:off x="1642" y="2302"/>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lalok nok crrrok hihok yorok zanzanok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11b. wat nnat arrat mat zanzanat .</a:t>
                  </a:r>
                </a:p>
                <a:p>
                  <a:pPr algn="l" eaLnBrk="0" hangingPunct="0"/>
                  <a:endParaRPr lang="en-US" sz="3200">
                    <a:latin typeface="Times New Roman" pitchFamily="-111" charset="0"/>
                  </a:endParaRPr>
                </a:p>
              </p:txBody>
            </p:sp>
            <p:sp>
              <p:nvSpPr>
                <p:cNvPr id="29730" name="Rectangle 34"/>
                <p:cNvSpPr>
                  <a:spLocks noChangeArrowheads="1"/>
                </p:cNvSpPr>
                <p:nvPr/>
              </p:nvSpPr>
              <p:spPr bwMode="auto">
                <a:xfrm>
                  <a:off x="1599" y="2302"/>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29731" name="Group 35"/>
              <p:cNvGrpSpPr>
                <a:grpSpLocks/>
              </p:cNvGrpSpPr>
              <p:nvPr/>
            </p:nvGrpSpPr>
            <p:grpSpPr bwMode="auto">
              <a:xfrm>
                <a:off x="0" y="2820"/>
                <a:ext cx="1599" cy="518"/>
                <a:chOff x="0" y="2820"/>
                <a:chExt cx="1599" cy="518"/>
              </a:xfrm>
            </p:grpSpPr>
            <p:sp>
              <p:nvSpPr>
                <p:cNvPr id="29732" name="Rectangle 36"/>
                <p:cNvSpPr>
                  <a:spLocks noChangeArrowheads="1"/>
                </p:cNvSpPr>
                <p:nvPr/>
              </p:nvSpPr>
              <p:spPr bwMode="auto">
                <a:xfrm>
                  <a:off x="43" y="2820"/>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lalok sprok izok jok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6b. wat dat krat quat cat .</a:t>
                  </a:r>
                </a:p>
                <a:p>
                  <a:pPr algn="l" eaLnBrk="0" hangingPunct="0"/>
                  <a:endParaRPr lang="en-US" sz="3200">
                    <a:latin typeface="Times New Roman" pitchFamily="-111" charset="0"/>
                  </a:endParaRPr>
                </a:p>
              </p:txBody>
            </p:sp>
            <p:sp>
              <p:nvSpPr>
                <p:cNvPr id="29733" name="Rectangle 37"/>
                <p:cNvSpPr>
                  <a:spLocks noChangeArrowheads="1"/>
                </p:cNvSpPr>
                <p:nvPr/>
              </p:nvSpPr>
              <p:spPr bwMode="auto">
                <a:xfrm>
                  <a:off x="0" y="2820"/>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29734" name="Group 38"/>
              <p:cNvGrpSpPr>
                <a:grpSpLocks/>
              </p:cNvGrpSpPr>
              <p:nvPr/>
            </p:nvGrpSpPr>
            <p:grpSpPr bwMode="auto">
              <a:xfrm>
                <a:off x="1599" y="2820"/>
                <a:ext cx="1882" cy="518"/>
                <a:chOff x="1599" y="2820"/>
                <a:chExt cx="1882" cy="518"/>
              </a:xfrm>
            </p:grpSpPr>
            <p:sp>
              <p:nvSpPr>
                <p:cNvPr id="29735" name="Rectangle 39"/>
                <p:cNvSpPr>
                  <a:spLocks noChangeArrowheads="1"/>
                </p:cNvSpPr>
                <p:nvPr/>
              </p:nvSpPr>
              <p:spPr bwMode="auto">
                <a:xfrm>
                  <a:off x="1642" y="2820"/>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lalok rarok nok izok hihok 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12b. wat nnat forat arrat vat gat .</a:t>
                  </a:r>
                </a:p>
                <a:p>
                  <a:pPr algn="l" eaLnBrk="0" hangingPunct="0"/>
                  <a:endParaRPr lang="en-US" sz="3200">
                    <a:latin typeface="Times New Roman" pitchFamily="-111" charset="0"/>
                  </a:endParaRPr>
                </a:p>
              </p:txBody>
            </p:sp>
            <p:sp>
              <p:nvSpPr>
                <p:cNvPr id="29736" name="Rectangle 40"/>
                <p:cNvSpPr>
                  <a:spLocks noChangeArrowheads="1"/>
                </p:cNvSpPr>
                <p:nvPr/>
              </p:nvSpPr>
              <p:spPr bwMode="auto">
                <a:xfrm>
                  <a:off x="1599" y="2820"/>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29737" name="Rectangle 41"/>
            <p:cNvSpPr>
              <a:spLocks noChangeArrowheads="1"/>
            </p:cNvSpPr>
            <p:nvPr/>
          </p:nvSpPr>
          <p:spPr bwMode="auto">
            <a:xfrm>
              <a:off x="-3" y="-3"/>
              <a:ext cx="3487" cy="3344"/>
            </a:xfrm>
            <a:prstGeom prst="rect">
              <a:avLst/>
            </a:prstGeom>
            <a:noFill/>
            <a:ln w="9525">
              <a:solidFill>
                <a:srgbClr val="A0A0A0"/>
              </a:solidFill>
              <a:miter lim="800000"/>
              <a:headEnd/>
              <a:tailEnd/>
            </a:ln>
            <a:effectLst/>
          </p:spPr>
          <p:txBody>
            <a:bodyPr wrap="none" anchor="ctr">
              <a:prstTxWarp prst="textNoShape">
                <a:avLst/>
              </a:prstTxWarp>
              <a:spAutoFit/>
            </a:bodyPr>
            <a:lstStyle/>
            <a:p>
              <a:endParaRPr lang="en-US"/>
            </a:p>
          </p:txBody>
        </p:sp>
      </p:grpSp>
      <p:sp>
        <p:nvSpPr>
          <p:cNvPr id="29738" name="Text Box 42"/>
          <p:cNvSpPr txBox="1">
            <a:spLocks noChangeArrowheads="1"/>
          </p:cNvSpPr>
          <p:nvPr/>
        </p:nvSpPr>
        <p:spPr bwMode="auto">
          <a:xfrm>
            <a:off x="152400" y="1066800"/>
            <a:ext cx="8534400" cy="366713"/>
          </a:xfrm>
          <a:prstGeom prst="rect">
            <a:avLst/>
          </a:prstGeom>
          <a:noFill/>
          <a:ln w="9525">
            <a:noFill/>
            <a:miter lim="800000"/>
            <a:headEnd/>
            <a:tailEnd/>
          </a:ln>
          <a:effectLst/>
        </p:spPr>
        <p:txBody>
          <a:bodyPr wrap="none">
            <a:prstTxWarp prst="textNoShape">
              <a:avLst/>
            </a:prstTxWarp>
            <a:spAutoFit/>
          </a:bodyPr>
          <a:lstStyle/>
          <a:p>
            <a:pPr algn="l"/>
            <a:r>
              <a:rPr lang="en-US">
                <a:solidFill>
                  <a:schemeClr val="tx2"/>
                </a:solidFill>
              </a:rPr>
              <a:t>Your assignment, translate this to Arcturan:    </a:t>
            </a:r>
            <a:r>
              <a:rPr lang="en-US" sz="1600">
                <a:solidFill>
                  <a:schemeClr val="tx2"/>
                </a:solidFill>
                <a:latin typeface="Times New Roman" pitchFamily="-111" charset="0"/>
              </a:rPr>
              <a:t>farok crrrok hihok yorok clok kantok ok-yurp</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13" name="Rectangle 45"/>
          <p:cNvSpPr>
            <a:spLocks noChangeArrowheads="1"/>
          </p:cNvSpPr>
          <p:nvPr/>
        </p:nvSpPr>
        <p:spPr bwMode="auto">
          <a:xfrm>
            <a:off x="4800600" y="1066800"/>
            <a:ext cx="568325"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2812" name="Rectangle 44"/>
          <p:cNvSpPr>
            <a:spLocks noChangeArrowheads="1"/>
          </p:cNvSpPr>
          <p:nvPr/>
        </p:nvSpPr>
        <p:spPr bwMode="auto">
          <a:xfrm>
            <a:off x="5121275" y="1522413"/>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2811" name="Rectangle 43"/>
          <p:cNvSpPr>
            <a:spLocks noChangeArrowheads="1"/>
          </p:cNvSpPr>
          <p:nvPr/>
        </p:nvSpPr>
        <p:spPr bwMode="auto">
          <a:xfrm>
            <a:off x="1447800" y="4876800"/>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2770" name="Rectangle 2"/>
          <p:cNvSpPr>
            <a:spLocks noGrp="1" noChangeArrowheads="1"/>
          </p:cNvSpPr>
          <p:nvPr>
            <p:ph type="title"/>
          </p:nvPr>
        </p:nvSpPr>
        <p:spPr>
          <a:xfrm>
            <a:off x="228600" y="138113"/>
            <a:ext cx="8458200" cy="838200"/>
          </a:xfrm>
        </p:spPr>
        <p:txBody>
          <a:bodyPr/>
          <a:lstStyle/>
          <a:p>
            <a:r>
              <a:rPr lang="en-US" sz="3600"/>
              <a:t>Centauri/Arcturan [Knight, 1997]</a:t>
            </a:r>
            <a:endParaRPr lang="en-US"/>
          </a:p>
        </p:txBody>
      </p:sp>
      <p:grpSp>
        <p:nvGrpSpPr>
          <p:cNvPr id="32771" name="Group 3"/>
          <p:cNvGrpSpPr>
            <a:grpSpLocks/>
          </p:cNvGrpSpPr>
          <p:nvPr/>
        </p:nvGrpSpPr>
        <p:grpSpPr bwMode="auto">
          <a:xfrm>
            <a:off x="381000" y="1524000"/>
            <a:ext cx="8337550" cy="4873625"/>
            <a:chOff x="-3" y="-3"/>
            <a:chExt cx="3487" cy="3344"/>
          </a:xfrm>
        </p:grpSpPr>
        <p:grpSp>
          <p:nvGrpSpPr>
            <p:cNvPr id="32772" name="Group 4"/>
            <p:cNvGrpSpPr>
              <a:grpSpLocks/>
            </p:cNvGrpSpPr>
            <p:nvPr/>
          </p:nvGrpSpPr>
          <p:grpSpPr bwMode="auto">
            <a:xfrm>
              <a:off x="0" y="0"/>
              <a:ext cx="3481" cy="3338"/>
              <a:chOff x="0" y="0"/>
              <a:chExt cx="3481" cy="3338"/>
            </a:xfrm>
          </p:grpSpPr>
          <p:grpSp>
            <p:nvGrpSpPr>
              <p:cNvPr id="32773" name="Group 5"/>
              <p:cNvGrpSpPr>
                <a:grpSpLocks/>
              </p:cNvGrpSpPr>
              <p:nvPr/>
            </p:nvGrpSpPr>
            <p:grpSpPr bwMode="auto">
              <a:xfrm>
                <a:off x="0" y="0"/>
                <a:ext cx="1599" cy="633"/>
                <a:chOff x="0" y="0"/>
                <a:chExt cx="1599" cy="633"/>
              </a:xfrm>
            </p:grpSpPr>
            <p:sp>
              <p:nvSpPr>
                <p:cNvPr id="32774" name="Rectangle 6"/>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ok-voon ororok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1b. at-voon bichat dat .</a:t>
                  </a:r>
                </a:p>
                <a:p>
                  <a:pPr algn="l" eaLnBrk="0" hangingPunct="0"/>
                  <a:endParaRPr lang="en-US" sz="3200">
                    <a:latin typeface="Times New Roman" pitchFamily="-111" charset="0"/>
                  </a:endParaRPr>
                </a:p>
              </p:txBody>
            </p:sp>
            <p:sp>
              <p:nvSpPr>
                <p:cNvPr id="32775" name="Rectangle 7"/>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2776" name="Group 8"/>
              <p:cNvGrpSpPr>
                <a:grpSpLocks/>
              </p:cNvGrpSpPr>
              <p:nvPr/>
            </p:nvGrpSpPr>
            <p:grpSpPr bwMode="auto">
              <a:xfrm>
                <a:off x="1599" y="0"/>
                <a:ext cx="1882" cy="633"/>
                <a:chOff x="1599" y="0"/>
                <a:chExt cx="1882" cy="633"/>
              </a:xfrm>
            </p:grpSpPr>
            <p:sp>
              <p:nvSpPr>
                <p:cNvPr id="32777" name="Rectangle 9"/>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lalok </a:t>
                  </a:r>
                  <a:r>
                    <a:rPr lang="en-US" sz="1600" b="1">
                      <a:latin typeface="Times New Roman" pitchFamily="-111" charset="0"/>
                      <a:ea typeface="Times New Roman" pitchFamily="-111" charset="0"/>
                      <a:cs typeface="Times New Roman" pitchFamily="-111" charset="0"/>
                    </a:rPr>
                    <a:t>farok</a:t>
                  </a:r>
                  <a:r>
                    <a:rPr lang="en-US" sz="1600">
                      <a:latin typeface="Times New Roman" pitchFamily="-111" charset="0"/>
                      <a:ea typeface="Times New Roman" pitchFamily="-111" charset="0"/>
                      <a:cs typeface="Times New Roman" pitchFamily="-111" charset="0"/>
                    </a:rPr>
                    <a:t> ororok lalok sprok izok enemok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7b. wat jjat bichat wat dat vat eneat .</a:t>
                  </a:r>
                </a:p>
                <a:p>
                  <a:pPr algn="l" eaLnBrk="0" hangingPunct="0"/>
                  <a:endParaRPr lang="en-US" sz="3200">
                    <a:latin typeface="Times New Roman" pitchFamily="-111" charset="0"/>
                  </a:endParaRPr>
                </a:p>
              </p:txBody>
            </p:sp>
            <p:sp>
              <p:nvSpPr>
                <p:cNvPr id="32778" name="Rectangle 10"/>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2779" name="Group 11"/>
              <p:cNvGrpSpPr>
                <a:grpSpLocks/>
              </p:cNvGrpSpPr>
              <p:nvPr/>
            </p:nvGrpSpPr>
            <p:grpSpPr bwMode="auto">
              <a:xfrm>
                <a:off x="0" y="633"/>
                <a:ext cx="1599" cy="633"/>
                <a:chOff x="0" y="633"/>
                <a:chExt cx="1599" cy="633"/>
              </a:xfrm>
            </p:grpSpPr>
            <p:sp>
              <p:nvSpPr>
                <p:cNvPr id="32780" name="Rectangle 12"/>
                <p:cNvSpPr>
                  <a:spLocks noChangeArrowheads="1"/>
                </p:cNvSpPr>
                <p:nvPr/>
              </p:nvSpPr>
              <p:spPr bwMode="auto">
                <a:xfrm>
                  <a:off x="43" y="633"/>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ok-drubel ok-voon anok plok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2b. at-drubel at-voon pippat rrat dat .</a:t>
                  </a:r>
                </a:p>
                <a:p>
                  <a:pPr algn="l" eaLnBrk="0" hangingPunct="0"/>
                  <a:endParaRPr lang="en-US" sz="3200">
                    <a:latin typeface="Times New Roman" pitchFamily="-111" charset="0"/>
                  </a:endParaRPr>
                </a:p>
              </p:txBody>
            </p:sp>
            <p:sp>
              <p:nvSpPr>
                <p:cNvPr id="32781" name="Rectangle 13"/>
                <p:cNvSpPr>
                  <a:spLocks noChangeArrowheads="1"/>
                </p:cNvSpPr>
                <p:nvPr/>
              </p:nvSpPr>
              <p:spPr bwMode="auto">
                <a:xfrm>
                  <a:off x="0" y="633"/>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2782" name="Group 14"/>
              <p:cNvGrpSpPr>
                <a:grpSpLocks/>
              </p:cNvGrpSpPr>
              <p:nvPr/>
            </p:nvGrpSpPr>
            <p:grpSpPr bwMode="auto">
              <a:xfrm>
                <a:off x="1599" y="633"/>
                <a:ext cx="1882" cy="633"/>
                <a:chOff x="1599" y="633"/>
                <a:chExt cx="1882" cy="633"/>
              </a:xfrm>
            </p:grpSpPr>
            <p:sp>
              <p:nvSpPr>
                <p:cNvPr id="32783" name="Rectangle 15"/>
                <p:cNvSpPr>
                  <a:spLocks noChangeArrowheads="1"/>
                </p:cNvSpPr>
                <p:nvPr/>
              </p:nvSpPr>
              <p:spPr bwMode="auto">
                <a:xfrm>
                  <a:off x="1642" y="633"/>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lalok brok anok plok 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8b. iat lat pippat rrat nnat .</a:t>
                  </a:r>
                </a:p>
                <a:p>
                  <a:pPr algn="l" eaLnBrk="0" hangingPunct="0"/>
                  <a:endParaRPr lang="en-US" sz="3200">
                    <a:latin typeface="Times New Roman" pitchFamily="-111" charset="0"/>
                  </a:endParaRPr>
                </a:p>
              </p:txBody>
            </p:sp>
            <p:sp>
              <p:nvSpPr>
                <p:cNvPr id="32784" name="Rectangle 16"/>
                <p:cNvSpPr>
                  <a:spLocks noChangeArrowheads="1"/>
                </p:cNvSpPr>
                <p:nvPr/>
              </p:nvSpPr>
              <p:spPr bwMode="auto">
                <a:xfrm>
                  <a:off x="1599" y="633"/>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2785" name="Group 17"/>
              <p:cNvGrpSpPr>
                <a:grpSpLocks/>
              </p:cNvGrpSpPr>
              <p:nvPr/>
            </p:nvGrpSpPr>
            <p:grpSpPr bwMode="auto">
              <a:xfrm>
                <a:off x="0" y="1266"/>
                <a:ext cx="1599" cy="518"/>
                <a:chOff x="0" y="1266"/>
                <a:chExt cx="1599" cy="518"/>
              </a:xfrm>
            </p:grpSpPr>
            <p:sp>
              <p:nvSpPr>
                <p:cNvPr id="32786" name="Rectangle 18"/>
                <p:cNvSpPr>
                  <a:spLocks noChangeArrowheads="1"/>
                </p:cNvSpPr>
                <p:nvPr/>
              </p:nvSpPr>
              <p:spPr bwMode="auto">
                <a:xfrm>
                  <a:off x="43" y="1266"/>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erok sprok izok hihok ghirok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3b. totat dat arrat vat hilat .</a:t>
                  </a:r>
                </a:p>
                <a:p>
                  <a:pPr algn="l" eaLnBrk="0" hangingPunct="0"/>
                  <a:endParaRPr lang="en-US" sz="3200">
                    <a:latin typeface="Times New Roman" pitchFamily="-111" charset="0"/>
                  </a:endParaRPr>
                </a:p>
              </p:txBody>
            </p:sp>
            <p:sp>
              <p:nvSpPr>
                <p:cNvPr id="32787" name="Rectangle 19"/>
                <p:cNvSpPr>
                  <a:spLocks noChangeArrowheads="1"/>
                </p:cNvSpPr>
                <p:nvPr/>
              </p:nvSpPr>
              <p:spPr bwMode="auto">
                <a:xfrm>
                  <a:off x="0" y="1266"/>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2788" name="Group 20"/>
              <p:cNvGrpSpPr>
                <a:grpSpLocks/>
              </p:cNvGrpSpPr>
              <p:nvPr/>
            </p:nvGrpSpPr>
            <p:grpSpPr bwMode="auto">
              <a:xfrm>
                <a:off x="1599" y="1266"/>
                <a:ext cx="1882" cy="518"/>
                <a:chOff x="1599" y="1266"/>
                <a:chExt cx="1882" cy="518"/>
              </a:xfrm>
            </p:grpSpPr>
            <p:sp>
              <p:nvSpPr>
                <p:cNvPr id="32789" name="Rectangle 21"/>
                <p:cNvSpPr>
                  <a:spLocks noChangeArrowheads="1"/>
                </p:cNvSpPr>
                <p:nvPr/>
              </p:nvSpPr>
              <p:spPr bwMode="auto">
                <a:xfrm>
                  <a:off x="1642" y="1266"/>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wiwok nok izok kantok ok-yurp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9b. totat nnat quat oloat at-yurp .</a:t>
                  </a:r>
                </a:p>
                <a:p>
                  <a:pPr algn="l" eaLnBrk="0" hangingPunct="0"/>
                  <a:endParaRPr lang="en-US" sz="3200">
                    <a:latin typeface="Times New Roman" pitchFamily="-111" charset="0"/>
                  </a:endParaRPr>
                </a:p>
              </p:txBody>
            </p:sp>
            <p:sp>
              <p:nvSpPr>
                <p:cNvPr id="32790" name="Rectangle 22"/>
                <p:cNvSpPr>
                  <a:spLocks noChangeArrowheads="1"/>
                </p:cNvSpPr>
                <p:nvPr/>
              </p:nvSpPr>
              <p:spPr bwMode="auto">
                <a:xfrm>
                  <a:off x="1599" y="1266"/>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2791" name="Group 23"/>
              <p:cNvGrpSpPr>
                <a:grpSpLocks/>
              </p:cNvGrpSpPr>
              <p:nvPr/>
            </p:nvGrpSpPr>
            <p:grpSpPr bwMode="auto">
              <a:xfrm>
                <a:off x="0" y="1784"/>
                <a:ext cx="1599" cy="518"/>
                <a:chOff x="0" y="1784"/>
                <a:chExt cx="1599" cy="518"/>
              </a:xfrm>
            </p:grpSpPr>
            <p:sp>
              <p:nvSpPr>
                <p:cNvPr id="32792" name="Rectangle 24"/>
                <p:cNvSpPr>
                  <a:spLocks noChangeArrowheads="1"/>
                </p:cNvSpPr>
                <p:nvPr/>
              </p:nvSpPr>
              <p:spPr bwMode="auto">
                <a:xfrm>
                  <a:off x="43" y="1784"/>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ok-voon anok drok brok jok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4b. at-voon krat pippat sat lat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endParaRPr lang="en-US" sz="3200">
                    <a:latin typeface="Times New Roman" pitchFamily="-111" charset="0"/>
                  </a:endParaRPr>
                </a:p>
              </p:txBody>
            </p:sp>
            <p:sp>
              <p:nvSpPr>
                <p:cNvPr id="32793" name="Rectangle 25"/>
                <p:cNvSpPr>
                  <a:spLocks noChangeArrowheads="1"/>
                </p:cNvSpPr>
                <p:nvPr/>
              </p:nvSpPr>
              <p:spPr bwMode="auto">
                <a:xfrm>
                  <a:off x="0" y="1784"/>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2794" name="Group 26"/>
              <p:cNvGrpSpPr>
                <a:grpSpLocks/>
              </p:cNvGrpSpPr>
              <p:nvPr/>
            </p:nvGrpSpPr>
            <p:grpSpPr bwMode="auto">
              <a:xfrm>
                <a:off x="1599" y="1784"/>
                <a:ext cx="1882" cy="518"/>
                <a:chOff x="1599" y="1784"/>
                <a:chExt cx="1882" cy="518"/>
              </a:xfrm>
            </p:grpSpPr>
            <p:sp>
              <p:nvSpPr>
                <p:cNvPr id="32795" name="Rectangle 27"/>
                <p:cNvSpPr>
                  <a:spLocks noChangeArrowheads="1"/>
                </p:cNvSpPr>
                <p:nvPr/>
              </p:nvSpPr>
              <p:spPr bwMode="auto">
                <a:xfrm>
                  <a:off x="1642" y="1784"/>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lalok mok nok yorok ghirok clok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10b. wat nnat gat mat bat hilat .</a:t>
                  </a:r>
                </a:p>
                <a:p>
                  <a:pPr algn="l" eaLnBrk="0" hangingPunct="0"/>
                  <a:endParaRPr lang="en-US" sz="3200">
                    <a:latin typeface="Times New Roman" pitchFamily="-111" charset="0"/>
                  </a:endParaRPr>
                </a:p>
              </p:txBody>
            </p:sp>
            <p:sp>
              <p:nvSpPr>
                <p:cNvPr id="32796" name="Rectangle 28"/>
                <p:cNvSpPr>
                  <a:spLocks noChangeArrowheads="1"/>
                </p:cNvSpPr>
                <p:nvPr/>
              </p:nvSpPr>
              <p:spPr bwMode="auto">
                <a:xfrm>
                  <a:off x="1599" y="1784"/>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2797" name="Group 29"/>
              <p:cNvGrpSpPr>
                <a:grpSpLocks/>
              </p:cNvGrpSpPr>
              <p:nvPr/>
            </p:nvGrpSpPr>
            <p:grpSpPr bwMode="auto">
              <a:xfrm>
                <a:off x="0" y="2302"/>
                <a:ext cx="1599" cy="518"/>
                <a:chOff x="0" y="2302"/>
                <a:chExt cx="1599" cy="518"/>
              </a:xfrm>
            </p:grpSpPr>
            <p:sp>
              <p:nvSpPr>
                <p:cNvPr id="32798" name="Rectangle 30"/>
                <p:cNvSpPr>
                  <a:spLocks noChangeArrowheads="1"/>
                </p:cNvSpPr>
                <p:nvPr/>
              </p:nvSpPr>
              <p:spPr bwMode="auto">
                <a:xfrm>
                  <a:off x="43" y="2302"/>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wiwok </a:t>
                  </a:r>
                  <a:r>
                    <a:rPr lang="en-US" sz="1600" b="1">
                      <a:latin typeface="Times New Roman" pitchFamily="-111" charset="0"/>
                      <a:ea typeface="Times New Roman" pitchFamily="-111" charset="0"/>
                      <a:cs typeface="Times New Roman" pitchFamily="-111" charset="0"/>
                    </a:rPr>
                    <a:t>farok</a:t>
                  </a:r>
                  <a:r>
                    <a:rPr lang="en-US" sz="1600">
                      <a:latin typeface="Times New Roman" pitchFamily="-111" charset="0"/>
                      <a:ea typeface="Times New Roman" pitchFamily="-111" charset="0"/>
                      <a:cs typeface="Times New Roman" pitchFamily="-111" charset="0"/>
                    </a:rPr>
                    <a:t> izok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5b. totat jjat quat cat .</a:t>
                  </a:r>
                </a:p>
                <a:p>
                  <a:pPr algn="l" eaLnBrk="0" hangingPunct="0"/>
                  <a:endParaRPr lang="en-US" sz="3200">
                    <a:latin typeface="Times New Roman" pitchFamily="-111" charset="0"/>
                  </a:endParaRPr>
                </a:p>
              </p:txBody>
            </p:sp>
            <p:sp>
              <p:nvSpPr>
                <p:cNvPr id="32799" name="Rectangle 31"/>
                <p:cNvSpPr>
                  <a:spLocks noChangeArrowheads="1"/>
                </p:cNvSpPr>
                <p:nvPr/>
              </p:nvSpPr>
              <p:spPr bwMode="auto">
                <a:xfrm>
                  <a:off x="0" y="2302"/>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2800" name="Group 32"/>
              <p:cNvGrpSpPr>
                <a:grpSpLocks/>
              </p:cNvGrpSpPr>
              <p:nvPr/>
            </p:nvGrpSpPr>
            <p:grpSpPr bwMode="auto">
              <a:xfrm>
                <a:off x="1599" y="2302"/>
                <a:ext cx="1882" cy="518"/>
                <a:chOff x="1599" y="2302"/>
                <a:chExt cx="1882" cy="518"/>
              </a:xfrm>
            </p:grpSpPr>
            <p:sp>
              <p:nvSpPr>
                <p:cNvPr id="32801" name="Rectangle 33"/>
                <p:cNvSpPr>
                  <a:spLocks noChangeArrowheads="1"/>
                </p:cNvSpPr>
                <p:nvPr/>
              </p:nvSpPr>
              <p:spPr bwMode="auto">
                <a:xfrm>
                  <a:off x="1642" y="2302"/>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lalok nok crrrok hihok yorok zanzanok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11b. wat nnat arrat mat zanzanat .</a:t>
                  </a:r>
                </a:p>
                <a:p>
                  <a:pPr algn="l" eaLnBrk="0" hangingPunct="0"/>
                  <a:endParaRPr lang="en-US" sz="3200">
                    <a:latin typeface="Times New Roman" pitchFamily="-111" charset="0"/>
                  </a:endParaRPr>
                </a:p>
              </p:txBody>
            </p:sp>
            <p:sp>
              <p:nvSpPr>
                <p:cNvPr id="32802" name="Rectangle 34"/>
                <p:cNvSpPr>
                  <a:spLocks noChangeArrowheads="1"/>
                </p:cNvSpPr>
                <p:nvPr/>
              </p:nvSpPr>
              <p:spPr bwMode="auto">
                <a:xfrm>
                  <a:off x="1599" y="2302"/>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2803" name="Group 35"/>
              <p:cNvGrpSpPr>
                <a:grpSpLocks/>
              </p:cNvGrpSpPr>
              <p:nvPr/>
            </p:nvGrpSpPr>
            <p:grpSpPr bwMode="auto">
              <a:xfrm>
                <a:off x="0" y="2820"/>
                <a:ext cx="1599" cy="518"/>
                <a:chOff x="0" y="2820"/>
                <a:chExt cx="1599" cy="518"/>
              </a:xfrm>
            </p:grpSpPr>
            <p:sp>
              <p:nvSpPr>
                <p:cNvPr id="32804" name="Rectangle 36"/>
                <p:cNvSpPr>
                  <a:spLocks noChangeArrowheads="1"/>
                </p:cNvSpPr>
                <p:nvPr/>
              </p:nvSpPr>
              <p:spPr bwMode="auto">
                <a:xfrm>
                  <a:off x="43" y="2820"/>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lalok sprok izok jok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6b. wat dat krat quat cat .</a:t>
                  </a:r>
                </a:p>
                <a:p>
                  <a:pPr algn="l" eaLnBrk="0" hangingPunct="0"/>
                  <a:endParaRPr lang="en-US" sz="3200">
                    <a:latin typeface="Times New Roman" pitchFamily="-111" charset="0"/>
                  </a:endParaRPr>
                </a:p>
              </p:txBody>
            </p:sp>
            <p:sp>
              <p:nvSpPr>
                <p:cNvPr id="32805" name="Rectangle 37"/>
                <p:cNvSpPr>
                  <a:spLocks noChangeArrowheads="1"/>
                </p:cNvSpPr>
                <p:nvPr/>
              </p:nvSpPr>
              <p:spPr bwMode="auto">
                <a:xfrm>
                  <a:off x="0" y="2820"/>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2806" name="Group 38"/>
              <p:cNvGrpSpPr>
                <a:grpSpLocks/>
              </p:cNvGrpSpPr>
              <p:nvPr/>
            </p:nvGrpSpPr>
            <p:grpSpPr bwMode="auto">
              <a:xfrm>
                <a:off x="1599" y="2820"/>
                <a:ext cx="1882" cy="518"/>
                <a:chOff x="1599" y="2820"/>
                <a:chExt cx="1882" cy="518"/>
              </a:xfrm>
            </p:grpSpPr>
            <p:sp>
              <p:nvSpPr>
                <p:cNvPr id="32807" name="Rectangle 39"/>
                <p:cNvSpPr>
                  <a:spLocks noChangeArrowheads="1"/>
                </p:cNvSpPr>
                <p:nvPr/>
              </p:nvSpPr>
              <p:spPr bwMode="auto">
                <a:xfrm>
                  <a:off x="1642" y="2820"/>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lalok rarok nok izok hihok 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12b. wat nnat forat arrat vat gat .</a:t>
                  </a:r>
                </a:p>
                <a:p>
                  <a:pPr algn="l" eaLnBrk="0" hangingPunct="0"/>
                  <a:endParaRPr lang="en-US" sz="3200">
                    <a:latin typeface="Times New Roman" pitchFamily="-111" charset="0"/>
                  </a:endParaRPr>
                </a:p>
              </p:txBody>
            </p:sp>
            <p:sp>
              <p:nvSpPr>
                <p:cNvPr id="32808" name="Rectangle 40"/>
                <p:cNvSpPr>
                  <a:spLocks noChangeArrowheads="1"/>
                </p:cNvSpPr>
                <p:nvPr/>
              </p:nvSpPr>
              <p:spPr bwMode="auto">
                <a:xfrm>
                  <a:off x="1599" y="2820"/>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32809" name="Rectangle 41"/>
            <p:cNvSpPr>
              <a:spLocks noChangeArrowheads="1"/>
            </p:cNvSpPr>
            <p:nvPr/>
          </p:nvSpPr>
          <p:spPr bwMode="auto">
            <a:xfrm>
              <a:off x="-3" y="-3"/>
              <a:ext cx="3487" cy="3344"/>
            </a:xfrm>
            <a:prstGeom prst="rect">
              <a:avLst/>
            </a:prstGeom>
            <a:noFill/>
            <a:ln w="9525">
              <a:solidFill>
                <a:srgbClr val="A0A0A0"/>
              </a:solidFill>
              <a:miter lim="800000"/>
              <a:headEnd/>
              <a:tailEnd/>
            </a:ln>
            <a:effectLst/>
          </p:spPr>
          <p:txBody>
            <a:bodyPr wrap="none" anchor="ctr">
              <a:prstTxWarp prst="textNoShape">
                <a:avLst/>
              </a:prstTxWarp>
              <a:spAutoFit/>
            </a:bodyPr>
            <a:lstStyle/>
            <a:p>
              <a:endParaRPr lang="en-US"/>
            </a:p>
          </p:txBody>
        </p:sp>
      </p:grpSp>
      <p:sp>
        <p:nvSpPr>
          <p:cNvPr id="32810" name="Text Box 42"/>
          <p:cNvSpPr txBox="1">
            <a:spLocks noChangeArrowheads="1"/>
          </p:cNvSpPr>
          <p:nvPr/>
        </p:nvSpPr>
        <p:spPr bwMode="auto">
          <a:xfrm>
            <a:off x="152400" y="1066800"/>
            <a:ext cx="8534400" cy="366713"/>
          </a:xfrm>
          <a:prstGeom prst="rect">
            <a:avLst/>
          </a:prstGeom>
          <a:noFill/>
          <a:ln w="9525">
            <a:noFill/>
            <a:miter lim="800000"/>
            <a:headEnd/>
            <a:tailEnd/>
          </a:ln>
          <a:effectLst/>
        </p:spPr>
        <p:txBody>
          <a:bodyPr wrap="none">
            <a:prstTxWarp prst="textNoShape">
              <a:avLst/>
            </a:prstTxWarp>
            <a:spAutoFit/>
          </a:bodyPr>
          <a:lstStyle/>
          <a:p>
            <a:pPr algn="l"/>
            <a:r>
              <a:rPr lang="en-US">
                <a:solidFill>
                  <a:schemeClr val="tx2"/>
                </a:solidFill>
              </a:rPr>
              <a:t>Your assignment, translate this to Arcturan:    </a:t>
            </a:r>
            <a:r>
              <a:rPr lang="en-US" sz="1600">
                <a:solidFill>
                  <a:schemeClr val="tx2"/>
                </a:solidFill>
                <a:latin typeface="Times New Roman" pitchFamily="-111" charset="0"/>
              </a:rPr>
              <a:t>farok crrrok hihok yorok clok kantok ok-yurp</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ChangeArrowheads="1"/>
          </p:cNvSpPr>
          <p:nvPr/>
        </p:nvSpPr>
        <p:spPr bwMode="auto">
          <a:xfrm>
            <a:off x="4800600" y="1066800"/>
            <a:ext cx="568325"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143405" name="Text Box 45"/>
          <p:cNvSpPr txBox="1">
            <a:spLocks noChangeArrowheads="1"/>
          </p:cNvSpPr>
          <p:nvPr/>
        </p:nvSpPr>
        <p:spPr bwMode="auto">
          <a:xfrm>
            <a:off x="152400" y="1066800"/>
            <a:ext cx="8540750" cy="366713"/>
          </a:xfrm>
          <a:prstGeom prst="rect">
            <a:avLst/>
          </a:prstGeom>
          <a:noFill/>
          <a:ln w="9525">
            <a:noFill/>
            <a:miter lim="800000"/>
            <a:headEnd/>
            <a:tailEnd/>
          </a:ln>
          <a:effectLst/>
        </p:spPr>
        <p:txBody>
          <a:bodyPr wrap="none">
            <a:prstTxWarp prst="textNoShape">
              <a:avLst/>
            </a:prstTxWarp>
            <a:spAutoFit/>
          </a:bodyPr>
          <a:lstStyle/>
          <a:p>
            <a:pPr algn="l"/>
            <a:r>
              <a:rPr lang="en-US">
                <a:solidFill>
                  <a:schemeClr val="tx2"/>
                </a:solidFill>
              </a:rPr>
              <a:t>Your assignment, translate this to Arcturan:    </a:t>
            </a:r>
            <a:r>
              <a:rPr lang="en-US" sz="1600">
                <a:solidFill>
                  <a:schemeClr val="tx2"/>
                </a:solidFill>
                <a:latin typeface="Times New Roman" pitchFamily="-111" charset="0"/>
              </a:rPr>
              <a:t>farok crrrok hihok yorok clok kantok ok-yurp</a:t>
            </a:r>
          </a:p>
        </p:txBody>
      </p:sp>
      <p:sp>
        <p:nvSpPr>
          <p:cNvPr id="143407" name="Rectangle 47"/>
          <p:cNvSpPr>
            <a:spLocks noChangeArrowheads="1"/>
          </p:cNvSpPr>
          <p:nvPr/>
        </p:nvSpPr>
        <p:spPr bwMode="auto">
          <a:xfrm>
            <a:off x="5029200" y="1981200"/>
            <a:ext cx="315913"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143406" name="Rectangle 46"/>
          <p:cNvSpPr>
            <a:spLocks noChangeArrowheads="1"/>
          </p:cNvSpPr>
          <p:nvPr/>
        </p:nvSpPr>
        <p:spPr bwMode="auto">
          <a:xfrm>
            <a:off x="1295400" y="5410200"/>
            <a:ext cx="315913"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143363" name="Rectangle 3"/>
          <p:cNvSpPr>
            <a:spLocks noChangeArrowheads="1"/>
          </p:cNvSpPr>
          <p:nvPr/>
        </p:nvSpPr>
        <p:spPr bwMode="auto">
          <a:xfrm>
            <a:off x="5121275" y="1522413"/>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143364" name="Rectangle 4"/>
          <p:cNvSpPr>
            <a:spLocks noChangeArrowheads="1"/>
          </p:cNvSpPr>
          <p:nvPr/>
        </p:nvSpPr>
        <p:spPr bwMode="auto">
          <a:xfrm>
            <a:off x="1447800" y="4876800"/>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143365" name="Rectangle 5"/>
          <p:cNvSpPr>
            <a:spLocks noGrp="1" noChangeArrowheads="1"/>
          </p:cNvSpPr>
          <p:nvPr>
            <p:ph type="title"/>
          </p:nvPr>
        </p:nvSpPr>
        <p:spPr>
          <a:xfrm>
            <a:off x="228600" y="138113"/>
            <a:ext cx="8458200" cy="838200"/>
          </a:xfrm>
        </p:spPr>
        <p:txBody>
          <a:bodyPr/>
          <a:lstStyle/>
          <a:p>
            <a:r>
              <a:rPr lang="en-US" sz="3600"/>
              <a:t>Centauri/Arcturan [Knight, 1997]</a:t>
            </a:r>
            <a:endParaRPr lang="en-US"/>
          </a:p>
        </p:txBody>
      </p:sp>
      <p:grpSp>
        <p:nvGrpSpPr>
          <p:cNvPr id="143366" name="Group 6"/>
          <p:cNvGrpSpPr>
            <a:grpSpLocks/>
          </p:cNvGrpSpPr>
          <p:nvPr/>
        </p:nvGrpSpPr>
        <p:grpSpPr bwMode="auto">
          <a:xfrm>
            <a:off x="381000" y="1524000"/>
            <a:ext cx="8337550" cy="4873625"/>
            <a:chOff x="-3" y="-3"/>
            <a:chExt cx="3487" cy="3344"/>
          </a:xfrm>
        </p:grpSpPr>
        <p:grpSp>
          <p:nvGrpSpPr>
            <p:cNvPr id="143367" name="Group 7"/>
            <p:cNvGrpSpPr>
              <a:grpSpLocks/>
            </p:cNvGrpSpPr>
            <p:nvPr/>
          </p:nvGrpSpPr>
          <p:grpSpPr bwMode="auto">
            <a:xfrm>
              <a:off x="0" y="0"/>
              <a:ext cx="3481" cy="3338"/>
              <a:chOff x="0" y="0"/>
              <a:chExt cx="3481" cy="3338"/>
            </a:xfrm>
          </p:grpSpPr>
          <p:grpSp>
            <p:nvGrpSpPr>
              <p:cNvPr id="143368" name="Group 8"/>
              <p:cNvGrpSpPr>
                <a:grpSpLocks/>
              </p:cNvGrpSpPr>
              <p:nvPr/>
            </p:nvGrpSpPr>
            <p:grpSpPr bwMode="auto">
              <a:xfrm>
                <a:off x="0" y="0"/>
                <a:ext cx="1599" cy="633"/>
                <a:chOff x="0" y="0"/>
                <a:chExt cx="1599" cy="633"/>
              </a:xfrm>
            </p:grpSpPr>
            <p:sp>
              <p:nvSpPr>
                <p:cNvPr id="143369" name="Rectangle 9"/>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ok-voon ororok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1b. at-voon bichat dat .</a:t>
                  </a:r>
                </a:p>
                <a:p>
                  <a:pPr algn="l" eaLnBrk="0" hangingPunct="0"/>
                  <a:endParaRPr lang="en-US" sz="3200">
                    <a:latin typeface="Times New Roman" pitchFamily="-111" charset="0"/>
                  </a:endParaRPr>
                </a:p>
              </p:txBody>
            </p:sp>
            <p:sp>
              <p:nvSpPr>
                <p:cNvPr id="143370" name="Rectangle 10"/>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143371" name="Group 11"/>
              <p:cNvGrpSpPr>
                <a:grpSpLocks/>
              </p:cNvGrpSpPr>
              <p:nvPr/>
            </p:nvGrpSpPr>
            <p:grpSpPr bwMode="auto">
              <a:xfrm>
                <a:off x="1599" y="0"/>
                <a:ext cx="1882" cy="633"/>
                <a:chOff x="1599" y="0"/>
                <a:chExt cx="1882" cy="633"/>
              </a:xfrm>
            </p:grpSpPr>
            <p:sp>
              <p:nvSpPr>
                <p:cNvPr id="143372" name="Rectangle 12"/>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lalok </a:t>
                  </a:r>
                  <a:r>
                    <a:rPr lang="en-US" sz="1600" b="1">
                      <a:latin typeface="Times New Roman" pitchFamily="-111" charset="0"/>
                      <a:ea typeface="Times New Roman" pitchFamily="-111" charset="0"/>
                      <a:cs typeface="Times New Roman" pitchFamily="-111" charset="0"/>
                    </a:rPr>
                    <a:t>farok</a:t>
                  </a:r>
                  <a:r>
                    <a:rPr lang="en-US" sz="1600">
                      <a:latin typeface="Times New Roman" pitchFamily="-111" charset="0"/>
                      <a:ea typeface="Times New Roman" pitchFamily="-111" charset="0"/>
                      <a:cs typeface="Times New Roman" pitchFamily="-111" charset="0"/>
                    </a:rPr>
                    <a:t> ororok lalok sprok izok enemok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7b. wat </a:t>
                  </a:r>
                  <a:r>
                    <a:rPr lang="en-US" sz="1600" b="1">
                      <a:latin typeface="Times New Roman" pitchFamily="-111" charset="0"/>
                      <a:ea typeface="Times New Roman" pitchFamily="-111" charset="0"/>
                      <a:cs typeface="Times New Roman" pitchFamily="-111" charset="0"/>
                    </a:rPr>
                    <a:t>jjat</a:t>
                  </a:r>
                  <a:r>
                    <a:rPr lang="en-US" sz="1600">
                      <a:latin typeface="Times New Roman" pitchFamily="-111" charset="0"/>
                      <a:ea typeface="Times New Roman" pitchFamily="-111" charset="0"/>
                      <a:cs typeface="Times New Roman" pitchFamily="-111" charset="0"/>
                    </a:rPr>
                    <a:t> bichat wat dat vat eneat .</a:t>
                  </a:r>
                </a:p>
                <a:p>
                  <a:pPr algn="l" eaLnBrk="0" hangingPunct="0"/>
                  <a:endParaRPr lang="en-US" sz="3200">
                    <a:latin typeface="Times New Roman" pitchFamily="-111" charset="0"/>
                  </a:endParaRPr>
                </a:p>
              </p:txBody>
            </p:sp>
            <p:sp>
              <p:nvSpPr>
                <p:cNvPr id="143373" name="Rectangle 13"/>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143374" name="Group 14"/>
              <p:cNvGrpSpPr>
                <a:grpSpLocks/>
              </p:cNvGrpSpPr>
              <p:nvPr/>
            </p:nvGrpSpPr>
            <p:grpSpPr bwMode="auto">
              <a:xfrm>
                <a:off x="0" y="633"/>
                <a:ext cx="1599" cy="633"/>
                <a:chOff x="0" y="633"/>
                <a:chExt cx="1599" cy="633"/>
              </a:xfrm>
            </p:grpSpPr>
            <p:sp>
              <p:nvSpPr>
                <p:cNvPr id="143375" name="Rectangle 15"/>
                <p:cNvSpPr>
                  <a:spLocks noChangeArrowheads="1"/>
                </p:cNvSpPr>
                <p:nvPr/>
              </p:nvSpPr>
              <p:spPr bwMode="auto">
                <a:xfrm>
                  <a:off x="43" y="633"/>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ok-drubel ok-voon anok plok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2b. at-drubel at-voon pippat rrat dat .</a:t>
                  </a:r>
                </a:p>
                <a:p>
                  <a:pPr algn="l" eaLnBrk="0" hangingPunct="0"/>
                  <a:endParaRPr lang="en-US" sz="3200">
                    <a:latin typeface="Times New Roman" pitchFamily="-111" charset="0"/>
                  </a:endParaRPr>
                </a:p>
              </p:txBody>
            </p:sp>
            <p:sp>
              <p:nvSpPr>
                <p:cNvPr id="143376" name="Rectangle 16"/>
                <p:cNvSpPr>
                  <a:spLocks noChangeArrowheads="1"/>
                </p:cNvSpPr>
                <p:nvPr/>
              </p:nvSpPr>
              <p:spPr bwMode="auto">
                <a:xfrm>
                  <a:off x="0" y="633"/>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143377" name="Group 17"/>
              <p:cNvGrpSpPr>
                <a:grpSpLocks/>
              </p:cNvGrpSpPr>
              <p:nvPr/>
            </p:nvGrpSpPr>
            <p:grpSpPr bwMode="auto">
              <a:xfrm>
                <a:off x="1599" y="633"/>
                <a:ext cx="1882" cy="633"/>
                <a:chOff x="1599" y="633"/>
                <a:chExt cx="1882" cy="633"/>
              </a:xfrm>
            </p:grpSpPr>
            <p:sp>
              <p:nvSpPr>
                <p:cNvPr id="143378" name="Rectangle 18"/>
                <p:cNvSpPr>
                  <a:spLocks noChangeArrowheads="1"/>
                </p:cNvSpPr>
                <p:nvPr/>
              </p:nvSpPr>
              <p:spPr bwMode="auto">
                <a:xfrm>
                  <a:off x="1642" y="633"/>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lalok brok anok plok 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8b. iat lat pippat rrat nnat .</a:t>
                  </a:r>
                </a:p>
                <a:p>
                  <a:pPr algn="l" eaLnBrk="0" hangingPunct="0"/>
                  <a:endParaRPr lang="en-US" sz="3200">
                    <a:latin typeface="Times New Roman" pitchFamily="-111" charset="0"/>
                  </a:endParaRPr>
                </a:p>
              </p:txBody>
            </p:sp>
            <p:sp>
              <p:nvSpPr>
                <p:cNvPr id="143379" name="Rectangle 19"/>
                <p:cNvSpPr>
                  <a:spLocks noChangeArrowheads="1"/>
                </p:cNvSpPr>
                <p:nvPr/>
              </p:nvSpPr>
              <p:spPr bwMode="auto">
                <a:xfrm>
                  <a:off x="1599" y="633"/>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143380" name="Group 20"/>
              <p:cNvGrpSpPr>
                <a:grpSpLocks/>
              </p:cNvGrpSpPr>
              <p:nvPr/>
            </p:nvGrpSpPr>
            <p:grpSpPr bwMode="auto">
              <a:xfrm>
                <a:off x="0" y="1266"/>
                <a:ext cx="1599" cy="518"/>
                <a:chOff x="0" y="1266"/>
                <a:chExt cx="1599" cy="518"/>
              </a:xfrm>
            </p:grpSpPr>
            <p:sp>
              <p:nvSpPr>
                <p:cNvPr id="143381" name="Rectangle 21"/>
                <p:cNvSpPr>
                  <a:spLocks noChangeArrowheads="1"/>
                </p:cNvSpPr>
                <p:nvPr/>
              </p:nvSpPr>
              <p:spPr bwMode="auto">
                <a:xfrm>
                  <a:off x="43" y="1266"/>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erok sprok izok hihok ghirok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3b. totat dat arrat vat hilat .</a:t>
                  </a:r>
                </a:p>
                <a:p>
                  <a:pPr algn="l" eaLnBrk="0" hangingPunct="0"/>
                  <a:endParaRPr lang="en-US" sz="3200">
                    <a:latin typeface="Times New Roman" pitchFamily="-111" charset="0"/>
                  </a:endParaRPr>
                </a:p>
              </p:txBody>
            </p:sp>
            <p:sp>
              <p:nvSpPr>
                <p:cNvPr id="143382" name="Rectangle 22"/>
                <p:cNvSpPr>
                  <a:spLocks noChangeArrowheads="1"/>
                </p:cNvSpPr>
                <p:nvPr/>
              </p:nvSpPr>
              <p:spPr bwMode="auto">
                <a:xfrm>
                  <a:off x="0" y="1266"/>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143383" name="Group 23"/>
              <p:cNvGrpSpPr>
                <a:grpSpLocks/>
              </p:cNvGrpSpPr>
              <p:nvPr/>
            </p:nvGrpSpPr>
            <p:grpSpPr bwMode="auto">
              <a:xfrm>
                <a:off x="1599" y="1266"/>
                <a:ext cx="1882" cy="518"/>
                <a:chOff x="1599" y="1266"/>
                <a:chExt cx="1882" cy="518"/>
              </a:xfrm>
            </p:grpSpPr>
            <p:sp>
              <p:nvSpPr>
                <p:cNvPr id="143384" name="Rectangle 24"/>
                <p:cNvSpPr>
                  <a:spLocks noChangeArrowheads="1"/>
                </p:cNvSpPr>
                <p:nvPr/>
              </p:nvSpPr>
              <p:spPr bwMode="auto">
                <a:xfrm>
                  <a:off x="1642" y="1266"/>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wiwok nok izok kantok ok-yurp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9b. totat nnat quat oloat at-yurp .</a:t>
                  </a:r>
                </a:p>
                <a:p>
                  <a:pPr algn="l" eaLnBrk="0" hangingPunct="0"/>
                  <a:endParaRPr lang="en-US" sz="3200">
                    <a:latin typeface="Times New Roman" pitchFamily="-111" charset="0"/>
                  </a:endParaRPr>
                </a:p>
              </p:txBody>
            </p:sp>
            <p:sp>
              <p:nvSpPr>
                <p:cNvPr id="143385" name="Rectangle 25"/>
                <p:cNvSpPr>
                  <a:spLocks noChangeArrowheads="1"/>
                </p:cNvSpPr>
                <p:nvPr/>
              </p:nvSpPr>
              <p:spPr bwMode="auto">
                <a:xfrm>
                  <a:off x="1599" y="1266"/>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143386" name="Group 26"/>
              <p:cNvGrpSpPr>
                <a:grpSpLocks/>
              </p:cNvGrpSpPr>
              <p:nvPr/>
            </p:nvGrpSpPr>
            <p:grpSpPr bwMode="auto">
              <a:xfrm>
                <a:off x="0" y="1784"/>
                <a:ext cx="1599" cy="518"/>
                <a:chOff x="0" y="1784"/>
                <a:chExt cx="1599" cy="518"/>
              </a:xfrm>
            </p:grpSpPr>
            <p:sp>
              <p:nvSpPr>
                <p:cNvPr id="143387" name="Rectangle 27"/>
                <p:cNvSpPr>
                  <a:spLocks noChangeArrowheads="1"/>
                </p:cNvSpPr>
                <p:nvPr/>
              </p:nvSpPr>
              <p:spPr bwMode="auto">
                <a:xfrm>
                  <a:off x="43" y="1784"/>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ok-voon anok drok brok jok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4b. at-voon krat pippat sat lat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endParaRPr lang="en-US" sz="3200">
                    <a:latin typeface="Times New Roman" pitchFamily="-111" charset="0"/>
                  </a:endParaRPr>
                </a:p>
              </p:txBody>
            </p:sp>
            <p:sp>
              <p:nvSpPr>
                <p:cNvPr id="143388" name="Rectangle 28"/>
                <p:cNvSpPr>
                  <a:spLocks noChangeArrowheads="1"/>
                </p:cNvSpPr>
                <p:nvPr/>
              </p:nvSpPr>
              <p:spPr bwMode="auto">
                <a:xfrm>
                  <a:off x="0" y="1784"/>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143389" name="Group 29"/>
              <p:cNvGrpSpPr>
                <a:grpSpLocks/>
              </p:cNvGrpSpPr>
              <p:nvPr/>
            </p:nvGrpSpPr>
            <p:grpSpPr bwMode="auto">
              <a:xfrm>
                <a:off x="1599" y="1784"/>
                <a:ext cx="1882" cy="518"/>
                <a:chOff x="1599" y="1784"/>
                <a:chExt cx="1882" cy="518"/>
              </a:xfrm>
            </p:grpSpPr>
            <p:sp>
              <p:nvSpPr>
                <p:cNvPr id="143390" name="Rectangle 30"/>
                <p:cNvSpPr>
                  <a:spLocks noChangeArrowheads="1"/>
                </p:cNvSpPr>
                <p:nvPr/>
              </p:nvSpPr>
              <p:spPr bwMode="auto">
                <a:xfrm>
                  <a:off x="1642" y="1784"/>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lalok mok nok yorok ghirok clok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10b. wat nnat gat mat bat hilat .</a:t>
                  </a:r>
                </a:p>
                <a:p>
                  <a:pPr algn="l" eaLnBrk="0" hangingPunct="0"/>
                  <a:endParaRPr lang="en-US" sz="3200">
                    <a:latin typeface="Times New Roman" pitchFamily="-111" charset="0"/>
                  </a:endParaRPr>
                </a:p>
              </p:txBody>
            </p:sp>
            <p:sp>
              <p:nvSpPr>
                <p:cNvPr id="143391" name="Rectangle 31"/>
                <p:cNvSpPr>
                  <a:spLocks noChangeArrowheads="1"/>
                </p:cNvSpPr>
                <p:nvPr/>
              </p:nvSpPr>
              <p:spPr bwMode="auto">
                <a:xfrm>
                  <a:off x="1599" y="1784"/>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143392" name="Group 32"/>
              <p:cNvGrpSpPr>
                <a:grpSpLocks/>
              </p:cNvGrpSpPr>
              <p:nvPr/>
            </p:nvGrpSpPr>
            <p:grpSpPr bwMode="auto">
              <a:xfrm>
                <a:off x="0" y="2302"/>
                <a:ext cx="1599" cy="518"/>
                <a:chOff x="0" y="2302"/>
                <a:chExt cx="1599" cy="518"/>
              </a:xfrm>
            </p:grpSpPr>
            <p:sp>
              <p:nvSpPr>
                <p:cNvPr id="143393" name="Rectangle 33"/>
                <p:cNvSpPr>
                  <a:spLocks noChangeArrowheads="1"/>
                </p:cNvSpPr>
                <p:nvPr/>
              </p:nvSpPr>
              <p:spPr bwMode="auto">
                <a:xfrm>
                  <a:off x="43" y="2302"/>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wiwok </a:t>
                  </a:r>
                  <a:r>
                    <a:rPr lang="en-US" sz="1600" b="1">
                      <a:latin typeface="Times New Roman" pitchFamily="-111" charset="0"/>
                      <a:ea typeface="Times New Roman" pitchFamily="-111" charset="0"/>
                      <a:cs typeface="Times New Roman" pitchFamily="-111" charset="0"/>
                    </a:rPr>
                    <a:t>farok</a:t>
                  </a:r>
                  <a:r>
                    <a:rPr lang="en-US" sz="1600">
                      <a:latin typeface="Times New Roman" pitchFamily="-111" charset="0"/>
                      <a:ea typeface="Times New Roman" pitchFamily="-111" charset="0"/>
                      <a:cs typeface="Times New Roman" pitchFamily="-111" charset="0"/>
                    </a:rPr>
                    <a:t> izok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5b. totat </a:t>
                  </a:r>
                  <a:r>
                    <a:rPr lang="en-US" sz="1600" b="1">
                      <a:latin typeface="Times New Roman" pitchFamily="-111" charset="0"/>
                      <a:ea typeface="Times New Roman" pitchFamily="-111" charset="0"/>
                      <a:cs typeface="Times New Roman" pitchFamily="-111" charset="0"/>
                    </a:rPr>
                    <a:t>jjat</a:t>
                  </a:r>
                  <a:r>
                    <a:rPr lang="en-US" sz="1600">
                      <a:latin typeface="Times New Roman" pitchFamily="-111" charset="0"/>
                      <a:ea typeface="Times New Roman" pitchFamily="-111" charset="0"/>
                      <a:cs typeface="Times New Roman" pitchFamily="-111" charset="0"/>
                    </a:rPr>
                    <a:t> quat cat .</a:t>
                  </a:r>
                </a:p>
                <a:p>
                  <a:pPr algn="l" eaLnBrk="0" hangingPunct="0"/>
                  <a:endParaRPr lang="en-US" sz="3200">
                    <a:latin typeface="Times New Roman" pitchFamily="-111" charset="0"/>
                  </a:endParaRPr>
                </a:p>
              </p:txBody>
            </p:sp>
            <p:sp>
              <p:nvSpPr>
                <p:cNvPr id="143394" name="Rectangle 34"/>
                <p:cNvSpPr>
                  <a:spLocks noChangeArrowheads="1"/>
                </p:cNvSpPr>
                <p:nvPr/>
              </p:nvSpPr>
              <p:spPr bwMode="auto">
                <a:xfrm>
                  <a:off x="0" y="2302"/>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143395" name="Group 35"/>
              <p:cNvGrpSpPr>
                <a:grpSpLocks/>
              </p:cNvGrpSpPr>
              <p:nvPr/>
            </p:nvGrpSpPr>
            <p:grpSpPr bwMode="auto">
              <a:xfrm>
                <a:off x="1599" y="2302"/>
                <a:ext cx="1882" cy="518"/>
                <a:chOff x="1599" y="2302"/>
                <a:chExt cx="1882" cy="518"/>
              </a:xfrm>
            </p:grpSpPr>
            <p:sp>
              <p:nvSpPr>
                <p:cNvPr id="143396" name="Rectangle 36"/>
                <p:cNvSpPr>
                  <a:spLocks noChangeArrowheads="1"/>
                </p:cNvSpPr>
                <p:nvPr/>
              </p:nvSpPr>
              <p:spPr bwMode="auto">
                <a:xfrm>
                  <a:off x="1642" y="2302"/>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lalok nok crrrok hihok yorok zanzanok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11b. wat nnat arrat mat zanzanat .</a:t>
                  </a:r>
                </a:p>
                <a:p>
                  <a:pPr algn="l" eaLnBrk="0" hangingPunct="0"/>
                  <a:endParaRPr lang="en-US" sz="3200">
                    <a:latin typeface="Times New Roman" pitchFamily="-111" charset="0"/>
                  </a:endParaRPr>
                </a:p>
              </p:txBody>
            </p:sp>
            <p:sp>
              <p:nvSpPr>
                <p:cNvPr id="143397" name="Rectangle 37"/>
                <p:cNvSpPr>
                  <a:spLocks noChangeArrowheads="1"/>
                </p:cNvSpPr>
                <p:nvPr/>
              </p:nvSpPr>
              <p:spPr bwMode="auto">
                <a:xfrm>
                  <a:off x="1599" y="2302"/>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143398" name="Group 38"/>
              <p:cNvGrpSpPr>
                <a:grpSpLocks/>
              </p:cNvGrpSpPr>
              <p:nvPr/>
            </p:nvGrpSpPr>
            <p:grpSpPr bwMode="auto">
              <a:xfrm>
                <a:off x="0" y="2820"/>
                <a:ext cx="1599" cy="518"/>
                <a:chOff x="0" y="2820"/>
                <a:chExt cx="1599" cy="518"/>
              </a:xfrm>
            </p:grpSpPr>
            <p:sp>
              <p:nvSpPr>
                <p:cNvPr id="143399" name="Rectangle 39"/>
                <p:cNvSpPr>
                  <a:spLocks noChangeArrowheads="1"/>
                </p:cNvSpPr>
                <p:nvPr/>
              </p:nvSpPr>
              <p:spPr bwMode="auto">
                <a:xfrm>
                  <a:off x="43" y="2820"/>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lalok sprok izok jok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6b. wat dat krat quat cat .</a:t>
                  </a:r>
                </a:p>
                <a:p>
                  <a:pPr algn="l" eaLnBrk="0" hangingPunct="0"/>
                  <a:endParaRPr lang="en-US" sz="3200">
                    <a:latin typeface="Times New Roman" pitchFamily="-111" charset="0"/>
                  </a:endParaRPr>
                </a:p>
              </p:txBody>
            </p:sp>
            <p:sp>
              <p:nvSpPr>
                <p:cNvPr id="143400" name="Rectangle 40"/>
                <p:cNvSpPr>
                  <a:spLocks noChangeArrowheads="1"/>
                </p:cNvSpPr>
                <p:nvPr/>
              </p:nvSpPr>
              <p:spPr bwMode="auto">
                <a:xfrm>
                  <a:off x="0" y="2820"/>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143401" name="Group 41"/>
              <p:cNvGrpSpPr>
                <a:grpSpLocks/>
              </p:cNvGrpSpPr>
              <p:nvPr/>
            </p:nvGrpSpPr>
            <p:grpSpPr bwMode="auto">
              <a:xfrm>
                <a:off x="1599" y="2820"/>
                <a:ext cx="1882" cy="518"/>
                <a:chOff x="1599" y="2820"/>
                <a:chExt cx="1882" cy="518"/>
              </a:xfrm>
            </p:grpSpPr>
            <p:sp>
              <p:nvSpPr>
                <p:cNvPr id="143402" name="Rectangle 42"/>
                <p:cNvSpPr>
                  <a:spLocks noChangeArrowheads="1"/>
                </p:cNvSpPr>
                <p:nvPr/>
              </p:nvSpPr>
              <p:spPr bwMode="auto">
                <a:xfrm>
                  <a:off x="1642" y="2820"/>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lalok rarok nok izok hihok 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12b. wat nnat forat arrat vat gat .</a:t>
                  </a:r>
                </a:p>
                <a:p>
                  <a:pPr algn="l" eaLnBrk="0" hangingPunct="0"/>
                  <a:endParaRPr lang="en-US" sz="3200">
                    <a:latin typeface="Times New Roman" pitchFamily="-111" charset="0"/>
                  </a:endParaRPr>
                </a:p>
              </p:txBody>
            </p:sp>
            <p:sp>
              <p:nvSpPr>
                <p:cNvPr id="143403" name="Rectangle 43"/>
                <p:cNvSpPr>
                  <a:spLocks noChangeArrowheads="1"/>
                </p:cNvSpPr>
                <p:nvPr/>
              </p:nvSpPr>
              <p:spPr bwMode="auto">
                <a:xfrm>
                  <a:off x="1599" y="2820"/>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143404" name="Rectangle 44"/>
            <p:cNvSpPr>
              <a:spLocks noChangeArrowheads="1"/>
            </p:cNvSpPr>
            <p:nvPr/>
          </p:nvSpPr>
          <p:spPr bwMode="auto">
            <a:xfrm>
              <a:off x="-3" y="-3"/>
              <a:ext cx="3487" cy="3344"/>
            </a:xfrm>
            <a:prstGeom prst="rect">
              <a:avLst/>
            </a:prstGeom>
            <a:noFill/>
            <a:ln w="9525">
              <a:solidFill>
                <a:srgbClr val="A0A0A0"/>
              </a:solidFill>
              <a:miter lim="800000"/>
              <a:headEnd/>
              <a:tailEnd/>
            </a:ln>
            <a:effectLst/>
          </p:spPr>
          <p:txBody>
            <a:bodyPr wrap="none" anchor="ctr">
              <a:prstTxWarp prst="textNoShape">
                <a:avLst/>
              </a:prstTxWarp>
              <a:spAutoFit/>
            </a:bodyPr>
            <a:lstStyle/>
            <a:p>
              <a:endParaRPr lang="en-US"/>
            </a:p>
          </p:txBody>
        </p:sp>
      </p:grpSp>
      <p:sp>
        <p:nvSpPr>
          <p:cNvPr id="143408" name="Line 48"/>
          <p:cNvSpPr>
            <a:spLocks noChangeShapeType="1"/>
          </p:cNvSpPr>
          <p:nvPr/>
        </p:nvSpPr>
        <p:spPr bwMode="auto">
          <a:xfrm flipH="1">
            <a:off x="1447800" y="5181600"/>
            <a:ext cx="152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43409" name="Line 49"/>
          <p:cNvSpPr>
            <a:spLocks noChangeShapeType="1"/>
          </p:cNvSpPr>
          <p:nvPr/>
        </p:nvSpPr>
        <p:spPr bwMode="auto">
          <a:xfrm flipH="1">
            <a:off x="5257800" y="18288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40" name="Rectangle 48"/>
          <p:cNvSpPr>
            <a:spLocks noChangeArrowheads="1"/>
          </p:cNvSpPr>
          <p:nvPr/>
        </p:nvSpPr>
        <p:spPr bwMode="auto">
          <a:xfrm>
            <a:off x="4800600" y="1066800"/>
            <a:ext cx="568325"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3839" name="Rectangle 47"/>
          <p:cNvSpPr>
            <a:spLocks noChangeArrowheads="1"/>
          </p:cNvSpPr>
          <p:nvPr/>
        </p:nvSpPr>
        <p:spPr bwMode="auto">
          <a:xfrm>
            <a:off x="5334000" y="1066800"/>
            <a:ext cx="568325"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3838" name="Rectangle 46"/>
          <p:cNvSpPr>
            <a:spLocks noChangeArrowheads="1"/>
          </p:cNvSpPr>
          <p:nvPr/>
        </p:nvSpPr>
        <p:spPr bwMode="auto">
          <a:xfrm>
            <a:off x="5583238" y="4903788"/>
            <a:ext cx="633412"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3794" name="Rectangle 2"/>
          <p:cNvSpPr>
            <a:spLocks noGrp="1" noChangeArrowheads="1"/>
          </p:cNvSpPr>
          <p:nvPr>
            <p:ph type="title"/>
          </p:nvPr>
        </p:nvSpPr>
        <p:spPr>
          <a:xfrm>
            <a:off x="228600" y="138113"/>
            <a:ext cx="8458200" cy="838200"/>
          </a:xfrm>
        </p:spPr>
        <p:txBody>
          <a:bodyPr/>
          <a:lstStyle/>
          <a:p>
            <a:r>
              <a:rPr lang="en-US" sz="3600"/>
              <a:t>Centauri/Arcturan [Knight, 1997]</a:t>
            </a:r>
            <a:endParaRPr lang="en-US"/>
          </a:p>
        </p:txBody>
      </p:sp>
      <p:grpSp>
        <p:nvGrpSpPr>
          <p:cNvPr id="33795" name="Group 3"/>
          <p:cNvGrpSpPr>
            <a:grpSpLocks/>
          </p:cNvGrpSpPr>
          <p:nvPr/>
        </p:nvGrpSpPr>
        <p:grpSpPr bwMode="auto">
          <a:xfrm>
            <a:off x="381000" y="1524000"/>
            <a:ext cx="8337550" cy="4873625"/>
            <a:chOff x="-3" y="-3"/>
            <a:chExt cx="3487" cy="3344"/>
          </a:xfrm>
        </p:grpSpPr>
        <p:grpSp>
          <p:nvGrpSpPr>
            <p:cNvPr id="33796" name="Group 4"/>
            <p:cNvGrpSpPr>
              <a:grpSpLocks/>
            </p:cNvGrpSpPr>
            <p:nvPr/>
          </p:nvGrpSpPr>
          <p:grpSpPr bwMode="auto">
            <a:xfrm>
              <a:off x="0" y="0"/>
              <a:ext cx="3481" cy="3338"/>
              <a:chOff x="0" y="0"/>
              <a:chExt cx="3481" cy="3338"/>
            </a:xfrm>
          </p:grpSpPr>
          <p:grpSp>
            <p:nvGrpSpPr>
              <p:cNvPr id="33797" name="Group 5"/>
              <p:cNvGrpSpPr>
                <a:grpSpLocks/>
              </p:cNvGrpSpPr>
              <p:nvPr/>
            </p:nvGrpSpPr>
            <p:grpSpPr bwMode="auto">
              <a:xfrm>
                <a:off x="0" y="0"/>
                <a:ext cx="1599" cy="633"/>
                <a:chOff x="0" y="0"/>
                <a:chExt cx="1599" cy="633"/>
              </a:xfrm>
            </p:grpSpPr>
            <p:sp>
              <p:nvSpPr>
                <p:cNvPr id="33798" name="Rectangle 6"/>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ok-voon ororok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1b. at-voon bichat dat .</a:t>
                  </a:r>
                </a:p>
                <a:p>
                  <a:pPr algn="l" eaLnBrk="0" hangingPunct="0"/>
                  <a:endParaRPr lang="en-US" sz="3200">
                    <a:latin typeface="Times New Roman" pitchFamily="-111" charset="0"/>
                  </a:endParaRPr>
                </a:p>
              </p:txBody>
            </p:sp>
            <p:sp>
              <p:nvSpPr>
                <p:cNvPr id="33799" name="Rectangle 7"/>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3800" name="Group 8"/>
              <p:cNvGrpSpPr>
                <a:grpSpLocks/>
              </p:cNvGrpSpPr>
              <p:nvPr/>
            </p:nvGrpSpPr>
            <p:grpSpPr bwMode="auto">
              <a:xfrm>
                <a:off x="1599" y="0"/>
                <a:ext cx="1882" cy="633"/>
                <a:chOff x="1599" y="0"/>
                <a:chExt cx="1882" cy="633"/>
              </a:xfrm>
            </p:grpSpPr>
            <p:sp>
              <p:nvSpPr>
                <p:cNvPr id="33801" name="Rectangle 9"/>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lalok </a:t>
                  </a:r>
                  <a:r>
                    <a:rPr lang="en-US" sz="1600" b="1">
                      <a:latin typeface="Times New Roman" pitchFamily="-111" charset="0"/>
                      <a:ea typeface="Times New Roman" pitchFamily="-111" charset="0"/>
                      <a:cs typeface="Times New Roman" pitchFamily="-111" charset="0"/>
                    </a:rPr>
                    <a:t>farok</a:t>
                  </a:r>
                  <a:r>
                    <a:rPr lang="en-US" sz="1600">
                      <a:latin typeface="Times New Roman" pitchFamily="-111" charset="0"/>
                      <a:ea typeface="Times New Roman" pitchFamily="-111" charset="0"/>
                      <a:cs typeface="Times New Roman" pitchFamily="-111" charset="0"/>
                    </a:rPr>
                    <a:t> ororok lalok sprok izok enemok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7b. wat jjat bichat wat dat vat eneat .</a:t>
                  </a:r>
                </a:p>
                <a:p>
                  <a:pPr algn="l" eaLnBrk="0" hangingPunct="0"/>
                  <a:endParaRPr lang="en-US" sz="3200">
                    <a:latin typeface="Times New Roman" pitchFamily="-111" charset="0"/>
                  </a:endParaRPr>
                </a:p>
              </p:txBody>
            </p:sp>
            <p:sp>
              <p:nvSpPr>
                <p:cNvPr id="33802" name="Rectangle 10"/>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3803" name="Group 11"/>
              <p:cNvGrpSpPr>
                <a:grpSpLocks/>
              </p:cNvGrpSpPr>
              <p:nvPr/>
            </p:nvGrpSpPr>
            <p:grpSpPr bwMode="auto">
              <a:xfrm>
                <a:off x="0" y="633"/>
                <a:ext cx="1599" cy="633"/>
                <a:chOff x="0" y="633"/>
                <a:chExt cx="1599" cy="633"/>
              </a:xfrm>
            </p:grpSpPr>
            <p:sp>
              <p:nvSpPr>
                <p:cNvPr id="33804" name="Rectangle 12"/>
                <p:cNvSpPr>
                  <a:spLocks noChangeArrowheads="1"/>
                </p:cNvSpPr>
                <p:nvPr/>
              </p:nvSpPr>
              <p:spPr bwMode="auto">
                <a:xfrm>
                  <a:off x="43" y="633"/>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ok-drubel ok-voon anok plok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2b. at-drubel at-voon pippat rrat dat .</a:t>
                  </a:r>
                </a:p>
                <a:p>
                  <a:pPr algn="l" eaLnBrk="0" hangingPunct="0"/>
                  <a:endParaRPr lang="en-US" sz="3200">
                    <a:latin typeface="Times New Roman" pitchFamily="-111" charset="0"/>
                  </a:endParaRPr>
                </a:p>
              </p:txBody>
            </p:sp>
            <p:sp>
              <p:nvSpPr>
                <p:cNvPr id="33805" name="Rectangle 13"/>
                <p:cNvSpPr>
                  <a:spLocks noChangeArrowheads="1"/>
                </p:cNvSpPr>
                <p:nvPr/>
              </p:nvSpPr>
              <p:spPr bwMode="auto">
                <a:xfrm>
                  <a:off x="0" y="633"/>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3806" name="Group 14"/>
              <p:cNvGrpSpPr>
                <a:grpSpLocks/>
              </p:cNvGrpSpPr>
              <p:nvPr/>
            </p:nvGrpSpPr>
            <p:grpSpPr bwMode="auto">
              <a:xfrm>
                <a:off x="1599" y="633"/>
                <a:ext cx="1882" cy="633"/>
                <a:chOff x="1599" y="633"/>
                <a:chExt cx="1882" cy="633"/>
              </a:xfrm>
            </p:grpSpPr>
            <p:sp>
              <p:nvSpPr>
                <p:cNvPr id="33807" name="Rectangle 15"/>
                <p:cNvSpPr>
                  <a:spLocks noChangeArrowheads="1"/>
                </p:cNvSpPr>
                <p:nvPr/>
              </p:nvSpPr>
              <p:spPr bwMode="auto">
                <a:xfrm>
                  <a:off x="1642" y="633"/>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lalok brok anok plok 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8b. iat lat pippat rrat nnat .</a:t>
                  </a:r>
                </a:p>
                <a:p>
                  <a:pPr algn="l" eaLnBrk="0" hangingPunct="0"/>
                  <a:endParaRPr lang="en-US" sz="3200">
                    <a:latin typeface="Times New Roman" pitchFamily="-111" charset="0"/>
                  </a:endParaRPr>
                </a:p>
              </p:txBody>
            </p:sp>
            <p:sp>
              <p:nvSpPr>
                <p:cNvPr id="33808" name="Rectangle 16"/>
                <p:cNvSpPr>
                  <a:spLocks noChangeArrowheads="1"/>
                </p:cNvSpPr>
                <p:nvPr/>
              </p:nvSpPr>
              <p:spPr bwMode="auto">
                <a:xfrm>
                  <a:off x="1599" y="633"/>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3809" name="Group 17"/>
              <p:cNvGrpSpPr>
                <a:grpSpLocks/>
              </p:cNvGrpSpPr>
              <p:nvPr/>
            </p:nvGrpSpPr>
            <p:grpSpPr bwMode="auto">
              <a:xfrm>
                <a:off x="0" y="1266"/>
                <a:ext cx="1599" cy="518"/>
                <a:chOff x="0" y="1266"/>
                <a:chExt cx="1599" cy="518"/>
              </a:xfrm>
            </p:grpSpPr>
            <p:sp>
              <p:nvSpPr>
                <p:cNvPr id="33810" name="Rectangle 18"/>
                <p:cNvSpPr>
                  <a:spLocks noChangeArrowheads="1"/>
                </p:cNvSpPr>
                <p:nvPr/>
              </p:nvSpPr>
              <p:spPr bwMode="auto">
                <a:xfrm>
                  <a:off x="43" y="1266"/>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erok sprok izok hihok ghirok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3b. totat dat arrat vat hilat .</a:t>
                  </a:r>
                </a:p>
                <a:p>
                  <a:pPr algn="l" eaLnBrk="0" hangingPunct="0"/>
                  <a:endParaRPr lang="en-US" sz="3200">
                    <a:latin typeface="Times New Roman" pitchFamily="-111" charset="0"/>
                  </a:endParaRPr>
                </a:p>
              </p:txBody>
            </p:sp>
            <p:sp>
              <p:nvSpPr>
                <p:cNvPr id="33811" name="Rectangle 19"/>
                <p:cNvSpPr>
                  <a:spLocks noChangeArrowheads="1"/>
                </p:cNvSpPr>
                <p:nvPr/>
              </p:nvSpPr>
              <p:spPr bwMode="auto">
                <a:xfrm>
                  <a:off x="0" y="1266"/>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3812" name="Group 20"/>
              <p:cNvGrpSpPr>
                <a:grpSpLocks/>
              </p:cNvGrpSpPr>
              <p:nvPr/>
            </p:nvGrpSpPr>
            <p:grpSpPr bwMode="auto">
              <a:xfrm>
                <a:off x="1599" y="1266"/>
                <a:ext cx="1882" cy="518"/>
                <a:chOff x="1599" y="1266"/>
                <a:chExt cx="1882" cy="518"/>
              </a:xfrm>
            </p:grpSpPr>
            <p:sp>
              <p:nvSpPr>
                <p:cNvPr id="33813" name="Rectangle 21"/>
                <p:cNvSpPr>
                  <a:spLocks noChangeArrowheads="1"/>
                </p:cNvSpPr>
                <p:nvPr/>
              </p:nvSpPr>
              <p:spPr bwMode="auto">
                <a:xfrm>
                  <a:off x="1642" y="1266"/>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wiwok nok izok kantok ok-yurp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9b. totat nnat quat oloat at-yurp .</a:t>
                  </a:r>
                </a:p>
                <a:p>
                  <a:pPr algn="l" eaLnBrk="0" hangingPunct="0"/>
                  <a:endParaRPr lang="en-US" sz="3200">
                    <a:latin typeface="Times New Roman" pitchFamily="-111" charset="0"/>
                  </a:endParaRPr>
                </a:p>
              </p:txBody>
            </p:sp>
            <p:sp>
              <p:nvSpPr>
                <p:cNvPr id="33814" name="Rectangle 22"/>
                <p:cNvSpPr>
                  <a:spLocks noChangeArrowheads="1"/>
                </p:cNvSpPr>
                <p:nvPr/>
              </p:nvSpPr>
              <p:spPr bwMode="auto">
                <a:xfrm>
                  <a:off x="1599" y="1266"/>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3815" name="Group 23"/>
              <p:cNvGrpSpPr>
                <a:grpSpLocks/>
              </p:cNvGrpSpPr>
              <p:nvPr/>
            </p:nvGrpSpPr>
            <p:grpSpPr bwMode="auto">
              <a:xfrm>
                <a:off x="0" y="1784"/>
                <a:ext cx="1599" cy="518"/>
                <a:chOff x="0" y="1784"/>
                <a:chExt cx="1599" cy="518"/>
              </a:xfrm>
            </p:grpSpPr>
            <p:sp>
              <p:nvSpPr>
                <p:cNvPr id="33816" name="Rectangle 24"/>
                <p:cNvSpPr>
                  <a:spLocks noChangeArrowheads="1"/>
                </p:cNvSpPr>
                <p:nvPr/>
              </p:nvSpPr>
              <p:spPr bwMode="auto">
                <a:xfrm>
                  <a:off x="43" y="1784"/>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ok-voon anok drok brok jok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4b. at-voon krat pippat sat lat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endParaRPr lang="en-US" sz="3200">
                    <a:latin typeface="Times New Roman" pitchFamily="-111" charset="0"/>
                  </a:endParaRPr>
                </a:p>
              </p:txBody>
            </p:sp>
            <p:sp>
              <p:nvSpPr>
                <p:cNvPr id="33817" name="Rectangle 25"/>
                <p:cNvSpPr>
                  <a:spLocks noChangeArrowheads="1"/>
                </p:cNvSpPr>
                <p:nvPr/>
              </p:nvSpPr>
              <p:spPr bwMode="auto">
                <a:xfrm>
                  <a:off x="0" y="1784"/>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3818" name="Group 26"/>
              <p:cNvGrpSpPr>
                <a:grpSpLocks/>
              </p:cNvGrpSpPr>
              <p:nvPr/>
            </p:nvGrpSpPr>
            <p:grpSpPr bwMode="auto">
              <a:xfrm>
                <a:off x="1599" y="1784"/>
                <a:ext cx="1882" cy="518"/>
                <a:chOff x="1599" y="1784"/>
                <a:chExt cx="1882" cy="518"/>
              </a:xfrm>
            </p:grpSpPr>
            <p:sp>
              <p:nvSpPr>
                <p:cNvPr id="33819" name="Rectangle 27"/>
                <p:cNvSpPr>
                  <a:spLocks noChangeArrowheads="1"/>
                </p:cNvSpPr>
                <p:nvPr/>
              </p:nvSpPr>
              <p:spPr bwMode="auto">
                <a:xfrm>
                  <a:off x="1642" y="1784"/>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lalok mok nok yorok ghirok clok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10b. wat nnat gat mat bat hilat .</a:t>
                  </a:r>
                </a:p>
                <a:p>
                  <a:pPr algn="l" eaLnBrk="0" hangingPunct="0"/>
                  <a:endParaRPr lang="en-US" sz="3200">
                    <a:latin typeface="Times New Roman" pitchFamily="-111" charset="0"/>
                  </a:endParaRPr>
                </a:p>
              </p:txBody>
            </p:sp>
            <p:sp>
              <p:nvSpPr>
                <p:cNvPr id="33820" name="Rectangle 28"/>
                <p:cNvSpPr>
                  <a:spLocks noChangeArrowheads="1"/>
                </p:cNvSpPr>
                <p:nvPr/>
              </p:nvSpPr>
              <p:spPr bwMode="auto">
                <a:xfrm>
                  <a:off x="1599" y="1784"/>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3821" name="Group 29"/>
              <p:cNvGrpSpPr>
                <a:grpSpLocks/>
              </p:cNvGrpSpPr>
              <p:nvPr/>
            </p:nvGrpSpPr>
            <p:grpSpPr bwMode="auto">
              <a:xfrm>
                <a:off x="0" y="2302"/>
                <a:ext cx="1599" cy="518"/>
                <a:chOff x="0" y="2302"/>
                <a:chExt cx="1599" cy="518"/>
              </a:xfrm>
            </p:grpSpPr>
            <p:sp>
              <p:nvSpPr>
                <p:cNvPr id="33822" name="Rectangle 30"/>
                <p:cNvSpPr>
                  <a:spLocks noChangeArrowheads="1"/>
                </p:cNvSpPr>
                <p:nvPr/>
              </p:nvSpPr>
              <p:spPr bwMode="auto">
                <a:xfrm>
                  <a:off x="43" y="2302"/>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wiwok </a:t>
                  </a:r>
                  <a:r>
                    <a:rPr lang="en-US" sz="1600" b="1">
                      <a:latin typeface="Times New Roman" pitchFamily="-111" charset="0"/>
                      <a:ea typeface="Times New Roman" pitchFamily="-111" charset="0"/>
                      <a:cs typeface="Times New Roman" pitchFamily="-111" charset="0"/>
                    </a:rPr>
                    <a:t>farok</a:t>
                  </a:r>
                  <a:r>
                    <a:rPr lang="en-US" sz="1600">
                      <a:latin typeface="Times New Roman" pitchFamily="-111" charset="0"/>
                      <a:ea typeface="Times New Roman" pitchFamily="-111" charset="0"/>
                      <a:cs typeface="Times New Roman" pitchFamily="-111" charset="0"/>
                    </a:rPr>
                    <a:t> izok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5b. totat jjat quat cat .</a:t>
                  </a:r>
                </a:p>
                <a:p>
                  <a:pPr algn="l" eaLnBrk="0" hangingPunct="0"/>
                  <a:endParaRPr lang="en-US" sz="3200">
                    <a:latin typeface="Times New Roman" pitchFamily="-111" charset="0"/>
                  </a:endParaRPr>
                </a:p>
              </p:txBody>
            </p:sp>
            <p:sp>
              <p:nvSpPr>
                <p:cNvPr id="33823" name="Rectangle 31"/>
                <p:cNvSpPr>
                  <a:spLocks noChangeArrowheads="1"/>
                </p:cNvSpPr>
                <p:nvPr/>
              </p:nvSpPr>
              <p:spPr bwMode="auto">
                <a:xfrm>
                  <a:off x="0" y="2302"/>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3824" name="Group 32"/>
              <p:cNvGrpSpPr>
                <a:grpSpLocks/>
              </p:cNvGrpSpPr>
              <p:nvPr/>
            </p:nvGrpSpPr>
            <p:grpSpPr bwMode="auto">
              <a:xfrm>
                <a:off x="1599" y="2302"/>
                <a:ext cx="1882" cy="518"/>
                <a:chOff x="1599" y="2302"/>
                <a:chExt cx="1882" cy="518"/>
              </a:xfrm>
            </p:grpSpPr>
            <p:sp>
              <p:nvSpPr>
                <p:cNvPr id="33825" name="Rectangle 33"/>
                <p:cNvSpPr>
                  <a:spLocks noChangeArrowheads="1"/>
                </p:cNvSpPr>
                <p:nvPr/>
              </p:nvSpPr>
              <p:spPr bwMode="auto">
                <a:xfrm>
                  <a:off x="1642" y="2302"/>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lalok nok </a:t>
                  </a:r>
                  <a:r>
                    <a:rPr lang="en-US" sz="1600" b="1">
                      <a:latin typeface="Times New Roman" pitchFamily="-111" charset="0"/>
                      <a:ea typeface="Times New Roman" pitchFamily="-111" charset="0"/>
                      <a:cs typeface="Times New Roman" pitchFamily="-111" charset="0"/>
                    </a:rPr>
                    <a:t>crrrok</a:t>
                  </a:r>
                  <a:r>
                    <a:rPr lang="en-US" sz="1600">
                      <a:latin typeface="Times New Roman" pitchFamily="-111" charset="0"/>
                      <a:ea typeface="Times New Roman" pitchFamily="-111" charset="0"/>
                      <a:cs typeface="Times New Roman" pitchFamily="-111" charset="0"/>
                    </a:rPr>
                    <a:t> hihok yorok zanzanok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11b. wat nnat arrat mat zanzanat .</a:t>
                  </a:r>
                </a:p>
                <a:p>
                  <a:pPr algn="l" eaLnBrk="0" hangingPunct="0"/>
                  <a:endParaRPr lang="en-US" sz="3200">
                    <a:latin typeface="Times New Roman" pitchFamily="-111" charset="0"/>
                  </a:endParaRPr>
                </a:p>
              </p:txBody>
            </p:sp>
            <p:sp>
              <p:nvSpPr>
                <p:cNvPr id="33826" name="Rectangle 34"/>
                <p:cNvSpPr>
                  <a:spLocks noChangeArrowheads="1"/>
                </p:cNvSpPr>
                <p:nvPr/>
              </p:nvSpPr>
              <p:spPr bwMode="auto">
                <a:xfrm>
                  <a:off x="1599" y="2302"/>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3827" name="Group 35"/>
              <p:cNvGrpSpPr>
                <a:grpSpLocks/>
              </p:cNvGrpSpPr>
              <p:nvPr/>
            </p:nvGrpSpPr>
            <p:grpSpPr bwMode="auto">
              <a:xfrm>
                <a:off x="0" y="2820"/>
                <a:ext cx="1599" cy="518"/>
                <a:chOff x="0" y="2820"/>
                <a:chExt cx="1599" cy="518"/>
              </a:xfrm>
            </p:grpSpPr>
            <p:sp>
              <p:nvSpPr>
                <p:cNvPr id="33828" name="Rectangle 36"/>
                <p:cNvSpPr>
                  <a:spLocks noChangeArrowheads="1"/>
                </p:cNvSpPr>
                <p:nvPr/>
              </p:nvSpPr>
              <p:spPr bwMode="auto">
                <a:xfrm>
                  <a:off x="43" y="2820"/>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lalok sprok izok jok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6b. wat dat krat quat cat .</a:t>
                  </a:r>
                </a:p>
                <a:p>
                  <a:pPr algn="l" eaLnBrk="0" hangingPunct="0"/>
                  <a:endParaRPr lang="en-US" sz="3200">
                    <a:latin typeface="Times New Roman" pitchFamily="-111" charset="0"/>
                  </a:endParaRPr>
                </a:p>
              </p:txBody>
            </p:sp>
            <p:sp>
              <p:nvSpPr>
                <p:cNvPr id="33829" name="Rectangle 37"/>
                <p:cNvSpPr>
                  <a:spLocks noChangeArrowheads="1"/>
                </p:cNvSpPr>
                <p:nvPr/>
              </p:nvSpPr>
              <p:spPr bwMode="auto">
                <a:xfrm>
                  <a:off x="0" y="2820"/>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3830" name="Group 38"/>
              <p:cNvGrpSpPr>
                <a:grpSpLocks/>
              </p:cNvGrpSpPr>
              <p:nvPr/>
            </p:nvGrpSpPr>
            <p:grpSpPr bwMode="auto">
              <a:xfrm>
                <a:off x="1599" y="2820"/>
                <a:ext cx="1882" cy="518"/>
                <a:chOff x="1599" y="2820"/>
                <a:chExt cx="1882" cy="518"/>
              </a:xfrm>
            </p:grpSpPr>
            <p:sp>
              <p:nvSpPr>
                <p:cNvPr id="33831" name="Rectangle 39"/>
                <p:cNvSpPr>
                  <a:spLocks noChangeArrowheads="1"/>
                </p:cNvSpPr>
                <p:nvPr/>
              </p:nvSpPr>
              <p:spPr bwMode="auto">
                <a:xfrm>
                  <a:off x="1642" y="2820"/>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lalok rarok nok izok hihok 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12b. wat nnat forat arrat vat gat .</a:t>
                  </a:r>
                </a:p>
                <a:p>
                  <a:pPr algn="l" eaLnBrk="0" hangingPunct="0"/>
                  <a:endParaRPr lang="en-US" sz="3200">
                    <a:latin typeface="Times New Roman" pitchFamily="-111" charset="0"/>
                  </a:endParaRPr>
                </a:p>
              </p:txBody>
            </p:sp>
            <p:sp>
              <p:nvSpPr>
                <p:cNvPr id="33832" name="Rectangle 40"/>
                <p:cNvSpPr>
                  <a:spLocks noChangeArrowheads="1"/>
                </p:cNvSpPr>
                <p:nvPr/>
              </p:nvSpPr>
              <p:spPr bwMode="auto">
                <a:xfrm>
                  <a:off x="1599" y="2820"/>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33833" name="Rectangle 41"/>
            <p:cNvSpPr>
              <a:spLocks noChangeArrowheads="1"/>
            </p:cNvSpPr>
            <p:nvPr/>
          </p:nvSpPr>
          <p:spPr bwMode="auto">
            <a:xfrm>
              <a:off x="-3" y="-3"/>
              <a:ext cx="3487" cy="3344"/>
            </a:xfrm>
            <a:prstGeom prst="rect">
              <a:avLst/>
            </a:prstGeom>
            <a:noFill/>
            <a:ln w="9525">
              <a:solidFill>
                <a:srgbClr val="A0A0A0"/>
              </a:solidFill>
              <a:miter lim="800000"/>
              <a:headEnd/>
              <a:tailEnd/>
            </a:ln>
            <a:effectLst/>
          </p:spPr>
          <p:txBody>
            <a:bodyPr wrap="none" anchor="ctr">
              <a:prstTxWarp prst="textNoShape">
                <a:avLst/>
              </a:prstTxWarp>
              <a:spAutoFit/>
            </a:bodyPr>
            <a:lstStyle/>
            <a:p>
              <a:endParaRPr lang="en-US"/>
            </a:p>
          </p:txBody>
        </p:sp>
      </p:grpSp>
      <p:sp>
        <p:nvSpPr>
          <p:cNvPr id="33834" name="Text Box 42"/>
          <p:cNvSpPr txBox="1">
            <a:spLocks noChangeArrowheads="1"/>
          </p:cNvSpPr>
          <p:nvPr/>
        </p:nvSpPr>
        <p:spPr bwMode="auto">
          <a:xfrm>
            <a:off x="152400" y="1066800"/>
            <a:ext cx="8580438" cy="366713"/>
          </a:xfrm>
          <a:prstGeom prst="rect">
            <a:avLst/>
          </a:prstGeom>
          <a:noFill/>
          <a:ln w="9525">
            <a:noFill/>
            <a:miter lim="800000"/>
            <a:headEnd/>
            <a:tailEnd/>
          </a:ln>
          <a:effectLst/>
        </p:spPr>
        <p:txBody>
          <a:bodyPr wrap="none">
            <a:prstTxWarp prst="textNoShape">
              <a:avLst/>
            </a:prstTxWarp>
            <a:spAutoFit/>
          </a:bodyPr>
          <a:lstStyle/>
          <a:p>
            <a:pPr algn="l"/>
            <a:r>
              <a:rPr lang="en-US">
                <a:solidFill>
                  <a:schemeClr val="tx2"/>
                </a:solidFill>
              </a:rPr>
              <a:t>Your assignment, translate this to Arcturan:    </a:t>
            </a:r>
            <a:r>
              <a:rPr lang="en-US" sz="1600" b="1">
                <a:solidFill>
                  <a:schemeClr val="tx2"/>
                </a:solidFill>
                <a:latin typeface="Times New Roman" pitchFamily="-111" charset="0"/>
              </a:rPr>
              <a:t>farok</a:t>
            </a:r>
            <a:r>
              <a:rPr lang="en-US" sz="1600">
                <a:solidFill>
                  <a:schemeClr val="tx2"/>
                </a:solidFill>
                <a:latin typeface="Times New Roman" pitchFamily="-111" charset="0"/>
              </a:rPr>
              <a:t> crrrok hihok yorok clok kantok ok-yurp</a:t>
            </a:r>
          </a:p>
        </p:txBody>
      </p:sp>
      <p:sp>
        <p:nvSpPr>
          <p:cNvPr id="33835" name="Line 43"/>
          <p:cNvSpPr>
            <a:spLocks noChangeShapeType="1"/>
          </p:cNvSpPr>
          <p:nvPr/>
        </p:nvSpPr>
        <p:spPr bwMode="auto">
          <a:xfrm flipH="1">
            <a:off x="1447800" y="5181600"/>
            <a:ext cx="152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3836" name="Line 44"/>
          <p:cNvSpPr>
            <a:spLocks noChangeShapeType="1"/>
          </p:cNvSpPr>
          <p:nvPr/>
        </p:nvSpPr>
        <p:spPr bwMode="auto">
          <a:xfrm flipH="1">
            <a:off x="5257800" y="18288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3837" name="Text Box 45"/>
          <p:cNvSpPr txBox="1">
            <a:spLocks noChangeArrowheads="1"/>
          </p:cNvSpPr>
          <p:nvPr/>
        </p:nvSpPr>
        <p:spPr bwMode="auto">
          <a:xfrm>
            <a:off x="5562600" y="5181600"/>
            <a:ext cx="565150" cy="366713"/>
          </a:xfrm>
          <a:prstGeom prst="rect">
            <a:avLst/>
          </a:prstGeom>
          <a:noFill/>
          <a:ln w="9525">
            <a:noFill/>
            <a:miter lim="800000"/>
            <a:headEnd/>
            <a:tailEnd/>
          </a:ln>
          <a:effectLst/>
        </p:spPr>
        <p:txBody>
          <a:bodyPr wrap="none">
            <a:prstTxWarp prst="textNoShape">
              <a:avLst/>
            </a:prstTxWarp>
            <a:spAutoFit/>
          </a:bodyPr>
          <a:lstStyle/>
          <a:p>
            <a:pPr algn="l"/>
            <a:r>
              <a:rPr lang="en-US"/>
              <a:t>???</a:t>
            </a: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66" name="Rectangle 50"/>
          <p:cNvSpPr>
            <a:spLocks noChangeArrowheads="1"/>
          </p:cNvSpPr>
          <p:nvPr/>
        </p:nvSpPr>
        <p:spPr bwMode="auto">
          <a:xfrm>
            <a:off x="4800600" y="1066800"/>
            <a:ext cx="568325"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4864" name="Rectangle 48"/>
          <p:cNvSpPr>
            <a:spLocks noChangeArrowheads="1"/>
          </p:cNvSpPr>
          <p:nvPr/>
        </p:nvSpPr>
        <p:spPr bwMode="auto">
          <a:xfrm>
            <a:off x="5867400" y="1066800"/>
            <a:ext cx="568325"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4863" name="Rectangle 47"/>
          <p:cNvSpPr>
            <a:spLocks noChangeArrowheads="1"/>
          </p:cNvSpPr>
          <p:nvPr/>
        </p:nvSpPr>
        <p:spPr bwMode="auto">
          <a:xfrm>
            <a:off x="6484938" y="5641975"/>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4862" name="Rectangle 46"/>
          <p:cNvSpPr>
            <a:spLocks noChangeArrowheads="1"/>
          </p:cNvSpPr>
          <p:nvPr/>
        </p:nvSpPr>
        <p:spPr bwMode="auto">
          <a:xfrm>
            <a:off x="6129338" y="4876800"/>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4861" name="Rectangle 45"/>
          <p:cNvSpPr>
            <a:spLocks noChangeArrowheads="1"/>
          </p:cNvSpPr>
          <p:nvPr/>
        </p:nvSpPr>
        <p:spPr bwMode="auto">
          <a:xfrm>
            <a:off x="2184400" y="3376613"/>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4818" name="Rectangle 2"/>
          <p:cNvSpPr>
            <a:spLocks noGrp="1" noChangeArrowheads="1"/>
          </p:cNvSpPr>
          <p:nvPr>
            <p:ph type="title"/>
          </p:nvPr>
        </p:nvSpPr>
        <p:spPr>
          <a:xfrm>
            <a:off x="228600" y="138113"/>
            <a:ext cx="8458200" cy="838200"/>
          </a:xfrm>
        </p:spPr>
        <p:txBody>
          <a:bodyPr/>
          <a:lstStyle/>
          <a:p>
            <a:r>
              <a:rPr lang="en-US" sz="3600"/>
              <a:t>Centauri/Arcturan [Knight, 1997]</a:t>
            </a:r>
            <a:endParaRPr lang="en-US"/>
          </a:p>
        </p:txBody>
      </p:sp>
      <p:grpSp>
        <p:nvGrpSpPr>
          <p:cNvPr id="34819" name="Group 3"/>
          <p:cNvGrpSpPr>
            <a:grpSpLocks/>
          </p:cNvGrpSpPr>
          <p:nvPr/>
        </p:nvGrpSpPr>
        <p:grpSpPr bwMode="auto">
          <a:xfrm>
            <a:off x="381000" y="1524000"/>
            <a:ext cx="8337550" cy="4873625"/>
            <a:chOff x="-3" y="-3"/>
            <a:chExt cx="3487" cy="3344"/>
          </a:xfrm>
        </p:grpSpPr>
        <p:grpSp>
          <p:nvGrpSpPr>
            <p:cNvPr id="34820" name="Group 4"/>
            <p:cNvGrpSpPr>
              <a:grpSpLocks/>
            </p:cNvGrpSpPr>
            <p:nvPr/>
          </p:nvGrpSpPr>
          <p:grpSpPr bwMode="auto">
            <a:xfrm>
              <a:off x="0" y="0"/>
              <a:ext cx="3481" cy="3338"/>
              <a:chOff x="0" y="0"/>
              <a:chExt cx="3481" cy="3338"/>
            </a:xfrm>
          </p:grpSpPr>
          <p:grpSp>
            <p:nvGrpSpPr>
              <p:cNvPr id="34821" name="Group 5"/>
              <p:cNvGrpSpPr>
                <a:grpSpLocks/>
              </p:cNvGrpSpPr>
              <p:nvPr/>
            </p:nvGrpSpPr>
            <p:grpSpPr bwMode="auto">
              <a:xfrm>
                <a:off x="0" y="0"/>
                <a:ext cx="1599" cy="633"/>
                <a:chOff x="0" y="0"/>
                <a:chExt cx="1599" cy="633"/>
              </a:xfrm>
            </p:grpSpPr>
            <p:sp>
              <p:nvSpPr>
                <p:cNvPr id="34822" name="Rectangle 6"/>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ok-voon ororok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1b. at-voon bichat dat .</a:t>
                  </a:r>
                </a:p>
                <a:p>
                  <a:pPr algn="l" eaLnBrk="0" hangingPunct="0"/>
                  <a:endParaRPr lang="en-US" sz="3200">
                    <a:latin typeface="Times New Roman" pitchFamily="-111" charset="0"/>
                  </a:endParaRPr>
                </a:p>
              </p:txBody>
            </p:sp>
            <p:sp>
              <p:nvSpPr>
                <p:cNvPr id="34823" name="Rectangle 7"/>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4824" name="Group 8"/>
              <p:cNvGrpSpPr>
                <a:grpSpLocks/>
              </p:cNvGrpSpPr>
              <p:nvPr/>
            </p:nvGrpSpPr>
            <p:grpSpPr bwMode="auto">
              <a:xfrm>
                <a:off x="1599" y="0"/>
                <a:ext cx="1882" cy="633"/>
                <a:chOff x="1599" y="0"/>
                <a:chExt cx="1882" cy="633"/>
              </a:xfrm>
            </p:grpSpPr>
            <p:sp>
              <p:nvSpPr>
                <p:cNvPr id="34825" name="Rectangle 9"/>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lalok farok ororok lalok sprok izok enemok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7b. wat jjat bichat wat dat vat eneat .</a:t>
                  </a:r>
                </a:p>
                <a:p>
                  <a:pPr algn="l" eaLnBrk="0" hangingPunct="0"/>
                  <a:endParaRPr lang="en-US" sz="3200">
                    <a:latin typeface="Times New Roman" pitchFamily="-111" charset="0"/>
                  </a:endParaRPr>
                </a:p>
              </p:txBody>
            </p:sp>
            <p:sp>
              <p:nvSpPr>
                <p:cNvPr id="34826" name="Rectangle 10"/>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4827" name="Group 11"/>
              <p:cNvGrpSpPr>
                <a:grpSpLocks/>
              </p:cNvGrpSpPr>
              <p:nvPr/>
            </p:nvGrpSpPr>
            <p:grpSpPr bwMode="auto">
              <a:xfrm>
                <a:off x="0" y="633"/>
                <a:ext cx="1599" cy="633"/>
                <a:chOff x="0" y="633"/>
                <a:chExt cx="1599" cy="633"/>
              </a:xfrm>
            </p:grpSpPr>
            <p:sp>
              <p:nvSpPr>
                <p:cNvPr id="34828" name="Rectangle 12"/>
                <p:cNvSpPr>
                  <a:spLocks noChangeArrowheads="1"/>
                </p:cNvSpPr>
                <p:nvPr/>
              </p:nvSpPr>
              <p:spPr bwMode="auto">
                <a:xfrm>
                  <a:off x="43" y="633"/>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ok-drubel ok-voon anok plok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2b. at-drubel at-voon pippat rrat dat .</a:t>
                  </a:r>
                </a:p>
                <a:p>
                  <a:pPr algn="l" eaLnBrk="0" hangingPunct="0"/>
                  <a:endParaRPr lang="en-US" sz="3200">
                    <a:latin typeface="Times New Roman" pitchFamily="-111" charset="0"/>
                  </a:endParaRPr>
                </a:p>
              </p:txBody>
            </p:sp>
            <p:sp>
              <p:nvSpPr>
                <p:cNvPr id="34829" name="Rectangle 13"/>
                <p:cNvSpPr>
                  <a:spLocks noChangeArrowheads="1"/>
                </p:cNvSpPr>
                <p:nvPr/>
              </p:nvSpPr>
              <p:spPr bwMode="auto">
                <a:xfrm>
                  <a:off x="0" y="633"/>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4830" name="Group 14"/>
              <p:cNvGrpSpPr>
                <a:grpSpLocks/>
              </p:cNvGrpSpPr>
              <p:nvPr/>
            </p:nvGrpSpPr>
            <p:grpSpPr bwMode="auto">
              <a:xfrm>
                <a:off x="1599" y="633"/>
                <a:ext cx="1882" cy="633"/>
                <a:chOff x="1599" y="633"/>
                <a:chExt cx="1882" cy="633"/>
              </a:xfrm>
            </p:grpSpPr>
            <p:sp>
              <p:nvSpPr>
                <p:cNvPr id="34831" name="Rectangle 15"/>
                <p:cNvSpPr>
                  <a:spLocks noChangeArrowheads="1"/>
                </p:cNvSpPr>
                <p:nvPr/>
              </p:nvSpPr>
              <p:spPr bwMode="auto">
                <a:xfrm>
                  <a:off x="1642" y="633"/>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lalok brok anok plok 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8b. iat lat pippat rrat nnat .</a:t>
                  </a:r>
                </a:p>
                <a:p>
                  <a:pPr algn="l" eaLnBrk="0" hangingPunct="0"/>
                  <a:endParaRPr lang="en-US" sz="3200">
                    <a:latin typeface="Times New Roman" pitchFamily="-111" charset="0"/>
                  </a:endParaRPr>
                </a:p>
              </p:txBody>
            </p:sp>
            <p:sp>
              <p:nvSpPr>
                <p:cNvPr id="34832" name="Rectangle 16"/>
                <p:cNvSpPr>
                  <a:spLocks noChangeArrowheads="1"/>
                </p:cNvSpPr>
                <p:nvPr/>
              </p:nvSpPr>
              <p:spPr bwMode="auto">
                <a:xfrm>
                  <a:off x="1599" y="633"/>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4833" name="Group 17"/>
              <p:cNvGrpSpPr>
                <a:grpSpLocks/>
              </p:cNvGrpSpPr>
              <p:nvPr/>
            </p:nvGrpSpPr>
            <p:grpSpPr bwMode="auto">
              <a:xfrm>
                <a:off x="0" y="1266"/>
                <a:ext cx="1599" cy="518"/>
                <a:chOff x="0" y="1266"/>
                <a:chExt cx="1599" cy="518"/>
              </a:xfrm>
            </p:grpSpPr>
            <p:sp>
              <p:nvSpPr>
                <p:cNvPr id="34834" name="Rectangle 18"/>
                <p:cNvSpPr>
                  <a:spLocks noChangeArrowheads="1"/>
                </p:cNvSpPr>
                <p:nvPr/>
              </p:nvSpPr>
              <p:spPr bwMode="auto">
                <a:xfrm>
                  <a:off x="43" y="1266"/>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erok sprok izok </a:t>
                  </a:r>
                  <a:r>
                    <a:rPr lang="en-US" sz="1600" b="1">
                      <a:latin typeface="Times New Roman" pitchFamily="-111" charset="0"/>
                      <a:ea typeface="Times New Roman" pitchFamily="-111" charset="0"/>
                      <a:cs typeface="Times New Roman" pitchFamily="-111" charset="0"/>
                    </a:rPr>
                    <a:t>hihok</a:t>
                  </a:r>
                  <a:r>
                    <a:rPr lang="en-US" sz="1600">
                      <a:latin typeface="Times New Roman" pitchFamily="-111" charset="0"/>
                      <a:ea typeface="Times New Roman" pitchFamily="-111" charset="0"/>
                      <a:cs typeface="Times New Roman" pitchFamily="-111" charset="0"/>
                    </a:rPr>
                    <a:t> ghirok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3b. totat dat arrat vat hilat .</a:t>
                  </a:r>
                </a:p>
                <a:p>
                  <a:pPr algn="l" eaLnBrk="0" hangingPunct="0"/>
                  <a:endParaRPr lang="en-US" sz="3200">
                    <a:latin typeface="Times New Roman" pitchFamily="-111" charset="0"/>
                  </a:endParaRPr>
                </a:p>
              </p:txBody>
            </p:sp>
            <p:sp>
              <p:nvSpPr>
                <p:cNvPr id="34835" name="Rectangle 19"/>
                <p:cNvSpPr>
                  <a:spLocks noChangeArrowheads="1"/>
                </p:cNvSpPr>
                <p:nvPr/>
              </p:nvSpPr>
              <p:spPr bwMode="auto">
                <a:xfrm>
                  <a:off x="0" y="1266"/>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4836" name="Group 20"/>
              <p:cNvGrpSpPr>
                <a:grpSpLocks/>
              </p:cNvGrpSpPr>
              <p:nvPr/>
            </p:nvGrpSpPr>
            <p:grpSpPr bwMode="auto">
              <a:xfrm>
                <a:off x="1599" y="1266"/>
                <a:ext cx="1882" cy="518"/>
                <a:chOff x="1599" y="1266"/>
                <a:chExt cx="1882" cy="518"/>
              </a:xfrm>
            </p:grpSpPr>
            <p:sp>
              <p:nvSpPr>
                <p:cNvPr id="34837" name="Rectangle 21"/>
                <p:cNvSpPr>
                  <a:spLocks noChangeArrowheads="1"/>
                </p:cNvSpPr>
                <p:nvPr/>
              </p:nvSpPr>
              <p:spPr bwMode="auto">
                <a:xfrm>
                  <a:off x="1642" y="1266"/>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wiwok nok izok kantok ok-yurp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9b. totat nnat quat oloat at-yurp .</a:t>
                  </a:r>
                </a:p>
                <a:p>
                  <a:pPr algn="l" eaLnBrk="0" hangingPunct="0"/>
                  <a:endParaRPr lang="en-US" sz="3200">
                    <a:latin typeface="Times New Roman" pitchFamily="-111" charset="0"/>
                  </a:endParaRPr>
                </a:p>
              </p:txBody>
            </p:sp>
            <p:sp>
              <p:nvSpPr>
                <p:cNvPr id="34838" name="Rectangle 22"/>
                <p:cNvSpPr>
                  <a:spLocks noChangeArrowheads="1"/>
                </p:cNvSpPr>
                <p:nvPr/>
              </p:nvSpPr>
              <p:spPr bwMode="auto">
                <a:xfrm>
                  <a:off x="1599" y="1266"/>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4839" name="Group 23"/>
              <p:cNvGrpSpPr>
                <a:grpSpLocks/>
              </p:cNvGrpSpPr>
              <p:nvPr/>
            </p:nvGrpSpPr>
            <p:grpSpPr bwMode="auto">
              <a:xfrm>
                <a:off x="0" y="1784"/>
                <a:ext cx="1599" cy="518"/>
                <a:chOff x="0" y="1784"/>
                <a:chExt cx="1599" cy="518"/>
              </a:xfrm>
            </p:grpSpPr>
            <p:sp>
              <p:nvSpPr>
                <p:cNvPr id="34840" name="Rectangle 24"/>
                <p:cNvSpPr>
                  <a:spLocks noChangeArrowheads="1"/>
                </p:cNvSpPr>
                <p:nvPr/>
              </p:nvSpPr>
              <p:spPr bwMode="auto">
                <a:xfrm>
                  <a:off x="43" y="1784"/>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ok-voon anok drok brok jok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4b. at-voon krat pippat sat lat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endParaRPr lang="en-US" sz="3200">
                    <a:latin typeface="Times New Roman" pitchFamily="-111" charset="0"/>
                  </a:endParaRPr>
                </a:p>
              </p:txBody>
            </p:sp>
            <p:sp>
              <p:nvSpPr>
                <p:cNvPr id="34841" name="Rectangle 25"/>
                <p:cNvSpPr>
                  <a:spLocks noChangeArrowheads="1"/>
                </p:cNvSpPr>
                <p:nvPr/>
              </p:nvSpPr>
              <p:spPr bwMode="auto">
                <a:xfrm>
                  <a:off x="0" y="1784"/>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4842" name="Group 26"/>
              <p:cNvGrpSpPr>
                <a:grpSpLocks/>
              </p:cNvGrpSpPr>
              <p:nvPr/>
            </p:nvGrpSpPr>
            <p:grpSpPr bwMode="auto">
              <a:xfrm>
                <a:off x="1599" y="1784"/>
                <a:ext cx="1882" cy="518"/>
                <a:chOff x="1599" y="1784"/>
                <a:chExt cx="1882" cy="518"/>
              </a:xfrm>
            </p:grpSpPr>
            <p:sp>
              <p:nvSpPr>
                <p:cNvPr id="34843" name="Rectangle 27"/>
                <p:cNvSpPr>
                  <a:spLocks noChangeArrowheads="1"/>
                </p:cNvSpPr>
                <p:nvPr/>
              </p:nvSpPr>
              <p:spPr bwMode="auto">
                <a:xfrm>
                  <a:off x="1642" y="1784"/>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lalok mok nok yorok ghirok clok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10b. wat nnat gat mat bat hilat .</a:t>
                  </a:r>
                </a:p>
                <a:p>
                  <a:pPr algn="l" eaLnBrk="0" hangingPunct="0"/>
                  <a:endParaRPr lang="en-US" sz="3200">
                    <a:latin typeface="Times New Roman" pitchFamily="-111" charset="0"/>
                  </a:endParaRPr>
                </a:p>
              </p:txBody>
            </p:sp>
            <p:sp>
              <p:nvSpPr>
                <p:cNvPr id="34844" name="Rectangle 28"/>
                <p:cNvSpPr>
                  <a:spLocks noChangeArrowheads="1"/>
                </p:cNvSpPr>
                <p:nvPr/>
              </p:nvSpPr>
              <p:spPr bwMode="auto">
                <a:xfrm>
                  <a:off x="1599" y="1784"/>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4845" name="Group 29"/>
              <p:cNvGrpSpPr>
                <a:grpSpLocks/>
              </p:cNvGrpSpPr>
              <p:nvPr/>
            </p:nvGrpSpPr>
            <p:grpSpPr bwMode="auto">
              <a:xfrm>
                <a:off x="0" y="2302"/>
                <a:ext cx="1599" cy="518"/>
                <a:chOff x="0" y="2302"/>
                <a:chExt cx="1599" cy="518"/>
              </a:xfrm>
            </p:grpSpPr>
            <p:sp>
              <p:nvSpPr>
                <p:cNvPr id="34846" name="Rectangle 30"/>
                <p:cNvSpPr>
                  <a:spLocks noChangeArrowheads="1"/>
                </p:cNvSpPr>
                <p:nvPr/>
              </p:nvSpPr>
              <p:spPr bwMode="auto">
                <a:xfrm>
                  <a:off x="43" y="2302"/>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wiwok farok izok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5b. totat jjat quat cat .</a:t>
                  </a:r>
                </a:p>
                <a:p>
                  <a:pPr algn="l" eaLnBrk="0" hangingPunct="0"/>
                  <a:endParaRPr lang="en-US" sz="3200">
                    <a:latin typeface="Times New Roman" pitchFamily="-111" charset="0"/>
                  </a:endParaRPr>
                </a:p>
              </p:txBody>
            </p:sp>
            <p:sp>
              <p:nvSpPr>
                <p:cNvPr id="34847" name="Rectangle 31"/>
                <p:cNvSpPr>
                  <a:spLocks noChangeArrowheads="1"/>
                </p:cNvSpPr>
                <p:nvPr/>
              </p:nvSpPr>
              <p:spPr bwMode="auto">
                <a:xfrm>
                  <a:off x="0" y="2302"/>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4848" name="Group 32"/>
              <p:cNvGrpSpPr>
                <a:grpSpLocks/>
              </p:cNvGrpSpPr>
              <p:nvPr/>
            </p:nvGrpSpPr>
            <p:grpSpPr bwMode="auto">
              <a:xfrm>
                <a:off x="1599" y="2302"/>
                <a:ext cx="1882" cy="518"/>
                <a:chOff x="1599" y="2302"/>
                <a:chExt cx="1882" cy="518"/>
              </a:xfrm>
            </p:grpSpPr>
            <p:sp>
              <p:nvSpPr>
                <p:cNvPr id="34849" name="Rectangle 33"/>
                <p:cNvSpPr>
                  <a:spLocks noChangeArrowheads="1"/>
                </p:cNvSpPr>
                <p:nvPr/>
              </p:nvSpPr>
              <p:spPr bwMode="auto">
                <a:xfrm>
                  <a:off x="1642" y="2302"/>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lalok nok crrrok </a:t>
                  </a:r>
                  <a:r>
                    <a:rPr lang="en-US" sz="1600" b="1">
                      <a:latin typeface="Times New Roman" pitchFamily="-111" charset="0"/>
                      <a:ea typeface="Times New Roman" pitchFamily="-111" charset="0"/>
                      <a:cs typeface="Times New Roman" pitchFamily="-111" charset="0"/>
                    </a:rPr>
                    <a:t>hihok</a:t>
                  </a:r>
                  <a:r>
                    <a:rPr lang="en-US" sz="1600">
                      <a:latin typeface="Times New Roman" pitchFamily="-111" charset="0"/>
                      <a:ea typeface="Times New Roman" pitchFamily="-111" charset="0"/>
                      <a:cs typeface="Times New Roman" pitchFamily="-111" charset="0"/>
                    </a:rPr>
                    <a:t> yorok zanzanok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11b. wat nnat arrat mat zanzanat .</a:t>
                  </a:r>
                </a:p>
                <a:p>
                  <a:pPr algn="l" eaLnBrk="0" hangingPunct="0"/>
                  <a:endParaRPr lang="en-US" sz="3200">
                    <a:latin typeface="Times New Roman" pitchFamily="-111" charset="0"/>
                  </a:endParaRPr>
                </a:p>
              </p:txBody>
            </p:sp>
            <p:sp>
              <p:nvSpPr>
                <p:cNvPr id="34850" name="Rectangle 34"/>
                <p:cNvSpPr>
                  <a:spLocks noChangeArrowheads="1"/>
                </p:cNvSpPr>
                <p:nvPr/>
              </p:nvSpPr>
              <p:spPr bwMode="auto">
                <a:xfrm>
                  <a:off x="1599" y="2302"/>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4851" name="Group 35"/>
              <p:cNvGrpSpPr>
                <a:grpSpLocks/>
              </p:cNvGrpSpPr>
              <p:nvPr/>
            </p:nvGrpSpPr>
            <p:grpSpPr bwMode="auto">
              <a:xfrm>
                <a:off x="0" y="2820"/>
                <a:ext cx="1599" cy="518"/>
                <a:chOff x="0" y="2820"/>
                <a:chExt cx="1599" cy="518"/>
              </a:xfrm>
            </p:grpSpPr>
            <p:sp>
              <p:nvSpPr>
                <p:cNvPr id="34852" name="Rectangle 36"/>
                <p:cNvSpPr>
                  <a:spLocks noChangeArrowheads="1"/>
                </p:cNvSpPr>
                <p:nvPr/>
              </p:nvSpPr>
              <p:spPr bwMode="auto">
                <a:xfrm>
                  <a:off x="43" y="2820"/>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lalok sprok izok jok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6b. wat dat krat quat cat .</a:t>
                  </a:r>
                </a:p>
                <a:p>
                  <a:pPr algn="l" eaLnBrk="0" hangingPunct="0"/>
                  <a:endParaRPr lang="en-US" sz="3200">
                    <a:latin typeface="Times New Roman" pitchFamily="-111" charset="0"/>
                  </a:endParaRPr>
                </a:p>
              </p:txBody>
            </p:sp>
            <p:sp>
              <p:nvSpPr>
                <p:cNvPr id="34853" name="Rectangle 37"/>
                <p:cNvSpPr>
                  <a:spLocks noChangeArrowheads="1"/>
                </p:cNvSpPr>
                <p:nvPr/>
              </p:nvSpPr>
              <p:spPr bwMode="auto">
                <a:xfrm>
                  <a:off x="0" y="2820"/>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4854" name="Group 38"/>
              <p:cNvGrpSpPr>
                <a:grpSpLocks/>
              </p:cNvGrpSpPr>
              <p:nvPr/>
            </p:nvGrpSpPr>
            <p:grpSpPr bwMode="auto">
              <a:xfrm>
                <a:off x="1599" y="2820"/>
                <a:ext cx="1882" cy="518"/>
                <a:chOff x="1599" y="2820"/>
                <a:chExt cx="1882" cy="518"/>
              </a:xfrm>
            </p:grpSpPr>
            <p:sp>
              <p:nvSpPr>
                <p:cNvPr id="34855" name="Rectangle 39"/>
                <p:cNvSpPr>
                  <a:spLocks noChangeArrowheads="1"/>
                </p:cNvSpPr>
                <p:nvPr/>
              </p:nvSpPr>
              <p:spPr bwMode="auto">
                <a:xfrm>
                  <a:off x="1642" y="2820"/>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lalok rarok nok izok </a:t>
                  </a:r>
                  <a:r>
                    <a:rPr lang="en-US" sz="1600" b="1">
                      <a:latin typeface="Times New Roman" pitchFamily="-111" charset="0"/>
                      <a:ea typeface="Times New Roman" pitchFamily="-111" charset="0"/>
                      <a:cs typeface="Times New Roman" pitchFamily="-111" charset="0"/>
                    </a:rPr>
                    <a:t>hihok</a:t>
                  </a:r>
                  <a:r>
                    <a:rPr lang="en-US" sz="1600">
                      <a:latin typeface="Times New Roman" pitchFamily="-111" charset="0"/>
                      <a:ea typeface="Times New Roman" pitchFamily="-111" charset="0"/>
                      <a:cs typeface="Times New Roman" pitchFamily="-111" charset="0"/>
                    </a:rPr>
                    <a:t> 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12b. wat nnat forat arrat vat gat .</a:t>
                  </a:r>
                </a:p>
                <a:p>
                  <a:pPr algn="l" eaLnBrk="0" hangingPunct="0"/>
                  <a:endParaRPr lang="en-US" sz="3200">
                    <a:latin typeface="Times New Roman" pitchFamily="-111" charset="0"/>
                  </a:endParaRPr>
                </a:p>
              </p:txBody>
            </p:sp>
            <p:sp>
              <p:nvSpPr>
                <p:cNvPr id="34856" name="Rectangle 40"/>
                <p:cNvSpPr>
                  <a:spLocks noChangeArrowheads="1"/>
                </p:cNvSpPr>
                <p:nvPr/>
              </p:nvSpPr>
              <p:spPr bwMode="auto">
                <a:xfrm>
                  <a:off x="1599" y="2820"/>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34857" name="Rectangle 41"/>
            <p:cNvSpPr>
              <a:spLocks noChangeArrowheads="1"/>
            </p:cNvSpPr>
            <p:nvPr/>
          </p:nvSpPr>
          <p:spPr bwMode="auto">
            <a:xfrm>
              <a:off x="-3" y="-3"/>
              <a:ext cx="3487" cy="3344"/>
            </a:xfrm>
            <a:prstGeom prst="rect">
              <a:avLst/>
            </a:prstGeom>
            <a:noFill/>
            <a:ln w="9525">
              <a:solidFill>
                <a:srgbClr val="A0A0A0"/>
              </a:solidFill>
              <a:miter lim="800000"/>
              <a:headEnd/>
              <a:tailEnd/>
            </a:ln>
            <a:effectLst/>
          </p:spPr>
          <p:txBody>
            <a:bodyPr wrap="none" anchor="ctr">
              <a:prstTxWarp prst="textNoShape">
                <a:avLst/>
              </a:prstTxWarp>
              <a:spAutoFit/>
            </a:bodyPr>
            <a:lstStyle/>
            <a:p>
              <a:endParaRPr lang="en-US"/>
            </a:p>
          </p:txBody>
        </p:sp>
      </p:grpSp>
      <p:sp>
        <p:nvSpPr>
          <p:cNvPr id="34858" name="Text Box 42"/>
          <p:cNvSpPr txBox="1">
            <a:spLocks noChangeArrowheads="1"/>
          </p:cNvSpPr>
          <p:nvPr/>
        </p:nvSpPr>
        <p:spPr bwMode="auto">
          <a:xfrm>
            <a:off x="152400" y="1066800"/>
            <a:ext cx="8585200" cy="366713"/>
          </a:xfrm>
          <a:prstGeom prst="rect">
            <a:avLst/>
          </a:prstGeom>
          <a:noFill/>
          <a:ln w="9525">
            <a:noFill/>
            <a:miter lim="800000"/>
            <a:headEnd/>
            <a:tailEnd/>
          </a:ln>
          <a:effectLst/>
        </p:spPr>
        <p:txBody>
          <a:bodyPr wrap="none">
            <a:prstTxWarp prst="textNoShape">
              <a:avLst/>
            </a:prstTxWarp>
            <a:spAutoFit/>
          </a:bodyPr>
          <a:lstStyle/>
          <a:p>
            <a:pPr algn="l"/>
            <a:r>
              <a:rPr lang="en-US">
                <a:solidFill>
                  <a:schemeClr val="tx2"/>
                </a:solidFill>
              </a:rPr>
              <a:t>Your assignment, translate this to Arcturan:    </a:t>
            </a:r>
            <a:r>
              <a:rPr lang="en-US" sz="1600" b="1">
                <a:solidFill>
                  <a:schemeClr val="tx2"/>
                </a:solidFill>
                <a:latin typeface="Times New Roman" pitchFamily="-111" charset="0"/>
              </a:rPr>
              <a:t>farok</a:t>
            </a:r>
            <a:r>
              <a:rPr lang="en-US" sz="1600">
                <a:solidFill>
                  <a:schemeClr val="tx2"/>
                </a:solidFill>
                <a:latin typeface="Times New Roman" pitchFamily="-111" charset="0"/>
              </a:rPr>
              <a:t> crrrok hihok yorok clok kantok ok-yurp</a:t>
            </a:r>
          </a:p>
        </p:txBody>
      </p:sp>
      <p:sp>
        <p:nvSpPr>
          <p:cNvPr id="34859" name="Line 43"/>
          <p:cNvSpPr>
            <a:spLocks noChangeShapeType="1"/>
          </p:cNvSpPr>
          <p:nvPr/>
        </p:nvSpPr>
        <p:spPr bwMode="auto">
          <a:xfrm flipH="1">
            <a:off x="1447800" y="5181600"/>
            <a:ext cx="152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4860" name="Line 44"/>
          <p:cNvSpPr>
            <a:spLocks noChangeShapeType="1"/>
          </p:cNvSpPr>
          <p:nvPr/>
        </p:nvSpPr>
        <p:spPr bwMode="auto">
          <a:xfrm flipH="1">
            <a:off x="5257800" y="18288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93" name="Rectangle 53"/>
          <p:cNvSpPr>
            <a:spLocks noChangeArrowheads="1"/>
          </p:cNvSpPr>
          <p:nvPr/>
        </p:nvSpPr>
        <p:spPr bwMode="auto">
          <a:xfrm>
            <a:off x="5943600" y="1066800"/>
            <a:ext cx="568325"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5892" name="Rectangle 52"/>
          <p:cNvSpPr>
            <a:spLocks noChangeArrowheads="1"/>
          </p:cNvSpPr>
          <p:nvPr/>
        </p:nvSpPr>
        <p:spPr bwMode="auto">
          <a:xfrm>
            <a:off x="4800600" y="1066800"/>
            <a:ext cx="568325"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5891" name="Rectangle 51"/>
          <p:cNvSpPr>
            <a:spLocks noChangeArrowheads="1"/>
          </p:cNvSpPr>
          <p:nvPr/>
        </p:nvSpPr>
        <p:spPr bwMode="auto">
          <a:xfrm>
            <a:off x="6477000" y="1066800"/>
            <a:ext cx="568325"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5890" name="Rectangle 50"/>
          <p:cNvSpPr>
            <a:spLocks noChangeArrowheads="1"/>
          </p:cNvSpPr>
          <p:nvPr/>
        </p:nvSpPr>
        <p:spPr bwMode="auto">
          <a:xfrm>
            <a:off x="6675438" y="4905375"/>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5889" name="Rectangle 49"/>
          <p:cNvSpPr>
            <a:spLocks noChangeArrowheads="1"/>
          </p:cNvSpPr>
          <p:nvPr/>
        </p:nvSpPr>
        <p:spPr bwMode="auto">
          <a:xfrm>
            <a:off x="6003925" y="4135438"/>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5842" name="Rectangle 2"/>
          <p:cNvSpPr>
            <a:spLocks noGrp="1" noChangeArrowheads="1"/>
          </p:cNvSpPr>
          <p:nvPr>
            <p:ph type="title"/>
          </p:nvPr>
        </p:nvSpPr>
        <p:spPr>
          <a:xfrm>
            <a:off x="228600" y="138113"/>
            <a:ext cx="8458200" cy="838200"/>
          </a:xfrm>
        </p:spPr>
        <p:txBody>
          <a:bodyPr/>
          <a:lstStyle/>
          <a:p>
            <a:r>
              <a:rPr lang="en-US" sz="3600"/>
              <a:t>Centauri/Arcturan [Knight, 1997]</a:t>
            </a:r>
            <a:endParaRPr lang="en-US"/>
          </a:p>
        </p:txBody>
      </p:sp>
      <p:grpSp>
        <p:nvGrpSpPr>
          <p:cNvPr id="35843" name="Group 3"/>
          <p:cNvGrpSpPr>
            <a:grpSpLocks/>
          </p:cNvGrpSpPr>
          <p:nvPr/>
        </p:nvGrpSpPr>
        <p:grpSpPr bwMode="auto">
          <a:xfrm>
            <a:off x="381000" y="1524000"/>
            <a:ext cx="8337550" cy="4873625"/>
            <a:chOff x="-3" y="-3"/>
            <a:chExt cx="3487" cy="3344"/>
          </a:xfrm>
        </p:grpSpPr>
        <p:grpSp>
          <p:nvGrpSpPr>
            <p:cNvPr id="35844" name="Group 4"/>
            <p:cNvGrpSpPr>
              <a:grpSpLocks/>
            </p:cNvGrpSpPr>
            <p:nvPr/>
          </p:nvGrpSpPr>
          <p:grpSpPr bwMode="auto">
            <a:xfrm>
              <a:off x="0" y="0"/>
              <a:ext cx="3481" cy="3338"/>
              <a:chOff x="0" y="0"/>
              <a:chExt cx="3481" cy="3338"/>
            </a:xfrm>
          </p:grpSpPr>
          <p:grpSp>
            <p:nvGrpSpPr>
              <p:cNvPr id="35845" name="Group 5"/>
              <p:cNvGrpSpPr>
                <a:grpSpLocks/>
              </p:cNvGrpSpPr>
              <p:nvPr/>
            </p:nvGrpSpPr>
            <p:grpSpPr bwMode="auto">
              <a:xfrm>
                <a:off x="0" y="0"/>
                <a:ext cx="1599" cy="633"/>
                <a:chOff x="0" y="0"/>
                <a:chExt cx="1599" cy="633"/>
              </a:xfrm>
            </p:grpSpPr>
            <p:sp>
              <p:nvSpPr>
                <p:cNvPr id="35846" name="Rectangle 6"/>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ok-voon ororok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1b. at-voon bichat dat .</a:t>
                  </a:r>
                </a:p>
                <a:p>
                  <a:pPr algn="l" eaLnBrk="0" hangingPunct="0"/>
                  <a:endParaRPr lang="en-US" sz="3200">
                    <a:latin typeface="Times New Roman" pitchFamily="-111" charset="0"/>
                  </a:endParaRPr>
                </a:p>
              </p:txBody>
            </p:sp>
            <p:sp>
              <p:nvSpPr>
                <p:cNvPr id="35847" name="Rectangle 7"/>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5848" name="Group 8"/>
              <p:cNvGrpSpPr>
                <a:grpSpLocks/>
              </p:cNvGrpSpPr>
              <p:nvPr/>
            </p:nvGrpSpPr>
            <p:grpSpPr bwMode="auto">
              <a:xfrm>
                <a:off x="1599" y="0"/>
                <a:ext cx="1882" cy="633"/>
                <a:chOff x="1599" y="0"/>
                <a:chExt cx="1882" cy="633"/>
              </a:xfrm>
            </p:grpSpPr>
            <p:sp>
              <p:nvSpPr>
                <p:cNvPr id="35849" name="Rectangle 9"/>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lalok farok ororok lalok sprok izok enemok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7b. wat jjat bichat wat dat vat eneat .</a:t>
                  </a:r>
                </a:p>
                <a:p>
                  <a:pPr algn="l" eaLnBrk="0" hangingPunct="0"/>
                  <a:endParaRPr lang="en-US" sz="3200">
                    <a:latin typeface="Times New Roman" pitchFamily="-111" charset="0"/>
                  </a:endParaRPr>
                </a:p>
              </p:txBody>
            </p:sp>
            <p:sp>
              <p:nvSpPr>
                <p:cNvPr id="35850" name="Rectangle 10"/>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5851" name="Group 11"/>
              <p:cNvGrpSpPr>
                <a:grpSpLocks/>
              </p:cNvGrpSpPr>
              <p:nvPr/>
            </p:nvGrpSpPr>
            <p:grpSpPr bwMode="auto">
              <a:xfrm>
                <a:off x="0" y="633"/>
                <a:ext cx="1599" cy="633"/>
                <a:chOff x="0" y="633"/>
                <a:chExt cx="1599" cy="633"/>
              </a:xfrm>
            </p:grpSpPr>
            <p:sp>
              <p:nvSpPr>
                <p:cNvPr id="35852" name="Rectangle 12"/>
                <p:cNvSpPr>
                  <a:spLocks noChangeArrowheads="1"/>
                </p:cNvSpPr>
                <p:nvPr/>
              </p:nvSpPr>
              <p:spPr bwMode="auto">
                <a:xfrm>
                  <a:off x="43" y="633"/>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ok-drubel ok-voon anok plok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2b. at-drubel at-voon pippat rrat dat .</a:t>
                  </a:r>
                </a:p>
                <a:p>
                  <a:pPr algn="l" eaLnBrk="0" hangingPunct="0"/>
                  <a:endParaRPr lang="en-US" sz="3200">
                    <a:latin typeface="Times New Roman" pitchFamily="-111" charset="0"/>
                  </a:endParaRPr>
                </a:p>
              </p:txBody>
            </p:sp>
            <p:sp>
              <p:nvSpPr>
                <p:cNvPr id="35853" name="Rectangle 13"/>
                <p:cNvSpPr>
                  <a:spLocks noChangeArrowheads="1"/>
                </p:cNvSpPr>
                <p:nvPr/>
              </p:nvSpPr>
              <p:spPr bwMode="auto">
                <a:xfrm>
                  <a:off x="0" y="633"/>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5854" name="Group 14"/>
              <p:cNvGrpSpPr>
                <a:grpSpLocks/>
              </p:cNvGrpSpPr>
              <p:nvPr/>
            </p:nvGrpSpPr>
            <p:grpSpPr bwMode="auto">
              <a:xfrm>
                <a:off x="1599" y="633"/>
                <a:ext cx="1882" cy="633"/>
                <a:chOff x="1599" y="633"/>
                <a:chExt cx="1882" cy="633"/>
              </a:xfrm>
            </p:grpSpPr>
            <p:sp>
              <p:nvSpPr>
                <p:cNvPr id="35855" name="Rectangle 15"/>
                <p:cNvSpPr>
                  <a:spLocks noChangeArrowheads="1"/>
                </p:cNvSpPr>
                <p:nvPr/>
              </p:nvSpPr>
              <p:spPr bwMode="auto">
                <a:xfrm>
                  <a:off x="1642" y="633"/>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lalok brok anok plok 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8b. iat lat pippat rrat nnat .</a:t>
                  </a:r>
                </a:p>
                <a:p>
                  <a:pPr algn="l" eaLnBrk="0" hangingPunct="0"/>
                  <a:endParaRPr lang="en-US" sz="3200">
                    <a:latin typeface="Times New Roman" pitchFamily="-111" charset="0"/>
                  </a:endParaRPr>
                </a:p>
              </p:txBody>
            </p:sp>
            <p:sp>
              <p:nvSpPr>
                <p:cNvPr id="35856" name="Rectangle 16"/>
                <p:cNvSpPr>
                  <a:spLocks noChangeArrowheads="1"/>
                </p:cNvSpPr>
                <p:nvPr/>
              </p:nvSpPr>
              <p:spPr bwMode="auto">
                <a:xfrm>
                  <a:off x="1599" y="633"/>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5857" name="Group 17"/>
              <p:cNvGrpSpPr>
                <a:grpSpLocks/>
              </p:cNvGrpSpPr>
              <p:nvPr/>
            </p:nvGrpSpPr>
            <p:grpSpPr bwMode="auto">
              <a:xfrm>
                <a:off x="0" y="1266"/>
                <a:ext cx="1599" cy="518"/>
                <a:chOff x="0" y="1266"/>
                <a:chExt cx="1599" cy="518"/>
              </a:xfrm>
            </p:grpSpPr>
            <p:sp>
              <p:nvSpPr>
                <p:cNvPr id="35858" name="Rectangle 18"/>
                <p:cNvSpPr>
                  <a:spLocks noChangeArrowheads="1"/>
                </p:cNvSpPr>
                <p:nvPr/>
              </p:nvSpPr>
              <p:spPr bwMode="auto">
                <a:xfrm>
                  <a:off x="43" y="1266"/>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erok sprok izok </a:t>
                  </a:r>
                  <a:r>
                    <a:rPr lang="en-US" sz="1600" b="1">
                      <a:latin typeface="Times New Roman" pitchFamily="-111" charset="0"/>
                      <a:ea typeface="Times New Roman" pitchFamily="-111" charset="0"/>
                      <a:cs typeface="Times New Roman" pitchFamily="-111" charset="0"/>
                    </a:rPr>
                    <a:t>hihok</a:t>
                  </a:r>
                  <a:r>
                    <a:rPr lang="en-US" sz="1600">
                      <a:latin typeface="Times New Roman" pitchFamily="-111" charset="0"/>
                      <a:ea typeface="Times New Roman" pitchFamily="-111" charset="0"/>
                      <a:cs typeface="Times New Roman" pitchFamily="-111" charset="0"/>
                    </a:rPr>
                    <a:t> ghirok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3b. totat dat arrat vat hilat .</a:t>
                  </a:r>
                </a:p>
                <a:p>
                  <a:pPr algn="l" eaLnBrk="0" hangingPunct="0"/>
                  <a:endParaRPr lang="en-US" sz="3200">
                    <a:latin typeface="Times New Roman" pitchFamily="-111" charset="0"/>
                  </a:endParaRPr>
                </a:p>
              </p:txBody>
            </p:sp>
            <p:sp>
              <p:nvSpPr>
                <p:cNvPr id="35859" name="Rectangle 19"/>
                <p:cNvSpPr>
                  <a:spLocks noChangeArrowheads="1"/>
                </p:cNvSpPr>
                <p:nvPr/>
              </p:nvSpPr>
              <p:spPr bwMode="auto">
                <a:xfrm>
                  <a:off x="0" y="1266"/>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5860" name="Group 20"/>
              <p:cNvGrpSpPr>
                <a:grpSpLocks/>
              </p:cNvGrpSpPr>
              <p:nvPr/>
            </p:nvGrpSpPr>
            <p:grpSpPr bwMode="auto">
              <a:xfrm>
                <a:off x="1599" y="1266"/>
                <a:ext cx="1882" cy="518"/>
                <a:chOff x="1599" y="1266"/>
                <a:chExt cx="1882" cy="518"/>
              </a:xfrm>
            </p:grpSpPr>
            <p:sp>
              <p:nvSpPr>
                <p:cNvPr id="35861" name="Rectangle 21"/>
                <p:cNvSpPr>
                  <a:spLocks noChangeArrowheads="1"/>
                </p:cNvSpPr>
                <p:nvPr/>
              </p:nvSpPr>
              <p:spPr bwMode="auto">
                <a:xfrm>
                  <a:off x="1642" y="1266"/>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wiwok nok izok kantok ok-yurp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9b. totat nnat quat oloat at-yurp .</a:t>
                  </a:r>
                </a:p>
                <a:p>
                  <a:pPr algn="l" eaLnBrk="0" hangingPunct="0"/>
                  <a:endParaRPr lang="en-US" sz="3200">
                    <a:latin typeface="Times New Roman" pitchFamily="-111" charset="0"/>
                  </a:endParaRPr>
                </a:p>
              </p:txBody>
            </p:sp>
            <p:sp>
              <p:nvSpPr>
                <p:cNvPr id="35862" name="Rectangle 22"/>
                <p:cNvSpPr>
                  <a:spLocks noChangeArrowheads="1"/>
                </p:cNvSpPr>
                <p:nvPr/>
              </p:nvSpPr>
              <p:spPr bwMode="auto">
                <a:xfrm>
                  <a:off x="1599" y="1266"/>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5863" name="Group 23"/>
              <p:cNvGrpSpPr>
                <a:grpSpLocks/>
              </p:cNvGrpSpPr>
              <p:nvPr/>
            </p:nvGrpSpPr>
            <p:grpSpPr bwMode="auto">
              <a:xfrm>
                <a:off x="0" y="1784"/>
                <a:ext cx="1599" cy="518"/>
                <a:chOff x="0" y="1784"/>
                <a:chExt cx="1599" cy="518"/>
              </a:xfrm>
            </p:grpSpPr>
            <p:sp>
              <p:nvSpPr>
                <p:cNvPr id="35864" name="Rectangle 24"/>
                <p:cNvSpPr>
                  <a:spLocks noChangeArrowheads="1"/>
                </p:cNvSpPr>
                <p:nvPr/>
              </p:nvSpPr>
              <p:spPr bwMode="auto">
                <a:xfrm>
                  <a:off x="43" y="1784"/>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ok-voon anok drok brok jok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4b. at-voon krat pippat sat lat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endParaRPr lang="en-US" sz="3200">
                    <a:latin typeface="Times New Roman" pitchFamily="-111" charset="0"/>
                  </a:endParaRPr>
                </a:p>
              </p:txBody>
            </p:sp>
            <p:sp>
              <p:nvSpPr>
                <p:cNvPr id="35865" name="Rectangle 25"/>
                <p:cNvSpPr>
                  <a:spLocks noChangeArrowheads="1"/>
                </p:cNvSpPr>
                <p:nvPr/>
              </p:nvSpPr>
              <p:spPr bwMode="auto">
                <a:xfrm>
                  <a:off x="0" y="1784"/>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5866" name="Group 26"/>
              <p:cNvGrpSpPr>
                <a:grpSpLocks/>
              </p:cNvGrpSpPr>
              <p:nvPr/>
            </p:nvGrpSpPr>
            <p:grpSpPr bwMode="auto">
              <a:xfrm>
                <a:off x="1599" y="1784"/>
                <a:ext cx="1882" cy="518"/>
                <a:chOff x="1599" y="1784"/>
                <a:chExt cx="1882" cy="518"/>
              </a:xfrm>
            </p:grpSpPr>
            <p:sp>
              <p:nvSpPr>
                <p:cNvPr id="35867" name="Rectangle 27"/>
                <p:cNvSpPr>
                  <a:spLocks noChangeArrowheads="1"/>
                </p:cNvSpPr>
                <p:nvPr/>
              </p:nvSpPr>
              <p:spPr bwMode="auto">
                <a:xfrm>
                  <a:off x="1642" y="1784"/>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lalok mok nok </a:t>
                  </a:r>
                  <a:r>
                    <a:rPr lang="en-US" sz="1600" b="1">
                      <a:latin typeface="Times New Roman" pitchFamily="-111" charset="0"/>
                      <a:ea typeface="Times New Roman" pitchFamily="-111" charset="0"/>
                      <a:cs typeface="Times New Roman" pitchFamily="-111" charset="0"/>
                    </a:rPr>
                    <a:t>yorok</a:t>
                  </a:r>
                  <a:r>
                    <a:rPr lang="en-US" sz="1600">
                      <a:latin typeface="Times New Roman" pitchFamily="-111" charset="0"/>
                      <a:ea typeface="Times New Roman" pitchFamily="-111" charset="0"/>
                      <a:cs typeface="Times New Roman" pitchFamily="-111" charset="0"/>
                    </a:rPr>
                    <a:t> ghirok clok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10b. wat nnat gat mat bat hilat .</a:t>
                  </a:r>
                </a:p>
                <a:p>
                  <a:pPr algn="l" eaLnBrk="0" hangingPunct="0"/>
                  <a:endParaRPr lang="en-US" sz="3200">
                    <a:latin typeface="Times New Roman" pitchFamily="-111" charset="0"/>
                  </a:endParaRPr>
                </a:p>
              </p:txBody>
            </p:sp>
            <p:sp>
              <p:nvSpPr>
                <p:cNvPr id="35868" name="Rectangle 28"/>
                <p:cNvSpPr>
                  <a:spLocks noChangeArrowheads="1"/>
                </p:cNvSpPr>
                <p:nvPr/>
              </p:nvSpPr>
              <p:spPr bwMode="auto">
                <a:xfrm>
                  <a:off x="1599" y="1784"/>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5869" name="Group 29"/>
              <p:cNvGrpSpPr>
                <a:grpSpLocks/>
              </p:cNvGrpSpPr>
              <p:nvPr/>
            </p:nvGrpSpPr>
            <p:grpSpPr bwMode="auto">
              <a:xfrm>
                <a:off x="0" y="2302"/>
                <a:ext cx="1599" cy="518"/>
                <a:chOff x="0" y="2302"/>
                <a:chExt cx="1599" cy="518"/>
              </a:xfrm>
            </p:grpSpPr>
            <p:sp>
              <p:nvSpPr>
                <p:cNvPr id="35870" name="Rectangle 30"/>
                <p:cNvSpPr>
                  <a:spLocks noChangeArrowheads="1"/>
                </p:cNvSpPr>
                <p:nvPr/>
              </p:nvSpPr>
              <p:spPr bwMode="auto">
                <a:xfrm>
                  <a:off x="43" y="2302"/>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wiwok farok izok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5b. totat jjat quat cat .</a:t>
                  </a:r>
                </a:p>
                <a:p>
                  <a:pPr algn="l" eaLnBrk="0" hangingPunct="0"/>
                  <a:endParaRPr lang="en-US" sz="3200">
                    <a:latin typeface="Times New Roman" pitchFamily="-111" charset="0"/>
                  </a:endParaRPr>
                </a:p>
              </p:txBody>
            </p:sp>
            <p:sp>
              <p:nvSpPr>
                <p:cNvPr id="35871" name="Rectangle 31"/>
                <p:cNvSpPr>
                  <a:spLocks noChangeArrowheads="1"/>
                </p:cNvSpPr>
                <p:nvPr/>
              </p:nvSpPr>
              <p:spPr bwMode="auto">
                <a:xfrm>
                  <a:off x="0" y="2302"/>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5872" name="Group 32"/>
              <p:cNvGrpSpPr>
                <a:grpSpLocks/>
              </p:cNvGrpSpPr>
              <p:nvPr/>
            </p:nvGrpSpPr>
            <p:grpSpPr bwMode="auto">
              <a:xfrm>
                <a:off x="1599" y="2302"/>
                <a:ext cx="1882" cy="518"/>
                <a:chOff x="1599" y="2302"/>
                <a:chExt cx="1882" cy="518"/>
              </a:xfrm>
            </p:grpSpPr>
            <p:sp>
              <p:nvSpPr>
                <p:cNvPr id="35873" name="Rectangle 33"/>
                <p:cNvSpPr>
                  <a:spLocks noChangeArrowheads="1"/>
                </p:cNvSpPr>
                <p:nvPr/>
              </p:nvSpPr>
              <p:spPr bwMode="auto">
                <a:xfrm>
                  <a:off x="1642" y="2302"/>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lalok nok crrrok </a:t>
                  </a:r>
                  <a:r>
                    <a:rPr lang="en-US" sz="1600" b="1">
                      <a:latin typeface="Times New Roman" pitchFamily="-111" charset="0"/>
                      <a:ea typeface="Times New Roman" pitchFamily="-111" charset="0"/>
                      <a:cs typeface="Times New Roman" pitchFamily="-111" charset="0"/>
                    </a:rPr>
                    <a:t>hihok</a:t>
                  </a:r>
                  <a:r>
                    <a:rPr lang="en-US" sz="1600">
                      <a:latin typeface="Times New Roman" pitchFamily="-111" charset="0"/>
                      <a:ea typeface="Times New Roman" pitchFamily="-111" charset="0"/>
                      <a:cs typeface="Times New Roman" pitchFamily="-111" charset="0"/>
                    </a:rPr>
                    <a:t> </a:t>
                  </a:r>
                  <a:r>
                    <a:rPr lang="en-US" sz="1600" b="1">
                      <a:latin typeface="Times New Roman" pitchFamily="-111" charset="0"/>
                      <a:ea typeface="Times New Roman" pitchFamily="-111" charset="0"/>
                      <a:cs typeface="Times New Roman" pitchFamily="-111" charset="0"/>
                    </a:rPr>
                    <a:t>yorok</a:t>
                  </a:r>
                  <a:r>
                    <a:rPr lang="en-US" sz="1600">
                      <a:latin typeface="Times New Roman" pitchFamily="-111" charset="0"/>
                      <a:ea typeface="Times New Roman" pitchFamily="-111" charset="0"/>
                      <a:cs typeface="Times New Roman" pitchFamily="-111" charset="0"/>
                    </a:rPr>
                    <a:t> zanzanok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11b. wat nnat arrat mat zanzanat .</a:t>
                  </a:r>
                </a:p>
                <a:p>
                  <a:pPr algn="l" eaLnBrk="0" hangingPunct="0"/>
                  <a:endParaRPr lang="en-US" sz="3200">
                    <a:latin typeface="Times New Roman" pitchFamily="-111" charset="0"/>
                  </a:endParaRPr>
                </a:p>
              </p:txBody>
            </p:sp>
            <p:sp>
              <p:nvSpPr>
                <p:cNvPr id="35874" name="Rectangle 34"/>
                <p:cNvSpPr>
                  <a:spLocks noChangeArrowheads="1"/>
                </p:cNvSpPr>
                <p:nvPr/>
              </p:nvSpPr>
              <p:spPr bwMode="auto">
                <a:xfrm>
                  <a:off x="1599" y="2302"/>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5875" name="Group 35"/>
              <p:cNvGrpSpPr>
                <a:grpSpLocks/>
              </p:cNvGrpSpPr>
              <p:nvPr/>
            </p:nvGrpSpPr>
            <p:grpSpPr bwMode="auto">
              <a:xfrm>
                <a:off x="0" y="2820"/>
                <a:ext cx="1599" cy="518"/>
                <a:chOff x="0" y="2820"/>
                <a:chExt cx="1599" cy="518"/>
              </a:xfrm>
            </p:grpSpPr>
            <p:sp>
              <p:nvSpPr>
                <p:cNvPr id="35876" name="Rectangle 36"/>
                <p:cNvSpPr>
                  <a:spLocks noChangeArrowheads="1"/>
                </p:cNvSpPr>
                <p:nvPr/>
              </p:nvSpPr>
              <p:spPr bwMode="auto">
                <a:xfrm>
                  <a:off x="43" y="2820"/>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lalok sprok izok jok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6b. wat dat krat quat cat .</a:t>
                  </a:r>
                </a:p>
                <a:p>
                  <a:pPr algn="l" eaLnBrk="0" hangingPunct="0"/>
                  <a:endParaRPr lang="en-US" sz="3200">
                    <a:latin typeface="Times New Roman" pitchFamily="-111" charset="0"/>
                  </a:endParaRPr>
                </a:p>
              </p:txBody>
            </p:sp>
            <p:sp>
              <p:nvSpPr>
                <p:cNvPr id="35877" name="Rectangle 37"/>
                <p:cNvSpPr>
                  <a:spLocks noChangeArrowheads="1"/>
                </p:cNvSpPr>
                <p:nvPr/>
              </p:nvSpPr>
              <p:spPr bwMode="auto">
                <a:xfrm>
                  <a:off x="0" y="2820"/>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5878" name="Group 38"/>
              <p:cNvGrpSpPr>
                <a:grpSpLocks/>
              </p:cNvGrpSpPr>
              <p:nvPr/>
            </p:nvGrpSpPr>
            <p:grpSpPr bwMode="auto">
              <a:xfrm>
                <a:off x="1599" y="2820"/>
                <a:ext cx="1882" cy="518"/>
                <a:chOff x="1599" y="2820"/>
                <a:chExt cx="1882" cy="518"/>
              </a:xfrm>
            </p:grpSpPr>
            <p:sp>
              <p:nvSpPr>
                <p:cNvPr id="35879" name="Rectangle 39"/>
                <p:cNvSpPr>
                  <a:spLocks noChangeArrowheads="1"/>
                </p:cNvSpPr>
                <p:nvPr/>
              </p:nvSpPr>
              <p:spPr bwMode="auto">
                <a:xfrm>
                  <a:off x="1642" y="2820"/>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lalok rarok nok izok </a:t>
                  </a:r>
                  <a:r>
                    <a:rPr lang="en-US" sz="1600" b="1">
                      <a:latin typeface="Times New Roman" pitchFamily="-111" charset="0"/>
                      <a:ea typeface="Times New Roman" pitchFamily="-111" charset="0"/>
                      <a:cs typeface="Times New Roman" pitchFamily="-111" charset="0"/>
                    </a:rPr>
                    <a:t>hihok</a:t>
                  </a:r>
                  <a:r>
                    <a:rPr lang="en-US" sz="1600">
                      <a:latin typeface="Times New Roman" pitchFamily="-111" charset="0"/>
                      <a:ea typeface="Times New Roman" pitchFamily="-111" charset="0"/>
                      <a:cs typeface="Times New Roman" pitchFamily="-111" charset="0"/>
                    </a:rPr>
                    <a:t> 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12b. wat nnat forat arrat vat gat .</a:t>
                  </a:r>
                </a:p>
                <a:p>
                  <a:pPr algn="l" eaLnBrk="0" hangingPunct="0"/>
                  <a:endParaRPr lang="en-US" sz="3200">
                    <a:latin typeface="Times New Roman" pitchFamily="-111" charset="0"/>
                  </a:endParaRPr>
                </a:p>
              </p:txBody>
            </p:sp>
            <p:sp>
              <p:nvSpPr>
                <p:cNvPr id="35880" name="Rectangle 40"/>
                <p:cNvSpPr>
                  <a:spLocks noChangeArrowheads="1"/>
                </p:cNvSpPr>
                <p:nvPr/>
              </p:nvSpPr>
              <p:spPr bwMode="auto">
                <a:xfrm>
                  <a:off x="1599" y="2820"/>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35881" name="Rectangle 41"/>
            <p:cNvSpPr>
              <a:spLocks noChangeArrowheads="1"/>
            </p:cNvSpPr>
            <p:nvPr/>
          </p:nvSpPr>
          <p:spPr bwMode="auto">
            <a:xfrm>
              <a:off x="-3" y="-3"/>
              <a:ext cx="3487" cy="3344"/>
            </a:xfrm>
            <a:prstGeom prst="rect">
              <a:avLst/>
            </a:prstGeom>
            <a:noFill/>
            <a:ln w="9525">
              <a:solidFill>
                <a:srgbClr val="A0A0A0"/>
              </a:solidFill>
              <a:miter lim="800000"/>
              <a:headEnd/>
              <a:tailEnd/>
            </a:ln>
            <a:effectLst/>
          </p:spPr>
          <p:txBody>
            <a:bodyPr wrap="none" anchor="ctr">
              <a:prstTxWarp prst="textNoShape">
                <a:avLst/>
              </a:prstTxWarp>
              <a:spAutoFit/>
            </a:bodyPr>
            <a:lstStyle/>
            <a:p>
              <a:endParaRPr lang="en-US"/>
            </a:p>
          </p:txBody>
        </p:sp>
      </p:grpSp>
      <p:sp>
        <p:nvSpPr>
          <p:cNvPr id="35882" name="Text Box 42"/>
          <p:cNvSpPr txBox="1">
            <a:spLocks noChangeArrowheads="1"/>
          </p:cNvSpPr>
          <p:nvPr/>
        </p:nvSpPr>
        <p:spPr bwMode="auto">
          <a:xfrm>
            <a:off x="152400" y="1066800"/>
            <a:ext cx="8618538" cy="366713"/>
          </a:xfrm>
          <a:prstGeom prst="rect">
            <a:avLst/>
          </a:prstGeom>
          <a:noFill/>
          <a:ln w="9525">
            <a:noFill/>
            <a:miter lim="800000"/>
            <a:headEnd/>
            <a:tailEnd/>
          </a:ln>
          <a:effectLst/>
        </p:spPr>
        <p:txBody>
          <a:bodyPr wrap="none">
            <a:prstTxWarp prst="textNoShape">
              <a:avLst/>
            </a:prstTxWarp>
            <a:spAutoFit/>
          </a:bodyPr>
          <a:lstStyle/>
          <a:p>
            <a:pPr algn="l"/>
            <a:r>
              <a:rPr lang="en-US">
                <a:solidFill>
                  <a:schemeClr val="tx2"/>
                </a:solidFill>
              </a:rPr>
              <a:t>Your assignment, translate this to Arcturan:    </a:t>
            </a:r>
            <a:r>
              <a:rPr lang="en-US" sz="1600" b="1">
                <a:solidFill>
                  <a:schemeClr val="tx2"/>
                </a:solidFill>
                <a:latin typeface="Times New Roman" pitchFamily="-111" charset="0"/>
              </a:rPr>
              <a:t>farok</a:t>
            </a:r>
            <a:r>
              <a:rPr lang="en-US" sz="1600">
                <a:solidFill>
                  <a:schemeClr val="tx2"/>
                </a:solidFill>
                <a:latin typeface="Times New Roman" pitchFamily="-111" charset="0"/>
              </a:rPr>
              <a:t> crrrok </a:t>
            </a:r>
            <a:r>
              <a:rPr lang="en-US" sz="1600" b="1">
                <a:solidFill>
                  <a:schemeClr val="tx2"/>
                </a:solidFill>
                <a:latin typeface="Times New Roman" pitchFamily="-111" charset="0"/>
              </a:rPr>
              <a:t>hihok</a:t>
            </a:r>
            <a:r>
              <a:rPr lang="en-US" sz="1600">
                <a:solidFill>
                  <a:schemeClr val="tx2"/>
                </a:solidFill>
                <a:latin typeface="Times New Roman" pitchFamily="-111" charset="0"/>
              </a:rPr>
              <a:t> yorok clok kantok ok-yurp</a:t>
            </a:r>
          </a:p>
        </p:txBody>
      </p:sp>
      <p:sp>
        <p:nvSpPr>
          <p:cNvPr id="35883" name="Line 43"/>
          <p:cNvSpPr>
            <a:spLocks noChangeShapeType="1"/>
          </p:cNvSpPr>
          <p:nvPr/>
        </p:nvSpPr>
        <p:spPr bwMode="auto">
          <a:xfrm flipH="1">
            <a:off x="1447800" y="5181600"/>
            <a:ext cx="152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5884" name="Line 44"/>
          <p:cNvSpPr>
            <a:spLocks noChangeShapeType="1"/>
          </p:cNvSpPr>
          <p:nvPr/>
        </p:nvSpPr>
        <p:spPr bwMode="auto">
          <a:xfrm flipH="1">
            <a:off x="5257800" y="18288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5885" name="Line 45"/>
          <p:cNvSpPr>
            <a:spLocks noChangeShapeType="1"/>
          </p:cNvSpPr>
          <p:nvPr/>
        </p:nvSpPr>
        <p:spPr bwMode="auto">
          <a:xfrm flipH="1">
            <a:off x="1752600" y="3657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5886" name="Line 46"/>
          <p:cNvSpPr>
            <a:spLocks noChangeShapeType="1"/>
          </p:cNvSpPr>
          <p:nvPr/>
        </p:nvSpPr>
        <p:spPr bwMode="auto">
          <a:xfrm flipH="1">
            <a:off x="5715000" y="5181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5887" name="Line 47"/>
          <p:cNvSpPr>
            <a:spLocks noChangeShapeType="1"/>
          </p:cNvSpPr>
          <p:nvPr/>
        </p:nvSpPr>
        <p:spPr bwMode="auto">
          <a:xfrm flipH="1">
            <a:off x="6172200" y="5943600"/>
            <a:ext cx="533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p:txBody>
          <a:bodyPr/>
          <a:lstStyle/>
          <a:p>
            <a:r>
              <a:rPr lang="en-US"/>
              <a:t>Language translation</a:t>
            </a:r>
          </a:p>
        </p:txBody>
      </p:sp>
      <p:pic>
        <p:nvPicPr>
          <p:cNvPr id="386051" name="Picture 3" descr="chihuahua"/>
          <p:cNvPicPr>
            <a:picLocks noChangeAspect="1" noChangeArrowheads="1"/>
          </p:cNvPicPr>
          <p:nvPr/>
        </p:nvPicPr>
        <p:blipFill>
          <a:blip r:embed="rId3"/>
          <a:srcRect/>
          <a:stretch>
            <a:fillRect/>
          </a:stretch>
        </p:blipFill>
        <p:spPr bwMode="auto">
          <a:xfrm>
            <a:off x="685800" y="2743200"/>
            <a:ext cx="2057400" cy="2057400"/>
          </a:xfrm>
          <a:prstGeom prst="rect">
            <a:avLst/>
          </a:prstGeom>
          <a:noFill/>
        </p:spPr>
      </p:pic>
      <p:pic>
        <p:nvPicPr>
          <p:cNvPr id="386052" name="Picture 4" descr="talk_circle"/>
          <p:cNvPicPr>
            <a:picLocks noChangeAspect="1" noChangeArrowheads="1"/>
          </p:cNvPicPr>
          <p:nvPr/>
        </p:nvPicPr>
        <p:blipFill>
          <a:blip r:embed="rId4"/>
          <a:srcRect/>
          <a:stretch>
            <a:fillRect/>
          </a:stretch>
        </p:blipFill>
        <p:spPr bwMode="auto">
          <a:xfrm>
            <a:off x="2667000" y="1905000"/>
            <a:ext cx="1943100" cy="1257300"/>
          </a:xfrm>
          <a:prstGeom prst="rect">
            <a:avLst/>
          </a:prstGeom>
          <a:noFill/>
        </p:spPr>
      </p:pic>
      <p:sp>
        <p:nvSpPr>
          <p:cNvPr id="386053" name="Text Box 5"/>
          <p:cNvSpPr txBox="1">
            <a:spLocks noChangeArrowheads="1"/>
          </p:cNvSpPr>
          <p:nvPr/>
        </p:nvSpPr>
        <p:spPr bwMode="auto">
          <a:xfrm>
            <a:off x="3048000" y="2133600"/>
            <a:ext cx="1524000" cy="762000"/>
          </a:xfrm>
          <a:prstGeom prst="rect">
            <a:avLst/>
          </a:prstGeom>
          <a:noFill/>
          <a:ln w="9525">
            <a:noFill/>
            <a:miter lim="800000"/>
            <a:headEnd/>
            <a:tailEnd/>
          </a:ln>
          <a:effectLst/>
        </p:spPr>
        <p:txBody>
          <a:bodyPr>
            <a:prstTxWarp prst="textNoShape">
              <a:avLst/>
            </a:prstTxWarp>
            <a:spAutoFit/>
          </a:bodyPr>
          <a:lstStyle/>
          <a:p>
            <a:pPr algn="l">
              <a:spcBef>
                <a:spcPct val="50000"/>
              </a:spcBef>
            </a:pPr>
            <a:r>
              <a:rPr lang="en-US" sz="2200">
                <a:latin typeface="Tahoma" pitchFamily="-111" charset="0"/>
              </a:rPr>
              <a:t>Yo quiero Taco Bell</a:t>
            </a:r>
          </a:p>
        </p:txBody>
      </p:sp>
      <p:pic>
        <p:nvPicPr>
          <p:cNvPr id="386054" name="Picture 6" descr="spanish flag"/>
          <p:cNvPicPr>
            <a:picLocks noChangeAspect="1" noChangeArrowheads="1"/>
          </p:cNvPicPr>
          <p:nvPr/>
        </p:nvPicPr>
        <p:blipFill>
          <a:blip r:embed="rId5"/>
          <a:srcRect/>
          <a:stretch>
            <a:fillRect/>
          </a:stretch>
        </p:blipFill>
        <p:spPr bwMode="auto">
          <a:xfrm>
            <a:off x="838200" y="5181600"/>
            <a:ext cx="1562100" cy="952500"/>
          </a:xfrm>
          <a:prstGeom prst="rect">
            <a:avLst/>
          </a:prstGeom>
          <a:noFill/>
        </p:spPr>
      </p:pic>
      <p:pic>
        <p:nvPicPr>
          <p:cNvPr id="386055" name="Picture 7" descr="confused"/>
          <p:cNvPicPr>
            <a:picLocks noChangeAspect="1" noChangeArrowheads="1"/>
          </p:cNvPicPr>
          <p:nvPr/>
        </p:nvPicPr>
        <p:blipFill>
          <a:blip r:embed="rId6"/>
          <a:srcRect/>
          <a:stretch>
            <a:fillRect/>
          </a:stretch>
        </p:blipFill>
        <p:spPr bwMode="auto">
          <a:xfrm>
            <a:off x="5715000" y="1905000"/>
            <a:ext cx="1689100" cy="3124200"/>
          </a:xfrm>
          <a:prstGeom prst="rect">
            <a:avLst/>
          </a:prstGeom>
          <a:noFill/>
        </p:spPr>
      </p:pic>
      <p:pic>
        <p:nvPicPr>
          <p:cNvPr id="386056" name="Picture 8" descr="american flag"/>
          <p:cNvPicPr>
            <a:picLocks noChangeAspect="1" noChangeArrowheads="1"/>
          </p:cNvPicPr>
          <p:nvPr/>
        </p:nvPicPr>
        <p:blipFill>
          <a:blip r:embed="rId7"/>
          <a:srcRect/>
          <a:stretch>
            <a:fillRect/>
          </a:stretch>
        </p:blipFill>
        <p:spPr bwMode="auto">
          <a:xfrm>
            <a:off x="6096000" y="5105400"/>
            <a:ext cx="1536700" cy="10033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68" name="Rectangle 56"/>
          <p:cNvSpPr>
            <a:spLocks noChangeArrowheads="1"/>
          </p:cNvSpPr>
          <p:nvPr/>
        </p:nvSpPr>
        <p:spPr bwMode="auto">
          <a:xfrm>
            <a:off x="5943600" y="1066800"/>
            <a:ext cx="1066800"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8967" name="Rectangle 55"/>
          <p:cNvSpPr>
            <a:spLocks noChangeArrowheads="1"/>
          </p:cNvSpPr>
          <p:nvPr/>
        </p:nvSpPr>
        <p:spPr bwMode="auto">
          <a:xfrm>
            <a:off x="4800600" y="1066800"/>
            <a:ext cx="568325"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8965" name="Rectangle 53"/>
          <p:cNvSpPr>
            <a:spLocks noChangeArrowheads="1"/>
          </p:cNvSpPr>
          <p:nvPr/>
        </p:nvSpPr>
        <p:spPr bwMode="auto">
          <a:xfrm>
            <a:off x="7010400" y="1066800"/>
            <a:ext cx="458788"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8964" name="Rectangle 52"/>
          <p:cNvSpPr>
            <a:spLocks noChangeArrowheads="1"/>
          </p:cNvSpPr>
          <p:nvPr/>
        </p:nvSpPr>
        <p:spPr bwMode="auto">
          <a:xfrm>
            <a:off x="7086600" y="4114800"/>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8914" name="Rectangle 2"/>
          <p:cNvSpPr>
            <a:spLocks noGrp="1" noChangeArrowheads="1"/>
          </p:cNvSpPr>
          <p:nvPr>
            <p:ph type="title"/>
          </p:nvPr>
        </p:nvSpPr>
        <p:spPr>
          <a:xfrm>
            <a:off x="228600" y="138113"/>
            <a:ext cx="8458200" cy="838200"/>
          </a:xfrm>
        </p:spPr>
        <p:txBody>
          <a:bodyPr/>
          <a:lstStyle/>
          <a:p>
            <a:r>
              <a:rPr lang="en-US" sz="3600"/>
              <a:t>Centauri/Arcturan [Knight, 1997]</a:t>
            </a:r>
            <a:endParaRPr lang="en-US"/>
          </a:p>
        </p:txBody>
      </p:sp>
      <p:grpSp>
        <p:nvGrpSpPr>
          <p:cNvPr id="38915" name="Group 3"/>
          <p:cNvGrpSpPr>
            <a:grpSpLocks/>
          </p:cNvGrpSpPr>
          <p:nvPr/>
        </p:nvGrpSpPr>
        <p:grpSpPr bwMode="auto">
          <a:xfrm>
            <a:off x="381000" y="1524000"/>
            <a:ext cx="8337550" cy="4873625"/>
            <a:chOff x="-3" y="-3"/>
            <a:chExt cx="3487" cy="3344"/>
          </a:xfrm>
        </p:grpSpPr>
        <p:grpSp>
          <p:nvGrpSpPr>
            <p:cNvPr id="38916" name="Group 4"/>
            <p:cNvGrpSpPr>
              <a:grpSpLocks/>
            </p:cNvGrpSpPr>
            <p:nvPr/>
          </p:nvGrpSpPr>
          <p:grpSpPr bwMode="auto">
            <a:xfrm>
              <a:off x="0" y="0"/>
              <a:ext cx="3481" cy="3338"/>
              <a:chOff x="0" y="0"/>
              <a:chExt cx="3481" cy="3338"/>
            </a:xfrm>
          </p:grpSpPr>
          <p:grpSp>
            <p:nvGrpSpPr>
              <p:cNvPr id="38917" name="Group 5"/>
              <p:cNvGrpSpPr>
                <a:grpSpLocks/>
              </p:cNvGrpSpPr>
              <p:nvPr/>
            </p:nvGrpSpPr>
            <p:grpSpPr bwMode="auto">
              <a:xfrm>
                <a:off x="0" y="0"/>
                <a:ext cx="1599" cy="633"/>
                <a:chOff x="0" y="0"/>
                <a:chExt cx="1599" cy="633"/>
              </a:xfrm>
            </p:grpSpPr>
            <p:sp>
              <p:nvSpPr>
                <p:cNvPr id="38918" name="Rectangle 6"/>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ok-voon ororok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1b. at-voon bichat dat .</a:t>
                  </a:r>
                </a:p>
                <a:p>
                  <a:pPr algn="l" eaLnBrk="0" hangingPunct="0"/>
                  <a:endParaRPr lang="en-US" sz="3200">
                    <a:latin typeface="Times New Roman" pitchFamily="-111" charset="0"/>
                  </a:endParaRPr>
                </a:p>
              </p:txBody>
            </p:sp>
            <p:sp>
              <p:nvSpPr>
                <p:cNvPr id="38919" name="Rectangle 7"/>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8920" name="Group 8"/>
              <p:cNvGrpSpPr>
                <a:grpSpLocks/>
              </p:cNvGrpSpPr>
              <p:nvPr/>
            </p:nvGrpSpPr>
            <p:grpSpPr bwMode="auto">
              <a:xfrm>
                <a:off x="1599" y="0"/>
                <a:ext cx="1882" cy="633"/>
                <a:chOff x="1599" y="0"/>
                <a:chExt cx="1882" cy="633"/>
              </a:xfrm>
            </p:grpSpPr>
            <p:sp>
              <p:nvSpPr>
                <p:cNvPr id="38921" name="Rectangle 9"/>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lalok farok ororok lalok sprok izok enemok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7b. wat jjat bichat wat dat vat eneat .</a:t>
                  </a:r>
                </a:p>
                <a:p>
                  <a:pPr algn="l" eaLnBrk="0" hangingPunct="0"/>
                  <a:endParaRPr lang="en-US" sz="3200">
                    <a:latin typeface="Times New Roman" pitchFamily="-111" charset="0"/>
                  </a:endParaRPr>
                </a:p>
              </p:txBody>
            </p:sp>
            <p:sp>
              <p:nvSpPr>
                <p:cNvPr id="38922" name="Rectangle 10"/>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8923" name="Group 11"/>
              <p:cNvGrpSpPr>
                <a:grpSpLocks/>
              </p:cNvGrpSpPr>
              <p:nvPr/>
            </p:nvGrpSpPr>
            <p:grpSpPr bwMode="auto">
              <a:xfrm>
                <a:off x="0" y="633"/>
                <a:ext cx="1599" cy="633"/>
                <a:chOff x="0" y="633"/>
                <a:chExt cx="1599" cy="633"/>
              </a:xfrm>
            </p:grpSpPr>
            <p:sp>
              <p:nvSpPr>
                <p:cNvPr id="38924" name="Rectangle 12"/>
                <p:cNvSpPr>
                  <a:spLocks noChangeArrowheads="1"/>
                </p:cNvSpPr>
                <p:nvPr/>
              </p:nvSpPr>
              <p:spPr bwMode="auto">
                <a:xfrm>
                  <a:off x="43" y="633"/>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ok-drubel ok-voon anok plok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2b. at-drubel at-voon pippat rrat dat .</a:t>
                  </a:r>
                </a:p>
                <a:p>
                  <a:pPr algn="l" eaLnBrk="0" hangingPunct="0"/>
                  <a:endParaRPr lang="en-US" sz="3200">
                    <a:latin typeface="Times New Roman" pitchFamily="-111" charset="0"/>
                  </a:endParaRPr>
                </a:p>
              </p:txBody>
            </p:sp>
            <p:sp>
              <p:nvSpPr>
                <p:cNvPr id="38925" name="Rectangle 13"/>
                <p:cNvSpPr>
                  <a:spLocks noChangeArrowheads="1"/>
                </p:cNvSpPr>
                <p:nvPr/>
              </p:nvSpPr>
              <p:spPr bwMode="auto">
                <a:xfrm>
                  <a:off x="0" y="633"/>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8926" name="Group 14"/>
              <p:cNvGrpSpPr>
                <a:grpSpLocks/>
              </p:cNvGrpSpPr>
              <p:nvPr/>
            </p:nvGrpSpPr>
            <p:grpSpPr bwMode="auto">
              <a:xfrm>
                <a:off x="1599" y="633"/>
                <a:ext cx="1882" cy="633"/>
                <a:chOff x="1599" y="633"/>
                <a:chExt cx="1882" cy="633"/>
              </a:xfrm>
            </p:grpSpPr>
            <p:sp>
              <p:nvSpPr>
                <p:cNvPr id="38927" name="Rectangle 15"/>
                <p:cNvSpPr>
                  <a:spLocks noChangeArrowheads="1"/>
                </p:cNvSpPr>
                <p:nvPr/>
              </p:nvSpPr>
              <p:spPr bwMode="auto">
                <a:xfrm>
                  <a:off x="1642" y="633"/>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lalok brok anok plok 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8b. iat lat pippat rrat nnat .</a:t>
                  </a:r>
                </a:p>
                <a:p>
                  <a:pPr algn="l" eaLnBrk="0" hangingPunct="0"/>
                  <a:endParaRPr lang="en-US" sz="3200">
                    <a:latin typeface="Times New Roman" pitchFamily="-111" charset="0"/>
                  </a:endParaRPr>
                </a:p>
              </p:txBody>
            </p:sp>
            <p:sp>
              <p:nvSpPr>
                <p:cNvPr id="38928" name="Rectangle 16"/>
                <p:cNvSpPr>
                  <a:spLocks noChangeArrowheads="1"/>
                </p:cNvSpPr>
                <p:nvPr/>
              </p:nvSpPr>
              <p:spPr bwMode="auto">
                <a:xfrm>
                  <a:off x="1599" y="633"/>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8929" name="Group 17"/>
              <p:cNvGrpSpPr>
                <a:grpSpLocks/>
              </p:cNvGrpSpPr>
              <p:nvPr/>
            </p:nvGrpSpPr>
            <p:grpSpPr bwMode="auto">
              <a:xfrm>
                <a:off x="0" y="1266"/>
                <a:ext cx="1599" cy="518"/>
                <a:chOff x="0" y="1266"/>
                <a:chExt cx="1599" cy="518"/>
              </a:xfrm>
            </p:grpSpPr>
            <p:sp>
              <p:nvSpPr>
                <p:cNvPr id="38930" name="Rectangle 18"/>
                <p:cNvSpPr>
                  <a:spLocks noChangeArrowheads="1"/>
                </p:cNvSpPr>
                <p:nvPr/>
              </p:nvSpPr>
              <p:spPr bwMode="auto">
                <a:xfrm>
                  <a:off x="43" y="1266"/>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erok sprok izok hihok ghirok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3b. totat dat arrat vat hilat .</a:t>
                  </a:r>
                </a:p>
                <a:p>
                  <a:pPr algn="l" eaLnBrk="0" hangingPunct="0"/>
                  <a:endParaRPr lang="en-US" sz="3200">
                    <a:latin typeface="Times New Roman" pitchFamily="-111" charset="0"/>
                  </a:endParaRPr>
                </a:p>
              </p:txBody>
            </p:sp>
            <p:sp>
              <p:nvSpPr>
                <p:cNvPr id="38931" name="Rectangle 19"/>
                <p:cNvSpPr>
                  <a:spLocks noChangeArrowheads="1"/>
                </p:cNvSpPr>
                <p:nvPr/>
              </p:nvSpPr>
              <p:spPr bwMode="auto">
                <a:xfrm>
                  <a:off x="0" y="1266"/>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8932" name="Group 20"/>
              <p:cNvGrpSpPr>
                <a:grpSpLocks/>
              </p:cNvGrpSpPr>
              <p:nvPr/>
            </p:nvGrpSpPr>
            <p:grpSpPr bwMode="auto">
              <a:xfrm>
                <a:off x="1599" y="1266"/>
                <a:ext cx="1882" cy="518"/>
                <a:chOff x="1599" y="1266"/>
                <a:chExt cx="1882" cy="518"/>
              </a:xfrm>
            </p:grpSpPr>
            <p:sp>
              <p:nvSpPr>
                <p:cNvPr id="38933" name="Rectangle 21"/>
                <p:cNvSpPr>
                  <a:spLocks noChangeArrowheads="1"/>
                </p:cNvSpPr>
                <p:nvPr/>
              </p:nvSpPr>
              <p:spPr bwMode="auto">
                <a:xfrm>
                  <a:off x="1642" y="1266"/>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wiwok nok izok kantok ok-yurp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9b. totat nnat quat oloat at-yurp .</a:t>
                  </a:r>
                </a:p>
                <a:p>
                  <a:pPr algn="l" eaLnBrk="0" hangingPunct="0"/>
                  <a:endParaRPr lang="en-US" sz="3200">
                    <a:latin typeface="Times New Roman" pitchFamily="-111" charset="0"/>
                  </a:endParaRPr>
                </a:p>
              </p:txBody>
            </p:sp>
            <p:sp>
              <p:nvSpPr>
                <p:cNvPr id="38934" name="Rectangle 22"/>
                <p:cNvSpPr>
                  <a:spLocks noChangeArrowheads="1"/>
                </p:cNvSpPr>
                <p:nvPr/>
              </p:nvSpPr>
              <p:spPr bwMode="auto">
                <a:xfrm>
                  <a:off x="1599" y="1266"/>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8935" name="Group 23"/>
              <p:cNvGrpSpPr>
                <a:grpSpLocks/>
              </p:cNvGrpSpPr>
              <p:nvPr/>
            </p:nvGrpSpPr>
            <p:grpSpPr bwMode="auto">
              <a:xfrm>
                <a:off x="0" y="1784"/>
                <a:ext cx="1599" cy="518"/>
                <a:chOff x="0" y="1784"/>
                <a:chExt cx="1599" cy="518"/>
              </a:xfrm>
            </p:grpSpPr>
            <p:sp>
              <p:nvSpPr>
                <p:cNvPr id="38936" name="Rectangle 24"/>
                <p:cNvSpPr>
                  <a:spLocks noChangeArrowheads="1"/>
                </p:cNvSpPr>
                <p:nvPr/>
              </p:nvSpPr>
              <p:spPr bwMode="auto">
                <a:xfrm>
                  <a:off x="43" y="1784"/>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ok-voon anok drok brok jok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4b. at-voon krat pippat sat lat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endParaRPr lang="en-US" sz="3200">
                    <a:latin typeface="Times New Roman" pitchFamily="-111" charset="0"/>
                  </a:endParaRPr>
                </a:p>
              </p:txBody>
            </p:sp>
            <p:sp>
              <p:nvSpPr>
                <p:cNvPr id="38937" name="Rectangle 25"/>
                <p:cNvSpPr>
                  <a:spLocks noChangeArrowheads="1"/>
                </p:cNvSpPr>
                <p:nvPr/>
              </p:nvSpPr>
              <p:spPr bwMode="auto">
                <a:xfrm>
                  <a:off x="0" y="1784"/>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8938" name="Group 26"/>
              <p:cNvGrpSpPr>
                <a:grpSpLocks/>
              </p:cNvGrpSpPr>
              <p:nvPr/>
            </p:nvGrpSpPr>
            <p:grpSpPr bwMode="auto">
              <a:xfrm>
                <a:off x="1599" y="1784"/>
                <a:ext cx="1882" cy="518"/>
                <a:chOff x="1599" y="1784"/>
                <a:chExt cx="1882" cy="518"/>
              </a:xfrm>
            </p:grpSpPr>
            <p:sp>
              <p:nvSpPr>
                <p:cNvPr id="38939" name="Rectangle 27"/>
                <p:cNvSpPr>
                  <a:spLocks noChangeArrowheads="1"/>
                </p:cNvSpPr>
                <p:nvPr/>
              </p:nvSpPr>
              <p:spPr bwMode="auto">
                <a:xfrm>
                  <a:off x="1642" y="1784"/>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lalok mok nok yorok ghirok </a:t>
                  </a:r>
                  <a:r>
                    <a:rPr lang="en-US" sz="1600" b="1">
                      <a:latin typeface="Times New Roman" pitchFamily="-111" charset="0"/>
                      <a:ea typeface="Times New Roman" pitchFamily="-111" charset="0"/>
                      <a:cs typeface="Times New Roman" pitchFamily="-111" charset="0"/>
                    </a:rPr>
                    <a:t>clok</a:t>
                  </a:r>
                  <a:r>
                    <a:rPr lang="en-US" sz="1600">
                      <a:latin typeface="Times New Roman" pitchFamily="-111" charset="0"/>
                      <a:ea typeface="Times New Roman" pitchFamily="-111" charset="0"/>
                      <a:cs typeface="Times New Roman" pitchFamily="-111" charset="0"/>
                    </a:rPr>
                    <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10b. wat nnat gat mat bat hilat .</a:t>
                  </a:r>
                </a:p>
                <a:p>
                  <a:pPr algn="l" eaLnBrk="0" hangingPunct="0"/>
                  <a:endParaRPr lang="en-US" sz="3200">
                    <a:latin typeface="Times New Roman" pitchFamily="-111" charset="0"/>
                  </a:endParaRPr>
                </a:p>
              </p:txBody>
            </p:sp>
            <p:sp>
              <p:nvSpPr>
                <p:cNvPr id="38940" name="Rectangle 28"/>
                <p:cNvSpPr>
                  <a:spLocks noChangeArrowheads="1"/>
                </p:cNvSpPr>
                <p:nvPr/>
              </p:nvSpPr>
              <p:spPr bwMode="auto">
                <a:xfrm>
                  <a:off x="1599" y="1784"/>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8941" name="Group 29"/>
              <p:cNvGrpSpPr>
                <a:grpSpLocks/>
              </p:cNvGrpSpPr>
              <p:nvPr/>
            </p:nvGrpSpPr>
            <p:grpSpPr bwMode="auto">
              <a:xfrm>
                <a:off x="0" y="2302"/>
                <a:ext cx="1599" cy="518"/>
                <a:chOff x="0" y="2302"/>
                <a:chExt cx="1599" cy="518"/>
              </a:xfrm>
            </p:grpSpPr>
            <p:sp>
              <p:nvSpPr>
                <p:cNvPr id="38942" name="Rectangle 30"/>
                <p:cNvSpPr>
                  <a:spLocks noChangeArrowheads="1"/>
                </p:cNvSpPr>
                <p:nvPr/>
              </p:nvSpPr>
              <p:spPr bwMode="auto">
                <a:xfrm>
                  <a:off x="43" y="2302"/>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wiwok farok izok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5b. totat jjat quat cat .</a:t>
                  </a:r>
                </a:p>
                <a:p>
                  <a:pPr algn="l" eaLnBrk="0" hangingPunct="0"/>
                  <a:endParaRPr lang="en-US" sz="3200">
                    <a:latin typeface="Times New Roman" pitchFamily="-111" charset="0"/>
                  </a:endParaRPr>
                </a:p>
              </p:txBody>
            </p:sp>
            <p:sp>
              <p:nvSpPr>
                <p:cNvPr id="38943" name="Rectangle 31"/>
                <p:cNvSpPr>
                  <a:spLocks noChangeArrowheads="1"/>
                </p:cNvSpPr>
                <p:nvPr/>
              </p:nvSpPr>
              <p:spPr bwMode="auto">
                <a:xfrm>
                  <a:off x="0" y="2302"/>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8944" name="Group 32"/>
              <p:cNvGrpSpPr>
                <a:grpSpLocks/>
              </p:cNvGrpSpPr>
              <p:nvPr/>
            </p:nvGrpSpPr>
            <p:grpSpPr bwMode="auto">
              <a:xfrm>
                <a:off x="1599" y="2302"/>
                <a:ext cx="1882" cy="518"/>
                <a:chOff x="1599" y="2302"/>
                <a:chExt cx="1882" cy="518"/>
              </a:xfrm>
            </p:grpSpPr>
            <p:sp>
              <p:nvSpPr>
                <p:cNvPr id="38945" name="Rectangle 33"/>
                <p:cNvSpPr>
                  <a:spLocks noChangeArrowheads="1"/>
                </p:cNvSpPr>
                <p:nvPr/>
              </p:nvSpPr>
              <p:spPr bwMode="auto">
                <a:xfrm>
                  <a:off x="1642" y="2302"/>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lalok nok crrrok hihok yorok zanzanok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11b. wat nnat arrat mat zanzanat .</a:t>
                  </a:r>
                </a:p>
                <a:p>
                  <a:pPr algn="l" eaLnBrk="0" hangingPunct="0"/>
                  <a:endParaRPr lang="en-US" sz="3200">
                    <a:latin typeface="Times New Roman" pitchFamily="-111" charset="0"/>
                  </a:endParaRPr>
                </a:p>
              </p:txBody>
            </p:sp>
            <p:sp>
              <p:nvSpPr>
                <p:cNvPr id="38946" name="Rectangle 34"/>
                <p:cNvSpPr>
                  <a:spLocks noChangeArrowheads="1"/>
                </p:cNvSpPr>
                <p:nvPr/>
              </p:nvSpPr>
              <p:spPr bwMode="auto">
                <a:xfrm>
                  <a:off x="1599" y="2302"/>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8947" name="Group 35"/>
              <p:cNvGrpSpPr>
                <a:grpSpLocks/>
              </p:cNvGrpSpPr>
              <p:nvPr/>
            </p:nvGrpSpPr>
            <p:grpSpPr bwMode="auto">
              <a:xfrm>
                <a:off x="0" y="2820"/>
                <a:ext cx="1599" cy="518"/>
                <a:chOff x="0" y="2820"/>
                <a:chExt cx="1599" cy="518"/>
              </a:xfrm>
            </p:grpSpPr>
            <p:sp>
              <p:nvSpPr>
                <p:cNvPr id="38948" name="Rectangle 36"/>
                <p:cNvSpPr>
                  <a:spLocks noChangeArrowheads="1"/>
                </p:cNvSpPr>
                <p:nvPr/>
              </p:nvSpPr>
              <p:spPr bwMode="auto">
                <a:xfrm>
                  <a:off x="43" y="2820"/>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lalok sprok izok jok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6b. wat dat krat quat cat .</a:t>
                  </a:r>
                </a:p>
                <a:p>
                  <a:pPr algn="l" eaLnBrk="0" hangingPunct="0"/>
                  <a:endParaRPr lang="en-US" sz="3200">
                    <a:latin typeface="Times New Roman" pitchFamily="-111" charset="0"/>
                  </a:endParaRPr>
                </a:p>
              </p:txBody>
            </p:sp>
            <p:sp>
              <p:nvSpPr>
                <p:cNvPr id="38949" name="Rectangle 37"/>
                <p:cNvSpPr>
                  <a:spLocks noChangeArrowheads="1"/>
                </p:cNvSpPr>
                <p:nvPr/>
              </p:nvSpPr>
              <p:spPr bwMode="auto">
                <a:xfrm>
                  <a:off x="0" y="2820"/>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8950" name="Group 38"/>
              <p:cNvGrpSpPr>
                <a:grpSpLocks/>
              </p:cNvGrpSpPr>
              <p:nvPr/>
            </p:nvGrpSpPr>
            <p:grpSpPr bwMode="auto">
              <a:xfrm>
                <a:off x="1599" y="2820"/>
                <a:ext cx="1882" cy="518"/>
                <a:chOff x="1599" y="2820"/>
                <a:chExt cx="1882" cy="518"/>
              </a:xfrm>
            </p:grpSpPr>
            <p:sp>
              <p:nvSpPr>
                <p:cNvPr id="38951" name="Rectangle 39"/>
                <p:cNvSpPr>
                  <a:spLocks noChangeArrowheads="1"/>
                </p:cNvSpPr>
                <p:nvPr/>
              </p:nvSpPr>
              <p:spPr bwMode="auto">
                <a:xfrm>
                  <a:off x="1642" y="2820"/>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lalok rarok nok izok hihok 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12b. wat nnat forat arrat vat gat .</a:t>
                  </a:r>
                </a:p>
                <a:p>
                  <a:pPr algn="l" eaLnBrk="0" hangingPunct="0"/>
                  <a:endParaRPr lang="en-US" sz="3200">
                    <a:latin typeface="Times New Roman" pitchFamily="-111" charset="0"/>
                  </a:endParaRPr>
                </a:p>
              </p:txBody>
            </p:sp>
            <p:sp>
              <p:nvSpPr>
                <p:cNvPr id="38952" name="Rectangle 40"/>
                <p:cNvSpPr>
                  <a:spLocks noChangeArrowheads="1"/>
                </p:cNvSpPr>
                <p:nvPr/>
              </p:nvSpPr>
              <p:spPr bwMode="auto">
                <a:xfrm>
                  <a:off x="1599" y="2820"/>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38953" name="Rectangle 41"/>
            <p:cNvSpPr>
              <a:spLocks noChangeArrowheads="1"/>
            </p:cNvSpPr>
            <p:nvPr/>
          </p:nvSpPr>
          <p:spPr bwMode="auto">
            <a:xfrm>
              <a:off x="-3" y="-3"/>
              <a:ext cx="3487" cy="3344"/>
            </a:xfrm>
            <a:prstGeom prst="rect">
              <a:avLst/>
            </a:prstGeom>
            <a:noFill/>
            <a:ln w="9525">
              <a:solidFill>
                <a:srgbClr val="A0A0A0"/>
              </a:solidFill>
              <a:miter lim="800000"/>
              <a:headEnd/>
              <a:tailEnd/>
            </a:ln>
            <a:effectLst/>
          </p:spPr>
          <p:txBody>
            <a:bodyPr wrap="none" anchor="ctr">
              <a:prstTxWarp prst="textNoShape">
                <a:avLst/>
              </a:prstTxWarp>
              <a:spAutoFit/>
            </a:bodyPr>
            <a:lstStyle/>
            <a:p>
              <a:endParaRPr lang="en-US"/>
            </a:p>
          </p:txBody>
        </p:sp>
      </p:grpSp>
      <p:sp>
        <p:nvSpPr>
          <p:cNvPr id="38954" name="Text Box 42"/>
          <p:cNvSpPr txBox="1">
            <a:spLocks noChangeArrowheads="1"/>
          </p:cNvSpPr>
          <p:nvPr/>
        </p:nvSpPr>
        <p:spPr bwMode="auto">
          <a:xfrm>
            <a:off x="152400" y="1066800"/>
            <a:ext cx="8651875" cy="366713"/>
          </a:xfrm>
          <a:prstGeom prst="rect">
            <a:avLst/>
          </a:prstGeom>
          <a:noFill/>
          <a:ln w="9525">
            <a:noFill/>
            <a:miter lim="800000"/>
            <a:headEnd/>
            <a:tailEnd/>
          </a:ln>
          <a:effectLst/>
        </p:spPr>
        <p:txBody>
          <a:bodyPr wrap="none">
            <a:prstTxWarp prst="textNoShape">
              <a:avLst/>
            </a:prstTxWarp>
            <a:spAutoFit/>
          </a:bodyPr>
          <a:lstStyle/>
          <a:p>
            <a:pPr algn="l"/>
            <a:r>
              <a:rPr lang="en-US">
                <a:solidFill>
                  <a:schemeClr val="tx2"/>
                </a:solidFill>
              </a:rPr>
              <a:t>Your assignment, translate this to Arcturan:    </a:t>
            </a:r>
            <a:r>
              <a:rPr lang="en-US" sz="1600" b="1">
                <a:solidFill>
                  <a:schemeClr val="tx2"/>
                </a:solidFill>
                <a:latin typeface="Times New Roman" pitchFamily="-111" charset="0"/>
              </a:rPr>
              <a:t>farok</a:t>
            </a:r>
            <a:r>
              <a:rPr lang="en-US" sz="1600">
                <a:solidFill>
                  <a:schemeClr val="tx2"/>
                </a:solidFill>
                <a:latin typeface="Times New Roman" pitchFamily="-111" charset="0"/>
              </a:rPr>
              <a:t> crrrok </a:t>
            </a:r>
            <a:r>
              <a:rPr lang="en-US" sz="1600" b="1">
                <a:solidFill>
                  <a:schemeClr val="tx2"/>
                </a:solidFill>
                <a:latin typeface="Times New Roman" pitchFamily="-111" charset="0"/>
              </a:rPr>
              <a:t>hihok</a:t>
            </a:r>
            <a:r>
              <a:rPr lang="en-US" sz="1600">
                <a:solidFill>
                  <a:schemeClr val="tx2"/>
                </a:solidFill>
                <a:latin typeface="Times New Roman" pitchFamily="-111" charset="0"/>
              </a:rPr>
              <a:t> </a:t>
            </a:r>
            <a:r>
              <a:rPr lang="en-US" sz="1600" b="1">
                <a:solidFill>
                  <a:schemeClr val="tx2"/>
                </a:solidFill>
                <a:latin typeface="Times New Roman" pitchFamily="-111" charset="0"/>
              </a:rPr>
              <a:t>yorok</a:t>
            </a:r>
            <a:r>
              <a:rPr lang="en-US" sz="1600">
                <a:solidFill>
                  <a:schemeClr val="tx2"/>
                </a:solidFill>
                <a:latin typeface="Times New Roman" pitchFamily="-111" charset="0"/>
              </a:rPr>
              <a:t> clok kantok ok-yurp</a:t>
            </a:r>
          </a:p>
        </p:txBody>
      </p:sp>
      <p:sp>
        <p:nvSpPr>
          <p:cNvPr id="38955" name="Line 43"/>
          <p:cNvSpPr>
            <a:spLocks noChangeShapeType="1"/>
          </p:cNvSpPr>
          <p:nvPr/>
        </p:nvSpPr>
        <p:spPr bwMode="auto">
          <a:xfrm flipH="1">
            <a:off x="1447800" y="5181600"/>
            <a:ext cx="152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8956" name="Line 44"/>
          <p:cNvSpPr>
            <a:spLocks noChangeShapeType="1"/>
          </p:cNvSpPr>
          <p:nvPr/>
        </p:nvSpPr>
        <p:spPr bwMode="auto">
          <a:xfrm flipH="1">
            <a:off x="5257800" y="18288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8957" name="Line 45"/>
          <p:cNvSpPr>
            <a:spLocks noChangeShapeType="1"/>
          </p:cNvSpPr>
          <p:nvPr/>
        </p:nvSpPr>
        <p:spPr bwMode="auto">
          <a:xfrm flipH="1">
            <a:off x="1752600" y="3657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8958" name="Line 46"/>
          <p:cNvSpPr>
            <a:spLocks noChangeShapeType="1"/>
          </p:cNvSpPr>
          <p:nvPr/>
        </p:nvSpPr>
        <p:spPr bwMode="auto">
          <a:xfrm flipH="1">
            <a:off x="5715000" y="5181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8959" name="Line 47"/>
          <p:cNvSpPr>
            <a:spLocks noChangeShapeType="1"/>
          </p:cNvSpPr>
          <p:nvPr/>
        </p:nvSpPr>
        <p:spPr bwMode="auto">
          <a:xfrm flipH="1">
            <a:off x="6172200" y="5943600"/>
            <a:ext cx="533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8961" name="Line 49"/>
          <p:cNvSpPr>
            <a:spLocks noChangeShapeType="1"/>
          </p:cNvSpPr>
          <p:nvPr/>
        </p:nvSpPr>
        <p:spPr bwMode="auto">
          <a:xfrm flipH="1">
            <a:off x="6172200" y="5181600"/>
            <a:ext cx="6858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8966" name="Line 54"/>
          <p:cNvSpPr>
            <a:spLocks noChangeShapeType="1"/>
          </p:cNvSpPr>
          <p:nvPr/>
        </p:nvSpPr>
        <p:spPr bwMode="auto">
          <a:xfrm flipH="1">
            <a:off x="5943600" y="4419600"/>
            <a:ext cx="3048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23" name="Rectangle 59"/>
          <p:cNvSpPr>
            <a:spLocks noChangeArrowheads="1"/>
          </p:cNvSpPr>
          <p:nvPr/>
        </p:nvSpPr>
        <p:spPr bwMode="auto">
          <a:xfrm>
            <a:off x="5943600" y="1066800"/>
            <a:ext cx="1066800"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6922" name="Rectangle 58"/>
          <p:cNvSpPr>
            <a:spLocks noChangeArrowheads="1"/>
          </p:cNvSpPr>
          <p:nvPr/>
        </p:nvSpPr>
        <p:spPr bwMode="auto">
          <a:xfrm>
            <a:off x="4800600" y="1066800"/>
            <a:ext cx="568325"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6921" name="Rectangle 57"/>
          <p:cNvSpPr>
            <a:spLocks noChangeArrowheads="1"/>
          </p:cNvSpPr>
          <p:nvPr/>
        </p:nvSpPr>
        <p:spPr bwMode="auto">
          <a:xfrm>
            <a:off x="7010400" y="1066800"/>
            <a:ext cx="458788"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6920" name="Rectangle 56"/>
          <p:cNvSpPr>
            <a:spLocks noChangeArrowheads="1"/>
          </p:cNvSpPr>
          <p:nvPr/>
        </p:nvSpPr>
        <p:spPr bwMode="auto">
          <a:xfrm>
            <a:off x="7086600" y="4114800"/>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6866" name="Rectangle 2"/>
          <p:cNvSpPr>
            <a:spLocks noGrp="1" noChangeArrowheads="1"/>
          </p:cNvSpPr>
          <p:nvPr>
            <p:ph type="title"/>
          </p:nvPr>
        </p:nvSpPr>
        <p:spPr>
          <a:xfrm>
            <a:off x="228600" y="138113"/>
            <a:ext cx="8458200" cy="838200"/>
          </a:xfrm>
        </p:spPr>
        <p:txBody>
          <a:bodyPr/>
          <a:lstStyle/>
          <a:p>
            <a:r>
              <a:rPr lang="en-US" sz="3600"/>
              <a:t>Centauri/Arcturan [Knight, 1997]</a:t>
            </a:r>
            <a:endParaRPr lang="en-US"/>
          </a:p>
        </p:txBody>
      </p:sp>
      <p:grpSp>
        <p:nvGrpSpPr>
          <p:cNvPr id="36867" name="Group 3"/>
          <p:cNvGrpSpPr>
            <a:grpSpLocks/>
          </p:cNvGrpSpPr>
          <p:nvPr/>
        </p:nvGrpSpPr>
        <p:grpSpPr bwMode="auto">
          <a:xfrm>
            <a:off x="381000" y="1524000"/>
            <a:ext cx="8337550" cy="4873625"/>
            <a:chOff x="-3" y="-3"/>
            <a:chExt cx="3487" cy="3344"/>
          </a:xfrm>
        </p:grpSpPr>
        <p:grpSp>
          <p:nvGrpSpPr>
            <p:cNvPr id="36868" name="Group 4"/>
            <p:cNvGrpSpPr>
              <a:grpSpLocks/>
            </p:cNvGrpSpPr>
            <p:nvPr/>
          </p:nvGrpSpPr>
          <p:grpSpPr bwMode="auto">
            <a:xfrm>
              <a:off x="0" y="0"/>
              <a:ext cx="3481" cy="3338"/>
              <a:chOff x="0" y="0"/>
              <a:chExt cx="3481" cy="3338"/>
            </a:xfrm>
          </p:grpSpPr>
          <p:grpSp>
            <p:nvGrpSpPr>
              <p:cNvPr id="36869" name="Group 5"/>
              <p:cNvGrpSpPr>
                <a:grpSpLocks/>
              </p:cNvGrpSpPr>
              <p:nvPr/>
            </p:nvGrpSpPr>
            <p:grpSpPr bwMode="auto">
              <a:xfrm>
                <a:off x="0" y="0"/>
                <a:ext cx="1599" cy="633"/>
                <a:chOff x="0" y="0"/>
                <a:chExt cx="1599" cy="633"/>
              </a:xfrm>
            </p:grpSpPr>
            <p:sp>
              <p:nvSpPr>
                <p:cNvPr id="36870" name="Rectangle 6"/>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ok-voon ororok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1b. at-voon bichat dat .</a:t>
                  </a:r>
                </a:p>
                <a:p>
                  <a:pPr algn="l" eaLnBrk="0" hangingPunct="0"/>
                  <a:endParaRPr lang="en-US" sz="3200">
                    <a:latin typeface="Times New Roman" pitchFamily="-111" charset="0"/>
                  </a:endParaRPr>
                </a:p>
              </p:txBody>
            </p:sp>
            <p:sp>
              <p:nvSpPr>
                <p:cNvPr id="36871" name="Rectangle 7"/>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6872" name="Group 8"/>
              <p:cNvGrpSpPr>
                <a:grpSpLocks/>
              </p:cNvGrpSpPr>
              <p:nvPr/>
            </p:nvGrpSpPr>
            <p:grpSpPr bwMode="auto">
              <a:xfrm>
                <a:off x="1599" y="0"/>
                <a:ext cx="1882" cy="633"/>
                <a:chOff x="1599" y="0"/>
                <a:chExt cx="1882" cy="633"/>
              </a:xfrm>
            </p:grpSpPr>
            <p:sp>
              <p:nvSpPr>
                <p:cNvPr id="36873" name="Rectangle 9"/>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lalok farok ororok lalok sprok izok enemok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7b. wat jjat bichat wat dat vat eneat .</a:t>
                  </a:r>
                </a:p>
                <a:p>
                  <a:pPr algn="l" eaLnBrk="0" hangingPunct="0"/>
                  <a:endParaRPr lang="en-US" sz="3200">
                    <a:latin typeface="Times New Roman" pitchFamily="-111" charset="0"/>
                  </a:endParaRPr>
                </a:p>
              </p:txBody>
            </p:sp>
            <p:sp>
              <p:nvSpPr>
                <p:cNvPr id="36874" name="Rectangle 10"/>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6875" name="Group 11"/>
              <p:cNvGrpSpPr>
                <a:grpSpLocks/>
              </p:cNvGrpSpPr>
              <p:nvPr/>
            </p:nvGrpSpPr>
            <p:grpSpPr bwMode="auto">
              <a:xfrm>
                <a:off x="0" y="633"/>
                <a:ext cx="1599" cy="633"/>
                <a:chOff x="0" y="633"/>
                <a:chExt cx="1599" cy="633"/>
              </a:xfrm>
            </p:grpSpPr>
            <p:sp>
              <p:nvSpPr>
                <p:cNvPr id="36876" name="Rectangle 12"/>
                <p:cNvSpPr>
                  <a:spLocks noChangeArrowheads="1"/>
                </p:cNvSpPr>
                <p:nvPr/>
              </p:nvSpPr>
              <p:spPr bwMode="auto">
                <a:xfrm>
                  <a:off x="43" y="633"/>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ok-drubel ok-voon anok plok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2b. at-drubel at-voon pippat rrat dat .</a:t>
                  </a:r>
                </a:p>
                <a:p>
                  <a:pPr algn="l" eaLnBrk="0" hangingPunct="0"/>
                  <a:endParaRPr lang="en-US" sz="3200">
                    <a:latin typeface="Times New Roman" pitchFamily="-111" charset="0"/>
                  </a:endParaRPr>
                </a:p>
              </p:txBody>
            </p:sp>
            <p:sp>
              <p:nvSpPr>
                <p:cNvPr id="36877" name="Rectangle 13"/>
                <p:cNvSpPr>
                  <a:spLocks noChangeArrowheads="1"/>
                </p:cNvSpPr>
                <p:nvPr/>
              </p:nvSpPr>
              <p:spPr bwMode="auto">
                <a:xfrm>
                  <a:off x="0" y="633"/>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6878" name="Group 14"/>
              <p:cNvGrpSpPr>
                <a:grpSpLocks/>
              </p:cNvGrpSpPr>
              <p:nvPr/>
            </p:nvGrpSpPr>
            <p:grpSpPr bwMode="auto">
              <a:xfrm>
                <a:off x="1599" y="633"/>
                <a:ext cx="1882" cy="633"/>
                <a:chOff x="1599" y="633"/>
                <a:chExt cx="1882" cy="633"/>
              </a:xfrm>
            </p:grpSpPr>
            <p:sp>
              <p:nvSpPr>
                <p:cNvPr id="36879" name="Rectangle 15"/>
                <p:cNvSpPr>
                  <a:spLocks noChangeArrowheads="1"/>
                </p:cNvSpPr>
                <p:nvPr/>
              </p:nvSpPr>
              <p:spPr bwMode="auto">
                <a:xfrm>
                  <a:off x="1642" y="633"/>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lalok brok anok plok 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8b. iat lat pippat rrat nnat .</a:t>
                  </a:r>
                </a:p>
                <a:p>
                  <a:pPr algn="l" eaLnBrk="0" hangingPunct="0"/>
                  <a:endParaRPr lang="en-US" sz="3200">
                    <a:latin typeface="Times New Roman" pitchFamily="-111" charset="0"/>
                  </a:endParaRPr>
                </a:p>
              </p:txBody>
            </p:sp>
            <p:sp>
              <p:nvSpPr>
                <p:cNvPr id="36880" name="Rectangle 16"/>
                <p:cNvSpPr>
                  <a:spLocks noChangeArrowheads="1"/>
                </p:cNvSpPr>
                <p:nvPr/>
              </p:nvSpPr>
              <p:spPr bwMode="auto">
                <a:xfrm>
                  <a:off x="1599" y="633"/>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6881" name="Group 17"/>
              <p:cNvGrpSpPr>
                <a:grpSpLocks/>
              </p:cNvGrpSpPr>
              <p:nvPr/>
            </p:nvGrpSpPr>
            <p:grpSpPr bwMode="auto">
              <a:xfrm>
                <a:off x="0" y="1266"/>
                <a:ext cx="1599" cy="518"/>
                <a:chOff x="0" y="1266"/>
                <a:chExt cx="1599" cy="518"/>
              </a:xfrm>
            </p:grpSpPr>
            <p:sp>
              <p:nvSpPr>
                <p:cNvPr id="36882" name="Rectangle 18"/>
                <p:cNvSpPr>
                  <a:spLocks noChangeArrowheads="1"/>
                </p:cNvSpPr>
                <p:nvPr/>
              </p:nvSpPr>
              <p:spPr bwMode="auto">
                <a:xfrm>
                  <a:off x="43" y="1266"/>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erok sprok izok hihok ghirok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3b. totat dat arrat vat hilat .</a:t>
                  </a:r>
                </a:p>
                <a:p>
                  <a:pPr algn="l" eaLnBrk="0" hangingPunct="0"/>
                  <a:endParaRPr lang="en-US" sz="3200">
                    <a:latin typeface="Times New Roman" pitchFamily="-111" charset="0"/>
                  </a:endParaRPr>
                </a:p>
              </p:txBody>
            </p:sp>
            <p:sp>
              <p:nvSpPr>
                <p:cNvPr id="36883" name="Rectangle 19"/>
                <p:cNvSpPr>
                  <a:spLocks noChangeArrowheads="1"/>
                </p:cNvSpPr>
                <p:nvPr/>
              </p:nvSpPr>
              <p:spPr bwMode="auto">
                <a:xfrm>
                  <a:off x="0" y="1266"/>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6884" name="Group 20"/>
              <p:cNvGrpSpPr>
                <a:grpSpLocks/>
              </p:cNvGrpSpPr>
              <p:nvPr/>
            </p:nvGrpSpPr>
            <p:grpSpPr bwMode="auto">
              <a:xfrm>
                <a:off x="1599" y="1266"/>
                <a:ext cx="1882" cy="518"/>
                <a:chOff x="1599" y="1266"/>
                <a:chExt cx="1882" cy="518"/>
              </a:xfrm>
            </p:grpSpPr>
            <p:sp>
              <p:nvSpPr>
                <p:cNvPr id="36885" name="Rectangle 21"/>
                <p:cNvSpPr>
                  <a:spLocks noChangeArrowheads="1"/>
                </p:cNvSpPr>
                <p:nvPr/>
              </p:nvSpPr>
              <p:spPr bwMode="auto">
                <a:xfrm>
                  <a:off x="1642" y="1266"/>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wiwok nok izok kantok ok-yurp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9b. totat nnat quat oloat at-yurp .</a:t>
                  </a:r>
                </a:p>
                <a:p>
                  <a:pPr algn="l" eaLnBrk="0" hangingPunct="0"/>
                  <a:endParaRPr lang="en-US" sz="3200">
                    <a:latin typeface="Times New Roman" pitchFamily="-111" charset="0"/>
                  </a:endParaRPr>
                </a:p>
              </p:txBody>
            </p:sp>
            <p:sp>
              <p:nvSpPr>
                <p:cNvPr id="36886" name="Rectangle 22"/>
                <p:cNvSpPr>
                  <a:spLocks noChangeArrowheads="1"/>
                </p:cNvSpPr>
                <p:nvPr/>
              </p:nvSpPr>
              <p:spPr bwMode="auto">
                <a:xfrm>
                  <a:off x="1599" y="1266"/>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6887" name="Group 23"/>
              <p:cNvGrpSpPr>
                <a:grpSpLocks/>
              </p:cNvGrpSpPr>
              <p:nvPr/>
            </p:nvGrpSpPr>
            <p:grpSpPr bwMode="auto">
              <a:xfrm>
                <a:off x="0" y="1784"/>
                <a:ext cx="1599" cy="518"/>
                <a:chOff x="0" y="1784"/>
                <a:chExt cx="1599" cy="518"/>
              </a:xfrm>
            </p:grpSpPr>
            <p:sp>
              <p:nvSpPr>
                <p:cNvPr id="36888" name="Rectangle 24"/>
                <p:cNvSpPr>
                  <a:spLocks noChangeArrowheads="1"/>
                </p:cNvSpPr>
                <p:nvPr/>
              </p:nvSpPr>
              <p:spPr bwMode="auto">
                <a:xfrm>
                  <a:off x="43" y="1784"/>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ok-voon anok drok brok jok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4b. at-voon krat pippat sat lat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endParaRPr lang="en-US" sz="3200">
                    <a:latin typeface="Times New Roman" pitchFamily="-111" charset="0"/>
                  </a:endParaRPr>
                </a:p>
              </p:txBody>
            </p:sp>
            <p:sp>
              <p:nvSpPr>
                <p:cNvPr id="36889" name="Rectangle 25"/>
                <p:cNvSpPr>
                  <a:spLocks noChangeArrowheads="1"/>
                </p:cNvSpPr>
                <p:nvPr/>
              </p:nvSpPr>
              <p:spPr bwMode="auto">
                <a:xfrm>
                  <a:off x="0" y="1784"/>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6890" name="Group 26"/>
              <p:cNvGrpSpPr>
                <a:grpSpLocks/>
              </p:cNvGrpSpPr>
              <p:nvPr/>
            </p:nvGrpSpPr>
            <p:grpSpPr bwMode="auto">
              <a:xfrm>
                <a:off x="1599" y="1784"/>
                <a:ext cx="1882" cy="518"/>
                <a:chOff x="1599" y="1784"/>
                <a:chExt cx="1882" cy="518"/>
              </a:xfrm>
            </p:grpSpPr>
            <p:sp>
              <p:nvSpPr>
                <p:cNvPr id="36891" name="Rectangle 27"/>
                <p:cNvSpPr>
                  <a:spLocks noChangeArrowheads="1"/>
                </p:cNvSpPr>
                <p:nvPr/>
              </p:nvSpPr>
              <p:spPr bwMode="auto">
                <a:xfrm>
                  <a:off x="1642" y="1784"/>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lalok mok nok yorok ghirok </a:t>
                  </a:r>
                  <a:r>
                    <a:rPr lang="en-US" sz="1600" b="1">
                      <a:latin typeface="Times New Roman" pitchFamily="-111" charset="0"/>
                      <a:ea typeface="Times New Roman" pitchFamily="-111" charset="0"/>
                      <a:cs typeface="Times New Roman" pitchFamily="-111" charset="0"/>
                    </a:rPr>
                    <a:t>clok</a:t>
                  </a:r>
                  <a:r>
                    <a:rPr lang="en-US" sz="1600">
                      <a:latin typeface="Times New Roman" pitchFamily="-111" charset="0"/>
                      <a:ea typeface="Times New Roman" pitchFamily="-111" charset="0"/>
                      <a:cs typeface="Times New Roman" pitchFamily="-111" charset="0"/>
                    </a:rPr>
                    <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10b. wat nnat gat mat bat hilat .</a:t>
                  </a:r>
                </a:p>
                <a:p>
                  <a:pPr algn="l" eaLnBrk="0" hangingPunct="0"/>
                  <a:endParaRPr lang="en-US" sz="3200">
                    <a:latin typeface="Times New Roman" pitchFamily="-111" charset="0"/>
                  </a:endParaRPr>
                </a:p>
              </p:txBody>
            </p:sp>
            <p:sp>
              <p:nvSpPr>
                <p:cNvPr id="36892" name="Rectangle 28"/>
                <p:cNvSpPr>
                  <a:spLocks noChangeArrowheads="1"/>
                </p:cNvSpPr>
                <p:nvPr/>
              </p:nvSpPr>
              <p:spPr bwMode="auto">
                <a:xfrm>
                  <a:off x="1599" y="1784"/>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6893" name="Group 29"/>
              <p:cNvGrpSpPr>
                <a:grpSpLocks/>
              </p:cNvGrpSpPr>
              <p:nvPr/>
            </p:nvGrpSpPr>
            <p:grpSpPr bwMode="auto">
              <a:xfrm>
                <a:off x="0" y="2302"/>
                <a:ext cx="1599" cy="518"/>
                <a:chOff x="0" y="2302"/>
                <a:chExt cx="1599" cy="518"/>
              </a:xfrm>
            </p:grpSpPr>
            <p:sp>
              <p:nvSpPr>
                <p:cNvPr id="36894" name="Rectangle 30"/>
                <p:cNvSpPr>
                  <a:spLocks noChangeArrowheads="1"/>
                </p:cNvSpPr>
                <p:nvPr/>
              </p:nvSpPr>
              <p:spPr bwMode="auto">
                <a:xfrm>
                  <a:off x="43" y="2302"/>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wiwok farok izok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5b. totat jjat quat cat .</a:t>
                  </a:r>
                </a:p>
                <a:p>
                  <a:pPr algn="l" eaLnBrk="0" hangingPunct="0"/>
                  <a:endParaRPr lang="en-US" sz="3200">
                    <a:latin typeface="Times New Roman" pitchFamily="-111" charset="0"/>
                  </a:endParaRPr>
                </a:p>
              </p:txBody>
            </p:sp>
            <p:sp>
              <p:nvSpPr>
                <p:cNvPr id="36895" name="Rectangle 31"/>
                <p:cNvSpPr>
                  <a:spLocks noChangeArrowheads="1"/>
                </p:cNvSpPr>
                <p:nvPr/>
              </p:nvSpPr>
              <p:spPr bwMode="auto">
                <a:xfrm>
                  <a:off x="0" y="2302"/>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6896" name="Group 32"/>
              <p:cNvGrpSpPr>
                <a:grpSpLocks/>
              </p:cNvGrpSpPr>
              <p:nvPr/>
            </p:nvGrpSpPr>
            <p:grpSpPr bwMode="auto">
              <a:xfrm>
                <a:off x="1599" y="2302"/>
                <a:ext cx="1882" cy="518"/>
                <a:chOff x="1599" y="2302"/>
                <a:chExt cx="1882" cy="518"/>
              </a:xfrm>
            </p:grpSpPr>
            <p:sp>
              <p:nvSpPr>
                <p:cNvPr id="36897" name="Rectangle 33"/>
                <p:cNvSpPr>
                  <a:spLocks noChangeArrowheads="1"/>
                </p:cNvSpPr>
                <p:nvPr/>
              </p:nvSpPr>
              <p:spPr bwMode="auto">
                <a:xfrm>
                  <a:off x="1642" y="2302"/>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lalok nok crrrok hihok yorok zanzanok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11b. wat nnat arrat mat zanzanat .</a:t>
                  </a:r>
                </a:p>
                <a:p>
                  <a:pPr algn="l" eaLnBrk="0" hangingPunct="0"/>
                  <a:endParaRPr lang="en-US" sz="3200">
                    <a:latin typeface="Times New Roman" pitchFamily="-111" charset="0"/>
                  </a:endParaRPr>
                </a:p>
              </p:txBody>
            </p:sp>
            <p:sp>
              <p:nvSpPr>
                <p:cNvPr id="36898" name="Rectangle 34"/>
                <p:cNvSpPr>
                  <a:spLocks noChangeArrowheads="1"/>
                </p:cNvSpPr>
                <p:nvPr/>
              </p:nvSpPr>
              <p:spPr bwMode="auto">
                <a:xfrm>
                  <a:off x="1599" y="2302"/>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6899" name="Group 35"/>
              <p:cNvGrpSpPr>
                <a:grpSpLocks/>
              </p:cNvGrpSpPr>
              <p:nvPr/>
            </p:nvGrpSpPr>
            <p:grpSpPr bwMode="auto">
              <a:xfrm>
                <a:off x="0" y="2820"/>
                <a:ext cx="1599" cy="518"/>
                <a:chOff x="0" y="2820"/>
                <a:chExt cx="1599" cy="518"/>
              </a:xfrm>
            </p:grpSpPr>
            <p:sp>
              <p:nvSpPr>
                <p:cNvPr id="36900" name="Rectangle 36"/>
                <p:cNvSpPr>
                  <a:spLocks noChangeArrowheads="1"/>
                </p:cNvSpPr>
                <p:nvPr/>
              </p:nvSpPr>
              <p:spPr bwMode="auto">
                <a:xfrm>
                  <a:off x="43" y="2820"/>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lalok sprok izok jok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6b. wat dat krat quat cat .</a:t>
                  </a:r>
                </a:p>
                <a:p>
                  <a:pPr algn="l" eaLnBrk="0" hangingPunct="0"/>
                  <a:endParaRPr lang="en-US" sz="3200">
                    <a:latin typeface="Times New Roman" pitchFamily="-111" charset="0"/>
                  </a:endParaRPr>
                </a:p>
              </p:txBody>
            </p:sp>
            <p:sp>
              <p:nvSpPr>
                <p:cNvPr id="36901" name="Rectangle 37"/>
                <p:cNvSpPr>
                  <a:spLocks noChangeArrowheads="1"/>
                </p:cNvSpPr>
                <p:nvPr/>
              </p:nvSpPr>
              <p:spPr bwMode="auto">
                <a:xfrm>
                  <a:off x="0" y="2820"/>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6902" name="Group 38"/>
              <p:cNvGrpSpPr>
                <a:grpSpLocks/>
              </p:cNvGrpSpPr>
              <p:nvPr/>
            </p:nvGrpSpPr>
            <p:grpSpPr bwMode="auto">
              <a:xfrm>
                <a:off x="1599" y="2820"/>
                <a:ext cx="1882" cy="518"/>
                <a:chOff x="1599" y="2820"/>
                <a:chExt cx="1882" cy="518"/>
              </a:xfrm>
            </p:grpSpPr>
            <p:sp>
              <p:nvSpPr>
                <p:cNvPr id="36903" name="Rectangle 39"/>
                <p:cNvSpPr>
                  <a:spLocks noChangeArrowheads="1"/>
                </p:cNvSpPr>
                <p:nvPr/>
              </p:nvSpPr>
              <p:spPr bwMode="auto">
                <a:xfrm>
                  <a:off x="1642" y="2820"/>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lalok rarok nok izok hihok 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12b. wat nnat forat arrat vat gat .</a:t>
                  </a:r>
                </a:p>
                <a:p>
                  <a:pPr algn="l" eaLnBrk="0" hangingPunct="0"/>
                  <a:endParaRPr lang="en-US" sz="3200">
                    <a:latin typeface="Times New Roman" pitchFamily="-111" charset="0"/>
                  </a:endParaRPr>
                </a:p>
              </p:txBody>
            </p:sp>
            <p:sp>
              <p:nvSpPr>
                <p:cNvPr id="36904" name="Rectangle 40"/>
                <p:cNvSpPr>
                  <a:spLocks noChangeArrowheads="1"/>
                </p:cNvSpPr>
                <p:nvPr/>
              </p:nvSpPr>
              <p:spPr bwMode="auto">
                <a:xfrm>
                  <a:off x="1599" y="2820"/>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36905" name="Rectangle 41"/>
            <p:cNvSpPr>
              <a:spLocks noChangeArrowheads="1"/>
            </p:cNvSpPr>
            <p:nvPr/>
          </p:nvSpPr>
          <p:spPr bwMode="auto">
            <a:xfrm>
              <a:off x="-3" y="-3"/>
              <a:ext cx="3487" cy="3344"/>
            </a:xfrm>
            <a:prstGeom prst="rect">
              <a:avLst/>
            </a:prstGeom>
            <a:noFill/>
            <a:ln w="9525">
              <a:solidFill>
                <a:srgbClr val="A0A0A0"/>
              </a:solidFill>
              <a:miter lim="800000"/>
              <a:headEnd/>
              <a:tailEnd/>
            </a:ln>
            <a:effectLst/>
          </p:spPr>
          <p:txBody>
            <a:bodyPr wrap="none" anchor="ctr">
              <a:prstTxWarp prst="textNoShape">
                <a:avLst/>
              </a:prstTxWarp>
              <a:spAutoFit/>
            </a:bodyPr>
            <a:lstStyle/>
            <a:p>
              <a:endParaRPr lang="en-US"/>
            </a:p>
          </p:txBody>
        </p:sp>
      </p:grpSp>
      <p:sp>
        <p:nvSpPr>
          <p:cNvPr id="36906" name="Text Box 42"/>
          <p:cNvSpPr txBox="1">
            <a:spLocks noChangeArrowheads="1"/>
          </p:cNvSpPr>
          <p:nvPr/>
        </p:nvSpPr>
        <p:spPr bwMode="auto">
          <a:xfrm>
            <a:off x="152400" y="1066800"/>
            <a:ext cx="8651875" cy="366713"/>
          </a:xfrm>
          <a:prstGeom prst="rect">
            <a:avLst/>
          </a:prstGeom>
          <a:noFill/>
          <a:ln w="9525">
            <a:noFill/>
            <a:miter lim="800000"/>
            <a:headEnd/>
            <a:tailEnd/>
          </a:ln>
          <a:effectLst/>
        </p:spPr>
        <p:txBody>
          <a:bodyPr wrap="none">
            <a:prstTxWarp prst="textNoShape">
              <a:avLst/>
            </a:prstTxWarp>
            <a:spAutoFit/>
          </a:bodyPr>
          <a:lstStyle/>
          <a:p>
            <a:pPr algn="l"/>
            <a:r>
              <a:rPr lang="en-US">
                <a:solidFill>
                  <a:schemeClr val="tx2"/>
                </a:solidFill>
              </a:rPr>
              <a:t>Your assignment, translate this to Arcturan:    </a:t>
            </a:r>
            <a:r>
              <a:rPr lang="en-US" sz="1600" b="1">
                <a:solidFill>
                  <a:schemeClr val="tx2"/>
                </a:solidFill>
                <a:latin typeface="Times New Roman" pitchFamily="-111" charset="0"/>
              </a:rPr>
              <a:t>farok</a:t>
            </a:r>
            <a:r>
              <a:rPr lang="en-US" sz="1600">
                <a:solidFill>
                  <a:schemeClr val="tx2"/>
                </a:solidFill>
                <a:latin typeface="Times New Roman" pitchFamily="-111" charset="0"/>
              </a:rPr>
              <a:t> crrrok </a:t>
            </a:r>
            <a:r>
              <a:rPr lang="en-US" sz="1600" b="1">
                <a:solidFill>
                  <a:schemeClr val="tx2"/>
                </a:solidFill>
                <a:latin typeface="Times New Roman" pitchFamily="-111" charset="0"/>
              </a:rPr>
              <a:t>hihok</a:t>
            </a:r>
            <a:r>
              <a:rPr lang="en-US" sz="1600">
                <a:solidFill>
                  <a:schemeClr val="tx2"/>
                </a:solidFill>
                <a:latin typeface="Times New Roman" pitchFamily="-111" charset="0"/>
              </a:rPr>
              <a:t> </a:t>
            </a:r>
            <a:r>
              <a:rPr lang="en-US" sz="1600" b="1">
                <a:solidFill>
                  <a:schemeClr val="tx2"/>
                </a:solidFill>
                <a:latin typeface="Times New Roman" pitchFamily="-111" charset="0"/>
              </a:rPr>
              <a:t>yorok</a:t>
            </a:r>
            <a:r>
              <a:rPr lang="en-US" sz="1600">
                <a:solidFill>
                  <a:schemeClr val="tx2"/>
                </a:solidFill>
                <a:latin typeface="Times New Roman" pitchFamily="-111" charset="0"/>
              </a:rPr>
              <a:t> clok kantok ok-yurp</a:t>
            </a:r>
          </a:p>
        </p:txBody>
      </p:sp>
      <p:sp>
        <p:nvSpPr>
          <p:cNvPr id="36907" name="Line 43"/>
          <p:cNvSpPr>
            <a:spLocks noChangeShapeType="1"/>
          </p:cNvSpPr>
          <p:nvPr/>
        </p:nvSpPr>
        <p:spPr bwMode="auto">
          <a:xfrm flipH="1">
            <a:off x="1447800" y="5181600"/>
            <a:ext cx="152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6908" name="Line 44"/>
          <p:cNvSpPr>
            <a:spLocks noChangeShapeType="1"/>
          </p:cNvSpPr>
          <p:nvPr/>
        </p:nvSpPr>
        <p:spPr bwMode="auto">
          <a:xfrm flipH="1">
            <a:off x="5257800" y="18288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6909" name="Line 45"/>
          <p:cNvSpPr>
            <a:spLocks noChangeShapeType="1"/>
          </p:cNvSpPr>
          <p:nvPr/>
        </p:nvSpPr>
        <p:spPr bwMode="auto">
          <a:xfrm flipH="1">
            <a:off x="1752600" y="3657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6910" name="Line 46"/>
          <p:cNvSpPr>
            <a:spLocks noChangeShapeType="1"/>
          </p:cNvSpPr>
          <p:nvPr/>
        </p:nvSpPr>
        <p:spPr bwMode="auto">
          <a:xfrm flipH="1">
            <a:off x="5715000" y="5181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6911" name="Line 47"/>
          <p:cNvSpPr>
            <a:spLocks noChangeShapeType="1"/>
          </p:cNvSpPr>
          <p:nvPr/>
        </p:nvSpPr>
        <p:spPr bwMode="auto">
          <a:xfrm flipH="1">
            <a:off x="6172200" y="5943600"/>
            <a:ext cx="533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6912" name="Line 48"/>
          <p:cNvSpPr>
            <a:spLocks noChangeShapeType="1"/>
          </p:cNvSpPr>
          <p:nvPr/>
        </p:nvSpPr>
        <p:spPr bwMode="auto">
          <a:xfrm flipH="1">
            <a:off x="4953000" y="4419600"/>
            <a:ext cx="23622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6913" name="Line 49"/>
          <p:cNvSpPr>
            <a:spLocks noChangeShapeType="1"/>
          </p:cNvSpPr>
          <p:nvPr/>
        </p:nvSpPr>
        <p:spPr bwMode="auto">
          <a:xfrm flipH="1">
            <a:off x="5410200" y="4419600"/>
            <a:ext cx="19050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6914" name="Line 50"/>
          <p:cNvSpPr>
            <a:spLocks noChangeShapeType="1"/>
          </p:cNvSpPr>
          <p:nvPr/>
        </p:nvSpPr>
        <p:spPr bwMode="auto">
          <a:xfrm flipH="1">
            <a:off x="5715000" y="4419600"/>
            <a:ext cx="16002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6915" name="Line 51"/>
          <p:cNvSpPr>
            <a:spLocks noChangeShapeType="1"/>
          </p:cNvSpPr>
          <p:nvPr/>
        </p:nvSpPr>
        <p:spPr bwMode="auto">
          <a:xfrm flipH="1">
            <a:off x="6019800" y="4419600"/>
            <a:ext cx="1524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6916" name="Line 52"/>
          <p:cNvSpPr>
            <a:spLocks noChangeShapeType="1"/>
          </p:cNvSpPr>
          <p:nvPr/>
        </p:nvSpPr>
        <p:spPr bwMode="auto">
          <a:xfrm flipH="1">
            <a:off x="6324600" y="4419600"/>
            <a:ext cx="990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6917" name="Line 53"/>
          <p:cNvSpPr>
            <a:spLocks noChangeShapeType="1"/>
          </p:cNvSpPr>
          <p:nvPr/>
        </p:nvSpPr>
        <p:spPr bwMode="auto">
          <a:xfrm flipH="1">
            <a:off x="6629400" y="4419600"/>
            <a:ext cx="6858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6918" name="Text Box 54"/>
          <p:cNvSpPr txBox="1">
            <a:spLocks noChangeArrowheads="1"/>
          </p:cNvSpPr>
          <p:nvPr/>
        </p:nvSpPr>
        <p:spPr bwMode="auto">
          <a:xfrm>
            <a:off x="7543800" y="4343400"/>
            <a:ext cx="565150" cy="366713"/>
          </a:xfrm>
          <a:prstGeom prst="rect">
            <a:avLst/>
          </a:prstGeom>
          <a:noFill/>
          <a:ln w="9525">
            <a:noFill/>
            <a:miter lim="800000"/>
            <a:headEnd/>
            <a:tailEnd/>
          </a:ln>
          <a:effectLst/>
        </p:spPr>
        <p:txBody>
          <a:bodyPr wrap="none">
            <a:prstTxWarp prst="textNoShape">
              <a:avLst/>
            </a:prstTxWarp>
            <a:spAutoFit/>
          </a:bodyPr>
          <a:lstStyle/>
          <a:p>
            <a:pPr algn="l"/>
            <a:r>
              <a:rPr lang="en-US"/>
              <a:t>???</a:t>
            </a:r>
          </a:p>
        </p:txBody>
      </p:sp>
      <p:sp>
        <p:nvSpPr>
          <p:cNvPr id="36919" name="Line 55"/>
          <p:cNvSpPr>
            <a:spLocks noChangeShapeType="1"/>
          </p:cNvSpPr>
          <p:nvPr/>
        </p:nvSpPr>
        <p:spPr bwMode="auto">
          <a:xfrm flipH="1">
            <a:off x="6248400" y="5181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60" name="Rectangle 72"/>
          <p:cNvSpPr>
            <a:spLocks noChangeArrowheads="1"/>
          </p:cNvSpPr>
          <p:nvPr/>
        </p:nvSpPr>
        <p:spPr bwMode="auto">
          <a:xfrm>
            <a:off x="5943600" y="1066800"/>
            <a:ext cx="1066800"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7961" name="Rectangle 73"/>
          <p:cNvSpPr>
            <a:spLocks noChangeArrowheads="1"/>
          </p:cNvSpPr>
          <p:nvPr/>
        </p:nvSpPr>
        <p:spPr bwMode="auto">
          <a:xfrm>
            <a:off x="4800600" y="1066800"/>
            <a:ext cx="568325"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7950" name="Rectangle 62"/>
          <p:cNvSpPr>
            <a:spLocks noChangeArrowheads="1"/>
          </p:cNvSpPr>
          <p:nvPr/>
        </p:nvSpPr>
        <p:spPr bwMode="auto">
          <a:xfrm>
            <a:off x="7010400" y="1066800"/>
            <a:ext cx="458788"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7949" name="Rectangle 61"/>
          <p:cNvSpPr>
            <a:spLocks noChangeArrowheads="1"/>
          </p:cNvSpPr>
          <p:nvPr/>
        </p:nvSpPr>
        <p:spPr bwMode="auto">
          <a:xfrm>
            <a:off x="4724400" y="4114800"/>
            <a:ext cx="23622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7890" name="Rectangle 2"/>
          <p:cNvSpPr>
            <a:spLocks noGrp="1" noChangeArrowheads="1"/>
          </p:cNvSpPr>
          <p:nvPr>
            <p:ph type="title"/>
          </p:nvPr>
        </p:nvSpPr>
        <p:spPr>
          <a:xfrm>
            <a:off x="228600" y="138113"/>
            <a:ext cx="8458200" cy="838200"/>
          </a:xfrm>
        </p:spPr>
        <p:txBody>
          <a:bodyPr/>
          <a:lstStyle/>
          <a:p>
            <a:r>
              <a:rPr lang="en-US" sz="3600"/>
              <a:t>Centauri/Arcturan [Knight, 1997]</a:t>
            </a:r>
            <a:endParaRPr lang="en-US"/>
          </a:p>
        </p:txBody>
      </p:sp>
      <p:grpSp>
        <p:nvGrpSpPr>
          <p:cNvPr id="37891" name="Group 3"/>
          <p:cNvGrpSpPr>
            <a:grpSpLocks/>
          </p:cNvGrpSpPr>
          <p:nvPr/>
        </p:nvGrpSpPr>
        <p:grpSpPr bwMode="auto">
          <a:xfrm>
            <a:off x="381000" y="1524000"/>
            <a:ext cx="8337550" cy="4873625"/>
            <a:chOff x="-3" y="-3"/>
            <a:chExt cx="3487" cy="3344"/>
          </a:xfrm>
        </p:grpSpPr>
        <p:grpSp>
          <p:nvGrpSpPr>
            <p:cNvPr id="37892" name="Group 4"/>
            <p:cNvGrpSpPr>
              <a:grpSpLocks/>
            </p:cNvGrpSpPr>
            <p:nvPr/>
          </p:nvGrpSpPr>
          <p:grpSpPr bwMode="auto">
            <a:xfrm>
              <a:off x="0" y="0"/>
              <a:ext cx="3481" cy="3338"/>
              <a:chOff x="0" y="0"/>
              <a:chExt cx="3481" cy="3338"/>
            </a:xfrm>
          </p:grpSpPr>
          <p:grpSp>
            <p:nvGrpSpPr>
              <p:cNvPr id="37893" name="Group 5"/>
              <p:cNvGrpSpPr>
                <a:grpSpLocks/>
              </p:cNvGrpSpPr>
              <p:nvPr/>
            </p:nvGrpSpPr>
            <p:grpSpPr bwMode="auto">
              <a:xfrm>
                <a:off x="0" y="0"/>
                <a:ext cx="1599" cy="633"/>
                <a:chOff x="0" y="0"/>
                <a:chExt cx="1599" cy="633"/>
              </a:xfrm>
            </p:grpSpPr>
            <p:sp>
              <p:nvSpPr>
                <p:cNvPr id="37894" name="Rectangle 6"/>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ok-voon ororok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1b. at-voon bichat dat .</a:t>
                  </a:r>
                </a:p>
                <a:p>
                  <a:pPr algn="l" eaLnBrk="0" hangingPunct="0"/>
                  <a:endParaRPr lang="en-US" sz="3200">
                    <a:latin typeface="Times New Roman" pitchFamily="-111" charset="0"/>
                  </a:endParaRPr>
                </a:p>
              </p:txBody>
            </p:sp>
            <p:sp>
              <p:nvSpPr>
                <p:cNvPr id="37895" name="Rectangle 7"/>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7896" name="Group 8"/>
              <p:cNvGrpSpPr>
                <a:grpSpLocks/>
              </p:cNvGrpSpPr>
              <p:nvPr/>
            </p:nvGrpSpPr>
            <p:grpSpPr bwMode="auto">
              <a:xfrm>
                <a:off x="1599" y="0"/>
                <a:ext cx="1882" cy="633"/>
                <a:chOff x="1599" y="0"/>
                <a:chExt cx="1882" cy="633"/>
              </a:xfrm>
            </p:grpSpPr>
            <p:sp>
              <p:nvSpPr>
                <p:cNvPr id="37897" name="Rectangle 9"/>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lalok farok ororok lalok sprok izok enemok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7b. wat jjat bichat wat dat vat eneat .</a:t>
                  </a:r>
                </a:p>
                <a:p>
                  <a:pPr algn="l" eaLnBrk="0" hangingPunct="0"/>
                  <a:endParaRPr lang="en-US" sz="3200">
                    <a:latin typeface="Times New Roman" pitchFamily="-111" charset="0"/>
                  </a:endParaRPr>
                </a:p>
              </p:txBody>
            </p:sp>
            <p:sp>
              <p:nvSpPr>
                <p:cNvPr id="37898" name="Rectangle 10"/>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7899" name="Group 11"/>
              <p:cNvGrpSpPr>
                <a:grpSpLocks/>
              </p:cNvGrpSpPr>
              <p:nvPr/>
            </p:nvGrpSpPr>
            <p:grpSpPr bwMode="auto">
              <a:xfrm>
                <a:off x="0" y="633"/>
                <a:ext cx="1599" cy="633"/>
                <a:chOff x="0" y="633"/>
                <a:chExt cx="1599" cy="633"/>
              </a:xfrm>
            </p:grpSpPr>
            <p:sp>
              <p:nvSpPr>
                <p:cNvPr id="37900" name="Rectangle 12"/>
                <p:cNvSpPr>
                  <a:spLocks noChangeArrowheads="1"/>
                </p:cNvSpPr>
                <p:nvPr/>
              </p:nvSpPr>
              <p:spPr bwMode="auto">
                <a:xfrm>
                  <a:off x="43" y="633"/>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ok-drubel ok-voon anok plok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2b. at-drubel at-voon pippat rrat dat .</a:t>
                  </a:r>
                </a:p>
                <a:p>
                  <a:pPr algn="l" eaLnBrk="0" hangingPunct="0"/>
                  <a:endParaRPr lang="en-US" sz="3200">
                    <a:latin typeface="Times New Roman" pitchFamily="-111" charset="0"/>
                  </a:endParaRPr>
                </a:p>
              </p:txBody>
            </p:sp>
            <p:sp>
              <p:nvSpPr>
                <p:cNvPr id="37901" name="Rectangle 13"/>
                <p:cNvSpPr>
                  <a:spLocks noChangeArrowheads="1"/>
                </p:cNvSpPr>
                <p:nvPr/>
              </p:nvSpPr>
              <p:spPr bwMode="auto">
                <a:xfrm>
                  <a:off x="0" y="633"/>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7902" name="Group 14"/>
              <p:cNvGrpSpPr>
                <a:grpSpLocks/>
              </p:cNvGrpSpPr>
              <p:nvPr/>
            </p:nvGrpSpPr>
            <p:grpSpPr bwMode="auto">
              <a:xfrm>
                <a:off x="1599" y="633"/>
                <a:ext cx="1882" cy="633"/>
                <a:chOff x="1599" y="633"/>
                <a:chExt cx="1882" cy="633"/>
              </a:xfrm>
            </p:grpSpPr>
            <p:sp>
              <p:nvSpPr>
                <p:cNvPr id="37903" name="Rectangle 15"/>
                <p:cNvSpPr>
                  <a:spLocks noChangeArrowheads="1"/>
                </p:cNvSpPr>
                <p:nvPr/>
              </p:nvSpPr>
              <p:spPr bwMode="auto">
                <a:xfrm>
                  <a:off x="1642" y="633"/>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lalok brok anok plok 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8b. iat lat pippat rrat nnat .</a:t>
                  </a:r>
                </a:p>
                <a:p>
                  <a:pPr algn="l" eaLnBrk="0" hangingPunct="0"/>
                  <a:endParaRPr lang="en-US" sz="3200">
                    <a:latin typeface="Times New Roman" pitchFamily="-111" charset="0"/>
                  </a:endParaRPr>
                </a:p>
              </p:txBody>
            </p:sp>
            <p:sp>
              <p:nvSpPr>
                <p:cNvPr id="37904" name="Rectangle 16"/>
                <p:cNvSpPr>
                  <a:spLocks noChangeArrowheads="1"/>
                </p:cNvSpPr>
                <p:nvPr/>
              </p:nvSpPr>
              <p:spPr bwMode="auto">
                <a:xfrm>
                  <a:off x="1599" y="633"/>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7905" name="Group 17"/>
              <p:cNvGrpSpPr>
                <a:grpSpLocks/>
              </p:cNvGrpSpPr>
              <p:nvPr/>
            </p:nvGrpSpPr>
            <p:grpSpPr bwMode="auto">
              <a:xfrm>
                <a:off x="0" y="1266"/>
                <a:ext cx="1599" cy="518"/>
                <a:chOff x="0" y="1266"/>
                <a:chExt cx="1599" cy="518"/>
              </a:xfrm>
            </p:grpSpPr>
            <p:sp>
              <p:nvSpPr>
                <p:cNvPr id="37906" name="Rectangle 18"/>
                <p:cNvSpPr>
                  <a:spLocks noChangeArrowheads="1"/>
                </p:cNvSpPr>
                <p:nvPr/>
              </p:nvSpPr>
              <p:spPr bwMode="auto">
                <a:xfrm>
                  <a:off x="43" y="1266"/>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erok sprok izok hihok ghirok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3b. totat dat arrat vat hilat .</a:t>
                  </a:r>
                </a:p>
                <a:p>
                  <a:pPr algn="l" eaLnBrk="0" hangingPunct="0"/>
                  <a:endParaRPr lang="en-US" sz="3200">
                    <a:latin typeface="Times New Roman" pitchFamily="-111" charset="0"/>
                  </a:endParaRPr>
                </a:p>
              </p:txBody>
            </p:sp>
            <p:sp>
              <p:nvSpPr>
                <p:cNvPr id="37907" name="Rectangle 19"/>
                <p:cNvSpPr>
                  <a:spLocks noChangeArrowheads="1"/>
                </p:cNvSpPr>
                <p:nvPr/>
              </p:nvSpPr>
              <p:spPr bwMode="auto">
                <a:xfrm>
                  <a:off x="0" y="1266"/>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7908" name="Group 20"/>
              <p:cNvGrpSpPr>
                <a:grpSpLocks/>
              </p:cNvGrpSpPr>
              <p:nvPr/>
            </p:nvGrpSpPr>
            <p:grpSpPr bwMode="auto">
              <a:xfrm>
                <a:off x="1599" y="1266"/>
                <a:ext cx="1882" cy="518"/>
                <a:chOff x="1599" y="1266"/>
                <a:chExt cx="1882" cy="518"/>
              </a:xfrm>
            </p:grpSpPr>
            <p:sp>
              <p:nvSpPr>
                <p:cNvPr id="37909" name="Rectangle 21"/>
                <p:cNvSpPr>
                  <a:spLocks noChangeArrowheads="1"/>
                </p:cNvSpPr>
                <p:nvPr/>
              </p:nvSpPr>
              <p:spPr bwMode="auto">
                <a:xfrm>
                  <a:off x="1642" y="1266"/>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wiwok nok izok kantok ok-yurp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9b. totat nnat quat oloat at-yurp .</a:t>
                  </a:r>
                </a:p>
                <a:p>
                  <a:pPr algn="l" eaLnBrk="0" hangingPunct="0"/>
                  <a:endParaRPr lang="en-US" sz="3200">
                    <a:latin typeface="Times New Roman" pitchFamily="-111" charset="0"/>
                  </a:endParaRPr>
                </a:p>
              </p:txBody>
            </p:sp>
            <p:sp>
              <p:nvSpPr>
                <p:cNvPr id="37910" name="Rectangle 22"/>
                <p:cNvSpPr>
                  <a:spLocks noChangeArrowheads="1"/>
                </p:cNvSpPr>
                <p:nvPr/>
              </p:nvSpPr>
              <p:spPr bwMode="auto">
                <a:xfrm>
                  <a:off x="1599" y="1266"/>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7911" name="Group 23"/>
              <p:cNvGrpSpPr>
                <a:grpSpLocks/>
              </p:cNvGrpSpPr>
              <p:nvPr/>
            </p:nvGrpSpPr>
            <p:grpSpPr bwMode="auto">
              <a:xfrm>
                <a:off x="0" y="1784"/>
                <a:ext cx="1599" cy="518"/>
                <a:chOff x="0" y="1784"/>
                <a:chExt cx="1599" cy="518"/>
              </a:xfrm>
            </p:grpSpPr>
            <p:sp>
              <p:nvSpPr>
                <p:cNvPr id="37912" name="Rectangle 24"/>
                <p:cNvSpPr>
                  <a:spLocks noChangeArrowheads="1"/>
                </p:cNvSpPr>
                <p:nvPr/>
              </p:nvSpPr>
              <p:spPr bwMode="auto">
                <a:xfrm>
                  <a:off x="43" y="1784"/>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ok-voon anok drok brok jok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4b. at-voon krat pippat sat lat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endParaRPr lang="en-US" sz="3200">
                    <a:latin typeface="Times New Roman" pitchFamily="-111" charset="0"/>
                  </a:endParaRPr>
                </a:p>
              </p:txBody>
            </p:sp>
            <p:sp>
              <p:nvSpPr>
                <p:cNvPr id="37913" name="Rectangle 25"/>
                <p:cNvSpPr>
                  <a:spLocks noChangeArrowheads="1"/>
                </p:cNvSpPr>
                <p:nvPr/>
              </p:nvSpPr>
              <p:spPr bwMode="auto">
                <a:xfrm>
                  <a:off x="0" y="1784"/>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7914" name="Group 26"/>
              <p:cNvGrpSpPr>
                <a:grpSpLocks/>
              </p:cNvGrpSpPr>
              <p:nvPr/>
            </p:nvGrpSpPr>
            <p:grpSpPr bwMode="auto">
              <a:xfrm>
                <a:off x="1599" y="1784"/>
                <a:ext cx="1882" cy="518"/>
                <a:chOff x="1599" y="1784"/>
                <a:chExt cx="1882" cy="518"/>
              </a:xfrm>
            </p:grpSpPr>
            <p:sp>
              <p:nvSpPr>
                <p:cNvPr id="37915" name="Rectangle 27"/>
                <p:cNvSpPr>
                  <a:spLocks noChangeArrowheads="1"/>
                </p:cNvSpPr>
                <p:nvPr/>
              </p:nvSpPr>
              <p:spPr bwMode="auto">
                <a:xfrm>
                  <a:off x="1642" y="1784"/>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lalok mok nok yorok ghirok clok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10b. wat nnat gat mat bat hilat .</a:t>
                  </a:r>
                </a:p>
                <a:p>
                  <a:pPr algn="l" eaLnBrk="0" hangingPunct="0"/>
                  <a:endParaRPr lang="en-US" sz="3200">
                    <a:latin typeface="Times New Roman" pitchFamily="-111" charset="0"/>
                  </a:endParaRPr>
                </a:p>
              </p:txBody>
            </p:sp>
            <p:sp>
              <p:nvSpPr>
                <p:cNvPr id="37916" name="Rectangle 28"/>
                <p:cNvSpPr>
                  <a:spLocks noChangeArrowheads="1"/>
                </p:cNvSpPr>
                <p:nvPr/>
              </p:nvSpPr>
              <p:spPr bwMode="auto">
                <a:xfrm>
                  <a:off x="1599" y="1784"/>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7917" name="Group 29"/>
              <p:cNvGrpSpPr>
                <a:grpSpLocks/>
              </p:cNvGrpSpPr>
              <p:nvPr/>
            </p:nvGrpSpPr>
            <p:grpSpPr bwMode="auto">
              <a:xfrm>
                <a:off x="0" y="2302"/>
                <a:ext cx="1599" cy="518"/>
                <a:chOff x="0" y="2302"/>
                <a:chExt cx="1599" cy="518"/>
              </a:xfrm>
            </p:grpSpPr>
            <p:sp>
              <p:nvSpPr>
                <p:cNvPr id="37918" name="Rectangle 30"/>
                <p:cNvSpPr>
                  <a:spLocks noChangeArrowheads="1"/>
                </p:cNvSpPr>
                <p:nvPr/>
              </p:nvSpPr>
              <p:spPr bwMode="auto">
                <a:xfrm>
                  <a:off x="43" y="2302"/>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wiwok farok izok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5b. totat jjat quat cat .</a:t>
                  </a:r>
                </a:p>
                <a:p>
                  <a:pPr algn="l" eaLnBrk="0" hangingPunct="0"/>
                  <a:endParaRPr lang="en-US" sz="3200">
                    <a:latin typeface="Times New Roman" pitchFamily="-111" charset="0"/>
                  </a:endParaRPr>
                </a:p>
              </p:txBody>
            </p:sp>
            <p:sp>
              <p:nvSpPr>
                <p:cNvPr id="37919" name="Rectangle 31"/>
                <p:cNvSpPr>
                  <a:spLocks noChangeArrowheads="1"/>
                </p:cNvSpPr>
                <p:nvPr/>
              </p:nvSpPr>
              <p:spPr bwMode="auto">
                <a:xfrm>
                  <a:off x="0" y="2302"/>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7920" name="Group 32"/>
              <p:cNvGrpSpPr>
                <a:grpSpLocks/>
              </p:cNvGrpSpPr>
              <p:nvPr/>
            </p:nvGrpSpPr>
            <p:grpSpPr bwMode="auto">
              <a:xfrm>
                <a:off x="1599" y="2302"/>
                <a:ext cx="1882" cy="518"/>
                <a:chOff x="1599" y="2302"/>
                <a:chExt cx="1882" cy="518"/>
              </a:xfrm>
            </p:grpSpPr>
            <p:sp>
              <p:nvSpPr>
                <p:cNvPr id="37921" name="Rectangle 33"/>
                <p:cNvSpPr>
                  <a:spLocks noChangeArrowheads="1"/>
                </p:cNvSpPr>
                <p:nvPr/>
              </p:nvSpPr>
              <p:spPr bwMode="auto">
                <a:xfrm>
                  <a:off x="1642" y="2302"/>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lalok nok crrrok hihok yorok zanzanok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11b. wat nnat arrat mat zanzanat .</a:t>
                  </a:r>
                </a:p>
                <a:p>
                  <a:pPr algn="l" eaLnBrk="0" hangingPunct="0"/>
                  <a:endParaRPr lang="en-US" sz="3200">
                    <a:latin typeface="Times New Roman" pitchFamily="-111" charset="0"/>
                  </a:endParaRPr>
                </a:p>
              </p:txBody>
            </p:sp>
            <p:sp>
              <p:nvSpPr>
                <p:cNvPr id="37922" name="Rectangle 34"/>
                <p:cNvSpPr>
                  <a:spLocks noChangeArrowheads="1"/>
                </p:cNvSpPr>
                <p:nvPr/>
              </p:nvSpPr>
              <p:spPr bwMode="auto">
                <a:xfrm>
                  <a:off x="1599" y="2302"/>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7923" name="Group 35"/>
              <p:cNvGrpSpPr>
                <a:grpSpLocks/>
              </p:cNvGrpSpPr>
              <p:nvPr/>
            </p:nvGrpSpPr>
            <p:grpSpPr bwMode="auto">
              <a:xfrm>
                <a:off x="0" y="2820"/>
                <a:ext cx="1599" cy="518"/>
                <a:chOff x="0" y="2820"/>
                <a:chExt cx="1599" cy="518"/>
              </a:xfrm>
            </p:grpSpPr>
            <p:sp>
              <p:nvSpPr>
                <p:cNvPr id="37924" name="Rectangle 36"/>
                <p:cNvSpPr>
                  <a:spLocks noChangeArrowheads="1"/>
                </p:cNvSpPr>
                <p:nvPr/>
              </p:nvSpPr>
              <p:spPr bwMode="auto">
                <a:xfrm>
                  <a:off x="43" y="2820"/>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lalok sprok izok jok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6b. wat dat krat quat cat .</a:t>
                  </a:r>
                </a:p>
                <a:p>
                  <a:pPr algn="l" eaLnBrk="0" hangingPunct="0"/>
                  <a:endParaRPr lang="en-US" sz="3200">
                    <a:latin typeface="Times New Roman" pitchFamily="-111" charset="0"/>
                  </a:endParaRPr>
                </a:p>
              </p:txBody>
            </p:sp>
            <p:sp>
              <p:nvSpPr>
                <p:cNvPr id="37925" name="Rectangle 37"/>
                <p:cNvSpPr>
                  <a:spLocks noChangeArrowheads="1"/>
                </p:cNvSpPr>
                <p:nvPr/>
              </p:nvSpPr>
              <p:spPr bwMode="auto">
                <a:xfrm>
                  <a:off x="0" y="2820"/>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7926" name="Group 38"/>
              <p:cNvGrpSpPr>
                <a:grpSpLocks/>
              </p:cNvGrpSpPr>
              <p:nvPr/>
            </p:nvGrpSpPr>
            <p:grpSpPr bwMode="auto">
              <a:xfrm>
                <a:off x="1599" y="2820"/>
                <a:ext cx="1882" cy="518"/>
                <a:chOff x="1599" y="2820"/>
                <a:chExt cx="1882" cy="518"/>
              </a:xfrm>
            </p:grpSpPr>
            <p:sp>
              <p:nvSpPr>
                <p:cNvPr id="37927" name="Rectangle 39"/>
                <p:cNvSpPr>
                  <a:spLocks noChangeArrowheads="1"/>
                </p:cNvSpPr>
                <p:nvPr/>
              </p:nvSpPr>
              <p:spPr bwMode="auto">
                <a:xfrm>
                  <a:off x="1642" y="2820"/>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lalok rarok nok izok hihok 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12b. wat nnat forat arrat vat gat .</a:t>
                  </a:r>
                </a:p>
                <a:p>
                  <a:pPr algn="l" eaLnBrk="0" hangingPunct="0"/>
                  <a:endParaRPr lang="en-US" sz="3200">
                    <a:latin typeface="Times New Roman" pitchFamily="-111" charset="0"/>
                  </a:endParaRPr>
                </a:p>
              </p:txBody>
            </p:sp>
            <p:sp>
              <p:nvSpPr>
                <p:cNvPr id="37928" name="Rectangle 40"/>
                <p:cNvSpPr>
                  <a:spLocks noChangeArrowheads="1"/>
                </p:cNvSpPr>
                <p:nvPr/>
              </p:nvSpPr>
              <p:spPr bwMode="auto">
                <a:xfrm>
                  <a:off x="1599" y="2820"/>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37929" name="Rectangle 41"/>
            <p:cNvSpPr>
              <a:spLocks noChangeArrowheads="1"/>
            </p:cNvSpPr>
            <p:nvPr/>
          </p:nvSpPr>
          <p:spPr bwMode="auto">
            <a:xfrm>
              <a:off x="-3" y="-3"/>
              <a:ext cx="3487" cy="3344"/>
            </a:xfrm>
            <a:prstGeom prst="rect">
              <a:avLst/>
            </a:prstGeom>
            <a:noFill/>
            <a:ln w="9525">
              <a:solidFill>
                <a:srgbClr val="A0A0A0"/>
              </a:solidFill>
              <a:miter lim="800000"/>
              <a:headEnd/>
              <a:tailEnd/>
            </a:ln>
            <a:effectLst/>
          </p:spPr>
          <p:txBody>
            <a:bodyPr wrap="none" anchor="ctr">
              <a:prstTxWarp prst="textNoShape">
                <a:avLst/>
              </a:prstTxWarp>
              <a:spAutoFit/>
            </a:bodyPr>
            <a:lstStyle/>
            <a:p>
              <a:endParaRPr lang="en-US"/>
            </a:p>
          </p:txBody>
        </p:sp>
      </p:grpSp>
      <p:sp>
        <p:nvSpPr>
          <p:cNvPr id="37930" name="Text Box 42"/>
          <p:cNvSpPr txBox="1">
            <a:spLocks noChangeArrowheads="1"/>
          </p:cNvSpPr>
          <p:nvPr/>
        </p:nvSpPr>
        <p:spPr bwMode="auto">
          <a:xfrm>
            <a:off x="152400" y="1066800"/>
            <a:ext cx="8651875" cy="366713"/>
          </a:xfrm>
          <a:prstGeom prst="rect">
            <a:avLst/>
          </a:prstGeom>
          <a:noFill/>
          <a:ln w="9525">
            <a:noFill/>
            <a:miter lim="800000"/>
            <a:headEnd/>
            <a:tailEnd/>
          </a:ln>
          <a:effectLst/>
        </p:spPr>
        <p:txBody>
          <a:bodyPr wrap="none">
            <a:prstTxWarp prst="textNoShape">
              <a:avLst/>
            </a:prstTxWarp>
            <a:spAutoFit/>
          </a:bodyPr>
          <a:lstStyle/>
          <a:p>
            <a:pPr algn="l"/>
            <a:r>
              <a:rPr lang="en-US">
                <a:solidFill>
                  <a:schemeClr val="tx2"/>
                </a:solidFill>
              </a:rPr>
              <a:t>Your assignment, translate this to Arcturan:    </a:t>
            </a:r>
            <a:r>
              <a:rPr lang="en-US" sz="1600" b="1">
                <a:solidFill>
                  <a:schemeClr val="tx2"/>
                </a:solidFill>
                <a:latin typeface="Times New Roman" pitchFamily="-111" charset="0"/>
              </a:rPr>
              <a:t>farok</a:t>
            </a:r>
            <a:r>
              <a:rPr lang="en-US" sz="1600">
                <a:solidFill>
                  <a:schemeClr val="tx2"/>
                </a:solidFill>
                <a:latin typeface="Times New Roman" pitchFamily="-111" charset="0"/>
              </a:rPr>
              <a:t> crrrok </a:t>
            </a:r>
            <a:r>
              <a:rPr lang="en-US" sz="1600" b="1">
                <a:solidFill>
                  <a:schemeClr val="tx2"/>
                </a:solidFill>
                <a:latin typeface="Times New Roman" pitchFamily="-111" charset="0"/>
              </a:rPr>
              <a:t>hihok yorok</a:t>
            </a:r>
            <a:r>
              <a:rPr lang="en-US" sz="1600">
                <a:solidFill>
                  <a:schemeClr val="tx2"/>
                </a:solidFill>
                <a:latin typeface="Times New Roman" pitchFamily="-111" charset="0"/>
              </a:rPr>
              <a:t> clok kantok ok-yurp</a:t>
            </a:r>
          </a:p>
        </p:txBody>
      </p:sp>
      <p:sp>
        <p:nvSpPr>
          <p:cNvPr id="37931" name="Line 43"/>
          <p:cNvSpPr>
            <a:spLocks noChangeShapeType="1"/>
          </p:cNvSpPr>
          <p:nvPr/>
        </p:nvSpPr>
        <p:spPr bwMode="auto">
          <a:xfrm flipH="1">
            <a:off x="1447800" y="5181600"/>
            <a:ext cx="152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32" name="Line 44"/>
          <p:cNvSpPr>
            <a:spLocks noChangeShapeType="1"/>
          </p:cNvSpPr>
          <p:nvPr/>
        </p:nvSpPr>
        <p:spPr bwMode="auto">
          <a:xfrm flipH="1">
            <a:off x="5257800" y="18288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33" name="Line 45"/>
          <p:cNvSpPr>
            <a:spLocks noChangeShapeType="1"/>
          </p:cNvSpPr>
          <p:nvPr/>
        </p:nvSpPr>
        <p:spPr bwMode="auto">
          <a:xfrm flipH="1">
            <a:off x="1752600" y="3657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34" name="Line 46"/>
          <p:cNvSpPr>
            <a:spLocks noChangeShapeType="1"/>
          </p:cNvSpPr>
          <p:nvPr/>
        </p:nvSpPr>
        <p:spPr bwMode="auto">
          <a:xfrm flipH="1">
            <a:off x="5715000" y="5181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35" name="Line 47"/>
          <p:cNvSpPr>
            <a:spLocks noChangeShapeType="1"/>
          </p:cNvSpPr>
          <p:nvPr/>
        </p:nvSpPr>
        <p:spPr bwMode="auto">
          <a:xfrm flipH="1">
            <a:off x="6172200" y="5943600"/>
            <a:ext cx="533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43" name="Line 55"/>
          <p:cNvSpPr>
            <a:spLocks noChangeShapeType="1"/>
          </p:cNvSpPr>
          <p:nvPr/>
        </p:nvSpPr>
        <p:spPr bwMode="auto">
          <a:xfrm>
            <a:off x="4953000" y="4419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44" name="Line 56"/>
          <p:cNvSpPr>
            <a:spLocks noChangeShapeType="1"/>
          </p:cNvSpPr>
          <p:nvPr/>
        </p:nvSpPr>
        <p:spPr bwMode="auto">
          <a:xfrm flipH="1">
            <a:off x="5334000" y="4419600"/>
            <a:ext cx="4572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45" name="Line 57"/>
          <p:cNvSpPr>
            <a:spLocks noChangeShapeType="1"/>
          </p:cNvSpPr>
          <p:nvPr/>
        </p:nvSpPr>
        <p:spPr bwMode="auto">
          <a:xfrm>
            <a:off x="5410200" y="4419600"/>
            <a:ext cx="3048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46" name="Line 58"/>
          <p:cNvSpPr>
            <a:spLocks noChangeShapeType="1"/>
          </p:cNvSpPr>
          <p:nvPr/>
        </p:nvSpPr>
        <p:spPr bwMode="auto">
          <a:xfrm flipH="1">
            <a:off x="6705600" y="44196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47" name="Line 59"/>
          <p:cNvSpPr>
            <a:spLocks noChangeShapeType="1"/>
          </p:cNvSpPr>
          <p:nvPr/>
        </p:nvSpPr>
        <p:spPr bwMode="auto">
          <a:xfrm flipH="1">
            <a:off x="6019800" y="4419600"/>
            <a:ext cx="228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48" name="Line 60"/>
          <p:cNvSpPr>
            <a:spLocks noChangeShapeType="1"/>
          </p:cNvSpPr>
          <p:nvPr/>
        </p:nvSpPr>
        <p:spPr bwMode="auto">
          <a:xfrm flipH="1">
            <a:off x="6172200" y="5181600"/>
            <a:ext cx="6858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51" name="Line 63"/>
          <p:cNvSpPr>
            <a:spLocks noChangeShapeType="1"/>
          </p:cNvSpPr>
          <p:nvPr/>
        </p:nvSpPr>
        <p:spPr bwMode="auto">
          <a:xfrm>
            <a:off x="4953000" y="5181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52" name="Line 64"/>
          <p:cNvSpPr>
            <a:spLocks noChangeShapeType="1"/>
          </p:cNvSpPr>
          <p:nvPr/>
        </p:nvSpPr>
        <p:spPr bwMode="auto">
          <a:xfrm>
            <a:off x="4876800" y="18288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53" name="Line 65"/>
          <p:cNvSpPr>
            <a:spLocks noChangeShapeType="1"/>
          </p:cNvSpPr>
          <p:nvPr/>
        </p:nvSpPr>
        <p:spPr bwMode="auto">
          <a:xfrm>
            <a:off x="1066800" y="5943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54" name="Line 66"/>
          <p:cNvSpPr>
            <a:spLocks noChangeShapeType="1"/>
          </p:cNvSpPr>
          <p:nvPr/>
        </p:nvSpPr>
        <p:spPr bwMode="auto">
          <a:xfrm>
            <a:off x="4953000" y="59436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55" name="Line 67"/>
          <p:cNvSpPr>
            <a:spLocks noChangeShapeType="1"/>
          </p:cNvSpPr>
          <p:nvPr/>
        </p:nvSpPr>
        <p:spPr bwMode="auto">
          <a:xfrm flipH="1">
            <a:off x="6858000" y="5943600"/>
            <a:ext cx="3048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56" name="Line 68"/>
          <p:cNvSpPr>
            <a:spLocks noChangeShapeType="1"/>
          </p:cNvSpPr>
          <p:nvPr/>
        </p:nvSpPr>
        <p:spPr bwMode="auto">
          <a:xfrm flipH="1">
            <a:off x="5334000" y="5943600"/>
            <a:ext cx="533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57" name="Line 69"/>
          <p:cNvSpPr>
            <a:spLocks noChangeShapeType="1"/>
          </p:cNvSpPr>
          <p:nvPr/>
        </p:nvSpPr>
        <p:spPr bwMode="auto">
          <a:xfrm flipH="1">
            <a:off x="5334000" y="5181600"/>
            <a:ext cx="762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58" name="Line 70"/>
          <p:cNvSpPr>
            <a:spLocks noChangeShapeType="1"/>
          </p:cNvSpPr>
          <p:nvPr/>
        </p:nvSpPr>
        <p:spPr bwMode="auto">
          <a:xfrm flipH="1">
            <a:off x="6324600" y="2743200"/>
            <a:ext cx="2286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7959" name="Line 71"/>
          <p:cNvSpPr>
            <a:spLocks noChangeShapeType="1"/>
          </p:cNvSpPr>
          <p:nvPr/>
        </p:nvSpPr>
        <p:spPr bwMode="auto">
          <a:xfrm flipH="1">
            <a:off x="2514600" y="3657600"/>
            <a:ext cx="3810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03" name="Rectangle 67"/>
          <p:cNvSpPr>
            <a:spLocks noChangeArrowheads="1"/>
          </p:cNvSpPr>
          <p:nvPr/>
        </p:nvSpPr>
        <p:spPr bwMode="auto">
          <a:xfrm>
            <a:off x="5943600" y="1066800"/>
            <a:ext cx="1066800"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40004" name="Rectangle 68"/>
          <p:cNvSpPr>
            <a:spLocks noChangeArrowheads="1"/>
          </p:cNvSpPr>
          <p:nvPr/>
        </p:nvSpPr>
        <p:spPr bwMode="auto">
          <a:xfrm>
            <a:off x="4800600" y="1066800"/>
            <a:ext cx="568325"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9993" name="Rectangle 57"/>
          <p:cNvSpPr>
            <a:spLocks noChangeArrowheads="1"/>
          </p:cNvSpPr>
          <p:nvPr/>
        </p:nvSpPr>
        <p:spPr bwMode="auto">
          <a:xfrm>
            <a:off x="7010400" y="1066800"/>
            <a:ext cx="458788"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9992" name="Rectangle 56"/>
          <p:cNvSpPr>
            <a:spLocks noChangeArrowheads="1"/>
          </p:cNvSpPr>
          <p:nvPr/>
        </p:nvSpPr>
        <p:spPr bwMode="auto">
          <a:xfrm>
            <a:off x="7086600" y="4114800"/>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39938" name="Rectangle 2"/>
          <p:cNvSpPr>
            <a:spLocks noGrp="1" noChangeArrowheads="1"/>
          </p:cNvSpPr>
          <p:nvPr>
            <p:ph type="title"/>
          </p:nvPr>
        </p:nvSpPr>
        <p:spPr>
          <a:xfrm>
            <a:off x="228600" y="138113"/>
            <a:ext cx="8458200" cy="838200"/>
          </a:xfrm>
        </p:spPr>
        <p:txBody>
          <a:bodyPr/>
          <a:lstStyle/>
          <a:p>
            <a:r>
              <a:rPr lang="en-US" sz="3600"/>
              <a:t>Centauri/Arcturan [Knight, 1997]</a:t>
            </a:r>
            <a:endParaRPr lang="en-US"/>
          </a:p>
        </p:txBody>
      </p:sp>
      <p:grpSp>
        <p:nvGrpSpPr>
          <p:cNvPr id="39939" name="Group 3"/>
          <p:cNvGrpSpPr>
            <a:grpSpLocks/>
          </p:cNvGrpSpPr>
          <p:nvPr/>
        </p:nvGrpSpPr>
        <p:grpSpPr bwMode="auto">
          <a:xfrm>
            <a:off x="381000" y="1524000"/>
            <a:ext cx="8337550" cy="4873625"/>
            <a:chOff x="-3" y="-3"/>
            <a:chExt cx="3487" cy="3344"/>
          </a:xfrm>
        </p:grpSpPr>
        <p:grpSp>
          <p:nvGrpSpPr>
            <p:cNvPr id="39940" name="Group 4"/>
            <p:cNvGrpSpPr>
              <a:grpSpLocks/>
            </p:cNvGrpSpPr>
            <p:nvPr/>
          </p:nvGrpSpPr>
          <p:grpSpPr bwMode="auto">
            <a:xfrm>
              <a:off x="0" y="0"/>
              <a:ext cx="3481" cy="3338"/>
              <a:chOff x="0" y="0"/>
              <a:chExt cx="3481" cy="3338"/>
            </a:xfrm>
          </p:grpSpPr>
          <p:grpSp>
            <p:nvGrpSpPr>
              <p:cNvPr id="39941" name="Group 5"/>
              <p:cNvGrpSpPr>
                <a:grpSpLocks/>
              </p:cNvGrpSpPr>
              <p:nvPr/>
            </p:nvGrpSpPr>
            <p:grpSpPr bwMode="auto">
              <a:xfrm>
                <a:off x="0" y="0"/>
                <a:ext cx="1599" cy="633"/>
                <a:chOff x="0" y="0"/>
                <a:chExt cx="1599" cy="633"/>
              </a:xfrm>
            </p:grpSpPr>
            <p:sp>
              <p:nvSpPr>
                <p:cNvPr id="39942" name="Rectangle 6"/>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ok-voon ororok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1b. at-voon bichat dat .</a:t>
                  </a:r>
                </a:p>
                <a:p>
                  <a:pPr algn="l" eaLnBrk="0" hangingPunct="0"/>
                  <a:endParaRPr lang="en-US" sz="3200">
                    <a:latin typeface="Times New Roman" pitchFamily="-111" charset="0"/>
                  </a:endParaRPr>
                </a:p>
              </p:txBody>
            </p:sp>
            <p:sp>
              <p:nvSpPr>
                <p:cNvPr id="39943" name="Rectangle 7"/>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9944" name="Group 8"/>
              <p:cNvGrpSpPr>
                <a:grpSpLocks/>
              </p:cNvGrpSpPr>
              <p:nvPr/>
            </p:nvGrpSpPr>
            <p:grpSpPr bwMode="auto">
              <a:xfrm>
                <a:off x="1599" y="0"/>
                <a:ext cx="1882" cy="633"/>
                <a:chOff x="1599" y="0"/>
                <a:chExt cx="1882" cy="633"/>
              </a:xfrm>
            </p:grpSpPr>
            <p:sp>
              <p:nvSpPr>
                <p:cNvPr id="39945" name="Rectangle 9"/>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lalok farok ororok lalok sprok izok enemok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7b. wat jjat bichat wat dat vat eneat .</a:t>
                  </a:r>
                </a:p>
                <a:p>
                  <a:pPr algn="l" eaLnBrk="0" hangingPunct="0"/>
                  <a:endParaRPr lang="en-US" sz="3200">
                    <a:latin typeface="Times New Roman" pitchFamily="-111" charset="0"/>
                  </a:endParaRPr>
                </a:p>
              </p:txBody>
            </p:sp>
            <p:sp>
              <p:nvSpPr>
                <p:cNvPr id="39946" name="Rectangle 10"/>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9947" name="Group 11"/>
              <p:cNvGrpSpPr>
                <a:grpSpLocks/>
              </p:cNvGrpSpPr>
              <p:nvPr/>
            </p:nvGrpSpPr>
            <p:grpSpPr bwMode="auto">
              <a:xfrm>
                <a:off x="0" y="633"/>
                <a:ext cx="1599" cy="633"/>
                <a:chOff x="0" y="633"/>
                <a:chExt cx="1599" cy="633"/>
              </a:xfrm>
            </p:grpSpPr>
            <p:sp>
              <p:nvSpPr>
                <p:cNvPr id="39948" name="Rectangle 12"/>
                <p:cNvSpPr>
                  <a:spLocks noChangeArrowheads="1"/>
                </p:cNvSpPr>
                <p:nvPr/>
              </p:nvSpPr>
              <p:spPr bwMode="auto">
                <a:xfrm>
                  <a:off x="43" y="633"/>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ok-drubel ok-voon anok plok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2b. at-drubel at-voon pippat rrat dat .</a:t>
                  </a:r>
                </a:p>
                <a:p>
                  <a:pPr algn="l" eaLnBrk="0" hangingPunct="0"/>
                  <a:endParaRPr lang="en-US" sz="3200">
                    <a:latin typeface="Times New Roman" pitchFamily="-111" charset="0"/>
                  </a:endParaRPr>
                </a:p>
              </p:txBody>
            </p:sp>
            <p:sp>
              <p:nvSpPr>
                <p:cNvPr id="39949" name="Rectangle 13"/>
                <p:cNvSpPr>
                  <a:spLocks noChangeArrowheads="1"/>
                </p:cNvSpPr>
                <p:nvPr/>
              </p:nvSpPr>
              <p:spPr bwMode="auto">
                <a:xfrm>
                  <a:off x="0" y="633"/>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9950" name="Group 14"/>
              <p:cNvGrpSpPr>
                <a:grpSpLocks/>
              </p:cNvGrpSpPr>
              <p:nvPr/>
            </p:nvGrpSpPr>
            <p:grpSpPr bwMode="auto">
              <a:xfrm>
                <a:off x="1599" y="633"/>
                <a:ext cx="1882" cy="633"/>
                <a:chOff x="1599" y="633"/>
                <a:chExt cx="1882" cy="633"/>
              </a:xfrm>
            </p:grpSpPr>
            <p:sp>
              <p:nvSpPr>
                <p:cNvPr id="39951" name="Rectangle 15"/>
                <p:cNvSpPr>
                  <a:spLocks noChangeArrowheads="1"/>
                </p:cNvSpPr>
                <p:nvPr/>
              </p:nvSpPr>
              <p:spPr bwMode="auto">
                <a:xfrm>
                  <a:off x="1642" y="633"/>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lalok brok anok plok 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8b. iat lat pippat rrat nnat .</a:t>
                  </a:r>
                </a:p>
                <a:p>
                  <a:pPr algn="l" eaLnBrk="0" hangingPunct="0"/>
                  <a:endParaRPr lang="en-US" sz="3200">
                    <a:latin typeface="Times New Roman" pitchFamily="-111" charset="0"/>
                  </a:endParaRPr>
                </a:p>
              </p:txBody>
            </p:sp>
            <p:sp>
              <p:nvSpPr>
                <p:cNvPr id="39952" name="Rectangle 16"/>
                <p:cNvSpPr>
                  <a:spLocks noChangeArrowheads="1"/>
                </p:cNvSpPr>
                <p:nvPr/>
              </p:nvSpPr>
              <p:spPr bwMode="auto">
                <a:xfrm>
                  <a:off x="1599" y="633"/>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9953" name="Group 17"/>
              <p:cNvGrpSpPr>
                <a:grpSpLocks/>
              </p:cNvGrpSpPr>
              <p:nvPr/>
            </p:nvGrpSpPr>
            <p:grpSpPr bwMode="auto">
              <a:xfrm>
                <a:off x="0" y="1266"/>
                <a:ext cx="1599" cy="518"/>
                <a:chOff x="0" y="1266"/>
                <a:chExt cx="1599" cy="518"/>
              </a:xfrm>
            </p:grpSpPr>
            <p:sp>
              <p:nvSpPr>
                <p:cNvPr id="39954" name="Rectangle 18"/>
                <p:cNvSpPr>
                  <a:spLocks noChangeArrowheads="1"/>
                </p:cNvSpPr>
                <p:nvPr/>
              </p:nvSpPr>
              <p:spPr bwMode="auto">
                <a:xfrm>
                  <a:off x="43" y="1266"/>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erok sprok izok hihok ghirok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3b. totat dat arrat vat hilat .</a:t>
                  </a:r>
                </a:p>
                <a:p>
                  <a:pPr algn="l" eaLnBrk="0" hangingPunct="0"/>
                  <a:endParaRPr lang="en-US" sz="3200">
                    <a:latin typeface="Times New Roman" pitchFamily="-111" charset="0"/>
                  </a:endParaRPr>
                </a:p>
              </p:txBody>
            </p:sp>
            <p:sp>
              <p:nvSpPr>
                <p:cNvPr id="39955" name="Rectangle 19"/>
                <p:cNvSpPr>
                  <a:spLocks noChangeArrowheads="1"/>
                </p:cNvSpPr>
                <p:nvPr/>
              </p:nvSpPr>
              <p:spPr bwMode="auto">
                <a:xfrm>
                  <a:off x="0" y="1266"/>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9956" name="Group 20"/>
              <p:cNvGrpSpPr>
                <a:grpSpLocks/>
              </p:cNvGrpSpPr>
              <p:nvPr/>
            </p:nvGrpSpPr>
            <p:grpSpPr bwMode="auto">
              <a:xfrm>
                <a:off x="1599" y="1266"/>
                <a:ext cx="1882" cy="518"/>
                <a:chOff x="1599" y="1266"/>
                <a:chExt cx="1882" cy="518"/>
              </a:xfrm>
            </p:grpSpPr>
            <p:sp>
              <p:nvSpPr>
                <p:cNvPr id="39957" name="Rectangle 21"/>
                <p:cNvSpPr>
                  <a:spLocks noChangeArrowheads="1"/>
                </p:cNvSpPr>
                <p:nvPr/>
              </p:nvSpPr>
              <p:spPr bwMode="auto">
                <a:xfrm>
                  <a:off x="1642" y="1266"/>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wiwok nok izok kantok ok-yurp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9b. totat nnat quat oloat at-yurp .</a:t>
                  </a:r>
                </a:p>
                <a:p>
                  <a:pPr algn="l" eaLnBrk="0" hangingPunct="0"/>
                  <a:endParaRPr lang="en-US" sz="3200">
                    <a:latin typeface="Times New Roman" pitchFamily="-111" charset="0"/>
                  </a:endParaRPr>
                </a:p>
              </p:txBody>
            </p:sp>
            <p:sp>
              <p:nvSpPr>
                <p:cNvPr id="39958" name="Rectangle 22"/>
                <p:cNvSpPr>
                  <a:spLocks noChangeArrowheads="1"/>
                </p:cNvSpPr>
                <p:nvPr/>
              </p:nvSpPr>
              <p:spPr bwMode="auto">
                <a:xfrm>
                  <a:off x="1599" y="1266"/>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9959" name="Group 23"/>
              <p:cNvGrpSpPr>
                <a:grpSpLocks/>
              </p:cNvGrpSpPr>
              <p:nvPr/>
            </p:nvGrpSpPr>
            <p:grpSpPr bwMode="auto">
              <a:xfrm>
                <a:off x="0" y="1784"/>
                <a:ext cx="1599" cy="518"/>
                <a:chOff x="0" y="1784"/>
                <a:chExt cx="1599" cy="518"/>
              </a:xfrm>
            </p:grpSpPr>
            <p:sp>
              <p:nvSpPr>
                <p:cNvPr id="39960" name="Rectangle 24"/>
                <p:cNvSpPr>
                  <a:spLocks noChangeArrowheads="1"/>
                </p:cNvSpPr>
                <p:nvPr/>
              </p:nvSpPr>
              <p:spPr bwMode="auto">
                <a:xfrm>
                  <a:off x="43" y="1784"/>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ok-voon anok drok brok jok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4b. at-voon krat pippat sat lat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endParaRPr lang="en-US" sz="3200">
                    <a:latin typeface="Times New Roman" pitchFamily="-111" charset="0"/>
                  </a:endParaRPr>
                </a:p>
              </p:txBody>
            </p:sp>
            <p:sp>
              <p:nvSpPr>
                <p:cNvPr id="39961" name="Rectangle 25"/>
                <p:cNvSpPr>
                  <a:spLocks noChangeArrowheads="1"/>
                </p:cNvSpPr>
                <p:nvPr/>
              </p:nvSpPr>
              <p:spPr bwMode="auto">
                <a:xfrm>
                  <a:off x="0" y="1784"/>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9962" name="Group 26"/>
              <p:cNvGrpSpPr>
                <a:grpSpLocks/>
              </p:cNvGrpSpPr>
              <p:nvPr/>
            </p:nvGrpSpPr>
            <p:grpSpPr bwMode="auto">
              <a:xfrm>
                <a:off x="1599" y="1784"/>
                <a:ext cx="1882" cy="518"/>
                <a:chOff x="1599" y="1784"/>
                <a:chExt cx="1882" cy="518"/>
              </a:xfrm>
            </p:grpSpPr>
            <p:sp>
              <p:nvSpPr>
                <p:cNvPr id="39963" name="Rectangle 27"/>
                <p:cNvSpPr>
                  <a:spLocks noChangeArrowheads="1"/>
                </p:cNvSpPr>
                <p:nvPr/>
              </p:nvSpPr>
              <p:spPr bwMode="auto">
                <a:xfrm>
                  <a:off x="1642" y="1784"/>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lalok mok nok yorok ghirok clok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10b. wat nnat gat mat bat hilat .</a:t>
                  </a:r>
                </a:p>
                <a:p>
                  <a:pPr algn="l" eaLnBrk="0" hangingPunct="0"/>
                  <a:endParaRPr lang="en-US" sz="3200">
                    <a:latin typeface="Times New Roman" pitchFamily="-111" charset="0"/>
                  </a:endParaRPr>
                </a:p>
              </p:txBody>
            </p:sp>
            <p:sp>
              <p:nvSpPr>
                <p:cNvPr id="39964" name="Rectangle 28"/>
                <p:cNvSpPr>
                  <a:spLocks noChangeArrowheads="1"/>
                </p:cNvSpPr>
                <p:nvPr/>
              </p:nvSpPr>
              <p:spPr bwMode="auto">
                <a:xfrm>
                  <a:off x="1599" y="1784"/>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9965" name="Group 29"/>
              <p:cNvGrpSpPr>
                <a:grpSpLocks/>
              </p:cNvGrpSpPr>
              <p:nvPr/>
            </p:nvGrpSpPr>
            <p:grpSpPr bwMode="auto">
              <a:xfrm>
                <a:off x="0" y="2302"/>
                <a:ext cx="1599" cy="518"/>
                <a:chOff x="0" y="2302"/>
                <a:chExt cx="1599" cy="518"/>
              </a:xfrm>
            </p:grpSpPr>
            <p:sp>
              <p:nvSpPr>
                <p:cNvPr id="39966" name="Rectangle 30"/>
                <p:cNvSpPr>
                  <a:spLocks noChangeArrowheads="1"/>
                </p:cNvSpPr>
                <p:nvPr/>
              </p:nvSpPr>
              <p:spPr bwMode="auto">
                <a:xfrm>
                  <a:off x="43" y="2302"/>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wiwok farok izok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5b. totat jjat quat cat .</a:t>
                  </a:r>
                </a:p>
                <a:p>
                  <a:pPr algn="l" eaLnBrk="0" hangingPunct="0"/>
                  <a:endParaRPr lang="en-US" sz="3200">
                    <a:latin typeface="Times New Roman" pitchFamily="-111" charset="0"/>
                  </a:endParaRPr>
                </a:p>
              </p:txBody>
            </p:sp>
            <p:sp>
              <p:nvSpPr>
                <p:cNvPr id="39967" name="Rectangle 31"/>
                <p:cNvSpPr>
                  <a:spLocks noChangeArrowheads="1"/>
                </p:cNvSpPr>
                <p:nvPr/>
              </p:nvSpPr>
              <p:spPr bwMode="auto">
                <a:xfrm>
                  <a:off x="0" y="2302"/>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9968" name="Group 32"/>
              <p:cNvGrpSpPr>
                <a:grpSpLocks/>
              </p:cNvGrpSpPr>
              <p:nvPr/>
            </p:nvGrpSpPr>
            <p:grpSpPr bwMode="auto">
              <a:xfrm>
                <a:off x="1599" y="2302"/>
                <a:ext cx="1882" cy="518"/>
                <a:chOff x="1599" y="2302"/>
                <a:chExt cx="1882" cy="518"/>
              </a:xfrm>
            </p:grpSpPr>
            <p:sp>
              <p:nvSpPr>
                <p:cNvPr id="39969" name="Rectangle 33"/>
                <p:cNvSpPr>
                  <a:spLocks noChangeArrowheads="1"/>
                </p:cNvSpPr>
                <p:nvPr/>
              </p:nvSpPr>
              <p:spPr bwMode="auto">
                <a:xfrm>
                  <a:off x="1642" y="2302"/>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lalok nok crrrok hihok yorok zanzanok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11b. wat nnat arrat mat zanzanat .</a:t>
                  </a:r>
                </a:p>
                <a:p>
                  <a:pPr algn="l" eaLnBrk="0" hangingPunct="0"/>
                  <a:endParaRPr lang="en-US" sz="3200">
                    <a:latin typeface="Times New Roman" pitchFamily="-111" charset="0"/>
                  </a:endParaRPr>
                </a:p>
              </p:txBody>
            </p:sp>
            <p:sp>
              <p:nvSpPr>
                <p:cNvPr id="39970" name="Rectangle 34"/>
                <p:cNvSpPr>
                  <a:spLocks noChangeArrowheads="1"/>
                </p:cNvSpPr>
                <p:nvPr/>
              </p:nvSpPr>
              <p:spPr bwMode="auto">
                <a:xfrm>
                  <a:off x="1599" y="2302"/>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9971" name="Group 35"/>
              <p:cNvGrpSpPr>
                <a:grpSpLocks/>
              </p:cNvGrpSpPr>
              <p:nvPr/>
            </p:nvGrpSpPr>
            <p:grpSpPr bwMode="auto">
              <a:xfrm>
                <a:off x="0" y="2820"/>
                <a:ext cx="1599" cy="518"/>
                <a:chOff x="0" y="2820"/>
                <a:chExt cx="1599" cy="518"/>
              </a:xfrm>
            </p:grpSpPr>
            <p:sp>
              <p:nvSpPr>
                <p:cNvPr id="39972" name="Rectangle 36"/>
                <p:cNvSpPr>
                  <a:spLocks noChangeArrowheads="1"/>
                </p:cNvSpPr>
                <p:nvPr/>
              </p:nvSpPr>
              <p:spPr bwMode="auto">
                <a:xfrm>
                  <a:off x="43" y="2820"/>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lalok sprok izok jok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6b. wat dat krat quat cat .</a:t>
                  </a:r>
                </a:p>
                <a:p>
                  <a:pPr algn="l" eaLnBrk="0" hangingPunct="0"/>
                  <a:endParaRPr lang="en-US" sz="3200">
                    <a:latin typeface="Times New Roman" pitchFamily="-111" charset="0"/>
                  </a:endParaRPr>
                </a:p>
              </p:txBody>
            </p:sp>
            <p:sp>
              <p:nvSpPr>
                <p:cNvPr id="39973" name="Rectangle 37"/>
                <p:cNvSpPr>
                  <a:spLocks noChangeArrowheads="1"/>
                </p:cNvSpPr>
                <p:nvPr/>
              </p:nvSpPr>
              <p:spPr bwMode="auto">
                <a:xfrm>
                  <a:off x="0" y="2820"/>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9974" name="Group 38"/>
              <p:cNvGrpSpPr>
                <a:grpSpLocks/>
              </p:cNvGrpSpPr>
              <p:nvPr/>
            </p:nvGrpSpPr>
            <p:grpSpPr bwMode="auto">
              <a:xfrm>
                <a:off x="1599" y="2820"/>
                <a:ext cx="1882" cy="518"/>
                <a:chOff x="1599" y="2820"/>
                <a:chExt cx="1882" cy="518"/>
              </a:xfrm>
            </p:grpSpPr>
            <p:sp>
              <p:nvSpPr>
                <p:cNvPr id="39975" name="Rectangle 39"/>
                <p:cNvSpPr>
                  <a:spLocks noChangeArrowheads="1"/>
                </p:cNvSpPr>
                <p:nvPr/>
              </p:nvSpPr>
              <p:spPr bwMode="auto">
                <a:xfrm>
                  <a:off x="1642" y="2820"/>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lalok rarok nok izok hihok 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12b. wat nnat forat arrat vat gat .</a:t>
                  </a:r>
                </a:p>
                <a:p>
                  <a:pPr algn="l" eaLnBrk="0" hangingPunct="0"/>
                  <a:endParaRPr lang="en-US" sz="3200">
                    <a:latin typeface="Times New Roman" pitchFamily="-111" charset="0"/>
                  </a:endParaRPr>
                </a:p>
              </p:txBody>
            </p:sp>
            <p:sp>
              <p:nvSpPr>
                <p:cNvPr id="39976" name="Rectangle 40"/>
                <p:cNvSpPr>
                  <a:spLocks noChangeArrowheads="1"/>
                </p:cNvSpPr>
                <p:nvPr/>
              </p:nvSpPr>
              <p:spPr bwMode="auto">
                <a:xfrm>
                  <a:off x="1599" y="2820"/>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39977" name="Rectangle 41"/>
            <p:cNvSpPr>
              <a:spLocks noChangeArrowheads="1"/>
            </p:cNvSpPr>
            <p:nvPr/>
          </p:nvSpPr>
          <p:spPr bwMode="auto">
            <a:xfrm>
              <a:off x="-3" y="-3"/>
              <a:ext cx="3487" cy="3344"/>
            </a:xfrm>
            <a:prstGeom prst="rect">
              <a:avLst/>
            </a:prstGeom>
            <a:noFill/>
            <a:ln w="9525">
              <a:solidFill>
                <a:srgbClr val="A0A0A0"/>
              </a:solidFill>
              <a:miter lim="800000"/>
              <a:headEnd/>
              <a:tailEnd/>
            </a:ln>
            <a:effectLst/>
          </p:spPr>
          <p:txBody>
            <a:bodyPr wrap="none" anchor="ctr">
              <a:prstTxWarp prst="textNoShape">
                <a:avLst/>
              </a:prstTxWarp>
              <a:spAutoFit/>
            </a:bodyPr>
            <a:lstStyle/>
            <a:p>
              <a:endParaRPr lang="en-US"/>
            </a:p>
          </p:txBody>
        </p:sp>
      </p:grpSp>
      <p:sp>
        <p:nvSpPr>
          <p:cNvPr id="39978" name="Text Box 42"/>
          <p:cNvSpPr txBox="1">
            <a:spLocks noChangeArrowheads="1"/>
          </p:cNvSpPr>
          <p:nvPr/>
        </p:nvSpPr>
        <p:spPr bwMode="auto">
          <a:xfrm>
            <a:off x="152400" y="1066800"/>
            <a:ext cx="8662988" cy="366713"/>
          </a:xfrm>
          <a:prstGeom prst="rect">
            <a:avLst/>
          </a:prstGeom>
          <a:noFill/>
          <a:ln w="9525">
            <a:noFill/>
            <a:miter lim="800000"/>
            <a:headEnd/>
            <a:tailEnd/>
          </a:ln>
          <a:effectLst/>
        </p:spPr>
        <p:txBody>
          <a:bodyPr wrap="none">
            <a:prstTxWarp prst="textNoShape">
              <a:avLst/>
            </a:prstTxWarp>
            <a:spAutoFit/>
          </a:bodyPr>
          <a:lstStyle/>
          <a:p>
            <a:pPr algn="l"/>
            <a:r>
              <a:rPr lang="en-US">
                <a:solidFill>
                  <a:schemeClr val="tx2"/>
                </a:solidFill>
              </a:rPr>
              <a:t>Your assignment, translate this to Arcturan:    </a:t>
            </a:r>
            <a:r>
              <a:rPr lang="en-US" sz="1600" b="1">
                <a:solidFill>
                  <a:schemeClr val="tx2"/>
                </a:solidFill>
                <a:latin typeface="Times New Roman" pitchFamily="-111" charset="0"/>
              </a:rPr>
              <a:t>farok</a:t>
            </a:r>
            <a:r>
              <a:rPr lang="en-US" sz="1600">
                <a:solidFill>
                  <a:schemeClr val="tx2"/>
                </a:solidFill>
                <a:latin typeface="Times New Roman" pitchFamily="-111" charset="0"/>
              </a:rPr>
              <a:t> crrrok </a:t>
            </a:r>
            <a:r>
              <a:rPr lang="en-US" sz="1600" b="1">
                <a:solidFill>
                  <a:schemeClr val="tx2"/>
                </a:solidFill>
                <a:latin typeface="Times New Roman" pitchFamily="-111" charset="0"/>
              </a:rPr>
              <a:t>hihok yorok</a:t>
            </a:r>
            <a:r>
              <a:rPr lang="en-US" sz="1600">
                <a:solidFill>
                  <a:schemeClr val="tx2"/>
                </a:solidFill>
                <a:latin typeface="Times New Roman" pitchFamily="-111" charset="0"/>
              </a:rPr>
              <a:t> </a:t>
            </a:r>
            <a:r>
              <a:rPr lang="en-US" sz="1600" b="1">
                <a:solidFill>
                  <a:schemeClr val="tx2"/>
                </a:solidFill>
                <a:latin typeface="Times New Roman" pitchFamily="-111" charset="0"/>
              </a:rPr>
              <a:t>clok</a:t>
            </a:r>
            <a:r>
              <a:rPr lang="en-US" sz="1600">
                <a:solidFill>
                  <a:schemeClr val="tx2"/>
                </a:solidFill>
                <a:latin typeface="Times New Roman" pitchFamily="-111" charset="0"/>
              </a:rPr>
              <a:t> kantok ok-yurp</a:t>
            </a:r>
          </a:p>
        </p:txBody>
      </p:sp>
      <p:sp>
        <p:nvSpPr>
          <p:cNvPr id="39979" name="Line 43"/>
          <p:cNvSpPr>
            <a:spLocks noChangeShapeType="1"/>
          </p:cNvSpPr>
          <p:nvPr/>
        </p:nvSpPr>
        <p:spPr bwMode="auto">
          <a:xfrm flipH="1">
            <a:off x="1447800" y="5181600"/>
            <a:ext cx="152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80" name="Line 44"/>
          <p:cNvSpPr>
            <a:spLocks noChangeShapeType="1"/>
          </p:cNvSpPr>
          <p:nvPr/>
        </p:nvSpPr>
        <p:spPr bwMode="auto">
          <a:xfrm flipH="1">
            <a:off x="5257800" y="18288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81" name="Line 45"/>
          <p:cNvSpPr>
            <a:spLocks noChangeShapeType="1"/>
          </p:cNvSpPr>
          <p:nvPr/>
        </p:nvSpPr>
        <p:spPr bwMode="auto">
          <a:xfrm flipH="1">
            <a:off x="1752600" y="3657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82" name="Line 46"/>
          <p:cNvSpPr>
            <a:spLocks noChangeShapeType="1"/>
          </p:cNvSpPr>
          <p:nvPr/>
        </p:nvSpPr>
        <p:spPr bwMode="auto">
          <a:xfrm flipH="1">
            <a:off x="5715000" y="5181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83" name="Line 47"/>
          <p:cNvSpPr>
            <a:spLocks noChangeShapeType="1"/>
          </p:cNvSpPr>
          <p:nvPr/>
        </p:nvSpPr>
        <p:spPr bwMode="auto">
          <a:xfrm flipH="1">
            <a:off x="6172200" y="5943600"/>
            <a:ext cx="533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84" name="Line 48"/>
          <p:cNvSpPr>
            <a:spLocks noChangeShapeType="1"/>
          </p:cNvSpPr>
          <p:nvPr/>
        </p:nvSpPr>
        <p:spPr bwMode="auto">
          <a:xfrm>
            <a:off x="4953000" y="4419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85" name="Line 49"/>
          <p:cNvSpPr>
            <a:spLocks noChangeShapeType="1"/>
          </p:cNvSpPr>
          <p:nvPr/>
        </p:nvSpPr>
        <p:spPr bwMode="auto">
          <a:xfrm flipH="1">
            <a:off x="5334000" y="4419600"/>
            <a:ext cx="4572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86" name="Line 50"/>
          <p:cNvSpPr>
            <a:spLocks noChangeShapeType="1"/>
          </p:cNvSpPr>
          <p:nvPr/>
        </p:nvSpPr>
        <p:spPr bwMode="auto">
          <a:xfrm>
            <a:off x="5410200" y="4419600"/>
            <a:ext cx="3048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87" name="Line 51"/>
          <p:cNvSpPr>
            <a:spLocks noChangeShapeType="1"/>
          </p:cNvSpPr>
          <p:nvPr/>
        </p:nvSpPr>
        <p:spPr bwMode="auto">
          <a:xfrm flipH="1">
            <a:off x="6705600" y="44196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88" name="Line 52"/>
          <p:cNvSpPr>
            <a:spLocks noChangeShapeType="1"/>
          </p:cNvSpPr>
          <p:nvPr/>
        </p:nvSpPr>
        <p:spPr bwMode="auto">
          <a:xfrm flipH="1">
            <a:off x="6019800" y="4419600"/>
            <a:ext cx="228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89" name="Line 53"/>
          <p:cNvSpPr>
            <a:spLocks noChangeShapeType="1"/>
          </p:cNvSpPr>
          <p:nvPr/>
        </p:nvSpPr>
        <p:spPr bwMode="auto">
          <a:xfrm flipV="1">
            <a:off x="6324600" y="4419600"/>
            <a:ext cx="914400" cy="304800"/>
          </a:xfrm>
          <a:prstGeom prst="line">
            <a:avLst/>
          </a:prstGeom>
          <a:noFill/>
          <a:ln w="57150" cap="rnd">
            <a:solidFill>
              <a:schemeClr val="tx1"/>
            </a:solidFill>
            <a:prstDash val="sysDot"/>
            <a:round/>
            <a:headEnd/>
            <a:tailEnd/>
          </a:ln>
          <a:effectLst/>
        </p:spPr>
        <p:txBody>
          <a:bodyPr>
            <a:prstTxWarp prst="textNoShape">
              <a:avLst/>
            </a:prstTxWarp>
          </a:bodyPr>
          <a:lstStyle/>
          <a:p>
            <a:endParaRPr lang="en-US"/>
          </a:p>
        </p:txBody>
      </p:sp>
      <p:sp>
        <p:nvSpPr>
          <p:cNvPr id="39990" name="Text Box 54"/>
          <p:cNvSpPr txBox="1">
            <a:spLocks noChangeArrowheads="1"/>
          </p:cNvSpPr>
          <p:nvPr/>
        </p:nvSpPr>
        <p:spPr bwMode="auto">
          <a:xfrm>
            <a:off x="7391400" y="4267200"/>
            <a:ext cx="1276350" cy="641350"/>
          </a:xfrm>
          <a:prstGeom prst="rect">
            <a:avLst/>
          </a:prstGeom>
          <a:noFill/>
          <a:ln w="9525">
            <a:noFill/>
            <a:miter lim="800000"/>
            <a:headEnd/>
            <a:tailEnd/>
          </a:ln>
          <a:effectLst/>
        </p:spPr>
        <p:txBody>
          <a:bodyPr wrap="none">
            <a:prstTxWarp prst="textNoShape">
              <a:avLst/>
            </a:prstTxWarp>
            <a:spAutoFit/>
          </a:bodyPr>
          <a:lstStyle/>
          <a:p>
            <a:pPr algn="l"/>
            <a:r>
              <a:rPr lang="en-US"/>
              <a:t>process of</a:t>
            </a:r>
          </a:p>
          <a:p>
            <a:pPr algn="l"/>
            <a:r>
              <a:rPr lang="en-US"/>
              <a:t>elimination</a:t>
            </a:r>
          </a:p>
        </p:txBody>
      </p:sp>
      <p:sp>
        <p:nvSpPr>
          <p:cNvPr id="39991" name="Line 55"/>
          <p:cNvSpPr>
            <a:spLocks noChangeShapeType="1"/>
          </p:cNvSpPr>
          <p:nvPr/>
        </p:nvSpPr>
        <p:spPr bwMode="auto">
          <a:xfrm flipH="1">
            <a:off x="6172200" y="5181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94" name="Line 58"/>
          <p:cNvSpPr>
            <a:spLocks noChangeShapeType="1"/>
          </p:cNvSpPr>
          <p:nvPr/>
        </p:nvSpPr>
        <p:spPr bwMode="auto">
          <a:xfrm>
            <a:off x="4953000" y="5181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95" name="Line 59"/>
          <p:cNvSpPr>
            <a:spLocks noChangeShapeType="1"/>
          </p:cNvSpPr>
          <p:nvPr/>
        </p:nvSpPr>
        <p:spPr bwMode="auto">
          <a:xfrm>
            <a:off x="4876800" y="18288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96" name="Line 60"/>
          <p:cNvSpPr>
            <a:spLocks noChangeShapeType="1"/>
          </p:cNvSpPr>
          <p:nvPr/>
        </p:nvSpPr>
        <p:spPr bwMode="auto">
          <a:xfrm>
            <a:off x="1066800" y="5943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97" name="Line 61"/>
          <p:cNvSpPr>
            <a:spLocks noChangeShapeType="1"/>
          </p:cNvSpPr>
          <p:nvPr/>
        </p:nvSpPr>
        <p:spPr bwMode="auto">
          <a:xfrm>
            <a:off x="4953000" y="59436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98" name="Line 62"/>
          <p:cNvSpPr>
            <a:spLocks noChangeShapeType="1"/>
          </p:cNvSpPr>
          <p:nvPr/>
        </p:nvSpPr>
        <p:spPr bwMode="auto">
          <a:xfrm flipH="1">
            <a:off x="6858000" y="5943600"/>
            <a:ext cx="3048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39999" name="Line 63"/>
          <p:cNvSpPr>
            <a:spLocks noChangeShapeType="1"/>
          </p:cNvSpPr>
          <p:nvPr/>
        </p:nvSpPr>
        <p:spPr bwMode="auto">
          <a:xfrm flipH="1">
            <a:off x="5334000" y="5943600"/>
            <a:ext cx="533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0000" name="Line 64"/>
          <p:cNvSpPr>
            <a:spLocks noChangeShapeType="1"/>
          </p:cNvSpPr>
          <p:nvPr/>
        </p:nvSpPr>
        <p:spPr bwMode="auto">
          <a:xfrm flipH="1">
            <a:off x="5334000" y="5181600"/>
            <a:ext cx="762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0001" name="Line 65"/>
          <p:cNvSpPr>
            <a:spLocks noChangeShapeType="1"/>
          </p:cNvSpPr>
          <p:nvPr/>
        </p:nvSpPr>
        <p:spPr bwMode="auto">
          <a:xfrm flipH="1">
            <a:off x="6324600" y="2743200"/>
            <a:ext cx="2286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0002" name="Line 66"/>
          <p:cNvSpPr>
            <a:spLocks noChangeShapeType="1"/>
          </p:cNvSpPr>
          <p:nvPr/>
        </p:nvSpPr>
        <p:spPr bwMode="auto">
          <a:xfrm flipH="1">
            <a:off x="2514600" y="3657600"/>
            <a:ext cx="3810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56" name="Rectangle 72"/>
          <p:cNvSpPr>
            <a:spLocks noChangeArrowheads="1"/>
          </p:cNvSpPr>
          <p:nvPr/>
        </p:nvSpPr>
        <p:spPr bwMode="auto">
          <a:xfrm>
            <a:off x="5943600" y="1066800"/>
            <a:ext cx="1447800"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42057" name="Rectangle 73"/>
          <p:cNvSpPr>
            <a:spLocks noChangeArrowheads="1"/>
          </p:cNvSpPr>
          <p:nvPr/>
        </p:nvSpPr>
        <p:spPr bwMode="auto">
          <a:xfrm>
            <a:off x="4800600" y="1066800"/>
            <a:ext cx="568325"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42055" name="Rectangle 71"/>
          <p:cNvSpPr>
            <a:spLocks noChangeArrowheads="1"/>
          </p:cNvSpPr>
          <p:nvPr/>
        </p:nvSpPr>
        <p:spPr bwMode="auto">
          <a:xfrm>
            <a:off x="5603875" y="4889500"/>
            <a:ext cx="500063"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42054" name="Rectangle 70"/>
          <p:cNvSpPr>
            <a:spLocks noChangeArrowheads="1"/>
          </p:cNvSpPr>
          <p:nvPr/>
        </p:nvSpPr>
        <p:spPr bwMode="auto">
          <a:xfrm>
            <a:off x="5410200" y="1066800"/>
            <a:ext cx="500063"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42053" name="Rectangle 69"/>
          <p:cNvSpPr>
            <a:spLocks noChangeArrowheads="1"/>
          </p:cNvSpPr>
          <p:nvPr/>
        </p:nvSpPr>
        <p:spPr bwMode="auto">
          <a:xfrm>
            <a:off x="7180263" y="4891088"/>
            <a:ext cx="820737"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41986" name="Rectangle 2"/>
          <p:cNvSpPr>
            <a:spLocks noGrp="1" noChangeArrowheads="1"/>
          </p:cNvSpPr>
          <p:nvPr>
            <p:ph type="title"/>
          </p:nvPr>
        </p:nvSpPr>
        <p:spPr>
          <a:xfrm>
            <a:off x="228600" y="138113"/>
            <a:ext cx="8458200" cy="838200"/>
          </a:xfrm>
        </p:spPr>
        <p:txBody>
          <a:bodyPr/>
          <a:lstStyle/>
          <a:p>
            <a:r>
              <a:rPr lang="en-US" sz="3600"/>
              <a:t>Centauri/Arcturan [Knight, 1997]</a:t>
            </a:r>
            <a:endParaRPr lang="en-US"/>
          </a:p>
        </p:txBody>
      </p:sp>
      <p:grpSp>
        <p:nvGrpSpPr>
          <p:cNvPr id="41987" name="Group 3"/>
          <p:cNvGrpSpPr>
            <a:grpSpLocks/>
          </p:cNvGrpSpPr>
          <p:nvPr/>
        </p:nvGrpSpPr>
        <p:grpSpPr bwMode="auto">
          <a:xfrm>
            <a:off x="381000" y="1524000"/>
            <a:ext cx="8337550" cy="4873625"/>
            <a:chOff x="-3" y="-3"/>
            <a:chExt cx="3487" cy="3344"/>
          </a:xfrm>
        </p:grpSpPr>
        <p:grpSp>
          <p:nvGrpSpPr>
            <p:cNvPr id="41988" name="Group 4"/>
            <p:cNvGrpSpPr>
              <a:grpSpLocks/>
            </p:cNvGrpSpPr>
            <p:nvPr/>
          </p:nvGrpSpPr>
          <p:grpSpPr bwMode="auto">
            <a:xfrm>
              <a:off x="0" y="0"/>
              <a:ext cx="3481" cy="3338"/>
              <a:chOff x="0" y="0"/>
              <a:chExt cx="3481" cy="3338"/>
            </a:xfrm>
          </p:grpSpPr>
          <p:grpSp>
            <p:nvGrpSpPr>
              <p:cNvPr id="41989" name="Group 5"/>
              <p:cNvGrpSpPr>
                <a:grpSpLocks/>
              </p:cNvGrpSpPr>
              <p:nvPr/>
            </p:nvGrpSpPr>
            <p:grpSpPr bwMode="auto">
              <a:xfrm>
                <a:off x="0" y="0"/>
                <a:ext cx="1599" cy="633"/>
                <a:chOff x="0" y="0"/>
                <a:chExt cx="1599" cy="633"/>
              </a:xfrm>
            </p:grpSpPr>
            <p:sp>
              <p:nvSpPr>
                <p:cNvPr id="41990" name="Rectangle 6"/>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ok-voon ororok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1b. at-voon bichat dat .</a:t>
                  </a:r>
                </a:p>
                <a:p>
                  <a:pPr algn="l" eaLnBrk="0" hangingPunct="0"/>
                  <a:endParaRPr lang="en-US" sz="3200">
                    <a:latin typeface="Times New Roman" pitchFamily="-111" charset="0"/>
                  </a:endParaRPr>
                </a:p>
              </p:txBody>
            </p:sp>
            <p:sp>
              <p:nvSpPr>
                <p:cNvPr id="41991" name="Rectangle 7"/>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1992" name="Group 8"/>
              <p:cNvGrpSpPr>
                <a:grpSpLocks/>
              </p:cNvGrpSpPr>
              <p:nvPr/>
            </p:nvGrpSpPr>
            <p:grpSpPr bwMode="auto">
              <a:xfrm>
                <a:off x="1599" y="0"/>
                <a:ext cx="1882" cy="633"/>
                <a:chOff x="1599" y="0"/>
                <a:chExt cx="1882" cy="633"/>
              </a:xfrm>
            </p:grpSpPr>
            <p:sp>
              <p:nvSpPr>
                <p:cNvPr id="41993" name="Rectangle 9"/>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lalok farok ororok lalok sprok izok enemok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7b. wat jjat bichat wat dat vat eneat .</a:t>
                  </a:r>
                </a:p>
                <a:p>
                  <a:pPr algn="l" eaLnBrk="0" hangingPunct="0"/>
                  <a:endParaRPr lang="en-US" sz="3200">
                    <a:latin typeface="Times New Roman" pitchFamily="-111" charset="0"/>
                  </a:endParaRPr>
                </a:p>
              </p:txBody>
            </p:sp>
            <p:sp>
              <p:nvSpPr>
                <p:cNvPr id="41994" name="Rectangle 10"/>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1995" name="Group 11"/>
              <p:cNvGrpSpPr>
                <a:grpSpLocks/>
              </p:cNvGrpSpPr>
              <p:nvPr/>
            </p:nvGrpSpPr>
            <p:grpSpPr bwMode="auto">
              <a:xfrm>
                <a:off x="0" y="633"/>
                <a:ext cx="1599" cy="633"/>
                <a:chOff x="0" y="633"/>
                <a:chExt cx="1599" cy="633"/>
              </a:xfrm>
            </p:grpSpPr>
            <p:sp>
              <p:nvSpPr>
                <p:cNvPr id="41996" name="Rectangle 12"/>
                <p:cNvSpPr>
                  <a:spLocks noChangeArrowheads="1"/>
                </p:cNvSpPr>
                <p:nvPr/>
              </p:nvSpPr>
              <p:spPr bwMode="auto">
                <a:xfrm>
                  <a:off x="43" y="633"/>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ok-drubel ok-voon anok plok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2b. at-drubel at-voon pippat rrat dat .</a:t>
                  </a:r>
                </a:p>
                <a:p>
                  <a:pPr algn="l" eaLnBrk="0" hangingPunct="0"/>
                  <a:endParaRPr lang="en-US" sz="3200">
                    <a:latin typeface="Times New Roman" pitchFamily="-111" charset="0"/>
                  </a:endParaRPr>
                </a:p>
              </p:txBody>
            </p:sp>
            <p:sp>
              <p:nvSpPr>
                <p:cNvPr id="41997" name="Rectangle 13"/>
                <p:cNvSpPr>
                  <a:spLocks noChangeArrowheads="1"/>
                </p:cNvSpPr>
                <p:nvPr/>
              </p:nvSpPr>
              <p:spPr bwMode="auto">
                <a:xfrm>
                  <a:off x="0" y="633"/>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1998" name="Group 14"/>
              <p:cNvGrpSpPr>
                <a:grpSpLocks/>
              </p:cNvGrpSpPr>
              <p:nvPr/>
            </p:nvGrpSpPr>
            <p:grpSpPr bwMode="auto">
              <a:xfrm>
                <a:off x="1599" y="633"/>
                <a:ext cx="1882" cy="633"/>
                <a:chOff x="1599" y="633"/>
                <a:chExt cx="1882" cy="633"/>
              </a:xfrm>
            </p:grpSpPr>
            <p:sp>
              <p:nvSpPr>
                <p:cNvPr id="41999" name="Rectangle 15"/>
                <p:cNvSpPr>
                  <a:spLocks noChangeArrowheads="1"/>
                </p:cNvSpPr>
                <p:nvPr/>
              </p:nvSpPr>
              <p:spPr bwMode="auto">
                <a:xfrm>
                  <a:off x="1642" y="633"/>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lalok brok anok plok 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8b. iat lat pippat rrat nnat .</a:t>
                  </a:r>
                </a:p>
                <a:p>
                  <a:pPr algn="l" eaLnBrk="0" hangingPunct="0"/>
                  <a:endParaRPr lang="en-US" sz="3200">
                    <a:latin typeface="Times New Roman" pitchFamily="-111" charset="0"/>
                  </a:endParaRPr>
                </a:p>
              </p:txBody>
            </p:sp>
            <p:sp>
              <p:nvSpPr>
                <p:cNvPr id="42000" name="Rectangle 16"/>
                <p:cNvSpPr>
                  <a:spLocks noChangeArrowheads="1"/>
                </p:cNvSpPr>
                <p:nvPr/>
              </p:nvSpPr>
              <p:spPr bwMode="auto">
                <a:xfrm>
                  <a:off x="1599" y="633"/>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2001" name="Group 17"/>
              <p:cNvGrpSpPr>
                <a:grpSpLocks/>
              </p:cNvGrpSpPr>
              <p:nvPr/>
            </p:nvGrpSpPr>
            <p:grpSpPr bwMode="auto">
              <a:xfrm>
                <a:off x="0" y="1266"/>
                <a:ext cx="1599" cy="518"/>
                <a:chOff x="0" y="1266"/>
                <a:chExt cx="1599" cy="518"/>
              </a:xfrm>
            </p:grpSpPr>
            <p:sp>
              <p:nvSpPr>
                <p:cNvPr id="42002" name="Rectangle 18"/>
                <p:cNvSpPr>
                  <a:spLocks noChangeArrowheads="1"/>
                </p:cNvSpPr>
                <p:nvPr/>
              </p:nvSpPr>
              <p:spPr bwMode="auto">
                <a:xfrm>
                  <a:off x="43" y="1266"/>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erok sprok izok hihok ghirok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3b. totat dat arrat vat hilat .</a:t>
                  </a:r>
                </a:p>
                <a:p>
                  <a:pPr algn="l" eaLnBrk="0" hangingPunct="0"/>
                  <a:endParaRPr lang="en-US" sz="3200">
                    <a:latin typeface="Times New Roman" pitchFamily="-111" charset="0"/>
                  </a:endParaRPr>
                </a:p>
              </p:txBody>
            </p:sp>
            <p:sp>
              <p:nvSpPr>
                <p:cNvPr id="42003" name="Rectangle 19"/>
                <p:cNvSpPr>
                  <a:spLocks noChangeArrowheads="1"/>
                </p:cNvSpPr>
                <p:nvPr/>
              </p:nvSpPr>
              <p:spPr bwMode="auto">
                <a:xfrm>
                  <a:off x="0" y="1266"/>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2004" name="Group 20"/>
              <p:cNvGrpSpPr>
                <a:grpSpLocks/>
              </p:cNvGrpSpPr>
              <p:nvPr/>
            </p:nvGrpSpPr>
            <p:grpSpPr bwMode="auto">
              <a:xfrm>
                <a:off x="1599" y="1266"/>
                <a:ext cx="1882" cy="518"/>
                <a:chOff x="1599" y="1266"/>
                <a:chExt cx="1882" cy="518"/>
              </a:xfrm>
            </p:grpSpPr>
            <p:sp>
              <p:nvSpPr>
                <p:cNvPr id="42005" name="Rectangle 21"/>
                <p:cNvSpPr>
                  <a:spLocks noChangeArrowheads="1"/>
                </p:cNvSpPr>
                <p:nvPr/>
              </p:nvSpPr>
              <p:spPr bwMode="auto">
                <a:xfrm>
                  <a:off x="1642" y="1266"/>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wiwok nok izok kantok ok-yurp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9b. totat nnat quat oloat at-yurp .</a:t>
                  </a:r>
                </a:p>
                <a:p>
                  <a:pPr algn="l" eaLnBrk="0" hangingPunct="0"/>
                  <a:endParaRPr lang="en-US" sz="3200">
                    <a:latin typeface="Times New Roman" pitchFamily="-111" charset="0"/>
                  </a:endParaRPr>
                </a:p>
              </p:txBody>
            </p:sp>
            <p:sp>
              <p:nvSpPr>
                <p:cNvPr id="42006" name="Rectangle 22"/>
                <p:cNvSpPr>
                  <a:spLocks noChangeArrowheads="1"/>
                </p:cNvSpPr>
                <p:nvPr/>
              </p:nvSpPr>
              <p:spPr bwMode="auto">
                <a:xfrm>
                  <a:off x="1599" y="1266"/>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2007" name="Group 23"/>
              <p:cNvGrpSpPr>
                <a:grpSpLocks/>
              </p:cNvGrpSpPr>
              <p:nvPr/>
            </p:nvGrpSpPr>
            <p:grpSpPr bwMode="auto">
              <a:xfrm>
                <a:off x="0" y="1784"/>
                <a:ext cx="1599" cy="518"/>
                <a:chOff x="0" y="1784"/>
                <a:chExt cx="1599" cy="518"/>
              </a:xfrm>
            </p:grpSpPr>
            <p:sp>
              <p:nvSpPr>
                <p:cNvPr id="42008" name="Rectangle 24"/>
                <p:cNvSpPr>
                  <a:spLocks noChangeArrowheads="1"/>
                </p:cNvSpPr>
                <p:nvPr/>
              </p:nvSpPr>
              <p:spPr bwMode="auto">
                <a:xfrm>
                  <a:off x="43" y="1784"/>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ok-voon anok drok brok jok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4b. at-voon krat pippat sat lat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endParaRPr lang="en-US" sz="3200">
                    <a:latin typeface="Times New Roman" pitchFamily="-111" charset="0"/>
                  </a:endParaRPr>
                </a:p>
              </p:txBody>
            </p:sp>
            <p:sp>
              <p:nvSpPr>
                <p:cNvPr id="42009" name="Rectangle 25"/>
                <p:cNvSpPr>
                  <a:spLocks noChangeArrowheads="1"/>
                </p:cNvSpPr>
                <p:nvPr/>
              </p:nvSpPr>
              <p:spPr bwMode="auto">
                <a:xfrm>
                  <a:off x="0" y="1784"/>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2010" name="Group 26"/>
              <p:cNvGrpSpPr>
                <a:grpSpLocks/>
              </p:cNvGrpSpPr>
              <p:nvPr/>
            </p:nvGrpSpPr>
            <p:grpSpPr bwMode="auto">
              <a:xfrm>
                <a:off x="1599" y="1784"/>
                <a:ext cx="1882" cy="518"/>
                <a:chOff x="1599" y="1784"/>
                <a:chExt cx="1882" cy="518"/>
              </a:xfrm>
            </p:grpSpPr>
            <p:sp>
              <p:nvSpPr>
                <p:cNvPr id="42011" name="Rectangle 27"/>
                <p:cNvSpPr>
                  <a:spLocks noChangeArrowheads="1"/>
                </p:cNvSpPr>
                <p:nvPr/>
              </p:nvSpPr>
              <p:spPr bwMode="auto">
                <a:xfrm>
                  <a:off x="1642" y="1784"/>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lalok mok nok yorok ghirok clok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10b. wat nnat gat mat bat hilat .</a:t>
                  </a:r>
                </a:p>
                <a:p>
                  <a:pPr algn="l" eaLnBrk="0" hangingPunct="0"/>
                  <a:endParaRPr lang="en-US" sz="3200">
                    <a:latin typeface="Times New Roman" pitchFamily="-111" charset="0"/>
                  </a:endParaRPr>
                </a:p>
              </p:txBody>
            </p:sp>
            <p:sp>
              <p:nvSpPr>
                <p:cNvPr id="42012" name="Rectangle 28"/>
                <p:cNvSpPr>
                  <a:spLocks noChangeArrowheads="1"/>
                </p:cNvSpPr>
                <p:nvPr/>
              </p:nvSpPr>
              <p:spPr bwMode="auto">
                <a:xfrm>
                  <a:off x="1599" y="1784"/>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2013" name="Group 29"/>
              <p:cNvGrpSpPr>
                <a:grpSpLocks/>
              </p:cNvGrpSpPr>
              <p:nvPr/>
            </p:nvGrpSpPr>
            <p:grpSpPr bwMode="auto">
              <a:xfrm>
                <a:off x="0" y="2302"/>
                <a:ext cx="1599" cy="518"/>
                <a:chOff x="0" y="2302"/>
                <a:chExt cx="1599" cy="518"/>
              </a:xfrm>
            </p:grpSpPr>
            <p:sp>
              <p:nvSpPr>
                <p:cNvPr id="42014" name="Rectangle 30"/>
                <p:cNvSpPr>
                  <a:spLocks noChangeArrowheads="1"/>
                </p:cNvSpPr>
                <p:nvPr/>
              </p:nvSpPr>
              <p:spPr bwMode="auto">
                <a:xfrm>
                  <a:off x="43" y="2302"/>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wiwok farok izok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5b. totat jjat quat cat .</a:t>
                  </a:r>
                </a:p>
                <a:p>
                  <a:pPr algn="l" eaLnBrk="0" hangingPunct="0"/>
                  <a:endParaRPr lang="en-US" sz="3200">
                    <a:latin typeface="Times New Roman" pitchFamily="-111" charset="0"/>
                  </a:endParaRPr>
                </a:p>
              </p:txBody>
            </p:sp>
            <p:sp>
              <p:nvSpPr>
                <p:cNvPr id="42015" name="Rectangle 31"/>
                <p:cNvSpPr>
                  <a:spLocks noChangeArrowheads="1"/>
                </p:cNvSpPr>
                <p:nvPr/>
              </p:nvSpPr>
              <p:spPr bwMode="auto">
                <a:xfrm>
                  <a:off x="0" y="2302"/>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2016" name="Group 32"/>
              <p:cNvGrpSpPr>
                <a:grpSpLocks/>
              </p:cNvGrpSpPr>
              <p:nvPr/>
            </p:nvGrpSpPr>
            <p:grpSpPr bwMode="auto">
              <a:xfrm>
                <a:off x="1599" y="2302"/>
                <a:ext cx="1882" cy="518"/>
                <a:chOff x="1599" y="2302"/>
                <a:chExt cx="1882" cy="518"/>
              </a:xfrm>
            </p:grpSpPr>
            <p:sp>
              <p:nvSpPr>
                <p:cNvPr id="42017" name="Rectangle 33"/>
                <p:cNvSpPr>
                  <a:spLocks noChangeArrowheads="1"/>
                </p:cNvSpPr>
                <p:nvPr/>
              </p:nvSpPr>
              <p:spPr bwMode="auto">
                <a:xfrm>
                  <a:off x="1642" y="2302"/>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lalok nok crrrok hihok yorok zanzanok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11b. wat nnat arrat mat zanzanat .</a:t>
                  </a:r>
                </a:p>
                <a:p>
                  <a:pPr algn="l" eaLnBrk="0" hangingPunct="0"/>
                  <a:endParaRPr lang="en-US" sz="3200">
                    <a:latin typeface="Times New Roman" pitchFamily="-111" charset="0"/>
                  </a:endParaRPr>
                </a:p>
              </p:txBody>
            </p:sp>
            <p:sp>
              <p:nvSpPr>
                <p:cNvPr id="42018" name="Rectangle 34"/>
                <p:cNvSpPr>
                  <a:spLocks noChangeArrowheads="1"/>
                </p:cNvSpPr>
                <p:nvPr/>
              </p:nvSpPr>
              <p:spPr bwMode="auto">
                <a:xfrm>
                  <a:off x="1599" y="2302"/>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2019" name="Group 35"/>
              <p:cNvGrpSpPr>
                <a:grpSpLocks/>
              </p:cNvGrpSpPr>
              <p:nvPr/>
            </p:nvGrpSpPr>
            <p:grpSpPr bwMode="auto">
              <a:xfrm>
                <a:off x="0" y="2820"/>
                <a:ext cx="1599" cy="518"/>
                <a:chOff x="0" y="2820"/>
                <a:chExt cx="1599" cy="518"/>
              </a:xfrm>
            </p:grpSpPr>
            <p:sp>
              <p:nvSpPr>
                <p:cNvPr id="42020" name="Rectangle 36"/>
                <p:cNvSpPr>
                  <a:spLocks noChangeArrowheads="1"/>
                </p:cNvSpPr>
                <p:nvPr/>
              </p:nvSpPr>
              <p:spPr bwMode="auto">
                <a:xfrm>
                  <a:off x="43" y="2820"/>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lalok sprok izok jok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6b. wat dat krat quat cat .</a:t>
                  </a:r>
                </a:p>
                <a:p>
                  <a:pPr algn="l" eaLnBrk="0" hangingPunct="0"/>
                  <a:endParaRPr lang="en-US" sz="3200">
                    <a:latin typeface="Times New Roman" pitchFamily="-111" charset="0"/>
                  </a:endParaRPr>
                </a:p>
              </p:txBody>
            </p:sp>
            <p:sp>
              <p:nvSpPr>
                <p:cNvPr id="42021" name="Rectangle 37"/>
                <p:cNvSpPr>
                  <a:spLocks noChangeArrowheads="1"/>
                </p:cNvSpPr>
                <p:nvPr/>
              </p:nvSpPr>
              <p:spPr bwMode="auto">
                <a:xfrm>
                  <a:off x="0" y="2820"/>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2022" name="Group 38"/>
              <p:cNvGrpSpPr>
                <a:grpSpLocks/>
              </p:cNvGrpSpPr>
              <p:nvPr/>
            </p:nvGrpSpPr>
            <p:grpSpPr bwMode="auto">
              <a:xfrm>
                <a:off x="1599" y="2820"/>
                <a:ext cx="1882" cy="518"/>
                <a:chOff x="1599" y="2820"/>
                <a:chExt cx="1882" cy="518"/>
              </a:xfrm>
            </p:grpSpPr>
            <p:sp>
              <p:nvSpPr>
                <p:cNvPr id="42023" name="Rectangle 39"/>
                <p:cNvSpPr>
                  <a:spLocks noChangeArrowheads="1"/>
                </p:cNvSpPr>
                <p:nvPr/>
              </p:nvSpPr>
              <p:spPr bwMode="auto">
                <a:xfrm>
                  <a:off x="1642" y="2820"/>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lalok rarok nok izok hihok 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12b. wat nnat forat arrat vat gat .</a:t>
                  </a:r>
                </a:p>
                <a:p>
                  <a:pPr algn="l" eaLnBrk="0" hangingPunct="0"/>
                  <a:endParaRPr lang="en-US" sz="3200">
                    <a:latin typeface="Times New Roman" pitchFamily="-111" charset="0"/>
                  </a:endParaRPr>
                </a:p>
              </p:txBody>
            </p:sp>
            <p:sp>
              <p:nvSpPr>
                <p:cNvPr id="42024" name="Rectangle 40"/>
                <p:cNvSpPr>
                  <a:spLocks noChangeArrowheads="1"/>
                </p:cNvSpPr>
                <p:nvPr/>
              </p:nvSpPr>
              <p:spPr bwMode="auto">
                <a:xfrm>
                  <a:off x="1599" y="2820"/>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42025" name="Rectangle 41"/>
            <p:cNvSpPr>
              <a:spLocks noChangeArrowheads="1"/>
            </p:cNvSpPr>
            <p:nvPr/>
          </p:nvSpPr>
          <p:spPr bwMode="auto">
            <a:xfrm>
              <a:off x="-3" y="-3"/>
              <a:ext cx="3487" cy="3344"/>
            </a:xfrm>
            <a:prstGeom prst="rect">
              <a:avLst/>
            </a:prstGeom>
            <a:noFill/>
            <a:ln w="9525">
              <a:solidFill>
                <a:srgbClr val="A0A0A0"/>
              </a:solidFill>
              <a:miter lim="800000"/>
              <a:headEnd/>
              <a:tailEnd/>
            </a:ln>
            <a:effectLst/>
          </p:spPr>
          <p:txBody>
            <a:bodyPr wrap="none" anchor="ctr">
              <a:prstTxWarp prst="textNoShape">
                <a:avLst/>
              </a:prstTxWarp>
              <a:spAutoFit/>
            </a:bodyPr>
            <a:lstStyle/>
            <a:p>
              <a:endParaRPr lang="en-US"/>
            </a:p>
          </p:txBody>
        </p:sp>
      </p:grpSp>
      <p:sp>
        <p:nvSpPr>
          <p:cNvPr id="42026" name="Text Box 42"/>
          <p:cNvSpPr txBox="1">
            <a:spLocks noChangeArrowheads="1"/>
          </p:cNvSpPr>
          <p:nvPr/>
        </p:nvSpPr>
        <p:spPr bwMode="auto">
          <a:xfrm>
            <a:off x="152400" y="1066800"/>
            <a:ext cx="8662988" cy="366713"/>
          </a:xfrm>
          <a:prstGeom prst="rect">
            <a:avLst/>
          </a:prstGeom>
          <a:noFill/>
          <a:ln w="9525">
            <a:noFill/>
            <a:miter lim="800000"/>
            <a:headEnd/>
            <a:tailEnd/>
          </a:ln>
          <a:effectLst/>
        </p:spPr>
        <p:txBody>
          <a:bodyPr wrap="none">
            <a:prstTxWarp prst="textNoShape">
              <a:avLst/>
            </a:prstTxWarp>
            <a:spAutoFit/>
          </a:bodyPr>
          <a:lstStyle/>
          <a:p>
            <a:pPr algn="l"/>
            <a:r>
              <a:rPr lang="en-US">
                <a:solidFill>
                  <a:schemeClr val="tx2"/>
                </a:solidFill>
              </a:rPr>
              <a:t>Your assignment, translate this to Arcturan:    </a:t>
            </a:r>
            <a:r>
              <a:rPr lang="en-US" sz="1600" b="1">
                <a:solidFill>
                  <a:schemeClr val="tx2"/>
                </a:solidFill>
                <a:latin typeface="Times New Roman" pitchFamily="-111" charset="0"/>
              </a:rPr>
              <a:t>farok</a:t>
            </a:r>
            <a:r>
              <a:rPr lang="en-US" sz="1600">
                <a:solidFill>
                  <a:schemeClr val="tx2"/>
                </a:solidFill>
                <a:latin typeface="Times New Roman" pitchFamily="-111" charset="0"/>
              </a:rPr>
              <a:t> crrrok </a:t>
            </a:r>
            <a:r>
              <a:rPr lang="en-US" sz="1600" b="1">
                <a:solidFill>
                  <a:schemeClr val="tx2"/>
                </a:solidFill>
                <a:latin typeface="Times New Roman" pitchFamily="-111" charset="0"/>
              </a:rPr>
              <a:t>hihok yorok</a:t>
            </a:r>
            <a:r>
              <a:rPr lang="en-US" sz="1600">
                <a:solidFill>
                  <a:schemeClr val="tx2"/>
                </a:solidFill>
                <a:latin typeface="Times New Roman" pitchFamily="-111" charset="0"/>
              </a:rPr>
              <a:t> </a:t>
            </a:r>
            <a:r>
              <a:rPr lang="en-US" sz="1600" b="1">
                <a:solidFill>
                  <a:schemeClr val="tx2"/>
                </a:solidFill>
                <a:latin typeface="Times New Roman" pitchFamily="-111" charset="0"/>
              </a:rPr>
              <a:t>clok</a:t>
            </a:r>
            <a:r>
              <a:rPr lang="en-US" sz="1600">
                <a:solidFill>
                  <a:schemeClr val="tx2"/>
                </a:solidFill>
                <a:latin typeface="Times New Roman" pitchFamily="-111" charset="0"/>
              </a:rPr>
              <a:t> kantok ok-yurp</a:t>
            </a:r>
          </a:p>
        </p:txBody>
      </p:sp>
      <p:sp>
        <p:nvSpPr>
          <p:cNvPr id="42027" name="Line 43"/>
          <p:cNvSpPr>
            <a:spLocks noChangeShapeType="1"/>
          </p:cNvSpPr>
          <p:nvPr/>
        </p:nvSpPr>
        <p:spPr bwMode="auto">
          <a:xfrm flipH="1">
            <a:off x="1447800" y="5181600"/>
            <a:ext cx="152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28" name="Line 44"/>
          <p:cNvSpPr>
            <a:spLocks noChangeShapeType="1"/>
          </p:cNvSpPr>
          <p:nvPr/>
        </p:nvSpPr>
        <p:spPr bwMode="auto">
          <a:xfrm flipH="1">
            <a:off x="5257800" y="18288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29" name="Line 45"/>
          <p:cNvSpPr>
            <a:spLocks noChangeShapeType="1"/>
          </p:cNvSpPr>
          <p:nvPr/>
        </p:nvSpPr>
        <p:spPr bwMode="auto">
          <a:xfrm flipH="1">
            <a:off x="1752600" y="3657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30" name="Line 46"/>
          <p:cNvSpPr>
            <a:spLocks noChangeShapeType="1"/>
          </p:cNvSpPr>
          <p:nvPr/>
        </p:nvSpPr>
        <p:spPr bwMode="auto">
          <a:xfrm flipH="1">
            <a:off x="5715000" y="5181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31" name="Line 47"/>
          <p:cNvSpPr>
            <a:spLocks noChangeShapeType="1"/>
          </p:cNvSpPr>
          <p:nvPr/>
        </p:nvSpPr>
        <p:spPr bwMode="auto">
          <a:xfrm flipH="1">
            <a:off x="6172200" y="5943600"/>
            <a:ext cx="533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32" name="Line 48"/>
          <p:cNvSpPr>
            <a:spLocks noChangeShapeType="1"/>
          </p:cNvSpPr>
          <p:nvPr/>
        </p:nvSpPr>
        <p:spPr bwMode="auto">
          <a:xfrm>
            <a:off x="4953000" y="4419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33" name="Line 49"/>
          <p:cNvSpPr>
            <a:spLocks noChangeShapeType="1"/>
          </p:cNvSpPr>
          <p:nvPr/>
        </p:nvSpPr>
        <p:spPr bwMode="auto">
          <a:xfrm flipH="1">
            <a:off x="5334000" y="4419600"/>
            <a:ext cx="4572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34" name="Line 50"/>
          <p:cNvSpPr>
            <a:spLocks noChangeShapeType="1"/>
          </p:cNvSpPr>
          <p:nvPr/>
        </p:nvSpPr>
        <p:spPr bwMode="auto">
          <a:xfrm>
            <a:off x="5410200" y="4419600"/>
            <a:ext cx="3048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35" name="Line 51"/>
          <p:cNvSpPr>
            <a:spLocks noChangeShapeType="1"/>
          </p:cNvSpPr>
          <p:nvPr/>
        </p:nvSpPr>
        <p:spPr bwMode="auto">
          <a:xfrm flipH="1">
            <a:off x="6705600" y="44196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36" name="Line 52"/>
          <p:cNvSpPr>
            <a:spLocks noChangeShapeType="1"/>
          </p:cNvSpPr>
          <p:nvPr/>
        </p:nvSpPr>
        <p:spPr bwMode="auto">
          <a:xfrm flipH="1">
            <a:off x="6019800" y="4419600"/>
            <a:ext cx="228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37" name="Line 53"/>
          <p:cNvSpPr>
            <a:spLocks noChangeShapeType="1"/>
          </p:cNvSpPr>
          <p:nvPr/>
        </p:nvSpPr>
        <p:spPr bwMode="auto">
          <a:xfrm flipV="1">
            <a:off x="6324600" y="4419600"/>
            <a:ext cx="914400" cy="304800"/>
          </a:xfrm>
          <a:prstGeom prst="line">
            <a:avLst/>
          </a:prstGeom>
          <a:noFill/>
          <a:ln w="12700">
            <a:solidFill>
              <a:schemeClr val="tx1"/>
            </a:solidFill>
            <a:round/>
            <a:headEnd/>
            <a:tailEnd/>
          </a:ln>
          <a:effectLst/>
        </p:spPr>
        <p:txBody>
          <a:bodyPr>
            <a:prstTxWarp prst="textNoShape">
              <a:avLst/>
            </a:prstTxWarp>
          </a:bodyPr>
          <a:lstStyle/>
          <a:p>
            <a:endParaRPr lang="en-US"/>
          </a:p>
        </p:txBody>
      </p:sp>
      <p:sp>
        <p:nvSpPr>
          <p:cNvPr id="42039" name="Line 55"/>
          <p:cNvSpPr>
            <a:spLocks noChangeShapeType="1"/>
          </p:cNvSpPr>
          <p:nvPr/>
        </p:nvSpPr>
        <p:spPr bwMode="auto">
          <a:xfrm>
            <a:off x="4953000" y="5181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40" name="Line 56"/>
          <p:cNvSpPr>
            <a:spLocks noChangeShapeType="1"/>
          </p:cNvSpPr>
          <p:nvPr/>
        </p:nvSpPr>
        <p:spPr bwMode="auto">
          <a:xfrm>
            <a:off x="4876800" y="18288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41" name="Line 57"/>
          <p:cNvSpPr>
            <a:spLocks noChangeShapeType="1"/>
          </p:cNvSpPr>
          <p:nvPr/>
        </p:nvSpPr>
        <p:spPr bwMode="auto">
          <a:xfrm>
            <a:off x="1066800" y="5943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42" name="Line 58"/>
          <p:cNvSpPr>
            <a:spLocks noChangeShapeType="1"/>
          </p:cNvSpPr>
          <p:nvPr/>
        </p:nvSpPr>
        <p:spPr bwMode="auto">
          <a:xfrm>
            <a:off x="4953000" y="59436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43" name="Line 59"/>
          <p:cNvSpPr>
            <a:spLocks noChangeShapeType="1"/>
          </p:cNvSpPr>
          <p:nvPr/>
        </p:nvSpPr>
        <p:spPr bwMode="auto">
          <a:xfrm flipH="1">
            <a:off x="6858000" y="5943600"/>
            <a:ext cx="3048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44" name="Line 60"/>
          <p:cNvSpPr>
            <a:spLocks noChangeShapeType="1"/>
          </p:cNvSpPr>
          <p:nvPr/>
        </p:nvSpPr>
        <p:spPr bwMode="auto">
          <a:xfrm flipH="1">
            <a:off x="5334000" y="5943600"/>
            <a:ext cx="533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45" name="Line 61"/>
          <p:cNvSpPr>
            <a:spLocks noChangeShapeType="1"/>
          </p:cNvSpPr>
          <p:nvPr/>
        </p:nvSpPr>
        <p:spPr bwMode="auto">
          <a:xfrm flipH="1">
            <a:off x="6248400" y="5181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46" name="Line 62"/>
          <p:cNvSpPr>
            <a:spLocks noChangeShapeType="1"/>
          </p:cNvSpPr>
          <p:nvPr/>
        </p:nvSpPr>
        <p:spPr bwMode="auto">
          <a:xfrm flipH="1">
            <a:off x="5334000" y="5181600"/>
            <a:ext cx="762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47" name="Line 63"/>
          <p:cNvSpPr>
            <a:spLocks noChangeShapeType="1"/>
          </p:cNvSpPr>
          <p:nvPr/>
        </p:nvSpPr>
        <p:spPr bwMode="auto">
          <a:xfrm flipH="1">
            <a:off x="6324600" y="2743200"/>
            <a:ext cx="2286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2048" name="Line 64"/>
          <p:cNvSpPr>
            <a:spLocks noChangeShapeType="1"/>
          </p:cNvSpPr>
          <p:nvPr/>
        </p:nvSpPr>
        <p:spPr bwMode="auto">
          <a:xfrm flipH="1">
            <a:off x="6781800" y="5181600"/>
            <a:ext cx="609600" cy="304800"/>
          </a:xfrm>
          <a:prstGeom prst="line">
            <a:avLst/>
          </a:prstGeom>
          <a:noFill/>
          <a:ln w="57150" cap="rnd">
            <a:solidFill>
              <a:schemeClr val="tx1"/>
            </a:solidFill>
            <a:prstDash val="sysDot"/>
            <a:round/>
            <a:headEnd/>
            <a:tailEnd/>
          </a:ln>
          <a:effectLst/>
        </p:spPr>
        <p:txBody>
          <a:bodyPr>
            <a:prstTxWarp prst="textNoShape">
              <a:avLst/>
            </a:prstTxWarp>
          </a:bodyPr>
          <a:lstStyle/>
          <a:p>
            <a:endParaRPr lang="en-US"/>
          </a:p>
        </p:txBody>
      </p:sp>
      <p:sp>
        <p:nvSpPr>
          <p:cNvPr id="42049" name="Text Box 65"/>
          <p:cNvSpPr txBox="1">
            <a:spLocks noChangeArrowheads="1"/>
          </p:cNvSpPr>
          <p:nvPr/>
        </p:nvSpPr>
        <p:spPr bwMode="auto">
          <a:xfrm>
            <a:off x="7620000" y="5257800"/>
            <a:ext cx="1123950" cy="366713"/>
          </a:xfrm>
          <a:prstGeom prst="rect">
            <a:avLst/>
          </a:prstGeom>
          <a:noFill/>
          <a:ln w="9525">
            <a:noFill/>
            <a:miter lim="800000"/>
            <a:headEnd/>
            <a:tailEnd/>
          </a:ln>
          <a:effectLst/>
        </p:spPr>
        <p:txBody>
          <a:bodyPr wrap="none">
            <a:prstTxWarp prst="textNoShape">
              <a:avLst/>
            </a:prstTxWarp>
            <a:spAutoFit/>
          </a:bodyPr>
          <a:lstStyle/>
          <a:p>
            <a:pPr algn="l"/>
            <a:r>
              <a:rPr lang="en-US"/>
              <a:t>cognate?</a:t>
            </a:r>
          </a:p>
        </p:txBody>
      </p:sp>
      <p:sp>
        <p:nvSpPr>
          <p:cNvPr id="42052" name="Line 68"/>
          <p:cNvSpPr>
            <a:spLocks noChangeShapeType="1"/>
          </p:cNvSpPr>
          <p:nvPr/>
        </p:nvSpPr>
        <p:spPr bwMode="auto">
          <a:xfrm flipH="1">
            <a:off x="2514600" y="3657600"/>
            <a:ext cx="3810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78" name="Rectangle 70"/>
          <p:cNvSpPr>
            <a:spLocks noChangeArrowheads="1"/>
          </p:cNvSpPr>
          <p:nvPr/>
        </p:nvSpPr>
        <p:spPr bwMode="auto">
          <a:xfrm>
            <a:off x="4800600" y="1066800"/>
            <a:ext cx="3352800"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43050" name="Text Box 42"/>
          <p:cNvSpPr txBox="1">
            <a:spLocks noChangeArrowheads="1"/>
          </p:cNvSpPr>
          <p:nvPr/>
        </p:nvSpPr>
        <p:spPr bwMode="auto">
          <a:xfrm>
            <a:off x="152400" y="1066800"/>
            <a:ext cx="8032750" cy="366713"/>
          </a:xfrm>
          <a:prstGeom prst="rect">
            <a:avLst/>
          </a:prstGeom>
          <a:noFill/>
          <a:ln w="9525">
            <a:noFill/>
            <a:miter lim="800000"/>
            <a:headEnd/>
            <a:tailEnd/>
          </a:ln>
          <a:effectLst/>
        </p:spPr>
        <p:txBody>
          <a:bodyPr wrap="none">
            <a:prstTxWarp prst="textNoShape">
              <a:avLst/>
            </a:prstTxWarp>
            <a:spAutoFit/>
          </a:bodyPr>
          <a:lstStyle/>
          <a:p>
            <a:pPr algn="l"/>
            <a:r>
              <a:rPr lang="en-US">
                <a:solidFill>
                  <a:schemeClr val="tx2"/>
                </a:solidFill>
              </a:rPr>
              <a:t>Your assignment, put these words in order:    { </a:t>
            </a:r>
            <a:r>
              <a:rPr lang="en-US" sz="1600" b="1">
                <a:latin typeface="Times New Roman" pitchFamily="-111" charset="0"/>
              </a:rPr>
              <a:t>jjat, arrat, mat, bat, oloat, at-yurp</a:t>
            </a:r>
            <a:r>
              <a:rPr lang="en-US" sz="1400">
                <a:solidFill>
                  <a:srgbClr val="003366"/>
                </a:solidFill>
                <a:latin typeface="Times New Roman" pitchFamily="-111" charset="0"/>
              </a:rPr>
              <a:t> </a:t>
            </a:r>
            <a:r>
              <a:rPr lang="en-US" sz="1600" b="1">
                <a:solidFill>
                  <a:srgbClr val="003366"/>
                </a:solidFill>
              </a:rPr>
              <a:t>}</a:t>
            </a:r>
          </a:p>
        </p:txBody>
      </p:sp>
      <p:sp>
        <p:nvSpPr>
          <p:cNvPr id="43077" name="Rectangle 69"/>
          <p:cNvSpPr>
            <a:spLocks noChangeArrowheads="1"/>
          </p:cNvSpPr>
          <p:nvPr/>
        </p:nvSpPr>
        <p:spPr bwMode="auto">
          <a:xfrm>
            <a:off x="5583238" y="4876800"/>
            <a:ext cx="533400" cy="381000"/>
          </a:xfrm>
          <a:prstGeom prst="rect">
            <a:avLst/>
          </a:prstGeom>
          <a:solidFill>
            <a:srgbClr val="FFFF00"/>
          </a:solidFill>
          <a:ln w="9525">
            <a:noFill/>
            <a:miter lim="800000"/>
            <a:headEnd/>
            <a:tailEnd/>
          </a:ln>
          <a:effectLst/>
        </p:spPr>
        <p:txBody>
          <a:bodyPr wrap="none" anchor="ctr">
            <a:prstTxWarp prst="textNoShape">
              <a:avLst/>
            </a:prstTxWarp>
          </a:bodyPr>
          <a:lstStyle/>
          <a:p>
            <a:endParaRPr lang="en-US"/>
          </a:p>
        </p:txBody>
      </p:sp>
      <p:sp>
        <p:nvSpPr>
          <p:cNvPr id="43010" name="Rectangle 2"/>
          <p:cNvSpPr>
            <a:spLocks noGrp="1" noChangeArrowheads="1"/>
          </p:cNvSpPr>
          <p:nvPr>
            <p:ph type="title"/>
          </p:nvPr>
        </p:nvSpPr>
        <p:spPr>
          <a:xfrm>
            <a:off x="228600" y="138113"/>
            <a:ext cx="8458200" cy="838200"/>
          </a:xfrm>
        </p:spPr>
        <p:txBody>
          <a:bodyPr/>
          <a:lstStyle/>
          <a:p>
            <a:r>
              <a:rPr lang="en-US" sz="3600"/>
              <a:t>Centauri/Arcturan [Knight, 1997]</a:t>
            </a:r>
            <a:endParaRPr lang="en-US"/>
          </a:p>
        </p:txBody>
      </p:sp>
      <p:grpSp>
        <p:nvGrpSpPr>
          <p:cNvPr id="43011" name="Group 3"/>
          <p:cNvGrpSpPr>
            <a:grpSpLocks/>
          </p:cNvGrpSpPr>
          <p:nvPr/>
        </p:nvGrpSpPr>
        <p:grpSpPr bwMode="auto">
          <a:xfrm>
            <a:off x="381000" y="1524000"/>
            <a:ext cx="8337550" cy="4873625"/>
            <a:chOff x="-3" y="-3"/>
            <a:chExt cx="3487" cy="3344"/>
          </a:xfrm>
        </p:grpSpPr>
        <p:grpSp>
          <p:nvGrpSpPr>
            <p:cNvPr id="43012" name="Group 4"/>
            <p:cNvGrpSpPr>
              <a:grpSpLocks/>
            </p:cNvGrpSpPr>
            <p:nvPr/>
          </p:nvGrpSpPr>
          <p:grpSpPr bwMode="auto">
            <a:xfrm>
              <a:off x="0" y="0"/>
              <a:ext cx="3481" cy="3338"/>
              <a:chOff x="0" y="0"/>
              <a:chExt cx="3481" cy="3338"/>
            </a:xfrm>
          </p:grpSpPr>
          <p:grpSp>
            <p:nvGrpSpPr>
              <p:cNvPr id="43013" name="Group 5"/>
              <p:cNvGrpSpPr>
                <a:grpSpLocks/>
              </p:cNvGrpSpPr>
              <p:nvPr/>
            </p:nvGrpSpPr>
            <p:grpSpPr bwMode="auto">
              <a:xfrm>
                <a:off x="0" y="0"/>
                <a:ext cx="1599" cy="633"/>
                <a:chOff x="0" y="0"/>
                <a:chExt cx="1599" cy="633"/>
              </a:xfrm>
            </p:grpSpPr>
            <p:sp>
              <p:nvSpPr>
                <p:cNvPr id="43014" name="Rectangle 6"/>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ok-voon ororok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1b. at-voon bichat dat .</a:t>
                  </a:r>
                </a:p>
                <a:p>
                  <a:pPr algn="l" eaLnBrk="0" hangingPunct="0"/>
                  <a:endParaRPr lang="en-US" sz="3200">
                    <a:latin typeface="Times New Roman" pitchFamily="-111" charset="0"/>
                  </a:endParaRPr>
                </a:p>
              </p:txBody>
            </p:sp>
            <p:sp>
              <p:nvSpPr>
                <p:cNvPr id="43015" name="Rectangle 7"/>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3016" name="Group 8"/>
              <p:cNvGrpSpPr>
                <a:grpSpLocks/>
              </p:cNvGrpSpPr>
              <p:nvPr/>
            </p:nvGrpSpPr>
            <p:grpSpPr bwMode="auto">
              <a:xfrm>
                <a:off x="1599" y="0"/>
                <a:ext cx="1882" cy="633"/>
                <a:chOff x="1599" y="0"/>
                <a:chExt cx="1882" cy="633"/>
              </a:xfrm>
            </p:grpSpPr>
            <p:sp>
              <p:nvSpPr>
                <p:cNvPr id="43017" name="Rectangle 9"/>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lalok farok ororok lalok sprok izok enemok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7b. wat jjat bichat wat dat vat eneat .</a:t>
                  </a:r>
                </a:p>
                <a:p>
                  <a:pPr algn="l" eaLnBrk="0" hangingPunct="0"/>
                  <a:endParaRPr lang="en-US" sz="3200">
                    <a:latin typeface="Times New Roman" pitchFamily="-111" charset="0"/>
                  </a:endParaRPr>
                </a:p>
              </p:txBody>
            </p:sp>
            <p:sp>
              <p:nvSpPr>
                <p:cNvPr id="43018" name="Rectangle 10"/>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3019" name="Group 11"/>
              <p:cNvGrpSpPr>
                <a:grpSpLocks/>
              </p:cNvGrpSpPr>
              <p:nvPr/>
            </p:nvGrpSpPr>
            <p:grpSpPr bwMode="auto">
              <a:xfrm>
                <a:off x="0" y="633"/>
                <a:ext cx="1599" cy="633"/>
                <a:chOff x="0" y="633"/>
                <a:chExt cx="1599" cy="633"/>
              </a:xfrm>
            </p:grpSpPr>
            <p:sp>
              <p:nvSpPr>
                <p:cNvPr id="43020" name="Rectangle 12"/>
                <p:cNvSpPr>
                  <a:spLocks noChangeArrowheads="1"/>
                </p:cNvSpPr>
                <p:nvPr/>
              </p:nvSpPr>
              <p:spPr bwMode="auto">
                <a:xfrm>
                  <a:off x="43" y="633"/>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ok-drubel ok-voon anok plok sprok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2b. at-drubel at-voon pippat rrat dat .</a:t>
                  </a:r>
                </a:p>
                <a:p>
                  <a:pPr algn="l" eaLnBrk="0" hangingPunct="0"/>
                  <a:endParaRPr lang="en-US" sz="3200">
                    <a:latin typeface="Times New Roman" pitchFamily="-111" charset="0"/>
                  </a:endParaRPr>
                </a:p>
              </p:txBody>
            </p:sp>
            <p:sp>
              <p:nvSpPr>
                <p:cNvPr id="43021" name="Rectangle 13"/>
                <p:cNvSpPr>
                  <a:spLocks noChangeArrowheads="1"/>
                </p:cNvSpPr>
                <p:nvPr/>
              </p:nvSpPr>
              <p:spPr bwMode="auto">
                <a:xfrm>
                  <a:off x="0" y="633"/>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3022" name="Group 14"/>
              <p:cNvGrpSpPr>
                <a:grpSpLocks/>
              </p:cNvGrpSpPr>
              <p:nvPr/>
            </p:nvGrpSpPr>
            <p:grpSpPr bwMode="auto">
              <a:xfrm>
                <a:off x="1599" y="633"/>
                <a:ext cx="1882" cy="633"/>
                <a:chOff x="1599" y="633"/>
                <a:chExt cx="1882" cy="633"/>
              </a:xfrm>
            </p:grpSpPr>
            <p:sp>
              <p:nvSpPr>
                <p:cNvPr id="43023" name="Rectangle 15"/>
                <p:cNvSpPr>
                  <a:spLocks noChangeArrowheads="1"/>
                </p:cNvSpPr>
                <p:nvPr/>
              </p:nvSpPr>
              <p:spPr bwMode="auto">
                <a:xfrm>
                  <a:off x="1642" y="633"/>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lalok brok anok plok 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8b. iat lat pippat rrat nnat .</a:t>
                  </a:r>
                </a:p>
                <a:p>
                  <a:pPr algn="l" eaLnBrk="0" hangingPunct="0"/>
                  <a:endParaRPr lang="en-US" sz="3200">
                    <a:latin typeface="Times New Roman" pitchFamily="-111" charset="0"/>
                  </a:endParaRPr>
                </a:p>
              </p:txBody>
            </p:sp>
            <p:sp>
              <p:nvSpPr>
                <p:cNvPr id="43024" name="Rectangle 16"/>
                <p:cNvSpPr>
                  <a:spLocks noChangeArrowheads="1"/>
                </p:cNvSpPr>
                <p:nvPr/>
              </p:nvSpPr>
              <p:spPr bwMode="auto">
                <a:xfrm>
                  <a:off x="1599" y="633"/>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3025" name="Group 17"/>
              <p:cNvGrpSpPr>
                <a:grpSpLocks/>
              </p:cNvGrpSpPr>
              <p:nvPr/>
            </p:nvGrpSpPr>
            <p:grpSpPr bwMode="auto">
              <a:xfrm>
                <a:off x="0" y="1266"/>
                <a:ext cx="1599" cy="518"/>
                <a:chOff x="0" y="1266"/>
                <a:chExt cx="1599" cy="518"/>
              </a:xfrm>
            </p:grpSpPr>
            <p:sp>
              <p:nvSpPr>
                <p:cNvPr id="43026" name="Rectangle 18"/>
                <p:cNvSpPr>
                  <a:spLocks noChangeArrowheads="1"/>
                </p:cNvSpPr>
                <p:nvPr/>
              </p:nvSpPr>
              <p:spPr bwMode="auto">
                <a:xfrm>
                  <a:off x="43" y="1266"/>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erok sprok izok hihok ghirok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3b. totat dat arrat vat hilat .</a:t>
                  </a:r>
                </a:p>
                <a:p>
                  <a:pPr algn="l" eaLnBrk="0" hangingPunct="0"/>
                  <a:endParaRPr lang="en-US" sz="3200">
                    <a:latin typeface="Times New Roman" pitchFamily="-111" charset="0"/>
                  </a:endParaRPr>
                </a:p>
              </p:txBody>
            </p:sp>
            <p:sp>
              <p:nvSpPr>
                <p:cNvPr id="43027" name="Rectangle 19"/>
                <p:cNvSpPr>
                  <a:spLocks noChangeArrowheads="1"/>
                </p:cNvSpPr>
                <p:nvPr/>
              </p:nvSpPr>
              <p:spPr bwMode="auto">
                <a:xfrm>
                  <a:off x="0" y="1266"/>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3028" name="Group 20"/>
              <p:cNvGrpSpPr>
                <a:grpSpLocks/>
              </p:cNvGrpSpPr>
              <p:nvPr/>
            </p:nvGrpSpPr>
            <p:grpSpPr bwMode="auto">
              <a:xfrm>
                <a:off x="1599" y="1266"/>
                <a:ext cx="1882" cy="518"/>
                <a:chOff x="1599" y="1266"/>
                <a:chExt cx="1882" cy="518"/>
              </a:xfrm>
            </p:grpSpPr>
            <p:sp>
              <p:nvSpPr>
                <p:cNvPr id="43029" name="Rectangle 21"/>
                <p:cNvSpPr>
                  <a:spLocks noChangeArrowheads="1"/>
                </p:cNvSpPr>
                <p:nvPr/>
              </p:nvSpPr>
              <p:spPr bwMode="auto">
                <a:xfrm>
                  <a:off x="1642" y="1266"/>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wiwok nok izok kantok ok-yurp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9b. totat nnat quat oloat at-yurp .</a:t>
                  </a:r>
                </a:p>
                <a:p>
                  <a:pPr algn="l" eaLnBrk="0" hangingPunct="0"/>
                  <a:endParaRPr lang="en-US" sz="3200">
                    <a:latin typeface="Times New Roman" pitchFamily="-111" charset="0"/>
                  </a:endParaRPr>
                </a:p>
              </p:txBody>
            </p:sp>
            <p:sp>
              <p:nvSpPr>
                <p:cNvPr id="43030" name="Rectangle 22"/>
                <p:cNvSpPr>
                  <a:spLocks noChangeArrowheads="1"/>
                </p:cNvSpPr>
                <p:nvPr/>
              </p:nvSpPr>
              <p:spPr bwMode="auto">
                <a:xfrm>
                  <a:off x="1599" y="1266"/>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3031" name="Group 23"/>
              <p:cNvGrpSpPr>
                <a:grpSpLocks/>
              </p:cNvGrpSpPr>
              <p:nvPr/>
            </p:nvGrpSpPr>
            <p:grpSpPr bwMode="auto">
              <a:xfrm>
                <a:off x="0" y="1784"/>
                <a:ext cx="1599" cy="518"/>
                <a:chOff x="0" y="1784"/>
                <a:chExt cx="1599" cy="518"/>
              </a:xfrm>
            </p:grpSpPr>
            <p:sp>
              <p:nvSpPr>
                <p:cNvPr id="43032" name="Rectangle 24"/>
                <p:cNvSpPr>
                  <a:spLocks noChangeArrowheads="1"/>
                </p:cNvSpPr>
                <p:nvPr/>
              </p:nvSpPr>
              <p:spPr bwMode="auto">
                <a:xfrm>
                  <a:off x="43" y="1784"/>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ok-voon anok drok brok jok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4b. at-voon krat pippat sat lat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endParaRPr lang="en-US" sz="3200">
                    <a:latin typeface="Times New Roman" pitchFamily="-111" charset="0"/>
                  </a:endParaRPr>
                </a:p>
              </p:txBody>
            </p:sp>
            <p:sp>
              <p:nvSpPr>
                <p:cNvPr id="43033" name="Rectangle 25"/>
                <p:cNvSpPr>
                  <a:spLocks noChangeArrowheads="1"/>
                </p:cNvSpPr>
                <p:nvPr/>
              </p:nvSpPr>
              <p:spPr bwMode="auto">
                <a:xfrm>
                  <a:off x="0" y="1784"/>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3034" name="Group 26"/>
              <p:cNvGrpSpPr>
                <a:grpSpLocks/>
              </p:cNvGrpSpPr>
              <p:nvPr/>
            </p:nvGrpSpPr>
            <p:grpSpPr bwMode="auto">
              <a:xfrm>
                <a:off x="1599" y="1784"/>
                <a:ext cx="1882" cy="518"/>
                <a:chOff x="1599" y="1784"/>
                <a:chExt cx="1882" cy="518"/>
              </a:xfrm>
            </p:grpSpPr>
            <p:sp>
              <p:nvSpPr>
                <p:cNvPr id="43035" name="Rectangle 27"/>
                <p:cNvSpPr>
                  <a:spLocks noChangeArrowheads="1"/>
                </p:cNvSpPr>
                <p:nvPr/>
              </p:nvSpPr>
              <p:spPr bwMode="auto">
                <a:xfrm>
                  <a:off x="1642" y="1784"/>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lalok mok nok yorok ghirok clok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10b. wat nnat gat mat bat hilat .</a:t>
                  </a:r>
                </a:p>
                <a:p>
                  <a:pPr algn="l" eaLnBrk="0" hangingPunct="0"/>
                  <a:endParaRPr lang="en-US" sz="3200">
                    <a:latin typeface="Times New Roman" pitchFamily="-111" charset="0"/>
                  </a:endParaRPr>
                </a:p>
              </p:txBody>
            </p:sp>
            <p:sp>
              <p:nvSpPr>
                <p:cNvPr id="43036" name="Rectangle 28"/>
                <p:cNvSpPr>
                  <a:spLocks noChangeArrowheads="1"/>
                </p:cNvSpPr>
                <p:nvPr/>
              </p:nvSpPr>
              <p:spPr bwMode="auto">
                <a:xfrm>
                  <a:off x="1599" y="1784"/>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3037" name="Group 29"/>
              <p:cNvGrpSpPr>
                <a:grpSpLocks/>
              </p:cNvGrpSpPr>
              <p:nvPr/>
            </p:nvGrpSpPr>
            <p:grpSpPr bwMode="auto">
              <a:xfrm>
                <a:off x="0" y="2302"/>
                <a:ext cx="1599" cy="518"/>
                <a:chOff x="0" y="2302"/>
                <a:chExt cx="1599" cy="518"/>
              </a:xfrm>
            </p:grpSpPr>
            <p:sp>
              <p:nvSpPr>
                <p:cNvPr id="43038" name="Rectangle 30"/>
                <p:cNvSpPr>
                  <a:spLocks noChangeArrowheads="1"/>
                </p:cNvSpPr>
                <p:nvPr/>
              </p:nvSpPr>
              <p:spPr bwMode="auto">
                <a:xfrm>
                  <a:off x="43" y="2302"/>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wiwok farok izok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5b. totat jjat quat cat .</a:t>
                  </a:r>
                </a:p>
                <a:p>
                  <a:pPr algn="l" eaLnBrk="0" hangingPunct="0"/>
                  <a:endParaRPr lang="en-US" sz="3200">
                    <a:latin typeface="Times New Roman" pitchFamily="-111" charset="0"/>
                  </a:endParaRPr>
                </a:p>
              </p:txBody>
            </p:sp>
            <p:sp>
              <p:nvSpPr>
                <p:cNvPr id="43039" name="Rectangle 31"/>
                <p:cNvSpPr>
                  <a:spLocks noChangeArrowheads="1"/>
                </p:cNvSpPr>
                <p:nvPr/>
              </p:nvSpPr>
              <p:spPr bwMode="auto">
                <a:xfrm>
                  <a:off x="0" y="2302"/>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3040" name="Group 32"/>
              <p:cNvGrpSpPr>
                <a:grpSpLocks/>
              </p:cNvGrpSpPr>
              <p:nvPr/>
            </p:nvGrpSpPr>
            <p:grpSpPr bwMode="auto">
              <a:xfrm>
                <a:off x="1599" y="2302"/>
                <a:ext cx="1882" cy="518"/>
                <a:chOff x="1599" y="2302"/>
                <a:chExt cx="1882" cy="518"/>
              </a:xfrm>
            </p:grpSpPr>
            <p:sp>
              <p:nvSpPr>
                <p:cNvPr id="43041" name="Rectangle 33"/>
                <p:cNvSpPr>
                  <a:spLocks noChangeArrowheads="1"/>
                </p:cNvSpPr>
                <p:nvPr/>
              </p:nvSpPr>
              <p:spPr bwMode="auto">
                <a:xfrm>
                  <a:off x="1642" y="2302"/>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lalok nok crrrok hihok yorok zanzanok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11b. wat nnat arrat mat zanzanat .</a:t>
                  </a:r>
                </a:p>
                <a:p>
                  <a:pPr algn="l" eaLnBrk="0" hangingPunct="0"/>
                  <a:endParaRPr lang="en-US" sz="3200">
                    <a:latin typeface="Times New Roman" pitchFamily="-111" charset="0"/>
                  </a:endParaRPr>
                </a:p>
              </p:txBody>
            </p:sp>
            <p:sp>
              <p:nvSpPr>
                <p:cNvPr id="43042" name="Rectangle 34"/>
                <p:cNvSpPr>
                  <a:spLocks noChangeArrowheads="1"/>
                </p:cNvSpPr>
                <p:nvPr/>
              </p:nvSpPr>
              <p:spPr bwMode="auto">
                <a:xfrm>
                  <a:off x="1599" y="2302"/>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3043" name="Group 35"/>
              <p:cNvGrpSpPr>
                <a:grpSpLocks/>
              </p:cNvGrpSpPr>
              <p:nvPr/>
            </p:nvGrpSpPr>
            <p:grpSpPr bwMode="auto">
              <a:xfrm>
                <a:off x="0" y="2820"/>
                <a:ext cx="1599" cy="518"/>
                <a:chOff x="0" y="2820"/>
                <a:chExt cx="1599" cy="518"/>
              </a:xfrm>
            </p:grpSpPr>
            <p:sp>
              <p:nvSpPr>
                <p:cNvPr id="43044" name="Rectangle 36"/>
                <p:cNvSpPr>
                  <a:spLocks noChangeArrowheads="1"/>
                </p:cNvSpPr>
                <p:nvPr/>
              </p:nvSpPr>
              <p:spPr bwMode="auto">
                <a:xfrm>
                  <a:off x="43" y="2820"/>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lalok sprok izok jok stok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6b. wat dat krat quat cat .</a:t>
                  </a:r>
                </a:p>
                <a:p>
                  <a:pPr algn="l" eaLnBrk="0" hangingPunct="0"/>
                  <a:endParaRPr lang="en-US" sz="3200">
                    <a:latin typeface="Times New Roman" pitchFamily="-111" charset="0"/>
                  </a:endParaRPr>
                </a:p>
              </p:txBody>
            </p:sp>
            <p:sp>
              <p:nvSpPr>
                <p:cNvPr id="43045" name="Rectangle 37"/>
                <p:cNvSpPr>
                  <a:spLocks noChangeArrowheads="1"/>
                </p:cNvSpPr>
                <p:nvPr/>
              </p:nvSpPr>
              <p:spPr bwMode="auto">
                <a:xfrm>
                  <a:off x="0" y="2820"/>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43046" name="Group 38"/>
              <p:cNvGrpSpPr>
                <a:grpSpLocks/>
              </p:cNvGrpSpPr>
              <p:nvPr/>
            </p:nvGrpSpPr>
            <p:grpSpPr bwMode="auto">
              <a:xfrm>
                <a:off x="1599" y="2820"/>
                <a:ext cx="1882" cy="518"/>
                <a:chOff x="1599" y="2820"/>
                <a:chExt cx="1882" cy="518"/>
              </a:xfrm>
            </p:grpSpPr>
            <p:sp>
              <p:nvSpPr>
                <p:cNvPr id="43047" name="Rectangle 39"/>
                <p:cNvSpPr>
                  <a:spLocks noChangeArrowheads="1"/>
                </p:cNvSpPr>
                <p:nvPr/>
              </p:nvSpPr>
              <p:spPr bwMode="auto">
                <a:xfrm>
                  <a:off x="1642" y="2820"/>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lalok rarok nok izok hihok mok .</a:t>
                  </a:r>
                </a:p>
                <a:p>
                  <a:pPr algn="l" eaLnBrk="0" hangingPunct="0"/>
                  <a:endParaRPr lang="en-US" sz="1600">
                    <a:latin typeface="Times New Roman" pitchFamily="-111" charset="0"/>
                    <a:ea typeface="Times New Roman" pitchFamily="-111" charset="0"/>
                    <a:cs typeface="Times New Roman" pitchFamily="-111" charset="0"/>
                  </a:endParaRPr>
                </a:p>
                <a:p>
                  <a:pPr algn="l" eaLnBrk="0" hangingPunct="0"/>
                  <a:r>
                    <a:rPr lang="en-US" sz="1600">
                      <a:latin typeface="Times New Roman" pitchFamily="-111" charset="0"/>
                      <a:ea typeface="Times New Roman" pitchFamily="-111" charset="0"/>
                      <a:cs typeface="Times New Roman" pitchFamily="-111" charset="0"/>
                    </a:rPr>
                    <a:t>12b. wat nnat forat arrat vat gat .</a:t>
                  </a:r>
                </a:p>
                <a:p>
                  <a:pPr algn="l" eaLnBrk="0" hangingPunct="0"/>
                  <a:endParaRPr lang="en-US" sz="3200">
                    <a:latin typeface="Times New Roman" pitchFamily="-111" charset="0"/>
                  </a:endParaRPr>
                </a:p>
              </p:txBody>
            </p:sp>
            <p:sp>
              <p:nvSpPr>
                <p:cNvPr id="43048" name="Rectangle 40"/>
                <p:cNvSpPr>
                  <a:spLocks noChangeArrowheads="1"/>
                </p:cNvSpPr>
                <p:nvPr/>
              </p:nvSpPr>
              <p:spPr bwMode="auto">
                <a:xfrm>
                  <a:off x="1599" y="2820"/>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43049" name="Rectangle 41"/>
            <p:cNvSpPr>
              <a:spLocks noChangeArrowheads="1"/>
            </p:cNvSpPr>
            <p:nvPr/>
          </p:nvSpPr>
          <p:spPr bwMode="auto">
            <a:xfrm>
              <a:off x="-3" y="-3"/>
              <a:ext cx="3487" cy="3344"/>
            </a:xfrm>
            <a:prstGeom prst="rect">
              <a:avLst/>
            </a:prstGeom>
            <a:noFill/>
            <a:ln w="9525">
              <a:solidFill>
                <a:srgbClr val="A0A0A0"/>
              </a:solidFill>
              <a:miter lim="800000"/>
              <a:headEnd/>
              <a:tailEnd/>
            </a:ln>
            <a:effectLst/>
          </p:spPr>
          <p:txBody>
            <a:bodyPr wrap="none" anchor="ctr">
              <a:prstTxWarp prst="textNoShape">
                <a:avLst/>
              </a:prstTxWarp>
              <a:spAutoFit/>
            </a:bodyPr>
            <a:lstStyle/>
            <a:p>
              <a:endParaRPr lang="en-US"/>
            </a:p>
          </p:txBody>
        </p:sp>
      </p:grpSp>
      <p:sp>
        <p:nvSpPr>
          <p:cNvPr id="43051" name="Line 43"/>
          <p:cNvSpPr>
            <a:spLocks noChangeShapeType="1"/>
          </p:cNvSpPr>
          <p:nvPr/>
        </p:nvSpPr>
        <p:spPr bwMode="auto">
          <a:xfrm flipH="1">
            <a:off x="1447800" y="5181600"/>
            <a:ext cx="152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52" name="Line 44"/>
          <p:cNvSpPr>
            <a:spLocks noChangeShapeType="1"/>
          </p:cNvSpPr>
          <p:nvPr/>
        </p:nvSpPr>
        <p:spPr bwMode="auto">
          <a:xfrm flipH="1">
            <a:off x="5257800" y="18288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53" name="Line 45"/>
          <p:cNvSpPr>
            <a:spLocks noChangeShapeType="1"/>
          </p:cNvSpPr>
          <p:nvPr/>
        </p:nvSpPr>
        <p:spPr bwMode="auto">
          <a:xfrm flipH="1">
            <a:off x="1752600" y="3657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54" name="Line 46"/>
          <p:cNvSpPr>
            <a:spLocks noChangeShapeType="1"/>
          </p:cNvSpPr>
          <p:nvPr/>
        </p:nvSpPr>
        <p:spPr bwMode="auto">
          <a:xfrm flipH="1">
            <a:off x="5715000" y="5181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55" name="Line 47"/>
          <p:cNvSpPr>
            <a:spLocks noChangeShapeType="1"/>
          </p:cNvSpPr>
          <p:nvPr/>
        </p:nvSpPr>
        <p:spPr bwMode="auto">
          <a:xfrm flipH="1">
            <a:off x="6172200" y="5943600"/>
            <a:ext cx="533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56" name="Line 48"/>
          <p:cNvSpPr>
            <a:spLocks noChangeShapeType="1"/>
          </p:cNvSpPr>
          <p:nvPr/>
        </p:nvSpPr>
        <p:spPr bwMode="auto">
          <a:xfrm>
            <a:off x="4953000" y="4419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57" name="Line 49"/>
          <p:cNvSpPr>
            <a:spLocks noChangeShapeType="1"/>
          </p:cNvSpPr>
          <p:nvPr/>
        </p:nvSpPr>
        <p:spPr bwMode="auto">
          <a:xfrm flipH="1">
            <a:off x="5334000" y="4419600"/>
            <a:ext cx="4572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58" name="Line 50"/>
          <p:cNvSpPr>
            <a:spLocks noChangeShapeType="1"/>
          </p:cNvSpPr>
          <p:nvPr/>
        </p:nvSpPr>
        <p:spPr bwMode="auto">
          <a:xfrm>
            <a:off x="5410200" y="4419600"/>
            <a:ext cx="3048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59" name="Line 51"/>
          <p:cNvSpPr>
            <a:spLocks noChangeShapeType="1"/>
          </p:cNvSpPr>
          <p:nvPr/>
        </p:nvSpPr>
        <p:spPr bwMode="auto">
          <a:xfrm flipH="1">
            <a:off x="6705600" y="4419600"/>
            <a:ext cx="762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60" name="Line 52"/>
          <p:cNvSpPr>
            <a:spLocks noChangeShapeType="1"/>
          </p:cNvSpPr>
          <p:nvPr/>
        </p:nvSpPr>
        <p:spPr bwMode="auto">
          <a:xfrm flipH="1">
            <a:off x="6019800" y="4419600"/>
            <a:ext cx="228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61" name="Line 53"/>
          <p:cNvSpPr>
            <a:spLocks noChangeShapeType="1"/>
          </p:cNvSpPr>
          <p:nvPr/>
        </p:nvSpPr>
        <p:spPr bwMode="auto">
          <a:xfrm flipV="1">
            <a:off x="6324600" y="4419600"/>
            <a:ext cx="914400" cy="304800"/>
          </a:xfrm>
          <a:prstGeom prst="line">
            <a:avLst/>
          </a:prstGeom>
          <a:noFill/>
          <a:ln w="12700">
            <a:solidFill>
              <a:schemeClr val="tx1"/>
            </a:solidFill>
            <a:round/>
            <a:headEnd/>
            <a:tailEnd/>
          </a:ln>
          <a:effectLst/>
        </p:spPr>
        <p:txBody>
          <a:bodyPr>
            <a:prstTxWarp prst="textNoShape">
              <a:avLst/>
            </a:prstTxWarp>
          </a:bodyPr>
          <a:lstStyle/>
          <a:p>
            <a:endParaRPr lang="en-US"/>
          </a:p>
        </p:txBody>
      </p:sp>
      <p:sp>
        <p:nvSpPr>
          <p:cNvPr id="43062" name="Line 54"/>
          <p:cNvSpPr>
            <a:spLocks noChangeShapeType="1"/>
          </p:cNvSpPr>
          <p:nvPr/>
        </p:nvSpPr>
        <p:spPr bwMode="auto">
          <a:xfrm>
            <a:off x="4953000" y="5181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63" name="Line 55"/>
          <p:cNvSpPr>
            <a:spLocks noChangeShapeType="1"/>
          </p:cNvSpPr>
          <p:nvPr/>
        </p:nvSpPr>
        <p:spPr bwMode="auto">
          <a:xfrm>
            <a:off x="4876800" y="18288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64" name="Line 56"/>
          <p:cNvSpPr>
            <a:spLocks noChangeShapeType="1"/>
          </p:cNvSpPr>
          <p:nvPr/>
        </p:nvSpPr>
        <p:spPr bwMode="auto">
          <a:xfrm>
            <a:off x="1066800" y="5943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65" name="Line 57"/>
          <p:cNvSpPr>
            <a:spLocks noChangeShapeType="1"/>
          </p:cNvSpPr>
          <p:nvPr/>
        </p:nvSpPr>
        <p:spPr bwMode="auto">
          <a:xfrm>
            <a:off x="4953000" y="59436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66" name="Line 58"/>
          <p:cNvSpPr>
            <a:spLocks noChangeShapeType="1"/>
          </p:cNvSpPr>
          <p:nvPr/>
        </p:nvSpPr>
        <p:spPr bwMode="auto">
          <a:xfrm flipH="1">
            <a:off x="6858000" y="5943600"/>
            <a:ext cx="3048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67" name="Line 59"/>
          <p:cNvSpPr>
            <a:spLocks noChangeShapeType="1"/>
          </p:cNvSpPr>
          <p:nvPr/>
        </p:nvSpPr>
        <p:spPr bwMode="auto">
          <a:xfrm flipH="1">
            <a:off x="5334000" y="5943600"/>
            <a:ext cx="5334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68" name="Line 60"/>
          <p:cNvSpPr>
            <a:spLocks noChangeShapeType="1"/>
          </p:cNvSpPr>
          <p:nvPr/>
        </p:nvSpPr>
        <p:spPr bwMode="auto">
          <a:xfrm flipH="1">
            <a:off x="6248400" y="5181600"/>
            <a:ext cx="6096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69" name="Line 61"/>
          <p:cNvSpPr>
            <a:spLocks noChangeShapeType="1"/>
          </p:cNvSpPr>
          <p:nvPr/>
        </p:nvSpPr>
        <p:spPr bwMode="auto">
          <a:xfrm flipH="1">
            <a:off x="5334000" y="5181600"/>
            <a:ext cx="7620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70" name="Line 62"/>
          <p:cNvSpPr>
            <a:spLocks noChangeShapeType="1"/>
          </p:cNvSpPr>
          <p:nvPr/>
        </p:nvSpPr>
        <p:spPr bwMode="auto">
          <a:xfrm flipH="1">
            <a:off x="6324600" y="2743200"/>
            <a:ext cx="2286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3071" name="Line 63"/>
          <p:cNvSpPr>
            <a:spLocks noChangeShapeType="1"/>
          </p:cNvSpPr>
          <p:nvPr/>
        </p:nvSpPr>
        <p:spPr bwMode="auto">
          <a:xfrm flipH="1">
            <a:off x="6781800" y="5181600"/>
            <a:ext cx="609600" cy="304800"/>
          </a:xfrm>
          <a:prstGeom prst="line">
            <a:avLst/>
          </a:prstGeom>
          <a:noFill/>
          <a:ln w="12700">
            <a:solidFill>
              <a:schemeClr val="tx1"/>
            </a:solidFill>
            <a:round/>
            <a:headEnd/>
            <a:tailEnd/>
          </a:ln>
          <a:effectLst/>
        </p:spPr>
        <p:txBody>
          <a:bodyPr>
            <a:prstTxWarp prst="textNoShape">
              <a:avLst/>
            </a:prstTxWarp>
          </a:bodyPr>
          <a:lstStyle/>
          <a:p>
            <a:endParaRPr lang="en-US"/>
          </a:p>
        </p:txBody>
      </p:sp>
      <p:sp>
        <p:nvSpPr>
          <p:cNvPr id="43073" name="Line 65"/>
          <p:cNvSpPr>
            <a:spLocks noChangeShapeType="1"/>
          </p:cNvSpPr>
          <p:nvPr/>
        </p:nvSpPr>
        <p:spPr bwMode="auto">
          <a:xfrm flipH="1">
            <a:off x="5638800" y="5181600"/>
            <a:ext cx="152400" cy="15240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43074" name="Line 66"/>
          <p:cNvSpPr>
            <a:spLocks noChangeShapeType="1"/>
          </p:cNvSpPr>
          <p:nvPr/>
        </p:nvSpPr>
        <p:spPr bwMode="auto">
          <a:xfrm>
            <a:off x="5486400" y="5334000"/>
            <a:ext cx="304800" cy="0"/>
          </a:xfrm>
          <a:prstGeom prst="line">
            <a:avLst/>
          </a:prstGeom>
          <a:noFill/>
          <a:ln w="38100">
            <a:solidFill>
              <a:schemeClr val="tx1"/>
            </a:solidFill>
            <a:round/>
            <a:headEnd/>
            <a:tailEnd/>
          </a:ln>
          <a:effectLst/>
        </p:spPr>
        <p:txBody>
          <a:bodyPr>
            <a:prstTxWarp prst="textNoShape">
              <a:avLst/>
            </a:prstTxWarp>
          </a:bodyPr>
          <a:lstStyle/>
          <a:p>
            <a:endParaRPr lang="en-US"/>
          </a:p>
        </p:txBody>
      </p:sp>
      <p:sp>
        <p:nvSpPr>
          <p:cNvPr id="43075" name="Text Box 67"/>
          <p:cNvSpPr txBox="1">
            <a:spLocks noChangeArrowheads="1"/>
          </p:cNvSpPr>
          <p:nvPr/>
        </p:nvSpPr>
        <p:spPr bwMode="auto">
          <a:xfrm>
            <a:off x="7527925" y="5065713"/>
            <a:ext cx="844550" cy="641350"/>
          </a:xfrm>
          <a:prstGeom prst="rect">
            <a:avLst/>
          </a:prstGeom>
          <a:noFill/>
          <a:ln w="9525">
            <a:noFill/>
            <a:miter lim="800000"/>
            <a:headEnd/>
            <a:tailEnd/>
          </a:ln>
          <a:effectLst/>
        </p:spPr>
        <p:txBody>
          <a:bodyPr wrap="none">
            <a:prstTxWarp prst="textNoShape">
              <a:avLst/>
            </a:prstTxWarp>
            <a:spAutoFit/>
          </a:bodyPr>
          <a:lstStyle/>
          <a:p>
            <a:pPr algn="l"/>
            <a:r>
              <a:rPr lang="en-US"/>
              <a:t>zero</a:t>
            </a:r>
          </a:p>
          <a:p>
            <a:pPr algn="l"/>
            <a:r>
              <a:rPr lang="en-US"/>
              <a:t>fertility</a:t>
            </a:r>
          </a:p>
        </p:txBody>
      </p:sp>
      <p:sp>
        <p:nvSpPr>
          <p:cNvPr id="43076" name="Line 68"/>
          <p:cNvSpPr>
            <a:spLocks noChangeShapeType="1"/>
          </p:cNvSpPr>
          <p:nvPr/>
        </p:nvSpPr>
        <p:spPr bwMode="auto">
          <a:xfrm flipH="1">
            <a:off x="2590800" y="3657600"/>
            <a:ext cx="30480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89" name="Rectangle 45"/>
          <p:cNvSpPr>
            <a:spLocks noChangeArrowheads="1"/>
          </p:cNvSpPr>
          <p:nvPr/>
        </p:nvSpPr>
        <p:spPr bwMode="auto">
          <a:xfrm>
            <a:off x="4953000" y="1295400"/>
            <a:ext cx="3962400"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1788" name="Rectangle 44"/>
          <p:cNvSpPr>
            <a:spLocks noChangeArrowheads="1"/>
          </p:cNvSpPr>
          <p:nvPr/>
        </p:nvSpPr>
        <p:spPr bwMode="auto">
          <a:xfrm>
            <a:off x="152400" y="1295400"/>
            <a:ext cx="4473575" cy="381000"/>
          </a:xfrm>
          <a:prstGeom prst="rect">
            <a:avLst/>
          </a:prstGeom>
          <a:solidFill>
            <a:schemeClr val="accent1"/>
          </a:solidFill>
          <a:ln w="9525">
            <a:noFill/>
            <a:miter lim="800000"/>
            <a:headEnd/>
            <a:tailEnd/>
          </a:ln>
          <a:effectLst/>
        </p:spPr>
        <p:txBody>
          <a:bodyPr wrap="none" anchor="ctr">
            <a:prstTxWarp prst="textNoShape">
              <a:avLst/>
            </a:prstTxWarp>
          </a:bodyPr>
          <a:lstStyle/>
          <a:p>
            <a:endParaRPr lang="en-US"/>
          </a:p>
        </p:txBody>
      </p:sp>
      <p:sp>
        <p:nvSpPr>
          <p:cNvPr id="31787" name="Text Box 43"/>
          <p:cNvSpPr txBox="1">
            <a:spLocks noChangeArrowheads="1"/>
          </p:cNvSpPr>
          <p:nvPr/>
        </p:nvSpPr>
        <p:spPr bwMode="auto">
          <a:xfrm>
            <a:off x="117475" y="1289050"/>
            <a:ext cx="8901113" cy="336550"/>
          </a:xfrm>
          <a:prstGeom prst="rect">
            <a:avLst/>
          </a:prstGeom>
          <a:noFill/>
          <a:ln w="9525">
            <a:noFill/>
            <a:miter lim="800000"/>
            <a:headEnd/>
            <a:tailEnd/>
          </a:ln>
          <a:effectLst/>
        </p:spPr>
        <p:txBody>
          <a:bodyPr wrap="none">
            <a:prstTxWarp prst="textNoShape">
              <a:avLst/>
            </a:prstTxWarp>
            <a:spAutoFit/>
          </a:bodyPr>
          <a:lstStyle/>
          <a:p>
            <a:pPr algn="l"/>
            <a:r>
              <a:rPr lang="en-US" sz="1600" b="1"/>
              <a:t>Clients do not sell pharmaceuticals in Europe =&gt; Clientes no venden medicinas en Europa</a:t>
            </a:r>
          </a:p>
        </p:txBody>
      </p:sp>
      <p:sp>
        <p:nvSpPr>
          <p:cNvPr id="31746" name="Rectangle 2"/>
          <p:cNvSpPr>
            <a:spLocks noGrp="1" noChangeArrowheads="1"/>
          </p:cNvSpPr>
          <p:nvPr>
            <p:ph type="title"/>
          </p:nvPr>
        </p:nvSpPr>
        <p:spPr>
          <a:xfrm>
            <a:off x="228600" y="95250"/>
            <a:ext cx="8458200" cy="838200"/>
          </a:xfrm>
        </p:spPr>
        <p:txBody>
          <a:bodyPr/>
          <a:lstStyle/>
          <a:p>
            <a:r>
              <a:rPr lang="en-US" sz="4000">
                <a:solidFill>
                  <a:schemeClr val="tx1"/>
                </a:solidFill>
              </a:rPr>
              <a:t>It’s Really Spanish/English</a:t>
            </a:r>
          </a:p>
        </p:txBody>
      </p:sp>
      <p:grpSp>
        <p:nvGrpSpPr>
          <p:cNvPr id="31747" name="Group 3"/>
          <p:cNvGrpSpPr>
            <a:grpSpLocks/>
          </p:cNvGrpSpPr>
          <p:nvPr/>
        </p:nvGrpSpPr>
        <p:grpSpPr bwMode="auto">
          <a:xfrm>
            <a:off x="65088" y="1889125"/>
            <a:ext cx="8955087" cy="4689475"/>
            <a:chOff x="-3" y="-3"/>
            <a:chExt cx="3487" cy="3804"/>
          </a:xfrm>
        </p:grpSpPr>
        <p:grpSp>
          <p:nvGrpSpPr>
            <p:cNvPr id="31748" name="Group 4"/>
            <p:cNvGrpSpPr>
              <a:grpSpLocks/>
            </p:cNvGrpSpPr>
            <p:nvPr/>
          </p:nvGrpSpPr>
          <p:grpSpPr bwMode="auto">
            <a:xfrm>
              <a:off x="0" y="0"/>
              <a:ext cx="3481" cy="3798"/>
              <a:chOff x="0" y="0"/>
              <a:chExt cx="3481" cy="3798"/>
            </a:xfrm>
          </p:grpSpPr>
          <p:grpSp>
            <p:nvGrpSpPr>
              <p:cNvPr id="31749" name="Group 5"/>
              <p:cNvGrpSpPr>
                <a:grpSpLocks/>
              </p:cNvGrpSpPr>
              <p:nvPr/>
            </p:nvGrpSpPr>
            <p:grpSpPr bwMode="auto">
              <a:xfrm>
                <a:off x="0" y="0"/>
                <a:ext cx="1599" cy="633"/>
                <a:chOff x="0" y="0"/>
                <a:chExt cx="1599" cy="633"/>
              </a:xfrm>
            </p:grpSpPr>
            <p:sp>
              <p:nvSpPr>
                <p:cNvPr id="31750" name="Rectangle 6"/>
                <p:cNvSpPr>
                  <a:spLocks noChangeArrowheads="1"/>
                </p:cNvSpPr>
                <p:nvPr/>
              </p:nvSpPr>
              <p:spPr bwMode="auto">
                <a:xfrm>
                  <a:off x="43" y="0"/>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1a. Garcia and associates .</a:t>
                  </a:r>
                </a:p>
                <a:p>
                  <a:pPr algn="l" eaLnBrk="0" hangingPunct="0"/>
                  <a:r>
                    <a:rPr lang="en-US" sz="1600">
                      <a:latin typeface="Times New Roman" pitchFamily="-111" charset="0"/>
                      <a:ea typeface="Times New Roman" pitchFamily="-111" charset="0"/>
                      <a:cs typeface="Times New Roman" pitchFamily="-111" charset="0"/>
                    </a:rPr>
                    <a:t>1b. Garcia y asociados .</a:t>
                  </a:r>
                </a:p>
                <a:p>
                  <a:pPr algn="l" eaLnBrk="0" hangingPunct="0"/>
                  <a:endParaRPr lang="en-US" sz="3200">
                    <a:latin typeface="Times New Roman" pitchFamily="-111" charset="0"/>
                  </a:endParaRPr>
                </a:p>
              </p:txBody>
            </p:sp>
            <p:sp>
              <p:nvSpPr>
                <p:cNvPr id="31751" name="Rectangle 7"/>
                <p:cNvSpPr>
                  <a:spLocks noChangeArrowheads="1"/>
                </p:cNvSpPr>
                <p:nvPr/>
              </p:nvSpPr>
              <p:spPr bwMode="auto">
                <a:xfrm>
                  <a:off x="0" y="0"/>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1752" name="Group 8"/>
              <p:cNvGrpSpPr>
                <a:grpSpLocks/>
              </p:cNvGrpSpPr>
              <p:nvPr/>
            </p:nvGrpSpPr>
            <p:grpSpPr bwMode="auto">
              <a:xfrm>
                <a:off x="1599" y="0"/>
                <a:ext cx="1882" cy="633"/>
                <a:chOff x="1599" y="0"/>
                <a:chExt cx="1882" cy="633"/>
              </a:xfrm>
            </p:grpSpPr>
            <p:sp>
              <p:nvSpPr>
                <p:cNvPr id="31753" name="Rectangle 9"/>
                <p:cNvSpPr>
                  <a:spLocks noChangeArrowheads="1"/>
                </p:cNvSpPr>
                <p:nvPr/>
              </p:nvSpPr>
              <p:spPr bwMode="auto">
                <a:xfrm>
                  <a:off x="1642" y="0"/>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7a. the clients and the associates are enemies .</a:t>
                  </a:r>
                </a:p>
                <a:p>
                  <a:pPr algn="l" eaLnBrk="0" hangingPunct="0"/>
                  <a:r>
                    <a:rPr lang="en-US" sz="1600">
                      <a:latin typeface="Times New Roman" pitchFamily="-111" charset="0"/>
                      <a:ea typeface="Times New Roman" pitchFamily="-111" charset="0"/>
                      <a:cs typeface="Times New Roman" pitchFamily="-111" charset="0"/>
                    </a:rPr>
                    <a:t>7b. los clients y los asociados son enemigos .</a:t>
                  </a:r>
                </a:p>
                <a:p>
                  <a:pPr algn="l" eaLnBrk="0" hangingPunct="0"/>
                  <a:endParaRPr lang="en-US" sz="3200">
                    <a:latin typeface="Times New Roman" pitchFamily="-111" charset="0"/>
                  </a:endParaRPr>
                </a:p>
              </p:txBody>
            </p:sp>
            <p:sp>
              <p:nvSpPr>
                <p:cNvPr id="31754" name="Rectangle 10"/>
                <p:cNvSpPr>
                  <a:spLocks noChangeArrowheads="1"/>
                </p:cNvSpPr>
                <p:nvPr/>
              </p:nvSpPr>
              <p:spPr bwMode="auto">
                <a:xfrm>
                  <a:off x="1599" y="0"/>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1755" name="Group 11"/>
              <p:cNvGrpSpPr>
                <a:grpSpLocks/>
              </p:cNvGrpSpPr>
              <p:nvPr/>
            </p:nvGrpSpPr>
            <p:grpSpPr bwMode="auto">
              <a:xfrm>
                <a:off x="0" y="633"/>
                <a:ext cx="1599" cy="748"/>
                <a:chOff x="0" y="633"/>
                <a:chExt cx="1599" cy="748"/>
              </a:xfrm>
            </p:grpSpPr>
            <p:sp>
              <p:nvSpPr>
                <p:cNvPr id="31756" name="Rectangle 12"/>
                <p:cNvSpPr>
                  <a:spLocks noChangeArrowheads="1"/>
                </p:cNvSpPr>
                <p:nvPr/>
              </p:nvSpPr>
              <p:spPr bwMode="auto">
                <a:xfrm>
                  <a:off x="43" y="633"/>
                  <a:ext cx="1513" cy="74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2a. Carlos Garcia has three associates .</a:t>
                  </a:r>
                </a:p>
                <a:p>
                  <a:pPr algn="l" eaLnBrk="0" hangingPunct="0"/>
                  <a:r>
                    <a:rPr lang="en-US" sz="1600">
                      <a:latin typeface="Times New Roman" pitchFamily="-111" charset="0"/>
                      <a:ea typeface="Times New Roman" pitchFamily="-111" charset="0"/>
                      <a:cs typeface="Times New Roman" pitchFamily="-111" charset="0"/>
                    </a:rPr>
                    <a:t>2b. Carlos Garcia tiene tres asociados .</a:t>
                  </a:r>
                </a:p>
                <a:p>
                  <a:pPr algn="l" eaLnBrk="0" hangingPunct="0"/>
                  <a:endParaRPr lang="en-US" sz="3200">
                    <a:latin typeface="Times New Roman" pitchFamily="-111" charset="0"/>
                  </a:endParaRPr>
                </a:p>
              </p:txBody>
            </p:sp>
            <p:sp>
              <p:nvSpPr>
                <p:cNvPr id="31757" name="Rectangle 13"/>
                <p:cNvSpPr>
                  <a:spLocks noChangeArrowheads="1"/>
                </p:cNvSpPr>
                <p:nvPr/>
              </p:nvSpPr>
              <p:spPr bwMode="auto">
                <a:xfrm>
                  <a:off x="0" y="633"/>
                  <a:ext cx="1599" cy="74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1758" name="Group 14"/>
              <p:cNvGrpSpPr>
                <a:grpSpLocks/>
              </p:cNvGrpSpPr>
              <p:nvPr/>
            </p:nvGrpSpPr>
            <p:grpSpPr bwMode="auto">
              <a:xfrm>
                <a:off x="1599" y="633"/>
                <a:ext cx="1882" cy="748"/>
                <a:chOff x="1599" y="633"/>
                <a:chExt cx="1882" cy="748"/>
              </a:xfrm>
            </p:grpSpPr>
            <p:sp>
              <p:nvSpPr>
                <p:cNvPr id="31759" name="Rectangle 15"/>
                <p:cNvSpPr>
                  <a:spLocks noChangeArrowheads="1"/>
                </p:cNvSpPr>
                <p:nvPr/>
              </p:nvSpPr>
              <p:spPr bwMode="auto">
                <a:xfrm>
                  <a:off x="1642" y="633"/>
                  <a:ext cx="1796" cy="74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8a. the company has three groups .</a:t>
                  </a:r>
                </a:p>
                <a:p>
                  <a:pPr algn="l" eaLnBrk="0" hangingPunct="0"/>
                  <a:r>
                    <a:rPr lang="en-US" sz="1600">
                      <a:latin typeface="Times New Roman" pitchFamily="-111" charset="0"/>
                      <a:ea typeface="Times New Roman" pitchFamily="-111" charset="0"/>
                      <a:cs typeface="Times New Roman" pitchFamily="-111" charset="0"/>
                    </a:rPr>
                    <a:t>8b. la empresa tiene tres grupos .</a:t>
                  </a:r>
                </a:p>
                <a:p>
                  <a:pPr algn="l" eaLnBrk="0" hangingPunct="0"/>
                  <a:endParaRPr lang="en-US" sz="3200">
                    <a:latin typeface="Times New Roman" pitchFamily="-111" charset="0"/>
                  </a:endParaRPr>
                </a:p>
              </p:txBody>
            </p:sp>
            <p:sp>
              <p:nvSpPr>
                <p:cNvPr id="31760" name="Rectangle 16"/>
                <p:cNvSpPr>
                  <a:spLocks noChangeArrowheads="1"/>
                </p:cNvSpPr>
                <p:nvPr/>
              </p:nvSpPr>
              <p:spPr bwMode="auto">
                <a:xfrm>
                  <a:off x="1599" y="633"/>
                  <a:ext cx="1882" cy="74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1761" name="Group 17"/>
              <p:cNvGrpSpPr>
                <a:grpSpLocks/>
              </p:cNvGrpSpPr>
              <p:nvPr/>
            </p:nvGrpSpPr>
            <p:grpSpPr bwMode="auto">
              <a:xfrm>
                <a:off x="0" y="1381"/>
                <a:ext cx="1599" cy="518"/>
                <a:chOff x="0" y="1381"/>
                <a:chExt cx="1599" cy="518"/>
              </a:xfrm>
            </p:grpSpPr>
            <p:sp>
              <p:nvSpPr>
                <p:cNvPr id="31762" name="Rectangle 18"/>
                <p:cNvSpPr>
                  <a:spLocks noChangeArrowheads="1"/>
                </p:cNvSpPr>
                <p:nvPr/>
              </p:nvSpPr>
              <p:spPr bwMode="auto">
                <a:xfrm>
                  <a:off x="43" y="1381"/>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3a. his associates are not strong .</a:t>
                  </a:r>
                </a:p>
                <a:p>
                  <a:pPr algn="l" eaLnBrk="0" hangingPunct="0"/>
                  <a:r>
                    <a:rPr lang="en-US" sz="1600">
                      <a:latin typeface="Times New Roman" pitchFamily="-111" charset="0"/>
                      <a:ea typeface="Times New Roman" pitchFamily="-111" charset="0"/>
                      <a:cs typeface="Times New Roman" pitchFamily="-111" charset="0"/>
                    </a:rPr>
                    <a:t>3b. sus asociados no son fuertes .</a:t>
                  </a:r>
                </a:p>
                <a:p>
                  <a:pPr algn="l" eaLnBrk="0" hangingPunct="0"/>
                  <a:endParaRPr lang="en-US" sz="3200">
                    <a:latin typeface="Times New Roman" pitchFamily="-111" charset="0"/>
                  </a:endParaRPr>
                </a:p>
              </p:txBody>
            </p:sp>
            <p:sp>
              <p:nvSpPr>
                <p:cNvPr id="31763" name="Rectangle 19"/>
                <p:cNvSpPr>
                  <a:spLocks noChangeArrowheads="1"/>
                </p:cNvSpPr>
                <p:nvPr/>
              </p:nvSpPr>
              <p:spPr bwMode="auto">
                <a:xfrm>
                  <a:off x="0" y="1381"/>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1764" name="Group 20"/>
              <p:cNvGrpSpPr>
                <a:grpSpLocks/>
              </p:cNvGrpSpPr>
              <p:nvPr/>
            </p:nvGrpSpPr>
            <p:grpSpPr bwMode="auto">
              <a:xfrm>
                <a:off x="1599" y="1381"/>
                <a:ext cx="1882" cy="518"/>
                <a:chOff x="1599" y="1381"/>
                <a:chExt cx="1882" cy="518"/>
              </a:xfrm>
            </p:grpSpPr>
            <p:sp>
              <p:nvSpPr>
                <p:cNvPr id="31765" name="Rectangle 21"/>
                <p:cNvSpPr>
                  <a:spLocks noChangeArrowheads="1"/>
                </p:cNvSpPr>
                <p:nvPr/>
              </p:nvSpPr>
              <p:spPr bwMode="auto">
                <a:xfrm>
                  <a:off x="1642" y="1381"/>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9a. its groups are in Europe .</a:t>
                  </a:r>
                </a:p>
                <a:p>
                  <a:pPr algn="l" eaLnBrk="0" hangingPunct="0"/>
                  <a:r>
                    <a:rPr lang="en-US" sz="1600">
                      <a:latin typeface="Times New Roman" pitchFamily="-111" charset="0"/>
                      <a:ea typeface="Times New Roman" pitchFamily="-111" charset="0"/>
                      <a:cs typeface="Times New Roman" pitchFamily="-111" charset="0"/>
                    </a:rPr>
                    <a:t>9b. sus grupos estan en Europa .</a:t>
                  </a:r>
                </a:p>
                <a:p>
                  <a:pPr algn="l" eaLnBrk="0" hangingPunct="0"/>
                  <a:endParaRPr lang="en-US" sz="3200">
                    <a:latin typeface="Times New Roman" pitchFamily="-111" charset="0"/>
                  </a:endParaRPr>
                </a:p>
              </p:txBody>
            </p:sp>
            <p:sp>
              <p:nvSpPr>
                <p:cNvPr id="31766" name="Rectangle 22"/>
                <p:cNvSpPr>
                  <a:spLocks noChangeArrowheads="1"/>
                </p:cNvSpPr>
                <p:nvPr/>
              </p:nvSpPr>
              <p:spPr bwMode="auto">
                <a:xfrm>
                  <a:off x="1599" y="1381"/>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1767" name="Group 23"/>
              <p:cNvGrpSpPr>
                <a:grpSpLocks/>
              </p:cNvGrpSpPr>
              <p:nvPr/>
            </p:nvGrpSpPr>
            <p:grpSpPr bwMode="auto">
              <a:xfrm>
                <a:off x="0" y="1899"/>
                <a:ext cx="1599" cy="748"/>
                <a:chOff x="0" y="1899"/>
                <a:chExt cx="1599" cy="748"/>
              </a:xfrm>
            </p:grpSpPr>
            <p:sp>
              <p:nvSpPr>
                <p:cNvPr id="31768" name="Rectangle 24"/>
                <p:cNvSpPr>
                  <a:spLocks noChangeArrowheads="1"/>
                </p:cNvSpPr>
                <p:nvPr/>
              </p:nvSpPr>
              <p:spPr bwMode="auto">
                <a:xfrm>
                  <a:off x="43" y="1899"/>
                  <a:ext cx="1513" cy="74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4a. Garcia has a company also .</a:t>
                  </a:r>
                </a:p>
                <a:p>
                  <a:pPr algn="l" eaLnBrk="0" hangingPunct="0"/>
                  <a:r>
                    <a:rPr lang="en-US" sz="1600">
                      <a:latin typeface="Times New Roman" pitchFamily="-111" charset="0"/>
                      <a:ea typeface="Times New Roman" pitchFamily="-111" charset="0"/>
                      <a:cs typeface="Times New Roman" pitchFamily="-111" charset="0"/>
                    </a:rPr>
                    <a:t>4b. Garcia tambien tiene una empresa .</a:t>
                  </a:r>
                </a:p>
                <a:p>
                  <a:pPr algn="l" eaLnBrk="0" hangingPunct="0"/>
                  <a:endParaRPr lang="en-US" sz="3200">
                    <a:latin typeface="Times New Roman" pitchFamily="-111" charset="0"/>
                  </a:endParaRPr>
                </a:p>
              </p:txBody>
            </p:sp>
            <p:sp>
              <p:nvSpPr>
                <p:cNvPr id="31769" name="Rectangle 25"/>
                <p:cNvSpPr>
                  <a:spLocks noChangeArrowheads="1"/>
                </p:cNvSpPr>
                <p:nvPr/>
              </p:nvSpPr>
              <p:spPr bwMode="auto">
                <a:xfrm>
                  <a:off x="0" y="1899"/>
                  <a:ext cx="1599" cy="74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1770" name="Group 26"/>
              <p:cNvGrpSpPr>
                <a:grpSpLocks/>
              </p:cNvGrpSpPr>
              <p:nvPr/>
            </p:nvGrpSpPr>
            <p:grpSpPr bwMode="auto">
              <a:xfrm>
                <a:off x="1599" y="1899"/>
                <a:ext cx="1882" cy="748"/>
                <a:chOff x="1599" y="1899"/>
                <a:chExt cx="1882" cy="748"/>
              </a:xfrm>
            </p:grpSpPr>
            <p:sp>
              <p:nvSpPr>
                <p:cNvPr id="31771" name="Rectangle 27"/>
                <p:cNvSpPr>
                  <a:spLocks noChangeArrowheads="1"/>
                </p:cNvSpPr>
                <p:nvPr/>
              </p:nvSpPr>
              <p:spPr bwMode="auto">
                <a:xfrm>
                  <a:off x="1642" y="1899"/>
                  <a:ext cx="1796" cy="74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10a. the modern groups sell strong pharmaceuticals .</a:t>
                  </a:r>
                </a:p>
                <a:p>
                  <a:pPr algn="l" eaLnBrk="0" hangingPunct="0"/>
                  <a:r>
                    <a:rPr lang="en-US" sz="1600">
                      <a:latin typeface="Times New Roman" pitchFamily="-111" charset="0"/>
                      <a:ea typeface="Times New Roman" pitchFamily="-111" charset="0"/>
                      <a:cs typeface="Times New Roman" pitchFamily="-111" charset="0"/>
                    </a:rPr>
                    <a:t>10b. los grupos modernos venden medicinas fuertes .</a:t>
                  </a:r>
                </a:p>
                <a:p>
                  <a:pPr algn="l" eaLnBrk="0" hangingPunct="0"/>
                  <a:endParaRPr lang="en-US" sz="3200">
                    <a:latin typeface="Times New Roman" pitchFamily="-111" charset="0"/>
                  </a:endParaRPr>
                </a:p>
              </p:txBody>
            </p:sp>
            <p:sp>
              <p:nvSpPr>
                <p:cNvPr id="31772" name="Rectangle 28"/>
                <p:cNvSpPr>
                  <a:spLocks noChangeArrowheads="1"/>
                </p:cNvSpPr>
                <p:nvPr/>
              </p:nvSpPr>
              <p:spPr bwMode="auto">
                <a:xfrm>
                  <a:off x="1599" y="1899"/>
                  <a:ext cx="1882" cy="74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1773" name="Group 29"/>
              <p:cNvGrpSpPr>
                <a:grpSpLocks/>
              </p:cNvGrpSpPr>
              <p:nvPr/>
            </p:nvGrpSpPr>
            <p:grpSpPr bwMode="auto">
              <a:xfrm>
                <a:off x="0" y="2647"/>
                <a:ext cx="1599" cy="518"/>
                <a:chOff x="0" y="2647"/>
                <a:chExt cx="1599" cy="518"/>
              </a:xfrm>
            </p:grpSpPr>
            <p:sp>
              <p:nvSpPr>
                <p:cNvPr id="31774" name="Rectangle 30"/>
                <p:cNvSpPr>
                  <a:spLocks noChangeArrowheads="1"/>
                </p:cNvSpPr>
                <p:nvPr/>
              </p:nvSpPr>
              <p:spPr bwMode="auto">
                <a:xfrm>
                  <a:off x="43" y="2647"/>
                  <a:ext cx="1513"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5a. its clients are angry .</a:t>
                  </a:r>
                </a:p>
                <a:p>
                  <a:pPr algn="l" eaLnBrk="0" hangingPunct="0"/>
                  <a:r>
                    <a:rPr lang="en-US" sz="1600">
                      <a:latin typeface="Times New Roman" pitchFamily="-111" charset="0"/>
                      <a:ea typeface="Times New Roman" pitchFamily="-111" charset="0"/>
                      <a:cs typeface="Times New Roman" pitchFamily="-111" charset="0"/>
                    </a:rPr>
                    <a:t>5b. sus clientes estan enfadados .</a:t>
                  </a:r>
                </a:p>
                <a:p>
                  <a:pPr algn="l" eaLnBrk="0" hangingPunct="0"/>
                  <a:endParaRPr lang="en-US" sz="3200">
                    <a:latin typeface="Times New Roman" pitchFamily="-111" charset="0"/>
                  </a:endParaRPr>
                </a:p>
              </p:txBody>
            </p:sp>
            <p:sp>
              <p:nvSpPr>
                <p:cNvPr id="31775" name="Rectangle 31"/>
                <p:cNvSpPr>
                  <a:spLocks noChangeArrowheads="1"/>
                </p:cNvSpPr>
                <p:nvPr/>
              </p:nvSpPr>
              <p:spPr bwMode="auto">
                <a:xfrm>
                  <a:off x="0" y="2647"/>
                  <a:ext cx="1599"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1776" name="Group 32"/>
              <p:cNvGrpSpPr>
                <a:grpSpLocks/>
              </p:cNvGrpSpPr>
              <p:nvPr/>
            </p:nvGrpSpPr>
            <p:grpSpPr bwMode="auto">
              <a:xfrm>
                <a:off x="1599" y="2647"/>
                <a:ext cx="1882" cy="518"/>
                <a:chOff x="1599" y="2647"/>
                <a:chExt cx="1882" cy="518"/>
              </a:xfrm>
            </p:grpSpPr>
            <p:sp>
              <p:nvSpPr>
                <p:cNvPr id="31777" name="Rectangle 33"/>
                <p:cNvSpPr>
                  <a:spLocks noChangeArrowheads="1"/>
                </p:cNvSpPr>
                <p:nvPr/>
              </p:nvSpPr>
              <p:spPr bwMode="auto">
                <a:xfrm>
                  <a:off x="1642" y="2647"/>
                  <a:ext cx="1796" cy="518"/>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11a. the groups do not sell zenzanine .</a:t>
                  </a:r>
                </a:p>
                <a:p>
                  <a:pPr algn="l" eaLnBrk="0" hangingPunct="0"/>
                  <a:r>
                    <a:rPr lang="en-US" sz="1600">
                      <a:latin typeface="Times New Roman" pitchFamily="-111" charset="0"/>
                      <a:ea typeface="Times New Roman" pitchFamily="-111" charset="0"/>
                      <a:cs typeface="Times New Roman" pitchFamily="-111" charset="0"/>
                    </a:rPr>
                    <a:t>11b. los grupos no venden zanzanina .</a:t>
                  </a:r>
                </a:p>
                <a:p>
                  <a:pPr algn="l" eaLnBrk="0" hangingPunct="0"/>
                  <a:endParaRPr lang="en-US" sz="3200">
                    <a:latin typeface="Times New Roman" pitchFamily="-111" charset="0"/>
                  </a:endParaRPr>
                </a:p>
              </p:txBody>
            </p:sp>
            <p:sp>
              <p:nvSpPr>
                <p:cNvPr id="31778" name="Rectangle 34"/>
                <p:cNvSpPr>
                  <a:spLocks noChangeArrowheads="1"/>
                </p:cNvSpPr>
                <p:nvPr/>
              </p:nvSpPr>
              <p:spPr bwMode="auto">
                <a:xfrm>
                  <a:off x="1599" y="2647"/>
                  <a:ext cx="1882" cy="518"/>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1779" name="Group 35"/>
              <p:cNvGrpSpPr>
                <a:grpSpLocks/>
              </p:cNvGrpSpPr>
              <p:nvPr/>
            </p:nvGrpSpPr>
            <p:grpSpPr bwMode="auto">
              <a:xfrm>
                <a:off x="0" y="3165"/>
                <a:ext cx="1599" cy="633"/>
                <a:chOff x="0" y="3165"/>
                <a:chExt cx="1599" cy="633"/>
              </a:xfrm>
            </p:grpSpPr>
            <p:sp>
              <p:nvSpPr>
                <p:cNvPr id="31780" name="Rectangle 36"/>
                <p:cNvSpPr>
                  <a:spLocks noChangeArrowheads="1"/>
                </p:cNvSpPr>
                <p:nvPr/>
              </p:nvSpPr>
              <p:spPr bwMode="auto">
                <a:xfrm>
                  <a:off x="43" y="3165"/>
                  <a:ext cx="1513"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6a. the associates are also angry .</a:t>
                  </a:r>
                </a:p>
                <a:p>
                  <a:pPr algn="l" eaLnBrk="0" hangingPunct="0"/>
                  <a:r>
                    <a:rPr lang="en-US" sz="1600">
                      <a:latin typeface="Times New Roman" pitchFamily="-111" charset="0"/>
                      <a:ea typeface="Times New Roman" pitchFamily="-111" charset="0"/>
                      <a:cs typeface="Times New Roman" pitchFamily="-111" charset="0"/>
                    </a:rPr>
                    <a:t>6b. los asociados tambien estan enfadados .</a:t>
                  </a:r>
                </a:p>
                <a:p>
                  <a:pPr algn="l" eaLnBrk="0" hangingPunct="0"/>
                  <a:endParaRPr lang="en-US" sz="3200">
                    <a:latin typeface="Times New Roman" pitchFamily="-111" charset="0"/>
                  </a:endParaRPr>
                </a:p>
              </p:txBody>
            </p:sp>
            <p:sp>
              <p:nvSpPr>
                <p:cNvPr id="31781" name="Rectangle 37"/>
                <p:cNvSpPr>
                  <a:spLocks noChangeArrowheads="1"/>
                </p:cNvSpPr>
                <p:nvPr/>
              </p:nvSpPr>
              <p:spPr bwMode="auto">
                <a:xfrm>
                  <a:off x="0" y="3165"/>
                  <a:ext cx="1599"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nvGrpSpPr>
              <p:cNvPr id="31782" name="Group 38"/>
              <p:cNvGrpSpPr>
                <a:grpSpLocks/>
              </p:cNvGrpSpPr>
              <p:nvPr/>
            </p:nvGrpSpPr>
            <p:grpSpPr bwMode="auto">
              <a:xfrm>
                <a:off x="1599" y="3165"/>
                <a:ext cx="1882" cy="633"/>
                <a:chOff x="1599" y="3165"/>
                <a:chExt cx="1882" cy="633"/>
              </a:xfrm>
            </p:grpSpPr>
            <p:sp>
              <p:nvSpPr>
                <p:cNvPr id="31783" name="Rectangle 39"/>
                <p:cNvSpPr>
                  <a:spLocks noChangeArrowheads="1"/>
                </p:cNvSpPr>
                <p:nvPr/>
              </p:nvSpPr>
              <p:spPr bwMode="auto">
                <a:xfrm>
                  <a:off x="1642" y="3165"/>
                  <a:ext cx="1796" cy="633"/>
                </a:xfrm>
                <a:prstGeom prst="rect">
                  <a:avLst/>
                </a:prstGeom>
                <a:noFill/>
                <a:ln w="12700">
                  <a:noFill/>
                  <a:miter lim="800000"/>
                  <a:headEnd/>
                  <a:tailEnd/>
                </a:ln>
                <a:effectLst/>
              </p:spPr>
              <p:txBody>
                <a:bodyPr>
                  <a:prstTxWarp prst="textNoShape">
                    <a:avLst/>
                  </a:prstTxWarp>
                </a:bodyPr>
                <a:lstStyle/>
                <a:p>
                  <a:pPr algn="l" eaLnBrk="0" hangingPunct="0"/>
                  <a:r>
                    <a:rPr lang="en-US" sz="1600">
                      <a:latin typeface="Times New Roman" pitchFamily="-111" charset="0"/>
                      <a:ea typeface="Times New Roman" pitchFamily="-111" charset="0"/>
                      <a:cs typeface="Times New Roman" pitchFamily="-111" charset="0"/>
                    </a:rPr>
                    <a:t>12a. the small groups are not modern .</a:t>
                  </a:r>
                </a:p>
                <a:p>
                  <a:pPr algn="l" eaLnBrk="0" hangingPunct="0"/>
                  <a:r>
                    <a:rPr lang="en-US" sz="1600">
                      <a:latin typeface="Times New Roman" pitchFamily="-111" charset="0"/>
                      <a:ea typeface="Times New Roman" pitchFamily="-111" charset="0"/>
                      <a:cs typeface="Times New Roman" pitchFamily="-111" charset="0"/>
                    </a:rPr>
                    <a:t>12b. los grupos pequenos no son modernos .</a:t>
                  </a:r>
                </a:p>
                <a:p>
                  <a:pPr algn="l" eaLnBrk="0" hangingPunct="0"/>
                  <a:endParaRPr lang="en-US" sz="3200">
                    <a:latin typeface="Times New Roman" pitchFamily="-111" charset="0"/>
                  </a:endParaRPr>
                </a:p>
              </p:txBody>
            </p:sp>
            <p:sp>
              <p:nvSpPr>
                <p:cNvPr id="31784" name="Rectangle 40"/>
                <p:cNvSpPr>
                  <a:spLocks noChangeArrowheads="1"/>
                </p:cNvSpPr>
                <p:nvPr/>
              </p:nvSpPr>
              <p:spPr bwMode="auto">
                <a:xfrm>
                  <a:off x="1599" y="3165"/>
                  <a:ext cx="1882" cy="633"/>
                </a:xfrm>
                <a:prstGeom prst="rect">
                  <a:avLst/>
                </a:prstGeom>
                <a:noFill/>
                <a:ln w="7">
                  <a:solidFill>
                    <a:srgbClr val="A0A0A0"/>
                  </a:solidFill>
                  <a:miter lim="800000"/>
                  <a:headEnd/>
                  <a:tailEnd/>
                </a:ln>
                <a:effectLst/>
              </p:spPr>
              <p:txBody>
                <a:bodyPr wrap="none" anchor="ctr">
                  <a:prstTxWarp prst="textNoShape">
                    <a:avLst/>
                  </a:prstTxWarp>
                  <a:spAutoFit/>
                </a:bodyPr>
                <a:lstStyle/>
                <a:p>
                  <a:endParaRPr lang="en-US"/>
                </a:p>
              </p:txBody>
            </p:sp>
          </p:grpSp>
        </p:grpSp>
        <p:sp>
          <p:nvSpPr>
            <p:cNvPr id="31785" name="Rectangle 41"/>
            <p:cNvSpPr>
              <a:spLocks noChangeArrowheads="1"/>
            </p:cNvSpPr>
            <p:nvPr/>
          </p:nvSpPr>
          <p:spPr bwMode="auto">
            <a:xfrm>
              <a:off x="-3" y="-3"/>
              <a:ext cx="3487" cy="3804"/>
            </a:xfrm>
            <a:prstGeom prst="rect">
              <a:avLst/>
            </a:prstGeom>
            <a:noFill/>
            <a:ln w="9525">
              <a:solidFill>
                <a:srgbClr val="A0A0A0"/>
              </a:solidFill>
              <a:miter lim="800000"/>
              <a:headEnd/>
              <a:tailEnd/>
            </a:ln>
            <a:effectLst/>
          </p:spPr>
          <p:txBody>
            <a:bodyPr anchor="ctr">
              <a:prstTxWarp prst="textNoShape">
                <a:avLst/>
              </a:prstTxWarp>
              <a:spAutoFit/>
            </a:bodyPr>
            <a:lstStyle/>
            <a:p>
              <a:endParaRPr lang="en-US"/>
            </a:p>
          </p:txBody>
        </p:sp>
      </p:grpSp>
      <p:sp>
        <p:nvSpPr>
          <p:cNvPr id="31786" name="Rectangle 42"/>
          <p:cNvSpPr>
            <a:spLocks noChangeArrowheads="1"/>
          </p:cNvSpPr>
          <p:nvPr/>
        </p:nvSpPr>
        <p:spPr bwMode="auto">
          <a:xfrm>
            <a:off x="3175" y="6083300"/>
            <a:ext cx="9144000" cy="731838"/>
          </a:xfrm>
          <a:prstGeom prst="rect">
            <a:avLst/>
          </a:prstGeom>
          <a:noFill/>
          <a:ln w="12700">
            <a:noFill/>
            <a:miter lim="800000"/>
            <a:headEnd/>
            <a:tailEnd/>
          </a:ln>
          <a:effectLst/>
        </p:spPr>
        <p:txBody>
          <a:bodyPr>
            <a:prstTxWarp prst="textNoShape">
              <a:avLst/>
            </a:prstTxWarp>
            <a:spAutoFit/>
          </a:bodyPr>
          <a:lstStyle/>
          <a:p>
            <a:pPr algn="l" eaLnBrk="0" hangingPunct="0"/>
            <a:r>
              <a:rPr lang="en-US">
                <a:latin typeface="Times New Roman" pitchFamily="-111" charset="0"/>
                <a:ea typeface="Times New Roman" pitchFamily="-111" charset="0"/>
                <a:cs typeface="Times New Roman" pitchFamily="-111" charset="0"/>
              </a:rPr>
              <a:t> </a:t>
            </a:r>
            <a:endParaRPr lang="en-US" sz="1200">
              <a:latin typeface="Times New Roman" pitchFamily="-111" charset="0"/>
              <a:ea typeface="Times New Roman" pitchFamily="-111" charset="0"/>
              <a:cs typeface="Times New Roman" pitchFamily="-111" charset="0"/>
            </a:endParaRPr>
          </a:p>
          <a:p>
            <a:pPr algn="l" eaLnBrk="0" hangingPunct="0"/>
            <a:endParaRPr lang="en-US" sz="2400">
              <a:latin typeface="Times New Roman" pitchFamily="-111" charset="0"/>
            </a:endParaRP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6370" name="Rectangle 2"/>
          <p:cNvSpPr>
            <a:spLocks noGrp="1" noChangeArrowheads="1"/>
          </p:cNvSpPr>
          <p:nvPr>
            <p:ph type="title"/>
          </p:nvPr>
        </p:nvSpPr>
        <p:spPr/>
        <p:txBody>
          <a:bodyPr/>
          <a:lstStyle/>
          <a:p>
            <a:r>
              <a:rPr lang="en-US"/>
              <a:t>Data available</a:t>
            </a:r>
          </a:p>
        </p:txBody>
      </p:sp>
      <p:sp>
        <p:nvSpPr>
          <p:cNvPr id="826371" name="Rectangle 3"/>
          <p:cNvSpPr>
            <a:spLocks noGrp="1" noChangeArrowheads="1"/>
          </p:cNvSpPr>
          <p:nvPr>
            <p:ph type="body" idx="1"/>
          </p:nvPr>
        </p:nvSpPr>
        <p:spPr>
          <a:xfrm>
            <a:off x="304800" y="1295400"/>
            <a:ext cx="8229600" cy="4525963"/>
          </a:xfrm>
        </p:spPr>
        <p:txBody>
          <a:bodyPr/>
          <a:lstStyle/>
          <a:p>
            <a:pPr marL="0" indent="0">
              <a:lnSpc>
                <a:spcPct val="90000"/>
              </a:lnSpc>
              <a:buNone/>
            </a:pPr>
            <a:r>
              <a:rPr lang="en-US" sz="2000" dirty="0"/>
              <a:t>Many languages</a:t>
            </a:r>
          </a:p>
          <a:p>
            <a:pPr lvl="1">
              <a:lnSpc>
                <a:spcPct val="90000"/>
              </a:lnSpc>
            </a:pPr>
            <a:r>
              <a:rPr lang="en-US" sz="1800" dirty="0" err="1"/>
              <a:t>Europarl</a:t>
            </a:r>
            <a:r>
              <a:rPr lang="en-US" sz="1800" dirty="0"/>
              <a:t> corpus has all European </a:t>
            </a:r>
            <a:r>
              <a:rPr lang="en-US" sz="1800" dirty="0" smtClean="0"/>
              <a:t>languages</a:t>
            </a:r>
          </a:p>
          <a:p>
            <a:pPr lvl="2">
              <a:lnSpc>
                <a:spcPct val="90000"/>
              </a:lnSpc>
            </a:pPr>
            <a:r>
              <a:rPr lang="en-US" sz="1400" dirty="0" smtClean="0">
                <a:hlinkClick r:id="rId3"/>
              </a:rPr>
              <a:t>http://www.statmt.org/europarl/</a:t>
            </a:r>
            <a:endParaRPr lang="en-US" sz="1400" dirty="0" smtClean="0"/>
          </a:p>
          <a:p>
            <a:pPr lvl="2">
              <a:lnSpc>
                <a:spcPct val="90000"/>
              </a:lnSpc>
            </a:pPr>
            <a:r>
              <a:rPr lang="en-US" sz="1400" dirty="0" smtClean="0"/>
              <a:t>From a few hundred thousand sentences to a few million</a:t>
            </a:r>
          </a:p>
          <a:p>
            <a:pPr lvl="1">
              <a:lnSpc>
                <a:spcPct val="90000"/>
              </a:lnSpc>
            </a:pPr>
            <a:r>
              <a:rPr lang="en-US" sz="1800" dirty="0"/>
              <a:t>French/English from French parliamentary proceedings</a:t>
            </a:r>
          </a:p>
          <a:p>
            <a:pPr lvl="1">
              <a:lnSpc>
                <a:spcPct val="90000"/>
              </a:lnSpc>
            </a:pPr>
            <a:r>
              <a:rPr lang="en-US" sz="1800" dirty="0"/>
              <a:t>Lots of Chinese/English and Arabic/English from government projects/</a:t>
            </a:r>
            <a:r>
              <a:rPr lang="en-US" sz="1800" dirty="0" smtClean="0"/>
              <a:t>interests</a:t>
            </a:r>
          </a:p>
          <a:p>
            <a:pPr lvl="2">
              <a:lnSpc>
                <a:spcPct val="90000"/>
              </a:lnSpc>
            </a:pPr>
            <a:r>
              <a:rPr lang="en-US" sz="1400" dirty="0" smtClean="0"/>
              <a:t>Chinese-English: 440 million words (15-20 million sentence pairs)</a:t>
            </a:r>
          </a:p>
          <a:p>
            <a:pPr lvl="2">
              <a:lnSpc>
                <a:spcPct val="90000"/>
              </a:lnSpc>
            </a:pPr>
            <a:r>
              <a:rPr lang="en-US" sz="1400" dirty="0" smtClean="0"/>
              <a:t>Arabic-English: 790 million words (30-40 million sentence pairs)</a:t>
            </a:r>
          </a:p>
          <a:p>
            <a:pPr lvl="1">
              <a:lnSpc>
                <a:spcPct val="90000"/>
              </a:lnSpc>
            </a:pPr>
            <a:r>
              <a:rPr lang="en-US" sz="1800" dirty="0"/>
              <a:t>Smaller corpora in many, many other languages</a:t>
            </a:r>
          </a:p>
          <a:p>
            <a:pPr marL="0" indent="0">
              <a:lnSpc>
                <a:spcPct val="90000"/>
              </a:lnSpc>
              <a:buNone/>
            </a:pPr>
            <a:endParaRPr lang="en-US" sz="2000" dirty="0" smtClean="0"/>
          </a:p>
          <a:p>
            <a:pPr marL="0" indent="0">
              <a:lnSpc>
                <a:spcPct val="90000"/>
              </a:lnSpc>
              <a:buNone/>
            </a:pPr>
            <a:r>
              <a:rPr lang="en-US" sz="2000" dirty="0" smtClean="0"/>
              <a:t>Lots </a:t>
            </a:r>
            <a:r>
              <a:rPr lang="en-US" sz="2000" dirty="0"/>
              <a:t>of monolingual data available in many languages</a:t>
            </a:r>
            <a:endParaRPr lang="en-US" sz="2000" dirty="0" smtClean="0"/>
          </a:p>
          <a:p>
            <a:pPr marL="0" indent="0">
              <a:lnSpc>
                <a:spcPct val="90000"/>
              </a:lnSpc>
              <a:buNone/>
            </a:pPr>
            <a:endParaRPr lang="en-US" sz="2000" dirty="0" smtClean="0"/>
          </a:p>
          <a:p>
            <a:pPr marL="0" indent="0">
              <a:lnSpc>
                <a:spcPct val="90000"/>
              </a:lnSpc>
              <a:buNone/>
            </a:pPr>
            <a:r>
              <a:rPr lang="en-US" sz="2000" dirty="0" smtClean="0"/>
              <a:t>Even </a:t>
            </a:r>
            <a:r>
              <a:rPr lang="en-US" sz="2000" dirty="0"/>
              <a:t>less data with multiple translations available</a:t>
            </a:r>
          </a:p>
          <a:p>
            <a:pPr marL="0" indent="0">
              <a:lnSpc>
                <a:spcPct val="90000"/>
              </a:lnSpc>
              <a:buNone/>
            </a:pPr>
            <a:endParaRPr lang="en-US" sz="2000" dirty="0" smtClean="0"/>
          </a:p>
          <a:p>
            <a:pPr marL="0" indent="0">
              <a:lnSpc>
                <a:spcPct val="90000"/>
              </a:lnSpc>
              <a:buNone/>
            </a:pPr>
            <a:r>
              <a:rPr lang="en-US" sz="2000" dirty="0" smtClean="0"/>
              <a:t>Available </a:t>
            </a:r>
            <a:r>
              <a:rPr lang="en-US" sz="2000" dirty="0"/>
              <a:t>in limited domains</a:t>
            </a:r>
          </a:p>
          <a:p>
            <a:pPr lvl="1">
              <a:lnSpc>
                <a:spcPct val="90000"/>
              </a:lnSpc>
            </a:pPr>
            <a:r>
              <a:rPr lang="en-US" sz="1800" dirty="0"/>
              <a:t>most data is either news or government proceedings</a:t>
            </a:r>
          </a:p>
          <a:p>
            <a:pPr lvl="1">
              <a:lnSpc>
                <a:spcPct val="90000"/>
              </a:lnSpc>
            </a:pPr>
            <a:r>
              <a:rPr lang="en-US" sz="1800" dirty="0"/>
              <a:t>some other domains recently, like blogs</a:t>
            </a:r>
          </a:p>
          <a:p>
            <a:pPr lvl="1">
              <a:lnSpc>
                <a:spcPct val="90000"/>
              </a:lnSpc>
            </a:pPr>
            <a:endParaRPr lang="en-US" sz="1800" dirty="0"/>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754" name="Rectangle 2"/>
          <p:cNvSpPr>
            <a:spLocks noChangeArrowheads="1"/>
          </p:cNvSpPr>
          <p:nvPr/>
        </p:nvSpPr>
        <p:spPr bwMode="auto">
          <a:xfrm>
            <a:off x="4419600" y="5334000"/>
            <a:ext cx="2362200" cy="1447800"/>
          </a:xfrm>
          <a:prstGeom prst="rect">
            <a:avLst/>
          </a:prstGeom>
          <a:noFill/>
          <a:ln w="76200">
            <a:solidFill>
              <a:srgbClr val="F5FEA0"/>
            </a:solidFill>
            <a:miter lim="800000"/>
            <a:headEnd/>
            <a:tailEnd/>
          </a:ln>
          <a:effectLst/>
        </p:spPr>
        <p:txBody>
          <a:bodyPr wrap="none" anchor="ctr">
            <a:prstTxWarp prst="textNoShape">
              <a:avLst/>
            </a:prstTxWarp>
          </a:bodyPr>
          <a:lstStyle/>
          <a:p>
            <a:endParaRPr lang="en-US"/>
          </a:p>
        </p:txBody>
      </p:sp>
      <p:sp>
        <p:nvSpPr>
          <p:cNvPr id="842755" name="Rectangle 3"/>
          <p:cNvSpPr>
            <a:spLocks noGrp="1" noChangeArrowheads="1"/>
          </p:cNvSpPr>
          <p:nvPr>
            <p:ph type="title"/>
          </p:nvPr>
        </p:nvSpPr>
        <p:spPr>
          <a:xfrm>
            <a:off x="457200" y="0"/>
            <a:ext cx="8229600" cy="1143000"/>
          </a:xfrm>
        </p:spPr>
        <p:txBody>
          <a:bodyPr/>
          <a:lstStyle/>
          <a:p>
            <a:r>
              <a:rPr lang="en-US"/>
              <a:t>Statistical MT Overview</a:t>
            </a:r>
          </a:p>
        </p:txBody>
      </p:sp>
      <p:sp>
        <p:nvSpPr>
          <p:cNvPr id="842756" name="AutoShape 4"/>
          <p:cNvSpPr>
            <a:spLocks noChangeArrowheads="1"/>
          </p:cNvSpPr>
          <p:nvPr/>
        </p:nvSpPr>
        <p:spPr bwMode="auto">
          <a:xfrm>
            <a:off x="1143000" y="2362200"/>
            <a:ext cx="533400" cy="5334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842757" name="AutoShape 5"/>
          <p:cNvSpPr>
            <a:spLocks noChangeArrowheads="1"/>
          </p:cNvSpPr>
          <p:nvPr/>
        </p:nvSpPr>
        <p:spPr bwMode="auto">
          <a:xfrm>
            <a:off x="1676400" y="2362200"/>
            <a:ext cx="533400" cy="5334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842758" name="Text Box 6"/>
          <p:cNvSpPr txBox="1">
            <a:spLocks noChangeArrowheads="1"/>
          </p:cNvSpPr>
          <p:nvPr/>
        </p:nvSpPr>
        <p:spPr bwMode="auto">
          <a:xfrm>
            <a:off x="685800" y="1828800"/>
            <a:ext cx="22098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Bilingual data</a:t>
            </a:r>
          </a:p>
        </p:txBody>
      </p:sp>
      <p:sp>
        <p:nvSpPr>
          <p:cNvPr id="842778" name="Rectangle 26"/>
          <p:cNvSpPr>
            <a:spLocks noChangeArrowheads="1"/>
          </p:cNvSpPr>
          <p:nvPr/>
        </p:nvSpPr>
        <p:spPr bwMode="auto">
          <a:xfrm>
            <a:off x="3962400" y="1981200"/>
            <a:ext cx="1828800" cy="2819400"/>
          </a:xfrm>
          <a:prstGeom prst="rect">
            <a:avLst/>
          </a:prstGeom>
          <a:noFill/>
          <a:ln w="19050">
            <a:solidFill>
              <a:schemeClr val="tx1"/>
            </a:solidFill>
            <a:miter lim="800000"/>
            <a:headEnd/>
            <a:tailEnd/>
          </a:ln>
          <a:effectLst/>
        </p:spPr>
        <p:txBody>
          <a:bodyPr wrap="none" anchor="ctr">
            <a:prstTxWarp prst="textNoShape">
              <a:avLst/>
            </a:prstTxWarp>
          </a:bodyPr>
          <a:lstStyle/>
          <a:p>
            <a:endParaRPr lang="en-US"/>
          </a:p>
        </p:txBody>
      </p:sp>
      <p:sp>
        <p:nvSpPr>
          <p:cNvPr id="842779" name="Text Box 27"/>
          <p:cNvSpPr txBox="1">
            <a:spLocks noChangeArrowheads="1"/>
          </p:cNvSpPr>
          <p:nvPr/>
        </p:nvSpPr>
        <p:spPr bwMode="auto">
          <a:xfrm>
            <a:off x="4191000" y="3048000"/>
            <a:ext cx="13716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model</a:t>
            </a:r>
          </a:p>
        </p:txBody>
      </p:sp>
      <p:sp>
        <p:nvSpPr>
          <p:cNvPr id="842780" name="Text Box 28"/>
          <p:cNvSpPr txBox="1">
            <a:spLocks noChangeArrowheads="1"/>
          </p:cNvSpPr>
          <p:nvPr/>
        </p:nvSpPr>
        <p:spPr bwMode="auto">
          <a:xfrm>
            <a:off x="4343400" y="914400"/>
            <a:ext cx="1143000" cy="3968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FF0000"/>
                </a:solidFill>
              </a:rPr>
              <a:t>training</a:t>
            </a:r>
          </a:p>
        </p:txBody>
      </p:sp>
      <p:sp>
        <p:nvSpPr>
          <p:cNvPr id="842781" name="AutoShape 29"/>
          <p:cNvSpPr>
            <a:spLocks noChangeArrowheads="1"/>
          </p:cNvSpPr>
          <p:nvPr/>
        </p:nvSpPr>
        <p:spPr bwMode="auto">
          <a:xfrm>
            <a:off x="1371600" y="4038600"/>
            <a:ext cx="533400" cy="5334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842782" name="Text Box 30"/>
          <p:cNvSpPr txBox="1">
            <a:spLocks noChangeArrowheads="1"/>
          </p:cNvSpPr>
          <p:nvPr/>
        </p:nvSpPr>
        <p:spPr bwMode="auto">
          <a:xfrm>
            <a:off x="609600" y="3581400"/>
            <a:ext cx="22098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monolingual data</a:t>
            </a:r>
          </a:p>
        </p:txBody>
      </p:sp>
      <p:sp>
        <p:nvSpPr>
          <p:cNvPr id="842784" name="Text Box 32"/>
          <p:cNvSpPr txBox="1">
            <a:spLocks noChangeArrowheads="1"/>
          </p:cNvSpPr>
          <p:nvPr/>
        </p:nvSpPr>
        <p:spPr bwMode="auto">
          <a:xfrm>
            <a:off x="4191000" y="1295400"/>
            <a:ext cx="14478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dirty="0" smtClean="0"/>
              <a:t>learn </a:t>
            </a:r>
            <a:r>
              <a:rPr lang="en-US" dirty="0"/>
              <a:t>parameters</a:t>
            </a:r>
          </a:p>
        </p:txBody>
      </p:sp>
      <p:sp>
        <p:nvSpPr>
          <p:cNvPr id="842785" name="Line 33"/>
          <p:cNvSpPr>
            <a:spLocks noChangeShapeType="1"/>
          </p:cNvSpPr>
          <p:nvPr/>
        </p:nvSpPr>
        <p:spPr bwMode="auto">
          <a:xfrm>
            <a:off x="457200" y="5029200"/>
            <a:ext cx="8382000" cy="0"/>
          </a:xfrm>
          <a:prstGeom prst="line">
            <a:avLst/>
          </a:prstGeom>
          <a:noFill/>
          <a:ln w="28575">
            <a:solidFill>
              <a:srgbClr val="FF0000"/>
            </a:solidFill>
            <a:round/>
            <a:headEnd/>
            <a:tailEnd/>
          </a:ln>
          <a:effectLst/>
        </p:spPr>
        <p:txBody>
          <a:bodyPr>
            <a:prstTxWarp prst="textNoShape">
              <a:avLst/>
            </a:prstTxWarp>
          </a:bodyPr>
          <a:lstStyle/>
          <a:p>
            <a:endParaRPr lang="en-US"/>
          </a:p>
        </p:txBody>
      </p:sp>
      <p:sp>
        <p:nvSpPr>
          <p:cNvPr id="842786" name="Text Box 34"/>
          <p:cNvSpPr txBox="1">
            <a:spLocks noChangeArrowheads="1"/>
          </p:cNvSpPr>
          <p:nvPr/>
        </p:nvSpPr>
        <p:spPr bwMode="auto">
          <a:xfrm>
            <a:off x="2362200" y="5562600"/>
            <a:ext cx="15240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Foreign sentence</a:t>
            </a:r>
          </a:p>
        </p:txBody>
      </p:sp>
      <p:sp>
        <p:nvSpPr>
          <p:cNvPr id="842787" name="Text Box 35"/>
          <p:cNvSpPr txBox="1">
            <a:spLocks noChangeArrowheads="1"/>
          </p:cNvSpPr>
          <p:nvPr/>
        </p:nvSpPr>
        <p:spPr bwMode="auto">
          <a:xfrm>
            <a:off x="609600" y="5638800"/>
            <a:ext cx="1752600" cy="3968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chemeClr val="accent2"/>
                </a:solidFill>
              </a:rPr>
              <a:t>Translation</a:t>
            </a:r>
          </a:p>
        </p:txBody>
      </p:sp>
      <p:sp>
        <p:nvSpPr>
          <p:cNvPr id="842788" name="Line 36"/>
          <p:cNvSpPr>
            <a:spLocks noChangeShapeType="1"/>
          </p:cNvSpPr>
          <p:nvPr/>
        </p:nvSpPr>
        <p:spPr bwMode="auto">
          <a:xfrm>
            <a:off x="3810000" y="5867400"/>
            <a:ext cx="609600" cy="0"/>
          </a:xfrm>
          <a:prstGeom prst="line">
            <a:avLst/>
          </a:prstGeom>
          <a:noFill/>
          <a:ln w="28575">
            <a:solidFill>
              <a:schemeClr val="tx1"/>
            </a:solidFill>
            <a:round/>
            <a:headEnd/>
            <a:tailEnd type="triangle" w="med" len="med"/>
          </a:ln>
          <a:effectLst/>
        </p:spPr>
        <p:txBody>
          <a:bodyPr>
            <a:prstTxWarp prst="textNoShape">
              <a:avLst/>
            </a:prstTxWarp>
          </a:bodyPr>
          <a:lstStyle/>
          <a:p>
            <a:endParaRPr lang="en-US"/>
          </a:p>
        </p:txBody>
      </p:sp>
      <p:sp>
        <p:nvSpPr>
          <p:cNvPr id="842789" name="Line 37"/>
          <p:cNvSpPr>
            <a:spLocks noChangeShapeType="1"/>
          </p:cNvSpPr>
          <p:nvPr/>
        </p:nvSpPr>
        <p:spPr bwMode="auto">
          <a:xfrm>
            <a:off x="4876800" y="4800600"/>
            <a:ext cx="0" cy="533400"/>
          </a:xfrm>
          <a:prstGeom prst="line">
            <a:avLst/>
          </a:prstGeom>
          <a:noFill/>
          <a:ln w="28575">
            <a:solidFill>
              <a:schemeClr val="tx1"/>
            </a:solidFill>
            <a:round/>
            <a:headEnd/>
            <a:tailEnd type="triangle" w="med" len="med"/>
          </a:ln>
          <a:effectLst/>
        </p:spPr>
        <p:txBody>
          <a:bodyPr>
            <a:prstTxWarp prst="textNoShape">
              <a:avLst/>
            </a:prstTxWarp>
          </a:bodyPr>
          <a:lstStyle/>
          <a:p>
            <a:endParaRPr lang="en-US"/>
          </a:p>
        </p:txBody>
      </p:sp>
      <p:sp>
        <p:nvSpPr>
          <p:cNvPr id="842790" name="Text Box 38"/>
          <p:cNvSpPr txBox="1">
            <a:spLocks noChangeArrowheads="1"/>
          </p:cNvSpPr>
          <p:nvPr/>
        </p:nvSpPr>
        <p:spPr bwMode="auto">
          <a:xfrm>
            <a:off x="4495800" y="5410200"/>
            <a:ext cx="2209800" cy="1323439"/>
          </a:xfrm>
          <a:prstGeom prst="rect">
            <a:avLst/>
          </a:prstGeom>
          <a:noFill/>
          <a:ln w="3175">
            <a:solidFill>
              <a:schemeClr val="tx1"/>
            </a:solidFill>
            <a:miter lim="800000"/>
            <a:headEnd/>
            <a:tailEnd/>
          </a:ln>
          <a:effectLst/>
        </p:spPr>
        <p:txBody>
          <a:bodyPr>
            <a:prstTxWarp prst="textNoShape">
              <a:avLst/>
            </a:prstTxWarp>
            <a:spAutoFit/>
          </a:bodyPr>
          <a:lstStyle/>
          <a:p>
            <a:pPr>
              <a:spcBef>
                <a:spcPct val="50000"/>
              </a:spcBef>
            </a:pPr>
            <a:r>
              <a:rPr lang="en-US" sz="1600" dirty="0"/>
              <a:t>Find the best</a:t>
            </a:r>
            <a:br>
              <a:rPr lang="en-US" sz="1600" dirty="0"/>
            </a:br>
            <a:r>
              <a:rPr lang="en-US" sz="1600" dirty="0"/>
              <a:t>translation given the foreign sentence and the </a:t>
            </a:r>
            <a:r>
              <a:rPr lang="en-US" sz="1600" dirty="0" smtClean="0"/>
              <a:t>model (aka “decoding”)</a:t>
            </a:r>
            <a:endParaRPr lang="en-US" sz="1600" dirty="0"/>
          </a:p>
        </p:txBody>
      </p:sp>
      <p:sp>
        <p:nvSpPr>
          <p:cNvPr id="842793" name="Line 41"/>
          <p:cNvSpPr>
            <a:spLocks noChangeShapeType="1"/>
          </p:cNvSpPr>
          <p:nvPr/>
        </p:nvSpPr>
        <p:spPr bwMode="auto">
          <a:xfrm>
            <a:off x="2819400" y="2590800"/>
            <a:ext cx="1219200" cy="0"/>
          </a:xfrm>
          <a:prstGeom prst="line">
            <a:avLst/>
          </a:prstGeom>
          <a:noFill/>
          <a:ln w="38100">
            <a:solidFill>
              <a:srgbClr val="FF0000"/>
            </a:solidFill>
            <a:round/>
            <a:headEnd/>
            <a:tailEnd type="triangle" w="med" len="med"/>
          </a:ln>
          <a:effectLst/>
        </p:spPr>
        <p:txBody>
          <a:bodyPr>
            <a:prstTxWarp prst="textNoShape">
              <a:avLst/>
            </a:prstTxWarp>
          </a:bodyPr>
          <a:lstStyle/>
          <a:p>
            <a:endParaRPr lang="en-US"/>
          </a:p>
        </p:txBody>
      </p:sp>
      <p:sp>
        <p:nvSpPr>
          <p:cNvPr id="842794" name="Line 42"/>
          <p:cNvSpPr>
            <a:spLocks noChangeShapeType="1"/>
          </p:cNvSpPr>
          <p:nvPr/>
        </p:nvSpPr>
        <p:spPr bwMode="auto">
          <a:xfrm>
            <a:off x="2819400" y="4114800"/>
            <a:ext cx="1219200" cy="0"/>
          </a:xfrm>
          <a:prstGeom prst="line">
            <a:avLst/>
          </a:prstGeom>
          <a:noFill/>
          <a:ln w="38100">
            <a:solidFill>
              <a:srgbClr val="FF0000"/>
            </a:solidFill>
            <a:round/>
            <a:headEnd/>
            <a:tailEnd type="triangle" w="med" len="med"/>
          </a:ln>
          <a:effectLst/>
        </p:spPr>
        <p:txBody>
          <a:bodyPr>
            <a:prstTxWarp prst="textNoShape">
              <a:avLst/>
            </a:prstTxWarp>
          </a:bodyPr>
          <a:lstStyle/>
          <a:p>
            <a:endParaRPr lang="en-US"/>
          </a:p>
        </p:txBody>
      </p:sp>
      <p:sp>
        <p:nvSpPr>
          <p:cNvPr id="842795" name="Line 43"/>
          <p:cNvSpPr>
            <a:spLocks noChangeShapeType="1"/>
          </p:cNvSpPr>
          <p:nvPr/>
        </p:nvSpPr>
        <p:spPr bwMode="auto">
          <a:xfrm>
            <a:off x="6858000" y="5867400"/>
            <a:ext cx="609600" cy="0"/>
          </a:xfrm>
          <a:prstGeom prst="line">
            <a:avLst/>
          </a:prstGeom>
          <a:noFill/>
          <a:ln w="28575">
            <a:solidFill>
              <a:schemeClr val="tx1"/>
            </a:solidFill>
            <a:round/>
            <a:headEnd/>
            <a:tailEnd type="triangle" w="med" len="med"/>
          </a:ln>
          <a:effectLst/>
        </p:spPr>
        <p:txBody>
          <a:bodyPr>
            <a:prstTxWarp prst="textNoShape">
              <a:avLst/>
            </a:prstTxWarp>
          </a:bodyPr>
          <a:lstStyle/>
          <a:p>
            <a:endParaRPr lang="en-US"/>
          </a:p>
        </p:txBody>
      </p:sp>
      <p:sp>
        <p:nvSpPr>
          <p:cNvPr id="842796" name="Text Box 44"/>
          <p:cNvSpPr txBox="1">
            <a:spLocks noChangeArrowheads="1"/>
          </p:cNvSpPr>
          <p:nvPr/>
        </p:nvSpPr>
        <p:spPr bwMode="auto">
          <a:xfrm>
            <a:off x="7391400" y="5562600"/>
            <a:ext cx="15240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English</a:t>
            </a:r>
            <a:br>
              <a:rPr lang="en-US"/>
            </a:br>
            <a:r>
              <a:rPr lang="en-US"/>
              <a:t>sentence</a:t>
            </a:r>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0708" name="Line 4"/>
          <p:cNvSpPr>
            <a:spLocks noChangeShapeType="1"/>
          </p:cNvSpPr>
          <p:nvPr/>
        </p:nvSpPr>
        <p:spPr bwMode="auto">
          <a:xfrm>
            <a:off x="304800" y="1295400"/>
            <a:ext cx="8458200" cy="0"/>
          </a:xfrm>
          <a:prstGeom prst="line">
            <a:avLst/>
          </a:prstGeom>
          <a:noFill/>
          <a:ln w="76200">
            <a:solidFill>
              <a:srgbClr val="0000CC"/>
            </a:solidFill>
            <a:round/>
            <a:headEnd/>
            <a:tailEnd/>
          </a:ln>
          <a:effectLst/>
        </p:spPr>
        <p:txBody>
          <a:bodyPr wrap="none" anchor="ctr">
            <a:prstTxWarp prst="textNoShape">
              <a:avLst/>
            </a:prstTxWarp>
          </a:bodyPr>
          <a:lstStyle/>
          <a:p>
            <a:endParaRPr lang="en-US"/>
          </a:p>
        </p:txBody>
      </p:sp>
      <p:sp>
        <p:nvSpPr>
          <p:cNvPr id="840711" name="Rectangle 7"/>
          <p:cNvSpPr>
            <a:spLocks noGrp="1" noChangeArrowheads="1"/>
          </p:cNvSpPr>
          <p:nvPr>
            <p:ph type="title"/>
          </p:nvPr>
        </p:nvSpPr>
        <p:spPr/>
        <p:txBody>
          <a:bodyPr/>
          <a:lstStyle/>
          <a:p>
            <a:r>
              <a:rPr lang="en-US"/>
              <a:t>Statistical MT</a:t>
            </a:r>
          </a:p>
        </p:txBody>
      </p:sp>
      <p:sp>
        <p:nvSpPr>
          <p:cNvPr id="840712" name="Rectangle 8"/>
          <p:cNvSpPr>
            <a:spLocks noGrp="1" noChangeArrowheads="1"/>
          </p:cNvSpPr>
          <p:nvPr>
            <p:ph type="body" idx="1"/>
          </p:nvPr>
        </p:nvSpPr>
        <p:spPr>
          <a:xfrm>
            <a:off x="457200" y="1600200"/>
            <a:ext cx="8229600" cy="2590800"/>
          </a:xfrm>
        </p:spPr>
        <p:txBody>
          <a:bodyPr/>
          <a:lstStyle/>
          <a:p>
            <a:pPr marL="0" indent="0">
              <a:buNone/>
            </a:pPr>
            <a:r>
              <a:rPr lang="en-US" sz="2000" dirty="0"/>
              <a:t>We will model the translation process probabilistically</a:t>
            </a:r>
            <a:endParaRPr lang="en-US" sz="2000" dirty="0" smtClean="0"/>
          </a:p>
          <a:p>
            <a:endParaRPr lang="en-US" sz="2000" dirty="0" smtClean="0"/>
          </a:p>
          <a:p>
            <a:pPr marL="0" indent="0">
              <a:buNone/>
            </a:pPr>
            <a:r>
              <a:rPr lang="en-US" sz="2000" dirty="0" smtClean="0"/>
              <a:t>Given </a:t>
            </a:r>
            <a:r>
              <a:rPr lang="en-US" sz="2000" dirty="0"/>
              <a:t>a foreign sentence to translate,</a:t>
            </a:r>
            <a:r>
              <a:rPr lang="en-US" sz="2000" dirty="0" smtClean="0"/>
              <a:t> for any possible English sentence, we </a:t>
            </a:r>
            <a:r>
              <a:rPr lang="en-US" sz="2000" dirty="0"/>
              <a:t>want to know </a:t>
            </a:r>
            <a:r>
              <a:rPr lang="en-US" sz="2000" dirty="0" smtClean="0"/>
              <a:t>the </a:t>
            </a:r>
            <a:r>
              <a:rPr lang="en-US" sz="2000" dirty="0"/>
              <a:t>probability</a:t>
            </a:r>
            <a:r>
              <a:rPr lang="en-US" sz="2000" dirty="0" smtClean="0"/>
              <a:t> </a:t>
            </a:r>
            <a:r>
              <a:rPr lang="en-US" sz="2000" dirty="0" smtClean="0"/>
              <a:t>that the </a:t>
            </a:r>
            <a:r>
              <a:rPr lang="en-US" sz="2000" dirty="0" smtClean="0"/>
              <a:t>sentence is a translation of the foreign sentence</a:t>
            </a:r>
          </a:p>
          <a:p>
            <a:endParaRPr lang="en-US" sz="2000" dirty="0" smtClean="0"/>
          </a:p>
          <a:p>
            <a:pPr marL="0" indent="0">
              <a:buNone/>
            </a:pPr>
            <a:r>
              <a:rPr lang="en-US" sz="2000" dirty="0" smtClean="0"/>
              <a:t>If </a:t>
            </a:r>
            <a:r>
              <a:rPr lang="en-US" sz="2000" dirty="0"/>
              <a:t>we can find the most probable English sentence, we’re done</a:t>
            </a:r>
            <a:endParaRPr lang="en-US" sz="2000" dirty="0" smtClean="0"/>
          </a:p>
          <a:p>
            <a:endParaRPr lang="en-US" sz="2000" dirty="0" smtClean="0"/>
          </a:p>
        </p:txBody>
      </p:sp>
      <p:sp>
        <p:nvSpPr>
          <p:cNvPr id="840713" name="Text Box 9"/>
          <p:cNvSpPr txBox="1">
            <a:spLocks noChangeArrowheads="1"/>
          </p:cNvSpPr>
          <p:nvPr/>
        </p:nvSpPr>
        <p:spPr bwMode="auto">
          <a:xfrm>
            <a:off x="990600" y="5029200"/>
            <a:ext cx="6781800" cy="523220"/>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2800" dirty="0" err="1">
                <a:solidFill>
                  <a:srgbClr val="0000FF"/>
                </a:solidFill>
              </a:rPr>
              <a:t>p(english</a:t>
            </a:r>
            <a:r>
              <a:rPr lang="en-US" sz="2800" dirty="0">
                <a:solidFill>
                  <a:srgbClr val="0000FF"/>
                </a:solidFill>
              </a:rPr>
              <a:t> sentence | foreign sentence)</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MT Systems</a:t>
            </a:r>
            <a:endParaRPr lang="en-US" dirty="0"/>
          </a:p>
        </p:txBody>
      </p:sp>
      <p:sp>
        <p:nvSpPr>
          <p:cNvPr id="5" name="Rectangle 4"/>
          <p:cNvSpPr/>
          <p:nvPr/>
        </p:nvSpPr>
        <p:spPr>
          <a:xfrm>
            <a:off x="838200" y="2433935"/>
            <a:ext cx="7391400" cy="461665"/>
          </a:xfrm>
          <a:prstGeom prst="rect">
            <a:avLst/>
          </a:prstGeom>
        </p:spPr>
        <p:txBody>
          <a:bodyPr wrap="square">
            <a:spAutoFit/>
          </a:bodyPr>
          <a:lstStyle/>
          <a:p>
            <a:pPr algn="l">
              <a:buNone/>
            </a:pPr>
            <a:r>
              <a:rPr lang="en-US" sz="2400" dirty="0" smtClean="0">
                <a:solidFill>
                  <a:srgbClr val="FF0000"/>
                </a:solidFill>
              </a:rPr>
              <a:t>Where have you seen machine translation systems?</a:t>
            </a:r>
            <a:endParaRPr lang="en-US" sz="2400"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Noisy channel model</a:t>
            </a:r>
            <a:endParaRPr lang="en-US" dirty="0"/>
          </a:p>
        </p:txBody>
      </p:sp>
      <p:pic>
        <p:nvPicPr>
          <p:cNvPr id="4" name="Picture 3"/>
          <p:cNvPicPr>
            <a:picLocks noChangeAspect="1"/>
          </p:cNvPicPr>
          <p:nvPr/>
        </p:nvPicPr>
        <p:blipFill>
          <a:blip r:embed="rId3"/>
          <a:stretch>
            <a:fillRect/>
          </a:stretch>
        </p:blipFill>
        <p:spPr>
          <a:xfrm>
            <a:off x="5638800" y="2209800"/>
            <a:ext cx="2946400" cy="2006600"/>
          </a:xfrm>
          <a:prstGeom prst="rect">
            <a:avLst/>
          </a:prstGeom>
        </p:spPr>
      </p:pic>
      <p:pic>
        <p:nvPicPr>
          <p:cNvPr id="5" name="Picture 4"/>
          <p:cNvPicPr>
            <a:picLocks noChangeAspect="1"/>
          </p:cNvPicPr>
          <p:nvPr/>
        </p:nvPicPr>
        <p:blipFill>
          <a:blip r:embed="rId4"/>
          <a:stretch>
            <a:fillRect/>
          </a:stretch>
        </p:blipFill>
        <p:spPr>
          <a:xfrm>
            <a:off x="533400" y="2819400"/>
            <a:ext cx="1257300" cy="1409700"/>
          </a:xfrm>
          <a:prstGeom prst="rect">
            <a:avLst/>
          </a:prstGeom>
        </p:spPr>
      </p:pic>
      <p:sp>
        <p:nvSpPr>
          <p:cNvPr id="6" name="Rectangle 5"/>
          <p:cNvSpPr/>
          <p:nvPr/>
        </p:nvSpPr>
        <p:spPr bwMode="auto">
          <a:xfrm>
            <a:off x="2133600" y="2895600"/>
            <a:ext cx="3733800"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1" charset="0"/>
            </a:endParaRPr>
          </a:p>
        </p:txBody>
      </p:sp>
      <p:cxnSp>
        <p:nvCxnSpPr>
          <p:cNvPr id="8" name="Curved Connector 7"/>
          <p:cNvCxnSpPr>
            <a:endCxn id="6" idx="1"/>
          </p:cNvCxnSpPr>
          <p:nvPr/>
        </p:nvCxnSpPr>
        <p:spPr bwMode="auto">
          <a:xfrm rot="5400000" flipH="1" flipV="1">
            <a:off x="1562100" y="3162300"/>
            <a:ext cx="609600" cy="533400"/>
          </a:xfrm>
          <a:prstGeom prst="curvedConnector2">
            <a:avLst/>
          </a:prstGeom>
          <a:solidFill>
            <a:schemeClr val="accent1"/>
          </a:solidFill>
          <a:ln w="9525" cap="flat" cmpd="sng" algn="ctr">
            <a:solidFill>
              <a:schemeClr val="tx1"/>
            </a:solidFill>
            <a:prstDash val="solid"/>
            <a:round/>
            <a:headEnd type="none" w="med" len="med"/>
            <a:tailEnd type="none" w="med" len="med"/>
          </a:ln>
          <a:effectLst/>
        </p:spPr>
      </p:cxnSp>
      <p:cxnSp>
        <p:nvCxnSpPr>
          <p:cNvPr id="11" name="Curved Connector 10"/>
          <p:cNvCxnSpPr/>
          <p:nvPr/>
        </p:nvCxnSpPr>
        <p:spPr bwMode="auto">
          <a:xfrm rot="16200000" flipH="1">
            <a:off x="5829300" y="3162300"/>
            <a:ext cx="685800" cy="609600"/>
          </a:xfrm>
          <a:prstGeom prst="curvedConnector3">
            <a:avLst>
              <a:gd name="adj1" fmla="val 50000"/>
            </a:avLst>
          </a:prstGeom>
          <a:solidFill>
            <a:schemeClr val="accent1"/>
          </a:solidFill>
          <a:ln w="9525" cap="flat" cmpd="sng" algn="ctr">
            <a:solidFill>
              <a:schemeClr val="tx1"/>
            </a:solidFill>
            <a:prstDash val="solid"/>
            <a:round/>
            <a:headEnd type="none" w="med" len="med"/>
            <a:tailEnd type="none" w="med" len="med"/>
          </a:ln>
          <a:effectLst/>
        </p:spPr>
      </p:cxnSp>
      <p:sp>
        <p:nvSpPr>
          <p:cNvPr id="12" name="TextBox 11"/>
          <p:cNvSpPr txBox="1"/>
          <p:nvPr/>
        </p:nvSpPr>
        <p:spPr>
          <a:xfrm>
            <a:off x="228600" y="4350603"/>
            <a:ext cx="2362200" cy="830997"/>
          </a:xfrm>
          <a:prstGeom prst="rect">
            <a:avLst/>
          </a:prstGeom>
          <a:noFill/>
        </p:spPr>
        <p:txBody>
          <a:bodyPr wrap="square" rtlCol="0">
            <a:spAutoFit/>
          </a:bodyPr>
          <a:lstStyle/>
          <a:p>
            <a:r>
              <a:rPr lang="en-US" sz="2400" dirty="0" smtClean="0">
                <a:solidFill>
                  <a:srgbClr val="FF6600"/>
                </a:solidFill>
              </a:rPr>
              <a:t>some message</a:t>
            </a:r>
          </a:p>
          <a:p>
            <a:r>
              <a:rPr lang="en-US" sz="2400" dirty="0" smtClean="0">
                <a:solidFill>
                  <a:srgbClr val="FF6600"/>
                </a:solidFill>
              </a:rPr>
              <a:t>is sent</a:t>
            </a:r>
            <a:endParaRPr lang="en-US" sz="2400" dirty="0">
              <a:solidFill>
                <a:srgbClr val="FF6600"/>
              </a:solidFill>
            </a:endParaRPr>
          </a:p>
        </p:txBody>
      </p:sp>
      <p:sp>
        <p:nvSpPr>
          <p:cNvPr id="13" name="TextBox 12"/>
          <p:cNvSpPr txBox="1"/>
          <p:nvPr/>
        </p:nvSpPr>
        <p:spPr>
          <a:xfrm>
            <a:off x="2895600" y="4549914"/>
            <a:ext cx="2895600" cy="707886"/>
          </a:xfrm>
          <a:prstGeom prst="rect">
            <a:avLst/>
          </a:prstGeom>
          <a:noFill/>
        </p:spPr>
        <p:txBody>
          <a:bodyPr wrap="square" rtlCol="0">
            <a:spAutoFit/>
          </a:bodyPr>
          <a:lstStyle/>
          <a:p>
            <a:r>
              <a:rPr lang="en-US" sz="2000" i="1" dirty="0" smtClean="0">
                <a:solidFill>
                  <a:srgbClr val="FF0000"/>
                </a:solidFill>
              </a:rPr>
              <a:t>along the way the message gets messed up</a:t>
            </a:r>
            <a:endParaRPr lang="en-US" sz="2000" i="1" dirty="0">
              <a:solidFill>
                <a:srgbClr val="FF0000"/>
              </a:solidFill>
            </a:endParaRPr>
          </a:p>
        </p:txBody>
      </p:sp>
      <p:sp>
        <p:nvSpPr>
          <p:cNvPr id="14" name="TextBox 13"/>
          <p:cNvSpPr txBox="1"/>
          <p:nvPr/>
        </p:nvSpPr>
        <p:spPr>
          <a:xfrm>
            <a:off x="6477000" y="4495800"/>
            <a:ext cx="2362200" cy="830997"/>
          </a:xfrm>
          <a:prstGeom prst="rect">
            <a:avLst/>
          </a:prstGeom>
          <a:noFill/>
        </p:spPr>
        <p:txBody>
          <a:bodyPr wrap="square" rtlCol="0">
            <a:spAutoFit/>
          </a:bodyPr>
          <a:lstStyle/>
          <a:p>
            <a:r>
              <a:rPr lang="en-US" sz="2400" dirty="0" smtClean="0">
                <a:solidFill>
                  <a:srgbClr val="000090"/>
                </a:solidFill>
              </a:rPr>
              <a:t>What was originally sent?</a:t>
            </a:r>
            <a:endParaRPr lang="en-US" sz="2400" dirty="0">
              <a:solidFill>
                <a:srgbClr val="000090"/>
              </a:solidFill>
            </a:endParaRPr>
          </a:p>
        </p:txBody>
      </p:sp>
      <p:sp>
        <p:nvSpPr>
          <p:cNvPr id="15" name="TextBox 14"/>
          <p:cNvSpPr txBox="1"/>
          <p:nvPr/>
        </p:nvSpPr>
        <p:spPr>
          <a:xfrm>
            <a:off x="5943600" y="5562600"/>
            <a:ext cx="2971800" cy="923330"/>
          </a:xfrm>
          <a:prstGeom prst="rect">
            <a:avLst/>
          </a:prstGeom>
          <a:noFill/>
        </p:spPr>
        <p:txBody>
          <a:bodyPr wrap="square" rtlCol="0">
            <a:spAutoFit/>
          </a:bodyPr>
          <a:lstStyle/>
          <a:p>
            <a:pPr algn="l"/>
            <a:r>
              <a:rPr lang="en-US" dirty="0" smtClean="0">
                <a:solidFill>
                  <a:srgbClr val="008000"/>
                </a:solidFill>
              </a:rPr>
              <a:t>We have the mutated message, but would like to recover the original</a:t>
            </a:r>
            <a:endParaRPr lang="en-US" dirty="0">
              <a:solidFill>
                <a:srgbClr val="008000"/>
              </a:solidFill>
            </a:endParaRP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Noisy channel model</a:t>
            </a:r>
            <a:endParaRPr lang="en-US" dirty="0"/>
          </a:p>
        </p:txBody>
      </p:sp>
      <p:pic>
        <p:nvPicPr>
          <p:cNvPr id="4" name="Picture 3"/>
          <p:cNvPicPr>
            <a:picLocks noChangeAspect="1"/>
          </p:cNvPicPr>
          <p:nvPr/>
        </p:nvPicPr>
        <p:blipFill>
          <a:blip r:embed="rId2"/>
          <a:stretch>
            <a:fillRect/>
          </a:stretch>
        </p:blipFill>
        <p:spPr>
          <a:xfrm>
            <a:off x="5638800" y="2209800"/>
            <a:ext cx="2946400" cy="2006600"/>
          </a:xfrm>
          <a:prstGeom prst="rect">
            <a:avLst/>
          </a:prstGeom>
        </p:spPr>
      </p:pic>
      <p:pic>
        <p:nvPicPr>
          <p:cNvPr id="5" name="Picture 4"/>
          <p:cNvPicPr>
            <a:picLocks noChangeAspect="1"/>
          </p:cNvPicPr>
          <p:nvPr/>
        </p:nvPicPr>
        <p:blipFill>
          <a:blip r:embed="rId3"/>
          <a:stretch>
            <a:fillRect/>
          </a:stretch>
        </p:blipFill>
        <p:spPr>
          <a:xfrm>
            <a:off x="533400" y="2819400"/>
            <a:ext cx="1257300" cy="1409700"/>
          </a:xfrm>
          <a:prstGeom prst="rect">
            <a:avLst/>
          </a:prstGeom>
        </p:spPr>
      </p:pic>
      <p:sp>
        <p:nvSpPr>
          <p:cNvPr id="6" name="Rectangle 5"/>
          <p:cNvSpPr/>
          <p:nvPr/>
        </p:nvSpPr>
        <p:spPr bwMode="auto">
          <a:xfrm>
            <a:off x="2133600" y="2895600"/>
            <a:ext cx="3733800"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1" charset="0"/>
            </a:endParaRPr>
          </a:p>
        </p:txBody>
      </p:sp>
      <p:cxnSp>
        <p:nvCxnSpPr>
          <p:cNvPr id="8" name="Curved Connector 7"/>
          <p:cNvCxnSpPr>
            <a:endCxn id="6" idx="1"/>
          </p:cNvCxnSpPr>
          <p:nvPr/>
        </p:nvCxnSpPr>
        <p:spPr bwMode="auto">
          <a:xfrm rot="5400000" flipH="1" flipV="1">
            <a:off x="1562100" y="3162300"/>
            <a:ext cx="609600" cy="533400"/>
          </a:xfrm>
          <a:prstGeom prst="curvedConnector2">
            <a:avLst/>
          </a:prstGeom>
          <a:solidFill>
            <a:schemeClr val="accent1"/>
          </a:solidFill>
          <a:ln w="9525" cap="flat" cmpd="sng" algn="ctr">
            <a:solidFill>
              <a:schemeClr val="tx1"/>
            </a:solidFill>
            <a:prstDash val="solid"/>
            <a:round/>
            <a:headEnd type="none" w="med" len="med"/>
            <a:tailEnd type="none" w="med" len="med"/>
          </a:ln>
          <a:effectLst/>
        </p:spPr>
      </p:cxnSp>
      <p:cxnSp>
        <p:nvCxnSpPr>
          <p:cNvPr id="11" name="Curved Connector 10"/>
          <p:cNvCxnSpPr/>
          <p:nvPr/>
        </p:nvCxnSpPr>
        <p:spPr bwMode="auto">
          <a:xfrm rot="16200000" flipH="1">
            <a:off x="5829300" y="3162300"/>
            <a:ext cx="685800" cy="609600"/>
          </a:xfrm>
          <a:prstGeom prst="curvedConnector3">
            <a:avLst>
              <a:gd name="adj1" fmla="val 50000"/>
            </a:avLst>
          </a:prstGeom>
          <a:solidFill>
            <a:schemeClr val="accent1"/>
          </a:solidFill>
          <a:ln w="9525" cap="flat" cmpd="sng" algn="ctr">
            <a:solidFill>
              <a:schemeClr val="tx1"/>
            </a:solidFill>
            <a:prstDash val="solid"/>
            <a:round/>
            <a:headEnd type="none" w="med" len="med"/>
            <a:tailEnd type="none" w="med" len="med"/>
          </a:ln>
          <a:effectLst/>
        </p:spPr>
      </p:cxnSp>
      <p:sp>
        <p:nvSpPr>
          <p:cNvPr id="16" name="TextBox 15"/>
          <p:cNvSpPr txBox="1"/>
          <p:nvPr/>
        </p:nvSpPr>
        <p:spPr>
          <a:xfrm>
            <a:off x="762000" y="4262735"/>
            <a:ext cx="838200" cy="461665"/>
          </a:xfrm>
          <a:prstGeom prst="rect">
            <a:avLst/>
          </a:prstGeom>
          <a:noFill/>
        </p:spPr>
        <p:txBody>
          <a:bodyPr wrap="square" rtlCol="0">
            <a:spAutoFit/>
          </a:bodyPr>
          <a:lstStyle/>
          <a:p>
            <a:r>
              <a:rPr lang="en-US" sz="2400" dirty="0" smtClean="0">
                <a:solidFill>
                  <a:srgbClr val="FF6600"/>
                </a:solidFill>
              </a:rPr>
              <a:t>sent</a:t>
            </a:r>
            <a:endParaRPr lang="en-US" sz="2400" dirty="0">
              <a:solidFill>
                <a:srgbClr val="FF6600"/>
              </a:solidFill>
            </a:endParaRPr>
          </a:p>
        </p:txBody>
      </p:sp>
      <p:sp>
        <p:nvSpPr>
          <p:cNvPr id="17" name="TextBox 16"/>
          <p:cNvSpPr txBox="1"/>
          <p:nvPr/>
        </p:nvSpPr>
        <p:spPr>
          <a:xfrm>
            <a:off x="6629400" y="4267200"/>
            <a:ext cx="1600200" cy="461665"/>
          </a:xfrm>
          <a:prstGeom prst="rect">
            <a:avLst/>
          </a:prstGeom>
          <a:noFill/>
        </p:spPr>
        <p:txBody>
          <a:bodyPr wrap="square" rtlCol="0">
            <a:spAutoFit/>
          </a:bodyPr>
          <a:lstStyle/>
          <a:p>
            <a:r>
              <a:rPr lang="en-US" sz="2400" dirty="0" smtClean="0">
                <a:solidFill>
                  <a:srgbClr val="000090"/>
                </a:solidFill>
              </a:rPr>
              <a:t>received</a:t>
            </a:r>
            <a:endParaRPr lang="en-US" sz="2400" dirty="0">
              <a:solidFill>
                <a:srgbClr val="000090"/>
              </a:solidFill>
            </a:endParaRPr>
          </a:p>
        </p:txBody>
      </p:sp>
      <p:sp>
        <p:nvSpPr>
          <p:cNvPr id="18" name="TextBox 17"/>
          <p:cNvSpPr txBox="1"/>
          <p:nvPr/>
        </p:nvSpPr>
        <p:spPr>
          <a:xfrm>
            <a:off x="2133600" y="5486400"/>
            <a:ext cx="4495800" cy="523220"/>
          </a:xfrm>
          <a:prstGeom prst="rect">
            <a:avLst/>
          </a:prstGeom>
          <a:noFill/>
        </p:spPr>
        <p:txBody>
          <a:bodyPr wrap="square" rtlCol="0">
            <a:spAutoFit/>
          </a:bodyPr>
          <a:lstStyle/>
          <a:p>
            <a:r>
              <a:rPr lang="en-US" sz="2800" dirty="0" smtClean="0">
                <a:solidFill>
                  <a:srgbClr val="0000FF"/>
                </a:solidFill>
              </a:rPr>
              <a:t>model: </a:t>
            </a:r>
            <a:r>
              <a:rPr lang="en-US" sz="2800" dirty="0" err="1" smtClean="0">
                <a:solidFill>
                  <a:srgbClr val="0000FF"/>
                </a:solidFill>
              </a:rPr>
              <a:t>p(</a:t>
            </a:r>
            <a:r>
              <a:rPr lang="en-US" sz="2800" dirty="0" err="1" smtClean="0">
                <a:solidFill>
                  <a:srgbClr val="FF6600"/>
                </a:solidFill>
              </a:rPr>
              <a:t>sent</a:t>
            </a:r>
            <a:r>
              <a:rPr lang="en-US" sz="2800" dirty="0" smtClean="0">
                <a:solidFill>
                  <a:srgbClr val="0000FF"/>
                </a:solidFill>
              </a:rPr>
              <a:t> | </a:t>
            </a:r>
            <a:r>
              <a:rPr lang="en-US" sz="2800" dirty="0" smtClean="0">
                <a:solidFill>
                  <a:srgbClr val="000090"/>
                </a:solidFill>
              </a:rPr>
              <a:t>received</a:t>
            </a:r>
            <a:r>
              <a:rPr lang="en-US" sz="2800" dirty="0" smtClean="0">
                <a:solidFill>
                  <a:srgbClr val="0000FF"/>
                </a:solidFill>
              </a:rPr>
              <a:t>)</a:t>
            </a:r>
            <a:endParaRPr lang="en-US" sz="2800" dirty="0">
              <a:solidFill>
                <a:srgbClr val="0000FF"/>
              </a:solidFill>
            </a:endParaRPr>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p:txBody>
          <a:bodyPr/>
          <a:lstStyle/>
          <a:p>
            <a:r>
              <a:rPr lang="en-US" dirty="0" smtClean="0"/>
              <a:t>Noisy channel model</a:t>
            </a:r>
            <a:endParaRPr lang="en-US" dirty="0"/>
          </a:p>
        </p:txBody>
      </p:sp>
      <p:sp>
        <p:nvSpPr>
          <p:cNvPr id="7" name="Text Box 9"/>
          <p:cNvSpPr txBox="1">
            <a:spLocks noChangeArrowheads="1"/>
          </p:cNvSpPr>
          <p:nvPr/>
        </p:nvSpPr>
        <p:spPr bwMode="auto">
          <a:xfrm>
            <a:off x="762000" y="3886200"/>
            <a:ext cx="5181600" cy="461665"/>
          </a:xfrm>
          <a:prstGeom prst="rect">
            <a:avLst/>
          </a:prstGeom>
          <a:noFill/>
          <a:ln w="9525">
            <a:noFill/>
            <a:miter lim="800000"/>
            <a:headEnd/>
            <a:tailEnd/>
          </a:ln>
          <a:effectLst/>
        </p:spPr>
        <p:txBody>
          <a:bodyPr>
            <a:prstTxWarp prst="textNoShape">
              <a:avLst/>
            </a:prstTxWarp>
            <a:spAutoFit/>
          </a:bodyPr>
          <a:lstStyle/>
          <a:p>
            <a:pPr algn="l">
              <a:spcBef>
                <a:spcPct val="50000"/>
              </a:spcBef>
            </a:pPr>
            <a:r>
              <a:rPr lang="en-US" sz="2400" dirty="0"/>
              <a:t>p</a:t>
            </a:r>
            <a:r>
              <a:rPr lang="en-US" sz="2400" dirty="0" smtClean="0"/>
              <a:t>(</a:t>
            </a:r>
            <a:r>
              <a:rPr lang="en-US" sz="2400" dirty="0" smtClean="0">
                <a:solidFill>
                  <a:srgbClr val="FF6600"/>
                </a:solidFill>
              </a:rPr>
              <a:t>text </a:t>
            </a:r>
            <a:r>
              <a:rPr lang="en-US" sz="2400" dirty="0" smtClean="0"/>
              <a:t>| </a:t>
            </a:r>
            <a:r>
              <a:rPr lang="en-US" sz="2400" dirty="0" smtClean="0">
                <a:solidFill>
                  <a:srgbClr val="000090"/>
                </a:solidFill>
              </a:rPr>
              <a:t>audio</a:t>
            </a:r>
            <a:r>
              <a:rPr lang="en-US" sz="2400" dirty="0" smtClean="0"/>
              <a:t>)</a:t>
            </a:r>
            <a:endParaRPr lang="en-US" sz="2400" dirty="0"/>
          </a:p>
        </p:txBody>
      </p:sp>
      <p:sp>
        <p:nvSpPr>
          <p:cNvPr id="14" name="Text Box 9"/>
          <p:cNvSpPr txBox="1">
            <a:spLocks noChangeArrowheads="1"/>
          </p:cNvSpPr>
          <p:nvPr/>
        </p:nvSpPr>
        <p:spPr bwMode="auto">
          <a:xfrm>
            <a:off x="762000" y="4648200"/>
            <a:ext cx="5181600" cy="461665"/>
          </a:xfrm>
          <a:prstGeom prst="rect">
            <a:avLst/>
          </a:prstGeom>
          <a:noFill/>
          <a:ln w="9525">
            <a:noFill/>
            <a:miter lim="800000"/>
            <a:headEnd/>
            <a:tailEnd/>
          </a:ln>
          <a:effectLst/>
        </p:spPr>
        <p:txBody>
          <a:bodyPr>
            <a:prstTxWarp prst="textNoShape">
              <a:avLst/>
            </a:prstTxWarp>
            <a:spAutoFit/>
          </a:bodyPr>
          <a:lstStyle/>
          <a:p>
            <a:pPr algn="l">
              <a:spcBef>
                <a:spcPct val="50000"/>
              </a:spcBef>
            </a:pPr>
            <a:r>
              <a:rPr lang="en-US" sz="2400" dirty="0"/>
              <a:t>p</a:t>
            </a:r>
            <a:r>
              <a:rPr lang="en-US" sz="2400" dirty="0" smtClean="0"/>
              <a:t>(</a:t>
            </a:r>
            <a:r>
              <a:rPr lang="en-US" sz="2400" dirty="0" smtClean="0">
                <a:solidFill>
                  <a:srgbClr val="FF6600"/>
                </a:solidFill>
              </a:rPr>
              <a:t>simplified </a:t>
            </a:r>
            <a:r>
              <a:rPr lang="en-US" sz="2400" dirty="0" smtClean="0"/>
              <a:t>| </a:t>
            </a:r>
            <a:r>
              <a:rPr lang="en-US" sz="2400" dirty="0" err="1" smtClean="0">
                <a:solidFill>
                  <a:srgbClr val="000090"/>
                </a:solidFill>
              </a:rPr>
              <a:t>unsimplified</a:t>
            </a:r>
            <a:r>
              <a:rPr lang="en-US" sz="2400" dirty="0" smtClean="0"/>
              <a:t>)</a:t>
            </a:r>
            <a:endParaRPr lang="en-US" sz="2400" dirty="0"/>
          </a:p>
        </p:txBody>
      </p:sp>
      <p:sp>
        <p:nvSpPr>
          <p:cNvPr id="16" name="Text Box 9"/>
          <p:cNvSpPr txBox="1">
            <a:spLocks noChangeArrowheads="1"/>
          </p:cNvSpPr>
          <p:nvPr/>
        </p:nvSpPr>
        <p:spPr bwMode="auto">
          <a:xfrm>
            <a:off x="762000" y="3124200"/>
            <a:ext cx="5181600" cy="461665"/>
          </a:xfrm>
          <a:prstGeom prst="rect">
            <a:avLst/>
          </a:prstGeom>
          <a:noFill/>
          <a:ln w="9525">
            <a:noFill/>
            <a:miter lim="800000"/>
            <a:headEnd/>
            <a:tailEnd/>
          </a:ln>
          <a:effectLst/>
        </p:spPr>
        <p:txBody>
          <a:bodyPr>
            <a:prstTxWarp prst="textNoShape">
              <a:avLst/>
            </a:prstTxWarp>
            <a:spAutoFit/>
          </a:bodyPr>
          <a:lstStyle/>
          <a:p>
            <a:pPr algn="l">
              <a:spcBef>
                <a:spcPct val="50000"/>
              </a:spcBef>
            </a:pPr>
            <a:r>
              <a:rPr lang="en-US" sz="2400" dirty="0"/>
              <a:t>p</a:t>
            </a:r>
            <a:r>
              <a:rPr lang="en-US" sz="2400" dirty="0" smtClean="0"/>
              <a:t>(</a:t>
            </a:r>
            <a:r>
              <a:rPr lang="en-US" sz="2400" dirty="0" smtClean="0">
                <a:solidFill>
                  <a:srgbClr val="FF6600"/>
                </a:solidFill>
              </a:rPr>
              <a:t>English </a:t>
            </a:r>
            <a:r>
              <a:rPr lang="en-US" sz="2400" dirty="0" smtClean="0"/>
              <a:t>| </a:t>
            </a:r>
            <a:r>
              <a:rPr lang="en-US" sz="2400" dirty="0" smtClean="0">
                <a:solidFill>
                  <a:srgbClr val="000090"/>
                </a:solidFill>
              </a:rPr>
              <a:t>Foreign</a:t>
            </a:r>
            <a:r>
              <a:rPr lang="en-US" sz="2400" dirty="0" smtClean="0"/>
              <a:t>)</a:t>
            </a:r>
            <a:endParaRPr lang="en-US" sz="2400" dirty="0"/>
          </a:p>
        </p:txBody>
      </p:sp>
      <p:graphicFrame>
        <p:nvGraphicFramePr>
          <p:cNvPr id="200711" name="Object 7"/>
          <p:cNvGraphicFramePr>
            <a:graphicFrameLocks noChangeAspect="1"/>
          </p:cNvGraphicFramePr>
          <p:nvPr>
            <p:extLst>
              <p:ext uri="{D42A27DB-BD31-4B8C-83A1-F6EECF244321}">
                <p14:modId xmlns:p14="http://schemas.microsoft.com/office/powerpoint/2010/main" val="4136987155"/>
              </p:ext>
            </p:extLst>
          </p:nvPr>
        </p:nvGraphicFramePr>
        <p:xfrm>
          <a:off x="3363913" y="2405063"/>
          <a:ext cx="1239837" cy="523875"/>
        </p:xfrm>
        <a:graphic>
          <a:graphicData uri="http://schemas.openxmlformats.org/presentationml/2006/ole">
            <mc:AlternateContent xmlns:mc="http://schemas.openxmlformats.org/markup-compatibility/2006">
              <mc:Choice xmlns:v="urn:schemas-microsoft-com:vml" Requires="v">
                <p:oleObj spid="_x0000_s982088" name="Equation" r:id="rId4" imgW="482600" imgH="203200" progId="Equation.3">
                  <p:embed/>
                </p:oleObj>
              </mc:Choice>
              <mc:Fallback>
                <p:oleObj name="Equation" r:id="rId4" imgW="482600" imgH="203200" progId="Equation.3">
                  <p:embed/>
                  <p:pic>
                    <p:nvPicPr>
                      <p:cNvPr id="0" name="Picture 2"/>
                      <p:cNvPicPr>
                        <a:picLocks noChangeAspect="1" noChangeArrowheads="1"/>
                      </p:cNvPicPr>
                      <p:nvPr/>
                    </p:nvPicPr>
                    <p:blipFill>
                      <a:blip r:embed="rId5"/>
                      <a:srcRect/>
                      <a:stretch>
                        <a:fillRect/>
                      </a:stretch>
                    </p:blipFill>
                    <p:spPr bwMode="auto">
                      <a:xfrm>
                        <a:off x="3363913" y="2405063"/>
                        <a:ext cx="1239837" cy="523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TextBox 17"/>
          <p:cNvSpPr txBox="1"/>
          <p:nvPr/>
        </p:nvSpPr>
        <p:spPr>
          <a:xfrm>
            <a:off x="-76201" y="2362200"/>
            <a:ext cx="3733801" cy="523220"/>
          </a:xfrm>
          <a:prstGeom prst="rect">
            <a:avLst/>
          </a:prstGeom>
          <a:noFill/>
        </p:spPr>
        <p:txBody>
          <a:bodyPr wrap="square" rtlCol="0">
            <a:spAutoFit/>
          </a:bodyPr>
          <a:lstStyle/>
          <a:p>
            <a:r>
              <a:rPr lang="en-US" sz="2800" dirty="0" smtClean="0"/>
              <a:t>Probabilistic model:</a:t>
            </a:r>
            <a:endParaRPr lang="en-US" sz="2800" dirty="0"/>
          </a:p>
        </p:txBody>
      </p:sp>
      <p:sp>
        <p:nvSpPr>
          <p:cNvPr id="21" name="Right Brace 20"/>
          <p:cNvSpPr/>
          <p:nvPr/>
        </p:nvSpPr>
        <p:spPr>
          <a:xfrm>
            <a:off x="5257801" y="2362200"/>
            <a:ext cx="381000" cy="3505200"/>
          </a:xfrm>
          <a:prstGeom prst="rightBrace">
            <a:avLst/>
          </a:prstGeom>
          <a:ln w="38100" cap="flat" cmpd="sng" algn="ctr">
            <a:solidFill>
              <a:schemeClr val="accent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 name="TextBox 21"/>
          <p:cNvSpPr txBox="1"/>
          <p:nvPr/>
        </p:nvSpPr>
        <p:spPr>
          <a:xfrm>
            <a:off x="5867400" y="3429000"/>
            <a:ext cx="3051048" cy="1200328"/>
          </a:xfrm>
          <a:prstGeom prst="rect">
            <a:avLst/>
          </a:prstGeom>
          <a:noFill/>
        </p:spPr>
        <p:txBody>
          <a:bodyPr wrap="square" rtlCol="0">
            <a:spAutoFit/>
          </a:bodyPr>
          <a:lstStyle/>
          <a:p>
            <a:pPr algn="l"/>
            <a:r>
              <a:rPr lang="en-US" sz="2400" dirty="0" smtClean="0"/>
              <a:t>Given sentence pairs, gives us the probability</a:t>
            </a:r>
            <a:endParaRPr lang="en-US" sz="2400" dirty="0"/>
          </a:p>
        </p:txBody>
      </p:sp>
      <p:sp>
        <p:nvSpPr>
          <p:cNvPr id="11" name="Text Box 9"/>
          <p:cNvSpPr txBox="1">
            <a:spLocks noChangeArrowheads="1"/>
          </p:cNvSpPr>
          <p:nvPr/>
        </p:nvSpPr>
        <p:spPr bwMode="auto">
          <a:xfrm>
            <a:off x="762000" y="5410200"/>
            <a:ext cx="5181600" cy="461665"/>
          </a:xfrm>
          <a:prstGeom prst="rect">
            <a:avLst/>
          </a:prstGeom>
          <a:noFill/>
          <a:ln w="9525">
            <a:noFill/>
            <a:miter lim="800000"/>
            <a:headEnd/>
            <a:tailEnd/>
          </a:ln>
          <a:effectLst/>
        </p:spPr>
        <p:txBody>
          <a:bodyPr>
            <a:prstTxWarp prst="textNoShape">
              <a:avLst/>
            </a:prstTxWarp>
            <a:spAutoFit/>
          </a:bodyPr>
          <a:lstStyle/>
          <a:p>
            <a:pPr algn="l">
              <a:spcBef>
                <a:spcPct val="50000"/>
              </a:spcBef>
            </a:pPr>
            <a:r>
              <a:rPr lang="en-US" sz="2400" dirty="0"/>
              <a:t>p</a:t>
            </a:r>
            <a:r>
              <a:rPr lang="en-US" sz="2400" dirty="0" smtClean="0"/>
              <a:t>(</a:t>
            </a:r>
            <a:r>
              <a:rPr lang="en-US" sz="2400" dirty="0" smtClean="0">
                <a:solidFill>
                  <a:srgbClr val="FF6600"/>
                </a:solidFill>
              </a:rPr>
              <a:t>compressed </a:t>
            </a:r>
            <a:r>
              <a:rPr lang="en-US" sz="2400" dirty="0" smtClean="0"/>
              <a:t>| </a:t>
            </a:r>
            <a:r>
              <a:rPr lang="en-US" sz="2400" dirty="0" smtClean="0">
                <a:solidFill>
                  <a:srgbClr val="000090"/>
                </a:solidFill>
              </a:rPr>
              <a:t>uncompressed</a:t>
            </a:r>
            <a:r>
              <a:rPr lang="en-US" sz="2400" dirty="0" smtClean="0"/>
              <a:t>)</a:t>
            </a: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p:txBody>
          <a:bodyPr/>
          <a:lstStyle/>
          <a:p>
            <a:r>
              <a:rPr lang="en-US" dirty="0" smtClean="0"/>
              <a:t>Translation</a:t>
            </a:r>
            <a:endParaRPr lang="en-US" dirty="0"/>
          </a:p>
        </p:txBody>
      </p:sp>
      <p:sp>
        <p:nvSpPr>
          <p:cNvPr id="16" name="Text Box 9"/>
          <p:cNvSpPr txBox="1">
            <a:spLocks noChangeArrowheads="1"/>
          </p:cNvSpPr>
          <p:nvPr/>
        </p:nvSpPr>
        <p:spPr bwMode="auto">
          <a:xfrm>
            <a:off x="5257800" y="2438400"/>
            <a:ext cx="3429000" cy="461665"/>
          </a:xfrm>
          <a:prstGeom prst="rect">
            <a:avLst/>
          </a:prstGeom>
          <a:noFill/>
          <a:ln w="9525">
            <a:noFill/>
            <a:miter lim="800000"/>
            <a:headEnd/>
            <a:tailEnd/>
          </a:ln>
          <a:effectLst/>
        </p:spPr>
        <p:txBody>
          <a:bodyPr wrap="square">
            <a:prstTxWarp prst="textNoShape">
              <a:avLst/>
            </a:prstTxWarp>
            <a:spAutoFit/>
          </a:bodyPr>
          <a:lstStyle/>
          <a:p>
            <a:pPr algn="l">
              <a:spcBef>
                <a:spcPct val="50000"/>
              </a:spcBef>
            </a:pPr>
            <a:r>
              <a:rPr lang="en-US" sz="2400" dirty="0"/>
              <a:t>p</a:t>
            </a:r>
            <a:r>
              <a:rPr lang="en-US" sz="2400" dirty="0" smtClean="0"/>
              <a:t>(</a:t>
            </a:r>
            <a:r>
              <a:rPr lang="en-US" sz="2400" dirty="0" smtClean="0">
                <a:solidFill>
                  <a:srgbClr val="FF6600"/>
                </a:solidFill>
              </a:rPr>
              <a:t>English </a:t>
            </a:r>
            <a:r>
              <a:rPr lang="en-US" sz="2400" dirty="0" smtClean="0"/>
              <a:t>| </a:t>
            </a:r>
            <a:r>
              <a:rPr lang="en-US" sz="2400" dirty="0" smtClean="0">
                <a:solidFill>
                  <a:srgbClr val="000090"/>
                </a:solidFill>
              </a:rPr>
              <a:t>Foreign</a:t>
            </a:r>
            <a:r>
              <a:rPr lang="en-US" sz="2400" dirty="0" smtClean="0"/>
              <a:t>)</a:t>
            </a:r>
            <a:endParaRPr lang="en-US" sz="2400" dirty="0"/>
          </a:p>
        </p:txBody>
      </p:sp>
      <p:graphicFrame>
        <p:nvGraphicFramePr>
          <p:cNvPr id="200711" name="Object 7"/>
          <p:cNvGraphicFramePr>
            <a:graphicFrameLocks noChangeAspect="1"/>
          </p:cNvGraphicFramePr>
          <p:nvPr>
            <p:extLst>
              <p:ext uri="{D42A27DB-BD31-4B8C-83A1-F6EECF244321}">
                <p14:modId xmlns:p14="http://schemas.microsoft.com/office/powerpoint/2010/main" val="191049873"/>
              </p:ext>
            </p:extLst>
          </p:nvPr>
        </p:nvGraphicFramePr>
        <p:xfrm>
          <a:off x="3363913" y="2405063"/>
          <a:ext cx="1239837" cy="523875"/>
        </p:xfrm>
        <a:graphic>
          <a:graphicData uri="http://schemas.openxmlformats.org/presentationml/2006/ole">
            <mc:AlternateContent xmlns:mc="http://schemas.openxmlformats.org/markup-compatibility/2006">
              <mc:Choice xmlns:v="urn:schemas-microsoft-com:vml" Requires="v">
                <p:oleObj spid="_x0000_s1011824" name="Equation" r:id="rId4" imgW="482600" imgH="203200" progId="Equation.3">
                  <p:embed/>
                </p:oleObj>
              </mc:Choice>
              <mc:Fallback>
                <p:oleObj name="Equation" r:id="rId4" imgW="482600" imgH="203200" progId="Equation.3">
                  <p:embed/>
                  <p:pic>
                    <p:nvPicPr>
                      <p:cNvPr id="0" name=""/>
                      <p:cNvPicPr>
                        <a:picLocks noChangeAspect="1" noChangeArrowheads="1"/>
                      </p:cNvPicPr>
                      <p:nvPr/>
                    </p:nvPicPr>
                    <p:blipFill>
                      <a:blip r:embed="rId5"/>
                      <a:srcRect/>
                      <a:stretch>
                        <a:fillRect/>
                      </a:stretch>
                    </p:blipFill>
                    <p:spPr bwMode="auto">
                      <a:xfrm>
                        <a:off x="3363913" y="2405063"/>
                        <a:ext cx="1239837" cy="523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TextBox 17"/>
          <p:cNvSpPr txBox="1"/>
          <p:nvPr/>
        </p:nvSpPr>
        <p:spPr>
          <a:xfrm>
            <a:off x="-76201" y="2362200"/>
            <a:ext cx="3733801" cy="523220"/>
          </a:xfrm>
          <a:prstGeom prst="rect">
            <a:avLst/>
          </a:prstGeom>
          <a:noFill/>
        </p:spPr>
        <p:txBody>
          <a:bodyPr wrap="square" rtlCol="0">
            <a:spAutoFit/>
          </a:bodyPr>
          <a:lstStyle/>
          <a:p>
            <a:r>
              <a:rPr lang="en-US" sz="2800" dirty="0" smtClean="0"/>
              <a:t>Probabilistic model:</a:t>
            </a:r>
            <a:endParaRPr lang="en-US" sz="2800" dirty="0"/>
          </a:p>
        </p:txBody>
      </p:sp>
      <p:sp>
        <p:nvSpPr>
          <p:cNvPr id="2" name="TextBox 1"/>
          <p:cNvSpPr txBox="1"/>
          <p:nvPr/>
        </p:nvSpPr>
        <p:spPr>
          <a:xfrm>
            <a:off x="1893079" y="3505200"/>
            <a:ext cx="4433125" cy="400110"/>
          </a:xfrm>
          <a:prstGeom prst="rect">
            <a:avLst/>
          </a:prstGeom>
          <a:noFill/>
        </p:spPr>
        <p:txBody>
          <a:bodyPr wrap="none" rtlCol="0">
            <a:spAutoFit/>
          </a:bodyPr>
          <a:lstStyle/>
          <a:p>
            <a:r>
              <a:rPr lang="en-US" sz="2000" dirty="0" smtClean="0">
                <a:solidFill>
                  <a:srgbClr val="FF0000"/>
                </a:solidFill>
              </a:rPr>
              <a:t>What is the translation problem then?</a:t>
            </a:r>
            <a:endParaRPr lang="en-US" sz="2000" dirty="0">
              <a:solidFill>
                <a:srgbClr val="FF0000"/>
              </a:solidFill>
            </a:endParaRPr>
          </a:p>
        </p:txBody>
      </p:sp>
      <p:graphicFrame>
        <p:nvGraphicFramePr>
          <p:cNvPr id="12" name="Object 7"/>
          <p:cNvGraphicFramePr>
            <a:graphicFrameLocks noChangeAspect="1"/>
          </p:cNvGraphicFramePr>
          <p:nvPr>
            <p:extLst>
              <p:ext uri="{D42A27DB-BD31-4B8C-83A1-F6EECF244321}">
                <p14:modId xmlns:p14="http://schemas.microsoft.com/office/powerpoint/2010/main" val="1197740873"/>
              </p:ext>
            </p:extLst>
          </p:nvPr>
        </p:nvGraphicFramePr>
        <p:xfrm>
          <a:off x="1600200" y="4724400"/>
          <a:ext cx="5221288" cy="557213"/>
        </p:xfrm>
        <a:graphic>
          <a:graphicData uri="http://schemas.openxmlformats.org/presentationml/2006/ole">
            <mc:AlternateContent xmlns:mc="http://schemas.openxmlformats.org/markup-compatibility/2006">
              <mc:Choice xmlns:v="urn:schemas-microsoft-com:vml" Requires="v">
                <p:oleObj spid="_x0000_s1011825" name="Equation" r:id="rId6" imgW="2032000" imgH="215900" progId="Equation.3">
                  <p:embed/>
                </p:oleObj>
              </mc:Choice>
              <mc:Fallback>
                <p:oleObj name="Equation" r:id="rId6" imgW="2032000" imgH="215900" progId="Equation.3">
                  <p:embed/>
                  <p:pic>
                    <p:nvPicPr>
                      <p:cNvPr id="0" name=""/>
                      <p:cNvPicPr>
                        <a:picLocks noChangeAspect="1" noChangeArrowheads="1"/>
                      </p:cNvPicPr>
                      <p:nvPr/>
                    </p:nvPicPr>
                    <p:blipFill>
                      <a:blip r:embed="rId7"/>
                      <a:srcRect/>
                      <a:stretch>
                        <a:fillRect/>
                      </a:stretch>
                    </p:blipFill>
                    <p:spPr bwMode="auto">
                      <a:xfrm>
                        <a:off x="1600200" y="4724400"/>
                        <a:ext cx="5221288" cy="557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6330421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p:txBody>
          <a:bodyPr/>
          <a:lstStyle/>
          <a:p>
            <a:r>
              <a:rPr lang="en-US" dirty="0" smtClean="0"/>
              <a:t>Noisy channel model</a:t>
            </a:r>
            <a:endParaRPr lang="en-US" dirty="0"/>
          </a:p>
        </p:txBody>
      </p:sp>
      <p:graphicFrame>
        <p:nvGraphicFramePr>
          <p:cNvPr id="8" name="Object 7"/>
          <p:cNvGraphicFramePr>
            <a:graphicFrameLocks noChangeAspect="1"/>
          </p:cNvGraphicFramePr>
          <p:nvPr/>
        </p:nvGraphicFramePr>
        <p:xfrm>
          <a:off x="990600" y="2187575"/>
          <a:ext cx="1566863" cy="457200"/>
        </p:xfrm>
        <a:graphic>
          <a:graphicData uri="http://schemas.openxmlformats.org/presentationml/2006/ole">
            <mc:AlternateContent xmlns:mc="http://schemas.openxmlformats.org/markup-compatibility/2006">
              <mc:Choice xmlns:v="urn:schemas-microsoft-com:vml" Requires="v">
                <p:oleObj spid="_x0000_s986460" name="Equation" r:id="rId3" imgW="609600" imgH="177800" progId="Equation.3">
                  <p:embed/>
                </p:oleObj>
              </mc:Choice>
              <mc:Fallback>
                <p:oleObj name="Equation" r:id="rId3" imgW="609600" imgH="177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2187575"/>
                        <a:ext cx="1566863"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44807" name="Object 7"/>
          <p:cNvGraphicFramePr>
            <a:graphicFrameLocks noChangeAspect="1"/>
          </p:cNvGraphicFramePr>
          <p:nvPr/>
        </p:nvGraphicFramePr>
        <p:xfrm>
          <a:off x="2906713" y="1958975"/>
          <a:ext cx="1992312" cy="1012825"/>
        </p:xfrm>
        <a:graphic>
          <a:graphicData uri="http://schemas.openxmlformats.org/presentationml/2006/ole">
            <mc:AlternateContent xmlns:mc="http://schemas.openxmlformats.org/markup-compatibility/2006">
              <mc:Choice xmlns:v="urn:schemas-microsoft-com:vml" Requires="v">
                <p:oleObj spid="_x0000_s986461" name="Equation" r:id="rId5" imgW="774700" imgH="393700" progId="Equation.3">
                  <p:embed/>
                </p:oleObj>
              </mc:Choice>
              <mc:Fallback>
                <p:oleObj name="Equation" r:id="rId5" imgW="774700" imgH="3937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06713" y="1958975"/>
                        <a:ext cx="1992312" cy="1012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 Box 9"/>
          <p:cNvSpPr txBox="1">
            <a:spLocks noChangeArrowheads="1"/>
          </p:cNvSpPr>
          <p:nvPr/>
        </p:nvSpPr>
        <p:spPr bwMode="auto">
          <a:xfrm>
            <a:off x="6111875" y="2263775"/>
            <a:ext cx="2057400" cy="400110"/>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2000" dirty="0" err="1" smtClean="0">
                <a:solidFill>
                  <a:srgbClr val="FF0000"/>
                </a:solidFill>
              </a:rPr>
              <a:t>Bayes</a:t>
            </a:r>
            <a:r>
              <a:rPr lang="en-US" sz="2000" dirty="0" smtClean="0">
                <a:solidFill>
                  <a:srgbClr val="FF0000"/>
                </a:solidFill>
              </a:rPr>
              <a:t>’ rule</a:t>
            </a:r>
            <a:endParaRPr lang="en-US" sz="2000" dirty="0">
              <a:solidFill>
                <a:srgbClr val="FF0000"/>
              </a:solidFill>
            </a:endParaRPr>
          </a:p>
        </p:txBody>
      </p:sp>
      <p:graphicFrame>
        <p:nvGraphicFramePr>
          <p:cNvPr id="844808" name="Object 8"/>
          <p:cNvGraphicFramePr>
            <a:graphicFrameLocks noChangeAspect="1"/>
          </p:cNvGraphicFramePr>
          <p:nvPr/>
        </p:nvGraphicFramePr>
        <p:xfrm>
          <a:off x="1335088" y="3294063"/>
          <a:ext cx="847725" cy="457200"/>
        </p:xfrm>
        <a:graphic>
          <a:graphicData uri="http://schemas.openxmlformats.org/presentationml/2006/ole">
            <mc:AlternateContent xmlns:mc="http://schemas.openxmlformats.org/markup-compatibility/2006">
              <mc:Choice xmlns:v="urn:schemas-microsoft-com:vml" Requires="v">
                <p:oleObj spid="_x0000_s986462" name="Equation" r:id="rId7" imgW="330200" imgH="177800" progId="Equation.3">
                  <p:embed/>
                </p:oleObj>
              </mc:Choice>
              <mc:Fallback>
                <p:oleObj name="Equation" r:id="rId7" imgW="330200" imgH="1778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35088" y="3294063"/>
                        <a:ext cx="847725"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 Box 9"/>
          <p:cNvSpPr txBox="1">
            <a:spLocks noChangeArrowheads="1"/>
          </p:cNvSpPr>
          <p:nvPr/>
        </p:nvSpPr>
        <p:spPr bwMode="auto">
          <a:xfrm>
            <a:off x="2819400" y="3272135"/>
            <a:ext cx="4724400" cy="400110"/>
          </a:xfrm>
          <a:prstGeom prst="rect">
            <a:avLst/>
          </a:prstGeom>
          <a:noFill/>
          <a:ln w="9525">
            <a:noFill/>
            <a:miter lim="800000"/>
            <a:headEnd/>
            <a:tailEnd/>
          </a:ln>
          <a:effectLst/>
        </p:spPr>
        <p:txBody>
          <a:bodyPr wrap="square">
            <a:prstTxWarp prst="textNoShape">
              <a:avLst/>
            </a:prstTxWarp>
            <a:spAutoFit/>
          </a:bodyPr>
          <a:lstStyle/>
          <a:p>
            <a:pPr algn="l">
              <a:spcBef>
                <a:spcPct val="50000"/>
              </a:spcBef>
            </a:pPr>
            <a:r>
              <a:rPr lang="en-US" sz="2000" dirty="0"/>
              <a:t>p</a:t>
            </a:r>
            <a:r>
              <a:rPr lang="en-US" sz="2000" dirty="0" smtClean="0"/>
              <a:t>robability of the foreign sentence</a:t>
            </a:r>
            <a:endParaRPr lang="en-US" sz="2000" dirty="0"/>
          </a:p>
        </p:txBody>
      </p:sp>
      <p:graphicFrame>
        <p:nvGraphicFramePr>
          <p:cNvPr id="844809" name="Object 9"/>
          <p:cNvGraphicFramePr>
            <a:graphicFrameLocks noChangeAspect="1"/>
          </p:cNvGraphicFramePr>
          <p:nvPr/>
        </p:nvGraphicFramePr>
        <p:xfrm>
          <a:off x="1382713" y="4146550"/>
          <a:ext cx="750887" cy="425450"/>
        </p:xfrm>
        <a:graphic>
          <a:graphicData uri="http://schemas.openxmlformats.org/presentationml/2006/ole">
            <mc:AlternateContent xmlns:mc="http://schemas.openxmlformats.org/markup-compatibility/2006">
              <mc:Choice xmlns:v="urn:schemas-microsoft-com:vml" Requires="v">
                <p:oleObj spid="_x0000_s986463" name="Equation" r:id="rId9" imgW="292100" imgH="165100" progId="Equation.3">
                  <p:embed/>
                </p:oleObj>
              </mc:Choice>
              <mc:Fallback>
                <p:oleObj name="Equation" r:id="rId9" imgW="292100" imgH="1651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82713" y="4146550"/>
                        <a:ext cx="750887" cy="425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Text Box 9"/>
          <p:cNvSpPr txBox="1">
            <a:spLocks noChangeArrowheads="1"/>
          </p:cNvSpPr>
          <p:nvPr/>
        </p:nvSpPr>
        <p:spPr bwMode="auto">
          <a:xfrm>
            <a:off x="2819400" y="4045803"/>
            <a:ext cx="5486400" cy="707886"/>
          </a:xfrm>
          <a:prstGeom prst="rect">
            <a:avLst/>
          </a:prstGeom>
          <a:noFill/>
          <a:ln w="9525">
            <a:noFill/>
            <a:miter lim="800000"/>
            <a:headEnd/>
            <a:tailEnd/>
          </a:ln>
          <a:effectLst/>
        </p:spPr>
        <p:txBody>
          <a:bodyPr wrap="square">
            <a:prstTxWarp prst="textNoShape">
              <a:avLst/>
            </a:prstTxWarp>
            <a:spAutoFit/>
          </a:bodyPr>
          <a:lstStyle/>
          <a:p>
            <a:pPr algn="l">
              <a:spcBef>
                <a:spcPct val="50000"/>
              </a:spcBef>
            </a:pPr>
            <a:r>
              <a:rPr lang="en-US" sz="2000" dirty="0" smtClean="0"/>
              <a:t>language model: what are likely English word sequences?</a:t>
            </a:r>
            <a:endParaRPr lang="en-US" sz="2000" dirty="0"/>
          </a:p>
        </p:txBody>
      </p:sp>
      <p:graphicFrame>
        <p:nvGraphicFramePr>
          <p:cNvPr id="844810" name="Object 10"/>
          <p:cNvGraphicFramePr>
            <a:graphicFrameLocks noChangeAspect="1"/>
          </p:cNvGraphicFramePr>
          <p:nvPr/>
        </p:nvGraphicFramePr>
        <p:xfrm>
          <a:off x="946150" y="5486400"/>
          <a:ext cx="1236663" cy="457200"/>
        </p:xfrm>
        <a:graphic>
          <a:graphicData uri="http://schemas.openxmlformats.org/presentationml/2006/ole">
            <mc:AlternateContent xmlns:mc="http://schemas.openxmlformats.org/markup-compatibility/2006">
              <mc:Choice xmlns:v="urn:schemas-microsoft-com:vml" Requires="v">
                <p:oleObj spid="_x0000_s986464" name="Equation" r:id="rId11" imgW="482600" imgH="177800" progId="Equation.3">
                  <p:embed/>
                </p:oleObj>
              </mc:Choice>
              <mc:Fallback>
                <p:oleObj name="Equation" r:id="rId11" imgW="482600" imgH="17780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46150" y="5486400"/>
                        <a:ext cx="1236663"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 name="Text Box 9"/>
          <p:cNvSpPr txBox="1">
            <a:spLocks noChangeArrowheads="1"/>
          </p:cNvSpPr>
          <p:nvPr/>
        </p:nvSpPr>
        <p:spPr bwMode="auto">
          <a:xfrm>
            <a:off x="2819400" y="5144869"/>
            <a:ext cx="5486400" cy="1477328"/>
          </a:xfrm>
          <a:prstGeom prst="rect">
            <a:avLst/>
          </a:prstGeom>
          <a:noFill/>
          <a:ln w="9525">
            <a:noFill/>
            <a:miter lim="800000"/>
            <a:headEnd/>
            <a:tailEnd/>
          </a:ln>
          <a:effectLst/>
        </p:spPr>
        <p:txBody>
          <a:bodyPr wrap="square">
            <a:prstTxWarp prst="textNoShape">
              <a:avLst/>
            </a:prstTxWarp>
            <a:spAutoFit/>
          </a:bodyPr>
          <a:lstStyle/>
          <a:p>
            <a:pPr algn="l">
              <a:spcBef>
                <a:spcPct val="50000"/>
              </a:spcBef>
            </a:pPr>
            <a:r>
              <a:rPr lang="en-US" sz="2000" dirty="0" smtClean="0"/>
              <a:t>translation model: how does the translation process happen? probability of the translated English sentence given the foreign sentence</a:t>
            </a:r>
          </a:p>
          <a:p>
            <a:pPr algn="l">
              <a:spcBef>
                <a:spcPct val="50000"/>
              </a:spcBef>
            </a:pPr>
            <a:endParaRPr lang="en-US" sz="20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480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4480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4480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448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17"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p:txBody>
          <a:bodyPr/>
          <a:lstStyle/>
          <a:p>
            <a:r>
              <a:rPr lang="en-US" dirty="0" smtClean="0"/>
              <a:t>Noisy channel model</a:t>
            </a:r>
            <a:endParaRPr lang="en-US" dirty="0"/>
          </a:p>
        </p:txBody>
      </p:sp>
      <p:graphicFrame>
        <p:nvGraphicFramePr>
          <p:cNvPr id="8" name="Object 7"/>
          <p:cNvGraphicFramePr>
            <a:graphicFrameLocks noChangeAspect="1"/>
          </p:cNvGraphicFramePr>
          <p:nvPr/>
        </p:nvGraphicFramePr>
        <p:xfrm>
          <a:off x="990600" y="2187575"/>
          <a:ext cx="1566863" cy="457200"/>
        </p:xfrm>
        <a:graphic>
          <a:graphicData uri="http://schemas.openxmlformats.org/presentationml/2006/ole">
            <mc:AlternateContent xmlns:mc="http://schemas.openxmlformats.org/markup-compatibility/2006">
              <mc:Choice xmlns:v="urn:schemas-microsoft-com:vml" Requires="v">
                <p:oleObj spid="_x0000_s990556" name="Equation" r:id="rId3" imgW="609600" imgH="177800" progId="Equation.3">
                  <p:embed/>
                </p:oleObj>
              </mc:Choice>
              <mc:Fallback>
                <p:oleObj name="Equation" r:id="rId3" imgW="609600" imgH="177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2187575"/>
                        <a:ext cx="1566863"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44807" name="Object 7"/>
          <p:cNvGraphicFramePr>
            <a:graphicFrameLocks noChangeAspect="1"/>
          </p:cNvGraphicFramePr>
          <p:nvPr/>
        </p:nvGraphicFramePr>
        <p:xfrm>
          <a:off x="2940050" y="2133600"/>
          <a:ext cx="1925638" cy="457200"/>
        </p:xfrm>
        <a:graphic>
          <a:graphicData uri="http://schemas.openxmlformats.org/presentationml/2006/ole">
            <mc:AlternateContent xmlns:mc="http://schemas.openxmlformats.org/markup-compatibility/2006">
              <mc:Choice xmlns:v="urn:schemas-microsoft-com:vml" Requires="v">
                <p:oleObj spid="_x0000_s990557" name="Equation" r:id="rId5" imgW="749300" imgH="177800" progId="Equation.3">
                  <p:embed/>
                </p:oleObj>
              </mc:Choice>
              <mc:Fallback>
                <p:oleObj name="Equation" r:id="rId5" imgW="749300" imgH="1778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40050" y="2133600"/>
                        <a:ext cx="1925638"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 Box 9"/>
          <p:cNvSpPr txBox="1">
            <a:spLocks noChangeArrowheads="1"/>
          </p:cNvSpPr>
          <p:nvPr/>
        </p:nvSpPr>
        <p:spPr bwMode="auto">
          <a:xfrm>
            <a:off x="6111875" y="2263775"/>
            <a:ext cx="2057400" cy="400110"/>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2000" dirty="0" err="1" smtClean="0">
                <a:solidFill>
                  <a:srgbClr val="0000FF"/>
                </a:solidFill>
              </a:rPr>
              <a:t>Bayes</a:t>
            </a:r>
            <a:r>
              <a:rPr lang="en-US" sz="2000" dirty="0" smtClean="0">
                <a:solidFill>
                  <a:srgbClr val="0000FF"/>
                </a:solidFill>
              </a:rPr>
              <a:t>’ rule</a:t>
            </a:r>
            <a:endParaRPr lang="en-US" sz="2000" dirty="0">
              <a:solidFill>
                <a:srgbClr val="0000FF"/>
              </a:solidFill>
            </a:endParaRPr>
          </a:p>
        </p:txBody>
      </p:sp>
      <p:graphicFrame>
        <p:nvGraphicFramePr>
          <p:cNvPr id="844808" name="Object 8"/>
          <p:cNvGraphicFramePr>
            <a:graphicFrameLocks noChangeAspect="1"/>
          </p:cNvGraphicFramePr>
          <p:nvPr/>
        </p:nvGraphicFramePr>
        <p:xfrm>
          <a:off x="1335088" y="3294063"/>
          <a:ext cx="847725" cy="457200"/>
        </p:xfrm>
        <a:graphic>
          <a:graphicData uri="http://schemas.openxmlformats.org/presentationml/2006/ole">
            <mc:AlternateContent xmlns:mc="http://schemas.openxmlformats.org/markup-compatibility/2006">
              <mc:Choice xmlns:v="urn:schemas-microsoft-com:vml" Requires="v">
                <p:oleObj spid="_x0000_s990558" name="Equation" r:id="rId7" imgW="330200" imgH="177800" progId="Equation.3">
                  <p:embed/>
                </p:oleObj>
              </mc:Choice>
              <mc:Fallback>
                <p:oleObj name="Equation" r:id="rId7" imgW="330200" imgH="1778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35088" y="3294063"/>
                        <a:ext cx="847725"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 Box 9"/>
          <p:cNvSpPr txBox="1">
            <a:spLocks noChangeArrowheads="1"/>
          </p:cNvSpPr>
          <p:nvPr/>
        </p:nvSpPr>
        <p:spPr bwMode="auto">
          <a:xfrm>
            <a:off x="2819400" y="3272135"/>
            <a:ext cx="4724400" cy="400110"/>
          </a:xfrm>
          <a:prstGeom prst="rect">
            <a:avLst/>
          </a:prstGeom>
          <a:noFill/>
          <a:ln w="9525">
            <a:noFill/>
            <a:miter lim="800000"/>
            <a:headEnd/>
            <a:tailEnd/>
          </a:ln>
          <a:effectLst/>
        </p:spPr>
        <p:txBody>
          <a:bodyPr wrap="square">
            <a:prstTxWarp prst="textNoShape">
              <a:avLst/>
            </a:prstTxWarp>
            <a:spAutoFit/>
          </a:bodyPr>
          <a:lstStyle/>
          <a:p>
            <a:pPr algn="l">
              <a:spcBef>
                <a:spcPct val="50000"/>
              </a:spcBef>
            </a:pPr>
            <a:r>
              <a:rPr lang="en-US" sz="2000" dirty="0"/>
              <a:t>p</a:t>
            </a:r>
            <a:r>
              <a:rPr lang="en-US" sz="2000" dirty="0" smtClean="0"/>
              <a:t>robability of the foreign sentence</a:t>
            </a:r>
            <a:endParaRPr lang="en-US" sz="2000" dirty="0"/>
          </a:p>
        </p:txBody>
      </p:sp>
      <p:graphicFrame>
        <p:nvGraphicFramePr>
          <p:cNvPr id="844809" name="Object 9"/>
          <p:cNvGraphicFramePr>
            <a:graphicFrameLocks noChangeAspect="1"/>
          </p:cNvGraphicFramePr>
          <p:nvPr/>
        </p:nvGraphicFramePr>
        <p:xfrm>
          <a:off x="1382713" y="4146550"/>
          <a:ext cx="750887" cy="425450"/>
        </p:xfrm>
        <a:graphic>
          <a:graphicData uri="http://schemas.openxmlformats.org/presentationml/2006/ole">
            <mc:AlternateContent xmlns:mc="http://schemas.openxmlformats.org/markup-compatibility/2006">
              <mc:Choice xmlns:v="urn:schemas-microsoft-com:vml" Requires="v">
                <p:oleObj spid="_x0000_s990559" name="Equation" r:id="rId9" imgW="292100" imgH="165100" progId="Equation.3">
                  <p:embed/>
                </p:oleObj>
              </mc:Choice>
              <mc:Fallback>
                <p:oleObj name="Equation" r:id="rId9" imgW="292100" imgH="1651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82713" y="4146550"/>
                        <a:ext cx="750887" cy="425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Text Box 9"/>
          <p:cNvSpPr txBox="1">
            <a:spLocks noChangeArrowheads="1"/>
          </p:cNvSpPr>
          <p:nvPr/>
        </p:nvSpPr>
        <p:spPr bwMode="auto">
          <a:xfrm>
            <a:off x="2819400" y="4045803"/>
            <a:ext cx="5486400" cy="707886"/>
          </a:xfrm>
          <a:prstGeom prst="rect">
            <a:avLst/>
          </a:prstGeom>
          <a:noFill/>
          <a:ln w="9525">
            <a:noFill/>
            <a:miter lim="800000"/>
            <a:headEnd/>
            <a:tailEnd/>
          </a:ln>
          <a:effectLst/>
        </p:spPr>
        <p:txBody>
          <a:bodyPr wrap="square">
            <a:prstTxWarp prst="textNoShape">
              <a:avLst/>
            </a:prstTxWarp>
            <a:spAutoFit/>
          </a:bodyPr>
          <a:lstStyle/>
          <a:p>
            <a:pPr algn="l">
              <a:spcBef>
                <a:spcPct val="50000"/>
              </a:spcBef>
            </a:pPr>
            <a:r>
              <a:rPr lang="en-US" sz="2000" dirty="0" smtClean="0"/>
              <a:t>language model: what are likely English word sequences?</a:t>
            </a:r>
            <a:endParaRPr lang="en-US" sz="2000" dirty="0"/>
          </a:p>
        </p:txBody>
      </p:sp>
      <p:graphicFrame>
        <p:nvGraphicFramePr>
          <p:cNvPr id="844810" name="Object 10"/>
          <p:cNvGraphicFramePr>
            <a:graphicFrameLocks noChangeAspect="1"/>
          </p:cNvGraphicFramePr>
          <p:nvPr/>
        </p:nvGraphicFramePr>
        <p:xfrm>
          <a:off x="946150" y="5486400"/>
          <a:ext cx="1236663" cy="457200"/>
        </p:xfrm>
        <a:graphic>
          <a:graphicData uri="http://schemas.openxmlformats.org/presentationml/2006/ole">
            <mc:AlternateContent xmlns:mc="http://schemas.openxmlformats.org/markup-compatibility/2006">
              <mc:Choice xmlns:v="urn:schemas-microsoft-com:vml" Requires="v">
                <p:oleObj spid="_x0000_s990560" name="Equation" r:id="rId11" imgW="482600" imgH="177800" progId="Equation.3">
                  <p:embed/>
                </p:oleObj>
              </mc:Choice>
              <mc:Fallback>
                <p:oleObj name="Equation" r:id="rId11" imgW="482600" imgH="17780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46150" y="5486400"/>
                        <a:ext cx="1236663"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 name="Text Box 9"/>
          <p:cNvSpPr txBox="1">
            <a:spLocks noChangeArrowheads="1"/>
          </p:cNvSpPr>
          <p:nvPr/>
        </p:nvSpPr>
        <p:spPr bwMode="auto">
          <a:xfrm>
            <a:off x="2819400" y="5144869"/>
            <a:ext cx="5486400" cy="1477328"/>
          </a:xfrm>
          <a:prstGeom prst="rect">
            <a:avLst/>
          </a:prstGeom>
          <a:noFill/>
          <a:ln w="9525">
            <a:noFill/>
            <a:miter lim="800000"/>
            <a:headEnd/>
            <a:tailEnd/>
          </a:ln>
          <a:effectLst/>
        </p:spPr>
        <p:txBody>
          <a:bodyPr wrap="square">
            <a:prstTxWarp prst="textNoShape">
              <a:avLst/>
            </a:prstTxWarp>
            <a:spAutoFit/>
          </a:bodyPr>
          <a:lstStyle/>
          <a:p>
            <a:pPr algn="l">
              <a:spcBef>
                <a:spcPct val="50000"/>
              </a:spcBef>
            </a:pPr>
            <a:r>
              <a:rPr lang="en-US" sz="2000" dirty="0" smtClean="0"/>
              <a:t>translation model: how does the translation process happen? probability of the translated English sentence given the foreign sentence</a:t>
            </a:r>
          </a:p>
          <a:p>
            <a:pPr algn="l">
              <a:spcBef>
                <a:spcPct val="50000"/>
              </a:spcBef>
            </a:pPr>
            <a:endParaRPr lang="en-US" sz="2000" dirty="0"/>
          </a:p>
        </p:txBody>
      </p:sp>
      <p:cxnSp>
        <p:nvCxnSpPr>
          <p:cNvPr id="12" name="Straight Connector 11"/>
          <p:cNvCxnSpPr/>
          <p:nvPr/>
        </p:nvCxnSpPr>
        <p:spPr>
          <a:xfrm flipV="1">
            <a:off x="1146175" y="3505200"/>
            <a:ext cx="6550025" cy="76200"/>
          </a:xfrm>
          <a:prstGeom prst="line">
            <a:avLst/>
          </a:prstGeom>
          <a:ln w="38100" cap="flat" cmpd="sng" algn="ctr">
            <a:solidFill>
              <a:srgbClr val="FF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7894863" y="3276600"/>
            <a:ext cx="796237" cy="400110"/>
          </a:xfrm>
          <a:prstGeom prst="rect">
            <a:avLst/>
          </a:prstGeom>
          <a:noFill/>
        </p:spPr>
        <p:txBody>
          <a:bodyPr wrap="none" rtlCol="0">
            <a:spAutoFit/>
          </a:bodyPr>
          <a:lstStyle/>
          <a:p>
            <a:r>
              <a:rPr lang="en-US" sz="2000" dirty="0" smtClean="0">
                <a:solidFill>
                  <a:srgbClr val="FF0000"/>
                </a:solidFill>
              </a:rPr>
              <a:t>why?</a:t>
            </a:r>
            <a:endParaRPr lang="en-US" sz="2000"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p:txBody>
          <a:bodyPr/>
          <a:lstStyle/>
          <a:p>
            <a:r>
              <a:rPr lang="en-US" dirty="0" smtClean="0"/>
              <a:t>Noisy channel model</a:t>
            </a:r>
            <a:endParaRPr lang="en-US" dirty="0"/>
          </a:p>
        </p:txBody>
      </p:sp>
      <p:graphicFrame>
        <p:nvGraphicFramePr>
          <p:cNvPr id="8" name="Object 7"/>
          <p:cNvGraphicFramePr>
            <a:graphicFrameLocks noChangeAspect="1"/>
          </p:cNvGraphicFramePr>
          <p:nvPr/>
        </p:nvGraphicFramePr>
        <p:xfrm>
          <a:off x="990600" y="2187575"/>
          <a:ext cx="1566863" cy="457200"/>
        </p:xfrm>
        <a:graphic>
          <a:graphicData uri="http://schemas.openxmlformats.org/presentationml/2006/ole">
            <mc:AlternateContent xmlns:mc="http://schemas.openxmlformats.org/markup-compatibility/2006">
              <mc:Choice xmlns:v="urn:schemas-microsoft-com:vml" Requires="v">
                <p:oleObj spid="_x0000_s1013965" name="Equation" r:id="rId3" imgW="609600" imgH="177800" progId="Equation.3">
                  <p:embed/>
                </p:oleObj>
              </mc:Choice>
              <mc:Fallback>
                <p:oleObj name="Equation" r:id="rId3" imgW="609600" imgH="177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2187575"/>
                        <a:ext cx="1566863"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44807" name="Object 7"/>
          <p:cNvGraphicFramePr>
            <a:graphicFrameLocks noChangeAspect="1"/>
          </p:cNvGraphicFramePr>
          <p:nvPr/>
        </p:nvGraphicFramePr>
        <p:xfrm>
          <a:off x="2940050" y="2133600"/>
          <a:ext cx="1925638" cy="457200"/>
        </p:xfrm>
        <a:graphic>
          <a:graphicData uri="http://schemas.openxmlformats.org/presentationml/2006/ole">
            <mc:AlternateContent xmlns:mc="http://schemas.openxmlformats.org/markup-compatibility/2006">
              <mc:Choice xmlns:v="urn:schemas-microsoft-com:vml" Requires="v">
                <p:oleObj spid="_x0000_s1013966" name="Equation" r:id="rId5" imgW="749300" imgH="177800" progId="Equation.3">
                  <p:embed/>
                </p:oleObj>
              </mc:Choice>
              <mc:Fallback>
                <p:oleObj name="Equation" r:id="rId5" imgW="749300" imgH="177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40050" y="2133600"/>
                        <a:ext cx="1925638"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 Box 9"/>
          <p:cNvSpPr txBox="1">
            <a:spLocks noChangeArrowheads="1"/>
          </p:cNvSpPr>
          <p:nvPr/>
        </p:nvSpPr>
        <p:spPr bwMode="auto">
          <a:xfrm>
            <a:off x="6111875" y="2263775"/>
            <a:ext cx="2057400" cy="400110"/>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2000" dirty="0" err="1" smtClean="0">
                <a:solidFill>
                  <a:srgbClr val="0000FF"/>
                </a:solidFill>
              </a:rPr>
              <a:t>Bayes</a:t>
            </a:r>
            <a:r>
              <a:rPr lang="en-US" sz="2000" dirty="0" smtClean="0">
                <a:solidFill>
                  <a:srgbClr val="0000FF"/>
                </a:solidFill>
              </a:rPr>
              <a:t>’ rule</a:t>
            </a:r>
            <a:endParaRPr lang="en-US" sz="2000" dirty="0">
              <a:solidFill>
                <a:srgbClr val="0000FF"/>
              </a:solidFill>
            </a:endParaRPr>
          </a:p>
        </p:txBody>
      </p:sp>
      <p:graphicFrame>
        <p:nvGraphicFramePr>
          <p:cNvPr id="844808" name="Object 8"/>
          <p:cNvGraphicFramePr>
            <a:graphicFrameLocks noChangeAspect="1"/>
          </p:cNvGraphicFramePr>
          <p:nvPr/>
        </p:nvGraphicFramePr>
        <p:xfrm>
          <a:off x="1335088" y="3294063"/>
          <a:ext cx="847725" cy="457200"/>
        </p:xfrm>
        <a:graphic>
          <a:graphicData uri="http://schemas.openxmlformats.org/presentationml/2006/ole">
            <mc:AlternateContent xmlns:mc="http://schemas.openxmlformats.org/markup-compatibility/2006">
              <mc:Choice xmlns:v="urn:schemas-microsoft-com:vml" Requires="v">
                <p:oleObj spid="_x0000_s1013967" name="Equation" r:id="rId7" imgW="330200" imgH="177800" progId="Equation.3">
                  <p:embed/>
                </p:oleObj>
              </mc:Choice>
              <mc:Fallback>
                <p:oleObj name="Equation" r:id="rId7" imgW="330200" imgH="177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35088" y="3294063"/>
                        <a:ext cx="847725"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 Box 9"/>
          <p:cNvSpPr txBox="1">
            <a:spLocks noChangeArrowheads="1"/>
          </p:cNvSpPr>
          <p:nvPr/>
        </p:nvSpPr>
        <p:spPr bwMode="auto">
          <a:xfrm>
            <a:off x="2819400" y="3272135"/>
            <a:ext cx="4724400" cy="400110"/>
          </a:xfrm>
          <a:prstGeom prst="rect">
            <a:avLst/>
          </a:prstGeom>
          <a:noFill/>
          <a:ln w="9525">
            <a:noFill/>
            <a:miter lim="800000"/>
            <a:headEnd/>
            <a:tailEnd/>
          </a:ln>
          <a:effectLst/>
        </p:spPr>
        <p:txBody>
          <a:bodyPr wrap="square">
            <a:prstTxWarp prst="textNoShape">
              <a:avLst/>
            </a:prstTxWarp>
            <a:spAutoFit/>
          </a:bodyPr>
          <a:lstStyle/>
          <a:p>
            <a:pPr algn="l">
              <a:spcBef>
                <a:spcPct val="50000"/>
              </a:spcBef>
            </a:pPr>
            <a:r>
              <a:rPr lang="en-US" sz="2000" dirty="0"/>
              <a:t>p</a:t>
            </a:r>
            <a:r>
              <a:rPr lang="en-US" sz="2000" dirty="0" smtClean="0"/>
              <a:t>robability of the foreign sentence</a:t>
            </a:r>
            <a:endParaRPr lang="en-US" sz="2000" dirty="0"/>
          </a:p>
        </p:txBody>
      </p:sp>
      <p:cxnSp>
        <p:nvCxnSpPr>
          <p:cNvPr id="12" name="Straight Connector 11"/>
          <p:cNvCxnSpPr/>
          <p:nvPr/>
        </p:nvCxnSpPr>
        <p:spPr>
          <a:xfrm flipV="1">
            <a:off x="1146175" y="3505200"/>
            <a:ext cx="6550025" cy="76200"/>
          </a:xfrm>
          <a:prstGeom prst="line">
            <a:avLst/>
          </a:prstGeom>
          <a:ln w="38100" cap="flat" cmpd="sng" algn="ctr">
            <a:solidFill>
              <a:srgbClr val="FF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7894863" y="3276600"/>
            <a:ext cx="796237" cy="400110"/>
          </a:xfrm>
          <a:prstGeom prst="rect">
            <a:avLst/>
          </a:prstGeom>
          <a:noFill/>
        </p:spPr>
        <p:txBody>
          <a:bodyPr wrap="none" rtlCol="0">
            <a:spAutoFit/>
          </a:bodyPr>
          <a:lstStyle/>
          <a:p>
            <a:r>
              <a:rPr lang="en-US" sz="2000" dirty="0" smtClean="0">
                <a:solidFill>
                  <a:srgbClr val="FF0000"/>
                </a:solidFill>
              </a:rPr>
              <a:t>why?</a:t>
            </a:r>
            <a:endParaRPr lang="en-US" sz="2000" dirty="0">
              <a:solidFill>
                <a:srgbClr val="FF0000"/>
              </a:solidFill>
            </a:endParaRPr>
          </a:p>
        </p:txBody>
      </p:sp>
      <p:graphicFrame>
        <p:nvGraphicFramePr>
          <p:cNvPr id="14" name="Object 7"/>
          <p:cNvGraphicFramePr>
            <a:graphicFrameLocks noChangeAspect="1"/>
          </p:cNvGraphicFramePr>
          <p:nvPr>
            <p:extLst>
              <p:ext uri="{D42A27DB-BD31-4B8C-83A1-F6EECF244321}">
                <p14:modId xmlns:p14="http://schemas.microsoft.com/office/powerpoint/2010/main" val="1198339376"/>
              </p:ext>
            </p:extLst>
          </p:nvPr>
        </p:nvGraphicFramePr>
        <p:xfrm>
          <a:off x="457200" y="4572000"/>
          <a:ext cx="8034338" cy="949325"/>
        </p:xfrm>
        <a:graphic>
          <a:graphicData uri="http://schemas.openxmlformats.org/presentationml/2006/ole">
            <mc:AlternateContent xmlns:mc="http://schemas.openxmlformats.org/markup-compatibility/2006">
              <mc:Choice xmlns:v="urn:schemas-microsoft-com:vml" Requires="v">
                <p:oleObj spid="_x0000_s1013968" name="Equation" r:id="rId9" imgW="3670300" imgH="431800" progId="Equation.3">
                  <p:embed/>
                </p:oleObj>
              </mc:Choice>
              <mc:Fallback>
                <p:oleObj name="Equation" r:id="rId9" imgW="3670300" imgH="431800" progId="Equation.3">
                  <p:embed/>
                  <p:pic>
                    <p:nvPicPr>
                      <p:cNvPr id="0" name=""/>
                      <p:cNvPicPr>
                        <a:picLocks noChangeAspect="1" noChangeArrowheads="1"/>
                      </p:cNvPicPr>
                      <p:nvPr/>
                    </p:nvPicPr>
                    <p:blipFill>
                      <a:blip r:embed="rId10"/>
                      <a:srcRect/>
                      <a:stretch>
                        <a:fillRect/>
                      </a:stretch>
                    </p:blipFill>
                    <p:spPr bwMode="auto">
                      <a:xfrm>
                        <a:off x="457200" y="4572000"/>
                        <a:ext cx="8034338" cy="949325"/>
                      </a:xfrm>
                      <a:prstGeom prst="rect">
                        <a:avLst/>
                      </a:prstGeom>
                      <a:noFill/>
                    </p:spPr>
                  </p:pic>
                </p:oleObj>
              </mc:Fallback>
            </mc:AlternateContent>
          </a:graphicData>
        </a:graphic>
      </p:graphicFrame>
      <p:sp>
        <p:nvSpPr>
          <p:cNvPr id="3" name="Oval 2"/>
          <p:cNvSpPr/>
          <p:nvPr/>
        </p:nvSpPr>
        <p:spPr bwMode="auto">
          <a:xfrm>
            <a:off x="4191000" y="5105400"/>
            <a:ext cx="914400" cy="38100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11" charset="0"/>
            </a:endParaRPr>
          </a:p>
        </p:txBody>
      </p:sp>
      <p:sp>
        <p:nvSpPr>
          <p:cNvPr id="4" name="TextBox 3"/>
          <p:cNvSpPr txBox="1"/>
          <p:nvPr/>
        </p:nvSpPr>
        <p:spPr>
          <a:xfrm>
            <a:off x="3581400" y="5715000"/>
            <a:ext cx="2209800" cy="646331"/>
          </a:xfrm>
          <a:prstGeom prst="rect">
            <a:avLst/>
          </a:prstGeom>
          <a:noFill/>
        </p:spPr>
        <p:txBody>
          <a:bodyPr wrap="square" rtlCol="0">
            <a:spAutoFit/>
          </a:bodyPr>
          <a:lstStyle/>
          <a:p>
            <a:r>
              <a:rPr lang="en-US" dirty="0" smtClean="0">
                <a:solidFill>
                  <a:srgbClr val="0000FF"/>
                </a:solidFill>
              </a:rPr>
              <a:t>this is a constant for any given </a:t>
            </a:r>
            <a:r>
              <a:rPr lang="en-US" i="1" dirty="0" smtClean="0">
                <a:solidFill>
                  <a:srgbClr val="0000FF"/>
                </a:solidFill>
              </a:rPr>
              <a:t>f</a:t>
            </a:r>
            <a:endParaRPr lang="en-US" i="1" dirty="0">
              <a:solidFill>
                <a:srgbClr val="0000FF"/>
              </a:solidFill>
            </a:endParaRPr>
          </a:p>
        </p:txBody>
      </p:sp>
    </p:spTree>
    <p:extLst>
      <p:ext uri="{BB962C8B-B14F-4D97-AF65-F5344CB8AC3E}">
        <p14:creationId xmlns:p14="http://schemas.microsoft.com/office/powerpoint/2010/main" val="2521891533"/>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p:txBody>
          <a:bodyPr/>
          <a:lstStyle/>
          <a:p>
            <a:r>
              <a:rPr lang="en-US" dirty="0" smtClean="0"/>
              <a:t>Noisy channel model</a:t>
            </a:r>
            <a:endParaRPr lang="en-US" dirty="0"/>
          </a:p>
        </p:txBody>
      </p:sp>
      <p:sp>
        <p:nvSpPr>
          <p:cNvPr id="844804" name="Line 4"/>
          <p:cNvSpPr>
            <a:spLocks noChangeShapeType="1"/>
          </p:cNvSpPr>
          <p:nvPr/>
        </p:nvSpPr>
        <p:spPr bwMode="auto">
          <a:xfrm>
            <a:off x="304800" y="1295400"/>
            <a:ext cx="8458200" cy="0"/>
          </a:xfrm>
          <a:prstGeom prst="line">
            <a:avLst/>
          </a:prstGeom>
          <a:noFill/>
          <a:ln w="76200">
            <a:solidFill>
              <a:srgbClr val="0000CC"/>
            </a:solidFill>
            <a:round/>
            <a:headEnd/>
            <a:tailEnd/>
          </a:ln>
          <a:effectLst/>
        </p:spPr>
        <p:txBody>
          <a:bodyPr wrap="none" anchor="ctr">
            <a:prstTxWarp prst="textNoShape">
              <a:avLst/>
            </a:prstTxWarp>
          </a:bodyPr>
          <a:lstStyle/>
          <a:p>
            <a:endParaRPr lang="en-US"/>
          </a:p>
        </p:txBody>
      </p:sp>
      <p:sp>
        <p:nvSpPr>
          <p:cNvPr id="11" name="Text Box 9"/>
          <p:cNvSpPr txBox="1">
            <a:spLocks noChangeArrowheads="1"/>
          </p:cNvSpPr>
          <p:nvPr/>
        </p:nvSpPr>
        <p:spPr bwMode="auto">
          <a:xfrm>
            <a:off x="76200" y="1828800"/>
            <a:ext cx="2057400" cy="461665"/>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2400" dirty="0" smtClean="0">
                <a:solidFill>
                  <a:srgbClr val="0000FF"/>
                </a:solidFill>
              </a:rPr>
              <a:t>model</a:t>
            </a:r>
            <a:endParaRPr lang="en-US" sz="2400" dirty="0">
              <a:solidFill>
                <a:srgbClr val="0000FF"/>
              </a:solidFill>
            </a:endParaRPr>
          </a:p>
        </p:txBody>
      </p:sp>
      <p:graphicFrame>
        <p:nvGraphicFramePr>
          <p:cNvPr id="861191" name="Object 7"/>
          <p:cNvGraphicFramePr>
            <a:graphicFrameLocks noChangeAspect="1"/>
          </p:cNvGraphicFramePr>
          <p:nvPr/>
        </p:nvGraphicFramePr>
        <p:xfrm>
          <a:off x="2114550" y="1752600"/>
          <a:ext cx="4076700" cy="533400"/>
        </p:xfrm>
        <a:graphic>
          <a:graphicData uri="http://schemas.openxmlformats.org/presentationml/2006/ole">
            <mc:AlternateContent xmlns:mc="http://schemas.openxmlformats.org/markup-compatibility/2006">
              <mc:Choice xmlns:v="urn:schemas-microsoft-com:vml" Requires="v">
                <p:oleObj spid="_x0000_s861261" name="Equation" r:id="rId3" imgW="1358900" imgH="177800" progId="Equation.3">
                  <p:embed/>
                </p:oleObj>
              </mc:Choice>
              <mc:Fallback>
                <p:oleObj name="Equation" r:id="rId3" imgW="1358900" imgH="177800" progId="Equation.3">
                  <p:embed/>
                  <p:pic>
                    <p:nvPicPr>
                      <p:cNvPr id="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4550" y="1752600"/>
                        <a:ext cx="40767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cxnSp>
        <p:nvCxnSpPr>
          <p:cNvPr id="18" name="Straight Arrow Connector 17"/>
          <p:cNvCxnSpPr/>
          <p:nvPr/>
        </p:nvCxnSpPr>
        <p:spPr bwMode="auto">
          <a:xfrm flipV="1">
            <a:off x="3657600" y="2286000"/>
            <a:ext cx="990600" cy="9144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0" name="Straight Arrow Connector 19"/>
          <p:cNvCxnSpPr/>
          <p:nvPr/>
        </p:nvCxnSpPr>
        <p:spPr bwMode="auto">
          <a:xfrm rot="16200000" flipV="1">
            <a:off x="5486400" y="2438400"/>
            <a:ext cx="914400" cy="609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2" name="TextBox 21"/>
          <p:cNvSpPr txBox="1"/>
          <p:nvPr/>
        </p:nvSpPr>
        <p:spPr>
          <a:xfrm>
            <a:off x="1981200" y="3276600"/>
            <a:ext cx="2895600" cy="461665"/>
          </a:xfrm>
          <a:prstGeom prst="rect">
            <a:avLst/>
          </a:prstGeom>
          <a:noFill/>
        </p:spPr>
        <p:txBody>
          <a:bodyPr wrap="square" rtlCol="0">
            <a:spAutoFit/>
          </a:bodyPr>
          <a:lstStyle/>
          <a:p>
            <a:r>
              <a:rPr lang="en-US" sz="2400" dirty="0" smtClean="0">
                <a:solidFill>
                  <a:srgbClr val="0000CC"/>
                </a:solidFill>
              </a:rPr>
              <a:t>translation model</a:t>
            </a:r>
            <a:endParaRPr lang="en-US" sz="2400" dirty="0">
              <a:solidFill>
                <a:srgbClr val="0000CC"/>
              </a:solidFill>
            </a:endParaRPr>
          </a:p>
        </p:txBody>
      </p:sp>
      <p:sp>
        <p:nvSpPr>
          <p:cNvPr id="23" name="TextBox 22"/>
          <p:cNvSpPr txBox="1"/>
          <p:nvPr/>
        </p:nvSpPr>
        <p:spPr>
          <a:xfrm>
            <a:off x="5181600" y="3272135"/>
            <a:ext cx="2895600" cy="461665"/>
          </a:xfrm>
          <a:prstGeom prst="rect">
            <a:avLst/>
          </a:prstGeom>
          <a:noFill/>
        </p:spPr>
        <p:txBody>
          <a:bodyPr wrap="square" rtlCol="0">
            <a:spAutoFit/>
          </a:bodyPr>
          <a:lstStyle/>
          <a:p>
            <a:r>
              <a:rPr lang="en-US" sz="2400" dirty="0" smtClean="0">
                <a:solidFill>
                  <a:srgbClr val="0000CC"/>
                </a:solidFill>
              </a:rPr>
              <a:t>language model</a:t>
            </a:r>
            <a:endParaRPr lang="en-US" sz="2400" dirty="0">
              <a:solidFill>
                <a:srgbClr val="0000CC"/>
              </a:solidFill>
            </a:endParaRPr>
          </a:p>
        </p:txBody>
      </p:sp>
      <p:sp>
        <p:nvSpPr>
          <p:cNvPr id="24" name="Text Box 9"/>
          <p:cNvSpPr txBox="1">
            <a:spLocks noChangeArrowheads="1"/>
          </p:cNvSpPr>
          <p:nvPr/>
        </p:nvSpPr>
        <p:spPr bwMode="auto">
          <a:xfrm>
            <a:off x="1905000" y="3916740"/>
            <a:ext cx="2895600" cy="1569660"/>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2400" dirty="0" smtClean="0">
                <a:solidFill>
                  <a:schemeClr val="tx2"/>
                </a:solidFill>
              </a:rPr>
              <a:t>how </a:t>
            </a:r>
            <a:r>
              <a:rPr lang="en-US" sz="2400" dirty="0" smtClean="0">
                <a:solidFill>
                  <a:schemeClr val="tx2"/>
                </a:solidFill>
              </a:rPr>
              <a:t>do English sentences get translated to foreign?</a:t>
            </a:r>
            <a:endParaRPr lang="en-US" sz="2400" dirty="0">
              <a:solidFill>
                <a:schemeClr val="tx2"/>
              </a:solidFill>
            </a:endParaRPr>
          </a:p>
        </p:txBody>
      </p:sp>
      <p:sp>
        <p:nvSpPr>
          <p:cNvPr id="25" name="Text Box 9"/>
          <p:cNvSpPr txBox="1">
            <a:spLocks noChangeArrowheads="1"/>
          </p:cNvSpPr>
          <p:nvPr/>
        </p:nvSpPr>
        <p:spPr bwMode="auto">
          <a:xfrm>
            <a:off x="5562600" y="3916740"/>
            <a:ext cx="2667000" cy="1200328"/>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2400" dirty="0" smtClean="0">
                <a:solidFill>
                  <a:schemeClr val="tx2"/>
                </a:solidFill>
              </a:rPr>
              <a:t>what do English sentences look like?</a:t>
            </a:r>
            <a:endParaRPr lang="en-US" sz="2400" dirty="0">
              <a:solidFill>
                <a:schemeClr val="tx2"/>
              </a:solidFill>
            </a:endParaRPr>
          </a:p>
        </p:txBody>
      </p:sp>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p:txBody>
          <a:bodyPr/>
          <a:lstStyle/>
          <a:p>
            <a:r>
              <a:rPr lang="en-US" dirty="0" smtClean="0"/>
              <a:t>Translation model</a:t>
            </a:r>
            <a:endParaRPr lang="en-US" dirty="0"/>
          </a:p>
        </p:txBody>
      </p:sp>
      <p:sp>
        <p:nvSpPr>
          <p:cNvPr id="34" name="Content Placeholder 33"/>
          <p:cNvSpPr>
            <a:spLocks noGrp="1"/>
          </p:cNvSpPr>
          <p:nvPr>
            <p:ph idx="1"/>
          </p:nvPr>
        </p:nvSpPr>
        <p:spPr>
          <a:xfrm>
            <a:off x="685800" y="1524001"/>
            <a:ext cx="8229600" cy="609599"/>
          </a:xfrm>
        </p:spPr>
        <p:txBody>
          <a:bodyPr/>
          <a:lstStyle/>
          <a:p>
            <a:pPr marL="0" indent="0">
              <a:buNone/>
            </a:pPr>
            <a:r>
              <a:rPr lang="en-US" sz="2800" dirty="0" smtClean="0"/>
              <a:t>The models define probabilities over inputs</a:t>
            </a:r>
            <a:endParaRPr lang="en-US" sz="2800" dirty="0"/>
          </a:p>
        </p:txBody>
      </p:sp>
      <p:sp>
        <p:nvSpPr>
          <p:cNvPr id="844804" name="Line 4"/>
          <p:cNvSpPr>
            <a:spLocks noChangeShapeType="1"/>
          </p:cNvSpPr>
          <p:nvPr/>
        </p:nvSpPr>
        <p:spPr bwMode="auto">
          <a:xfrm>
            <a:off x="304800" y="1295400"/>
            <a:ext cx="8458200" cy="0"/>
          </a:xfrm>
          <a:prstGeom prst="line">
            <a:avLst/>
          </a:prstGeom>
          <a:noFill/>
          <a:ln w="76200">
            <a:solidFill>
              <a:srgbClr val="0000CC"/>
            </a:solidFill>
            <a:round/>
            <a:headEnd/>
            <a:tailEnd/>
          </a:ln>
          <a:effectLst/>
        </p:spPr>
        <p:txBody>
          <a:bodyPr wrap="none" anchor="ctr">
            <a:prstTxWarp prst="textNoShape">
              <a:avLst/>
            </a:prstTxWarp>
          </a:bodyPr>
          <a:lstStyle/>
          <a:p>
            <a:endParaRPr lang="en-US"/>
          </a:p>
        </p:txBody>
      </p:sp>
      <p:graphicFrame>
        <p:nvGraphicFramePr>
          <p:cNvPr id="862211" name="Object 3"/>
          <p:cNvGraphicFramePr>
            <a:graphicFrameLocks noChangeAspect="1"/>
          </p:cNvGraphicFramePr>
          <p:nvPr/>
        </p:nvGraphicFramePr>
        <p:xfrm>
          <a:off x="3352800" y="2133600"/>
          <a:ext cx="1447800" cy="533400"/>
        </p:xfrm>
        <a:graphic>
          <a:graphicData uri="http://schemas.openxmlformats.org/presentationml/2006/ole">
            <mc:AlternateContent xmlns:mc="http://schemas.openxmlformats.org/markup-compatibility/2006">
              <mc:Choice xmlns:v="urn:schemas-microsoft-com:vml" Requires="v">
                <p:oleObj spid="_x0000_s862282" name="Equation" r:id="rId3" imgW="482600" imgH="177800" progId="Equation.3">
                  <p:embed/>
                </p:oleObj>
              </mc:Choice>
              <mc:Fallback>
                <p:oleObj name="Equation" r:id="rId3" imgW="482600" imgH="1778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2133600"/>
                        <a:ext cx="1447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51" name="TextBox 50"/>
          <p:cNvSpPr txBox="1"/>
          <p:nvPr/>
        </p:nvSpPr>
        <p:spPr>
          <a:xfrm>
            <a:off x="762000" y="3124200"/>
            <a:ext cx="7543800" cy="400110"/>
          </a:xfrm>
          <a:prstGeom prst="rect">
            <a:avLst/>
          </a:prstGeom>
          <a:noFill/>
        </p:spPr>
        <p:txBody>
          <a:bodyPr wrap="square" rtlCol="0">
            <a:spAutoFit/>
          </a:bodyPr>
          <a:lstStyle/>
          <a:p>
            <a:r>
              <a:rPr lang="en-US" sz="2000" dirty="0" err="1" smtClean="0">
                <a:solidFill>
                  <a:srgbClr val="0000FF"/>
                </a:solidFill>
              </a:rPr>
              <a:t>Morgen</a:t>
            </a:r>
            <a:r>
              <a:rPr lang="en-US" sz="2000" dirty="0" smtClean="0">
                <a:solidFill>
                  <a:srgbClr val="0000FF"/>
                </a:solidFill>
              </a:rPr>
              <a:t> </a:t>
            </a:r>
            <a:r>
              <a:rPr lang="en-US" sz="2000" dirty="0" err="1" smtClean="0">
                <a:solidFill>
                  <a:srgbClr val="0000FF"/>
                </a:solidFill>
              </a:rPr>
              <a:t>fliege</a:t>
            </a:r>
            <a:r>
              <a:rPr lang="en-US" sz="2000" dirty="0" smtClean="0">
                <a:solidFill>
                  <a:srgbClr val="0000FF"/>
                </a:solidFill>
              </a:rPr>
              <a:t> </a:t>
            </a:r>
            <a:r>
              <a:rPr lang="en-US" sz="2000" dirty="0" err="1" smtClean="0">
                <a:solidFill>
                  <a:srgbClr val="0000FF"/>
                </a:solidFill>
              </a:rPr>
              <a:t>ich</a:t>
            </a:r>
            <a:r>
              <a:rPr lang="en-US" sz="2000" dirty="0" smtClean="0">
                <a:solidFill>
                  <a:srgbClr val="0000FF"/>
                </a:solidFill>
              </a:rPr>
              <a:t> </a:t>
            </a:r>
            <a:r>
              <a:rPr lang="en-US" sz="2000" dirty="0" err="1" smtClean="0">
                <a:solidFill>
                  <a:srgbClr val="0000FF"/>
                </a:solidFill>
              </a:rPr>
              <a:t>nach</a:t>
            </a:r>
            <a:r>
              <a:rPr lang="en-US" sz="2000" dirty="0" smtClean="0">
                <a:solidFill>
                  <a:srgbClr val="0000FF"/>
                </a:solidFill>
              </a:rPr>
              <a:t> </a:t>
            </a:r>
            <a:r>
              <a:rPr lang="en-US" sz="2000" dirty="0" err="1" smtClean="0">
                <a:solidFill>
                  <a:srgbClr val="0000FF"/>
                </a:solidFill>
              </a:rPr>
              <a:t>Kanada</a:t>
            </a:r>
            <a:r>
              <a:rPr lang="en-US" sz="2000" dirty="0" smtClean="0">
                <a:solidFill>
                  <a:srgbClr val="0000FF"/>
                </a:solidFill>
              </a:rPr>
              <a:t> </a:t>
            </a:r>
            <a:r>
              <a:rPr lang="en-US" sz="2000" dirty="0" err="1" smtClean="0">
                <a:solidFill>
                  <a:srgbClr val="0000FF"/>
                </a:solidFill>
              </a:rPr>
              <a:t>zur</a:t>
            </a:r>
            <a:r>
              <a:rPr lang="en-US" sz="2000" dirty="0" smtClean="0">
                <a:solidFill>
                  <a:srgbClr val="0000FF"/>
                </a:solidFill>
              </a:rPr>
              <a:t> </a:t>
            </a:r>
            <a:r>
              <a:rPr lang="en-US" sz="2000" dirty="0" err="1" smtClean="0">
                <a:solidFill>
                  <a:srgbClr val="0000FF"/>
                </a:solidFill>
              </a:rPr>
              <a:t>Konferenz</a:t>
            </a:r>
            <a:endParaRPr lang="en-US" sz="2000" dirty="0">
              <a:solidFill>
                <a:srgbClr val="0000FF"/>
              </a:solidFill>
            </a:endParaRPr>
          </a:p>
        </p:txBody>
      </p:sp>
      <p:sp>
        <p:nvSpPr>
          <p:cNvPr id="52" name="TextBox 51"/>
          <p:cNvSpPr txBox="1"/>
          <p:nvPr/>
        </p:nvSpPr>
        <p:spPr>
          <a:xfrm>
            <a:off x="762000" y="3810000"/>
            <a:ext cx="7543800" cy="400110"/>
          </a:xfrm>
          <a:prstGeom prst="rect">
            <a:avLst/>
          </a:prstGeom>
          <a:noFill/>
        </p:spPr>
        <p:txBody>
          <a:bodyPr wrap="square" rtlCol="0">
            <a:spAutoFit/>
          </a:bodyPr>
          <a:lstStyle/>
          <a:p>
            <a:r>
              <a:rPr lang="en-US" sz="2000" dirty="0" smtClean="0">
                <a:solidFill>
                  <a:srgbClr val="008000"/>
                </a:solidFill>
              </a:rPr>
              <a:t>Tomorrow I will fly to the conference in Canada</a:t>
            </a:r>
            <a:endParaRPr lang="en-US" sz="2000" dirty="0">
              <a:solidFill>
                <a:srgbClr val="008000"/>
              </a:solidFill>
            </a:endParaRPr>
          </a:p>
        </p:txBody>
      </p:sp>
      <p:sp>
        <p:nvSpPr>
          <p:cNvPr id="53" name="TextBox 52"/>
          <p:cNvSpPr txBox="1"/>
          <p:nvPr/>
        </p:nvSpPr>
        <p:spPr>
          <a:xfrm>
            <a:off x="914400" y="5493603"/>
            <a:ext cx="7239000" cy="830997"/>
          </a:xfrm>
          <a:prstGeom prst="rect">
            <a:avLst/>
          </a:prstGeom>
          <a:noFill/>
        </p:spPr>
        <p:txBody>
          <a:bodyPr wrap="square" rtlCol="0">
            <a:spAutoFit/>
          </a:bodyPr>
          <a:lstStyle/>
          <a:p>
            <a:r>
              <a:rPr lang="en-US" sz="2400" dirty="0" smtClean="0">
                <a:solidFill>
                  <a:srgbClr val="FF6600"/>
                </a:solidFill>
              </a:rPr>
              <a:t>What is the probability that the English sentence is a translation of the foreign sentence?</a:t>
            </a:r>
            <a:endParaRPr lang="en-US" sz="2400" dirty="0">
              <a:solidFill>
                <a:srgbClr val="FF6600"/>
              </a:solidFill>
            </a:endParaRPr>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p:txBody>
          <a:bodyPr/>
          <a:lstStyle/>
          <a:p>
            <a:r>
              <a:rPr lang="en-US" dirty="0" smtClean="0"/>
              <a:t>Translation model</a:t>
            </a:r>
            <a:endParaRPr lang="en-US" dirty="0"/>
          </a:p>
        </p:txBody>
      </p:sp>
      <p:sp>
        <p:nvSpPr>
          <p:cNvPr id="34" name="Content Placeholder 33"/>
          <p:cNvSpPr>
            <a:spLocks noGrp="1"/>
          </p:cNvSpPr>
          <p:nvPr>
            <p:ph idx="1"/>
          </p:nvPr>
        </p:nvSpPr>
        <p:spPr>
          <a:xfrm>
            <a:off x="457200" y="1600201"/>
            <a:ext cx="8229600" cy="609599"/>
          </a:xfrm>
        </p:spPr>
        <p:txBody>
          <a:bodyPr/>
          <a:lstStyle/>
          <a:p>
            <a:pPr marL="0" indent="0">
              <a:buNone/>
            </a:pPr>
            <a:r>
              <a:rPr lang="en-US" sz="2800" dirty="0" smtClean="0"/>
              <a:t>The models define probabilities over inputs</a:t>
            </a:r>
            <a:endParaRPr lang="en-US" sz="2800" dirty="0"/>
          </a:p>
        </p:txBody>
      </p:sp>
      <p:sp>
        <p:nvSpPr>
          <p:cNvPr id="844804" name="Line 4"/>
          <p:cNvSpPr>
            <a:spLocks noChangeShapeType="1"/>
          </p:cNvSpPr>
          <p:nvPr/>
        </p:nvSpPr>
        <p:spPr bwMode="auto">
          <a:xfrm>
            <a:off x="304800" y="1295400"/>
            <a:ext cx="8458200" cy="0"/>
          </a:xfrm>
          <a:prstGeom prst="line">
            <a:avLst/>
          </a:prstGeom>
          <a:noFill/>
          <a:ln w="76200">
            <a:solidFill>
              <a:srgbClr val="0000CC"/>
            </a:solidFill>
            <a:round/>
            <a:headEnd/>
            <a:tailEnd/>
          </a:ln>
          <a:effectLst/>
        </p:spPr>
        <p:txBody>
          <a:bodyPr wrap="none" anchor="ctr">
            <a:prstTxWarp prst="textNoShape">
              <a:avLst/>
            </a:prstTxWarp>
          </a:bodyPr>
          <a:lstStyle/>
          <a:p>
            <a:endParaRPr lang="en-US"/>
          </a:p>
        </p:txBody>
      </p:sp>
      <p:graphicFrame>
        <p:nvGraphicFramePr>
          <p:cNvPr id="862211" name="Object 3"/>
          <p:cNvGraphicFramePr>
            <a:graphicFrameLocks noChangeAspect="1"/>
          </p:cNvGraphicFramePr>
          <p:nvPr/>
        </p:nvGraphicFramePr>
        <p:xfrm>
          <a:off x="3352800" y="2133600"/>
          <a:ext cx="1447800" cy="533400"/>
        </p:xfrm>
        <a:graphic>
          <a:graphicData uri="http://schemas.openxmlformats.org/presentationml/2006/ole">
            <mc:AlternateContent xmlns:mc="http://schemas.openxmlformats.org/markup-compatibility/2006">
              <mc:Choice xmlns:v="urn:schemas-microsoft-com:vml" Requires="v">
                <p:oleObj spid="_x0000_s865353" name="Equation" r:id="rId3" imgW="482600" imgH="177800" progId="Equation.3">
                  <p:embed/>
                </p:oleObj>
              </mc:Choice>
              <mc:Fallback>
                <p:oleObj name="Equation" r:id="rId3" imgW="482600" imgH="177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2133600"/>
                        <a:ext cx="1447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35" name="Text Box 4"/>
          <p:cNvSpPr txBox="1">
            <a:spLocks noChangeArrowheads="1"/>
          </p:cNvSpPr>
          <p:nvPr/>
        </p:nvSpPr>
        <p:spPr bwMode="auto">
          <a:xfrm>
            <a:off x="733425" y="2971800"/>
            <a:ext cx="971550" cy="379412"/>
          </a:xfrm>
          <a:prstGeom prst="rect">
            <a:avLst/>
          </a:prstGeom>
          <a:noFill/>
          <a:ln w="12700">
            <a:solidFill>
              <a:schemeClr val="tx1"/>
            </a:solidFill>
            <a:miter lim="800000"/>
            <a:headEnd/>
            <a:tailEnd/>
          </a:ln>
          <a:effectLst/>
        </p:spPr>
        <p:txBody>
          <a:bodyPr wrap="none">
            <a:prstTxWarp prst="textNoShape">
              <a:avLst/>
            </a:prstTxWarp>
            <a:spAutoFit/>
          </a:bodyPr>
          <a:lstStyle/>
          <a:p>
            <a:r>
              <a:rPr lang="en-US">
                <a:solidFill>
                  <a:srgbClr val="0000FF"/>
                </a:solidFill>
              </a:rPr>
              <a:t>Morgen</a:t>
            </a:r>
          </a:p>
        </p:txBody>
      </p:sp>
      <p:sp>
        <p:nvSpPr>
          <p:cNvPr id="36" name="Text Box 5"/>
          <p:cNvSpPr txBox="1">
            <a:spLocks noChangeArrowheads="1"/>
          </p:cNvSpPr>
          <p:nvPr/>
        </p:nvSpPr>
        <p:spPr bwMode="auto">
          <a:xfrm>
            <a:off x="1962150" y="2971800"/>
            <a:ext cx="742950" cy="379412"/>
          </a:xfrm>
          <a:prstGeom prst="rect">
            <a:avLst/>
          </a:prstGeom>
          <a:noFill/>
          <a:ln w="12700">
            <a:solidFill>
              <a:schemeClr val="tx1"/>
            </a:solidFill>
            <a:miter lim="800000"/>
            <a:headEnd/>
            <a:tailEnd/>
          </a:ln>
          <a:effectLst/>
        </p:spPr>
        <p:txBody>
          <a:bodyPr wrap="none">
            <a:prstTxWarp prst="textNoShape">
              <a:avLst/>
            </a:prstTxWarp>
            <a:spAutoFit/>
          </a:bodyPr>
          <a:lstStyle/>
          <a:p>
            <a:r>
              <a:rPr lang="en-US">
                <a:solidFill>
                  <a:srgbClr val="0000FF"/>
                </a:solidFill>
              </a:rPr>
              <a:t>fliege</a:t>
            </a:r>
          </a:p>
        </p:txBody>
      </p:sp>
      <p:sp>
        <p:nvSpPr>
          <p:cNvPr id="37" name="Text Box 6"/>
          <p:cNvSpPr txBox="1">
            <a:spLocks noChangeArrowheads="1"/>
          </p:cNvSpPr>
          <p:nvPr/>
        </p:nvSpPr>
        <p:spPr bwMode="auto">
          <a:xfrm>
            <a:off x="3117850" y="2971800"/>
            <a:ext cx="488950" cy="379412"/>
          </a:xfrm>
          <a:prstGeom prst="rect">
            <a:avLst/>
          </a:prstGeom>
          <a:noFill/>
          <a:ln w="12700">
            <a:solidFill>
              <a:schemeClr val="tx1"/>
            </a:solidFill>
            <a:miter lim="800000"/>
            <a:headEnd/>
            <a:tailEnd/>
          </a:ln>
          <a:effectLst/>
        </p:spPr>
        <p:txBody>
          <a:bodyPr wrap="none">
            <a:prstTxWarp prst="textNoShape">
              <a:avLst/>
            </a:prstTxWarp>
            <a:spAutoFit/>
          </a:bodyPr>
          <a:lstStyle/>
          <a:p>
            <a:r>
              <a:rPr lang="en-US">
                <a:solidFill>
                  <a:srgbClr val="0000FF"/>
                </a:solidFill>
              </a:rPr>
              <a:t>ich</a:t>
            </a:r>
          </a:p>
        </p:txBody>
      </p:sp>
      <p:sp>
        <p:nvSpPr>
          <p:cNvPr id="38" name="Text Box 7"/>
          <p:cNvSpPr txBox="1">
            <a:spLocks noChangeArrowheads="1"/>
          </p:cNvSpPr>
          <p:nvPr/>
        </p:nvSpPr>
        <p:spPr bwMode="auto">
          <a:xfrm>
            <a:off x="4191000" y="2971800"/>
            <a:ext cx="1544638" cy="379412"/>
          </a:xfrm>
          <a:prstGeom prst="rect">
            <a:avLst/>
          </a:prstGeom>
          <a:noFill/>
          <a:ln w="12700">
            <a:solidFill>
              <a:schemeClr val="tx1"/>
            </a:solidFill>
            <a:miter lim="800000"/>
            <a:headEnd/>
            <a:tailEnd/>
          </a:ln>
          <a:effectLst/>
        </p:spPr>
        <p:txBody>
          <a:bodyPr wrap="none">
            <a:prstTxWarp prst="textNoShape">
              <a:avLst/>
            </a:prstTxWarp>
            <a:spAutoFit/>
          </a:bodyPr>
          <a:lstStyle/>
          <a:p>
            <a:r>
              <a:rPr lang="en-US">
                <a:solidFill>
                  <a:srgbClr val="0000FF"/>
                </a:solidFill>
              </a:rPr>
              <a:t>nach Kanada</a:t>
            </a:r>
          </a:p>
        </p:txBody>
      </p:sp>
      <p:sp>
        <p:nvSpPr>
          <p:cNvPr id="39" name="Text Box 8"/>
          <p:cNvSpPr txBox="1">
            <a:spLocks noChangeArrowheads="1"/>
          </p:cNvSpPr>
          <p:nvPr/>
        </p:nvSpPr>
        <p:spPr bwMode="auto">
          <a:xfrm>
            <a:off x="6553200" y="2971800"/>
            <a:ext cx="1619250" cy="379412"/>
          </a:xfrm>
          <a:prstGeom prst="rect">
            <a:avLst/>
          </a:prstGeom>
          <a:noFill/>
          <a:ln w="12700">
            <a:solidFill>
              <a:schemeClr val="tx1"/>
            </a:solidFill>
            <a:miter lim="800000"/>
            <a:headEnd/>
            <a:tailEnd/>
          </a:ln>
          <a:effectLst/>
        </p:spPr>
        <p:txBody>
          <a:bodyPr wrap="none">
            <a:prstTxWarp prst="textNoShape">
              <a:avLst/>
            </a:prstTxWarp>
            <a:spAutoFit/>
          </a:bodyPr>
          <a:lstStyle/>
          <a:p>
            <a:r>
              <a:rPr lang="en-US">
                <a:solidFill>
                  <a:srgbClr val="0000FF"/>
                </a:solidFill>
              </a:rPr>
              <a:t>zur Konferenz</a:t>
            </a:r>
          </a:p>
        </p:txBody>
      </p:sp>
      <p:sp>
        <p:nvSpPr>
          <p:cNvPr id="40" name="Text Box 9"/>
          <p:cNvSpPr txBox="1">
            <a:spLocks noChangeArrowheads="1"/>
          </p:cNvSpPr>
          <p:nvPr/>
        </p:nvSpPr>
        <p:spPr bwMode="auto">
          <a:xfrm>
            <a:off x="635000" y="4038600"/>
            <a:ext cx="1225550" cy="379412"/>
          </a:xfrm>
          <a:prstGeom prst="rect">
            <a:avLst/>
          </a:prstGeom>
          <a:noFill/>
          <a:ln w="12700">
            <a:solidFill>
              <a:schemeClr val="tx1"/>
            </a:solidFill>
            <a:miter lim="800000"/>
            <a:headEnd/>
            <a:tailEnd/>
          </a:ln>
          <a:effectLst/>
        </p:spPr>
        <p:txBody>
          <a:bodyPr wrap="none">
            <a:prstTxWarp prst="textNoShape">
              <a:avLst/>
            </a:prstTxWarp>
            <a:spAutoFit/>
          </a:bodyPr>
          <a:lstStyle/>
          <a:p>
            <a:r>
              <a:rPr lang="en-US" dirty="0">
                <a:solidFill>
                  <a:srgbClr val="008000"/>
                </a:solidFill>
              </a:rPr>
              <a:t>Tomorrow</a:t>
            </a:r>
          </a:p>
        </p:txBody>
      </p:sp>
      <p:sp>
        <p:nvSpPr>
          <p:cNvPr id="41" name="Text Box 10"/>
          <p:cNvSpPr txBox="1">
            <a:spLocks noChangeArrowheads="1"/>
          </p:cNvSpPr>
          <p:nvPr/>
        </p:nvSpPr>
        <p:spPr bwMode="auto">
          <a:xfrm>
            <a:off x="2237800" y="4038600"/>
            <a:ext cx="248799" cy="369332"/>
          </a:xfrm>
          <a:prstGeom prst="rect">
            <a:avLst/>
          </a:prstGeom>
          <a:noFill/>
          <a:ln w="12700">
            <a:solidFill>
              <a:schemeClr val="tx1"/>
            </a:solidFill>
            <a:miter lim="800000"/>
            <a:headEnd/>
            <a:tailEnd/>
          </a:ln>
          <a:effectLst/>
        </p:spPr>
        <p:txBody>
          <a:bodyPr wrap="none">
            <a:prstTxWarp prst="textNoShape">
              <a:avLst/>
            </a:prstTxWarp>
            <a:spAutoFit/>
          </a:bodyPr>
          <a:lstStyle/>
          <a:p>
            <a:r>
              <a:rPr lang="en-US">
                <a:solidFill>
                  <a:srgbClr val="008000"/>
                </a:solidFill>
              </a:rPr>
              <a:t>I</a:t>
            </a:r>
          </a:p>
        </p:txBody>
      </p:sp>
      <p:sp>
        <p:nvSpPr>
          <p:cNvPr id="42" name="Text Box 11"/>
          <p:cNvSpPr txBox="1">
            <a:spLocks noChangeArrowheads="1"/>
          </p:cNvSpPr>
          <p:nvPr/>
        </p:nvSpPr>
        <p:spPr bwMode="auto">
          <a:xfrm>
            <a:off x="2987675" y="4038600"/>
            <a:ext cx="806450" cy="379412"/>
          </a:xfrm>
          <a:prstGeom prst="rect">
            <a:avLst/>
          </a:prstGeom>
          <a:noFill/>
          <a:ln w="12700">
            <a:solidFill>
              <a:schemeClr val="tx1"/>
            </a:solidFill>
            <a:miter lim="800000"/>
            <a:headEnd/>
            <a:tailEnd/>
          </a:ln>
          <a:effectLst/>
        </p:spPr>
        <p:txBody>
          <a:bodyPr wrap="none">
            <a:prstTxWarp prst="textNoShape">
              <a:avLst/>
            </a:prstTxWarp>
            <a:spAutoFit/>
          </a:bodyPr>
          <a:lstStyle/>
          <a:p>
            <a:r>
              <a:rPr lang="en-US">
                <a:solidFill>
                  <a:srgbClr val="008000"/>
                </a:solidFill>
              </a:rPr>
              <a:t>will fly</a:t>
            </a:r>
          </a:p>
        </p:txBody>
      </p:sp>
      <p:sp>
        <p:nvSpPr>
          <p:cNvPr id="43" name="Text Box 12"/>
          <p:cNvSpPr txBox="1">
            <a:spLocks noChangeArrowheads="1"/>
          </p:cNvSpPr>
          <p:nvPr/>
        </p:nvSpPr>
        <p:spPr bwMode="auto">
          <a:xfrm>
            <a:off x="4286250" y="4038600"/>
            <a:ext cx="1963738" cy="379412"/>
          </a:xfrm>
          <a:prstGeom prst="rect">
            <a:avLst/>
          </a:prstGeom>
          <a:noFill/>
          <a:ln w="12700">
            <a:solidFill>
              <a:schemeClr val="tx1"/>
            </a:solidFill>
            <a:miter lim="800000"/>
            <a:headEnd/>
            <a:tailEnd/>
          </a:ln>
          <a:effectLst/>
        </p:spPr>
        <p:txBody>
          <a:bodyPr wrap="none">
            <a:prstTxWarp prst="textNoShape">
              <a:avLst/>
            </a:prstTxWarp>
            <a:spAutoFit/>
          </a:bodyPr>
          <a:lstStyle/>
          <a:p>
            <a:r>
              <a:rPr lang="en-US">
                <a:solidFill>
                  <a:srgbClr val="008000"/>
                </a:solidFill>
              </a:rPr>
              <a:t>to the conference</a:t>
            </a:r>
          </a:p>
        </p:txBody>
      </p:sp>
      <p:sp>
        <p:nvSpPr>
          <p:cNvPr id="44" name="Text Box 13"/>
          <p:cNvSpPr txBox="1">
            <a:spLocks noChangeArrowheads="1"/>
          </p:cNvSpPr>
          <p:nvPr/>
        </p:nvSpPr>
        <p:spPr bwMode="auto">
          <a:xfrm>
            <a:off x="6765925" y="4038600"/>
            <a:ext cx="1252538" cy="379412"/>
          </a:xfrm>
          <a:prstGeom prst="rect">
            <a:avLst/>
          </a:prstGeom>
          <a:noFill/>
          <a:ln w="12700">
            <a:solidFill>
              <a:schemeClr val="tx1"/>
            </a:solidFill>
            <a:miter lim="800000"/>
            <a:headEnd/>
            <a:tailEnd/>
          </a:ln>
          <a:effectLst/>
        </p:spPr>
        <p:txBody>
          <a:bodyPr wrap="none">
            <a:prstTxWarp prst="textNoShape">
              <a:avLst/>
            </a:prstTxWarp>
            <a:spAutoFit/>
          </a:bodyPr>
          <a:lstStyle/>
          <a:p>
            <a:r>
              <a:rPr lang="en-US">
                <a:solidFill>
                  <a:srgbClr val="008000"/>
                </a:solidFill>
              </a:rPr>
              <a:t>In Canada</a:t>
            </a:r>
          </a:p>
        </p:txBody>
      </p:sp>
      <p:sp>
        <p:nvSpPr>
          <p:cNvPr id="45" name="Line 14"/>
          <p:cNvSpPr>
            <a:spLocks noChangeShapeType="1"/>
          </p:cNvSpPr>
          <p:nvPr/>
        </p:nvSpPr>
        <p:spPr bwMode="auto">
          <a:xfrm>
            <a:off x="1219200" y="3351212"/>
            <a:ext cx="0" cy="6858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6" name="Line 15"/>
          <p:cNvSpPr>
            <a:spLocks noChangeShapeType="1"/>
          </p:cNvSpPr>
          <p:nvPr/>
        </p:nvSpPr>
        <p:spPr bwMode="auto">
          <a:xfrm>
            <a:off x="2362200" y="3351212"/>
            <a:ext cx="914400" cy="6858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 name="Line 16"/>
          <p:cNvSpPr>
            <a:spLocks noChangeShapeType="1"/>
          </p:cNvSpPr>
          <p:nvPr/>
        </p:nvSpPr>
        <p:spPr bwMode="auto">
          <a:xfrm flipH="1">
            <a:off x="2438400" y="3351212"/>
            <a:ext cx="990600" cy="609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8" name="Line 17"/>
          <p:cNvSpPr>
            <a:spLocks noChangeShapeType="1"/>
          </p:cNvSpPr>
          <p:nvPr/>
        </p:nvSpPr>
        <p:spPr bwMode="auto">
          <a:xfrm>
            <a:off x="4953000" y="3351212"/>
            <a:ext cx="2133600" cy="609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9" name="Line 18"/>
          <p:cNvSpPr>
            <a:spLocks noChangeShapeType="1"/>
          </p:cNvSpPr>
          <p:nvPr/>
        </p:nvSpPr>
        <p:spPr bwMode="auto">
          <a:xfrm flipH="1">
            <a:off x="5181600" y="3351212"/>
            <a:ext cx="1981200" cy="609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0" name="TextBox 49"/>
          <p:cNvSpPr txBox="1"/>
          <p:nvPr/>
        </p:nvSpPr>
        <p:spPr>
          <a:xfrm>
            <a:off x="228600" y="4572000"/>
            <a:ext cx="8686800" cy="2169825"/>
          </a:xfrm>
          <a:prstGeom prst="rect">
            <a:avLst/>
          </a:prstGeom>
          <a:noFill/>
        </p:spPr>
        <p:txBody>
          <a:bodyPr wrap="square" rtlCol="0">
            <a:spAutoFit/>
          </a:bodyPr>
          <a:lstStyle/>
          <a:p>
            <a:pPr algn="l">
              <a:buFont typeface="Arial"/>
              <a:buChar char="•"/>
            </a:pPr>
            <a:r>
              <a:rPr lang="en-US" sz="1500" dirty="0" smtClean="0"/>
              <a:t> What is the probability of a foreign word being translated as a particular English word</a:t>
            </a:r>
            <a:r>
              <a:rPr lang="en-US" sz="1500" dirty="0" smtClean="0"/>
              <a:t>?</a:t>
            </a:r>
          </a:p>
          <a:p>
            <a:pPr algn="l">
              <a:buFont typeface="Arial"/>
              <a:buChar char="•"/>
            </a:pPr>
            <a:endParaRPr lang="en-US" sz="1500" dirty="0" smtClean="0"/>
          </a:p>
          <a:p>
            <a:pPr algn="l">
              <a:buFont typeface="Arial"/>
              <a:buChar char="•"/>
            </a:pPr>
            <a:r>
              <a:rPr lang="en-US" sz="1500" dirty="0" smtClean="0"/>
              <a:t> What is the probability of a foreign foreign phrase being translated as a particular English phrase?</a:t>
            </a:r>
          </a:p>
          <a:p>
            <a:pPr algn="l">
              <a:buFont typeface="Arial"/>
              <a:buChar char="•"/>
            </a:pPr>
            <a:endParaRPr lang="en-US" sz="1500" dirty="0" smtClean="0"/>
          </a:p>
          <a:p>
            <a:pPr algn="l">
              <a:buFont typeface="Arial"/>
              <a:buChar char="•"/>
            </a:pPr>
            <a:r>
              <a:rPr lang="en-US" sz="1500" dirty="0" smtClean="0"/>
              <a:t> </a:t>
            </a:r>
            <a:r>
              <a:rPr lang="en-US" sz="1500" dirty="0" smtClean="0"/>
              <a:t>What is the probability of a word/phrase changing ordering?</a:t>
            </a:r>
          </a:p>
          <a:p>
            <a:pPr algn="l">
              <a:buFont typeface="Arial"/>
              <a:buChar char="•"/>
            </a:pPr>
            <a:endParaRPr lang="en-US" sz="1500" dirty="0" smtClean="0"/>
          </a:p>
          <a:p>
            <a:pPr algn="l">
              <a:buFont typeface="Arial"/>
              <a:buChar char="•"/>
            </a:pPr>
            <a:r>
              <a:rPr lang="en-US" sz="1500" dirty="0" smtClean="0"/>
              <a:t> </a:t>
            </a:r>
            <a:r>
              <a:rPr lang="en-US" sz="1500" dirty="0" smtClean="0"/>
              <a:t>What is the probability of a foreign word/phrase disappearing?</a:t>
            </a:r>
          </a:p>
          <a:p>
            <a:pPr algn="l">
              <a:buFont typeface="Arial"/>
              <a:buChar char="•"/>
            </a:pPr>
            <a:endParaRPr lang="en-US" sz="1500" dirty="0" smtClean="0"/>
          </a:p>
          <a:p>
            <a:pPr algn="l">
              <a:buFont typeface="Arial"/>
              <a:buChar char="•"/>
            </a:pPr>
            <a:r>
              <a:rPr lang="en-US" sz="1500" dirty="0" smtClean="0"/>
              <a:t> </a:t>
            </a:r>
            <a:r>
              <a:rPr lang="en-US" sz="1500" dirty="0" smtClean="0"/>
              <a:t>What is the probability of a English word/phrase appearing? </a:t>
            </a:r>
            <a:endParaRPr lang="en-US" sz="150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685800" y="282575"/>
            <a:ext cx="7772400" cy="758825"/>
          </a:xfrm>
          <a:prstGeom prst="rect">
            <a:avLst/>
          </a:prstGeom>
          <a:noFill/>
          <a:ln w="12700">
            <a:noFill/>
            <a:miter lim="800000"/>
            <a:headEnd/>
            <a:tailEnd/>
          </a:ln>
          <a:effectLst/>
        </p:spPr>
        <p:txBody>
          <a:bodyPr lIns="90488" tIns="44450" rIns="90488" bIns="44450" anchor="b">
            <a:prstTxWarp prst="textNoShape">
              <a:avLst/>
            </a:prstTxWarp>
            <a:spAutoFit/>
          </a:bodyPr>
          <a:lstStyle/>
          <a:p>
            <a:pPr eaLnBrk="0" hangingPunct="0"/>
            <a:r>
              <a:rPr lang="en-US" sz="4400">
                <a:solidFill>
                  <a:schemeClr val="tx2"/>
                </a:solidFill>
              </a:rPr>
              <a:t>Machine Translation</a:t>
            </a:r>
          </a:p>
        </p:txBody>
      </p:sp>
      <p:sp>
        <p:nvSpPr>
          <p:cNvPr id="23555" name="Text Box 3"/>
          <p:cNvSpPr txBox="1">
            <a:spLocks noChangeArrowheads="1"/>
          </p:cNvSpPr>
          <p:nvPr/>
        </p:nvSpPr>
        <p:spPr bwMode="auto">
          <a:xfrm>
            <a:off x="215900" y="1587500"/>
            <a:ext cx="3810000" cy="1069975"/>
          </a:xfrm>
          <a:prstGeom prst="rect">
            <a:avLst/>
          </a:prstGeom>
          <a:noFill/>
          <a:ln w="9525">
            <a:noFill/>
            <a:miter lim="800000"/>
            <a:headEnd/>
            <a:tailEnd/>
          </a:ln>
          <a:effectLst/>
        </p:spPr>
        <p:txBody>
          <a:bodyPr>
            <a:prstTxWarp prst="textNoShape">
              <a:avLst/>
            </a:prstTxWarp>
            <a:spAutoFit/>
          </a:bodyPr>
          <a:lstStyle/>
          <a:p>
            <a:pPr algn="l"/>
            <a:r>
              <a:rPr lang="ja-JP" altLang="en-US" sz="1600" dirty="0">
                <a:latin typeface="Arial Unicode MS" pitchFamily="-111" charset="0"/>
                <a:ea typeface="Arial Unicode MS" pitchFamily="-111" charset="0"/>
                <a:cs typeface="Arial Unicode MS" pitchFamily="-111" charset="0"/>
              </a:rPr>
              <a:t>美国关岛国际机场及其办公室均接获一名自称沙地阿拉伯富商拉登等发出的电子邮件，威胁将会向机场等公众地方发动生化袭击後，关岛经保持高度戒备。</a:t>
            </a:r>
            <a:endParaRPr lang="en-US" sz="1600" dirty="0">
              <a:latin typeface="Times New Roman" pitchFamily="-111" charset="0"/>
            </a:endParaRPr>
          </a:p>
        </p:txBody>
      </p:sp>
      <p:sp>
        <p:nvSpPr>
          <p:cNvPr id="23556" name="Text Box 4"/>
          <p:cNvSpPr txBox="1">
            <a:spLocks noChangeArrowheads="1"/>
          </p:cNvSpPr>
          <p:nvPr/>
        </p:nvSpPr>
        <p:spPr bwMode="auto">
          <a:xfrm>
            <a:off x="4800600" y="1524000"/>
            <a:ext cx="4102100" cy="1368425"/>
          </a:xfrm>
          <a:prstGeom prst="rect">
            <a:avLst/>
          </a:prstGeom>
          <a:noFill/>
          <a:ln w="9525">
            <a:noFill/>
            <a:miter lim="800000"/>
            <a:headEnd/>
            <a:tailEnd/>
          </a:ln>
          <a:effectLst/>
        </p:spPr>
        <p:txBody>
          <a:bodyPr>
            <a:prstTxWarp prst="textNoShape">
              <a:avLst/>
            </a:prstTxWarp>
            <a:spAutoFit/>
          </a:bodyPr>
          <a:lstStyle/>
          <a:p>
            <a:pPr algn="l"/>
            <a:r>
              <a:rPr lang="en-US" sz="1400"/>
              <a:t>The U.S. island of Guam is maintaining a high state of alert after the Guam</a:t>
            </a:r>
            <a:r>
              <a:rPr lang="en-US" sz="1400" b="1"/>
              <a:t> </a:t>
            </a:r>
            <a:r>
              <a:rPr lang="en-US" sz="1400"/>
              <a:t>airport and its offices both received an e-mail from someone calling himself the Saudi Arabian Osama bin Laden and threatening a biological/chemical attack against public places such as the airport . </a:t>
            </a:r>
          </a:p>
        </p:txBody>
      </p:sp>
      <p:sp>
        <p:nvSpPr>
          <p:cNvPr id="23557" name="AutoShape 5"/>
          <p:cNvSpPr>
            <a:spLocks noChangeArrowheads="1"/>
          </p:cNvSpPr>
          <p:nvPr/>
        </p:nvSpPr>
        <p:spPr bwMode="auto">
          <a:xfrm>
            <a:off x="4025900" y="2082800"/>
            <a:ext cx="571500" cy="292100"/>
          </a:xfrm>
          <a:prstGeom prst="rightArrow">
            <a:avLst>
              <a:gd name="adj1" fmla="val 50000"/>
              <a:gd name="adj2" fmla="val 48913"/>
            </a:avLst>
          </a:prstGeom>
          <a:solidFill>
            <a:schemeClr val="tx1"/>
          </a:solidFill>
          <a:ln w="9525">
            <a:solidFill>
              <a:schemeClr val="tx1"/>
            </a:solidFill>
            <a:miter lim="800000"/>
            <a:headEnd type="none" w="sm" len="sm"/>
            <a:tailEnd type="none" w="sm" len="sm"/>
          </a:ln>
          <a:effectLst/>
        </p:spPr>
        <p:txBody>
          <a:bodyPr wrap="none" anchor="ctr">
            <a:prstTxWarp prst="textNoShape">
              <a:avLst/>
            </a:prstTxWarp>
          </a:bodyPr>
          <a:lstStyle/>
          <a:p>
            <a:endParaRPr lang="en-US"/>
          </a:p>
        </p:txBody>
      </p:sp>
      <p:sp>
        <p:nvSpPr>
          <p:cNvPr id="23558" name="Text Box 6"/>
          <p:cNvSpPr txBox="1">
            <a:spLocks noChangeArrowheads="1"/>
          </p:cNvSpPr>
          <p:nvPr/>
        </p:nvSpPr>
        <p:spPr bwMode="auto">
          <a:xfrm>
            <a:off x="533400" y="3352800"/>
            <a:ext cx="8140720" cy="2308324"/>
          </a:xfrm>
          <a:prstGeom prst="rect">
            <a:avLst/>
          </a:prstGeom>
          <a:noFill/>
          <a:ln w="9525">
            <a:noFill/>
            <a:miter lim="800000"/>
            <a:headEnd/>
            <a:tailEnd/>
          </a:ln>
          <a:effectLst/>
        </p:spPr>
        <p:txBody>
          <a:bodyPr wrap="none">
            <a:prstTxWarp prst="textNoShape">
              <a:avLst/>
            </a:prstTxWarp>
            <a:spAutoFit/>
          </a:bodyPr>
          <a:lstStyle/>
          <a:p>
            <a:pPr algn="l"/>
            <a:r>
              <a:rPr lang="en-US" sz="2400" dirty="0"/>
              <a:t>The classic acid test for natural language processing.</a:t>
            </a:r>
          </a:p>
          <a:p>
            <a:pPr algn="l"/>
            <a:endParaRPr lang="en-US" sz="2400" dirty="0"/>
          </a:p>
          <a:p>
            <a:pPr algn="l"/>
            <a:r>
              <a:rPr lang="en-US" sz="2400" dirty="0"/>
              <a:t>Requires capabilities in both interpretation and generation.</a:t>
            </a:r>
            <a:endParaRPr lang="en-US" sz="2400" dirty="0" smtClean="0"/>
          </a:p>
          <a:p>
            <a:pPr algn="l"/>
            <a:endParaRPr lang="en-US" sz="2400" dirty="0" smtClean="0"/>
          </a:p>
          <a:p>
            <a:pPr algn="l"/>
            <a:r>
              <a:rPr lang="en-US" sz="2400" dirty="0" smtClean="0"/>
              <a:t>“</a:t>
            </a:r>
            <a:r>
              <a:rPr lang="en-US" sz="2400" dirty="0" smtClean="0"/>
              <a:t>People </a:t>
            </a:r>
            <a:r>
              <a:rPr lang="en-US" sz="2400" dirty="0"/>
              <a:t>around the world stubbornly refuse to write</a:t>
            </a:r>
          </a:p>
          <a:p>
            <a:pPr algn="l"/>
            <a:r>
              <a:rPr lang="en-US" sz="2400" dirty="0"/>
              <a:t>  everything in English</a:t>
            </a:r>
            <a:r>
              <a:rPr lang="en-US" sz="2400" dirty="0" smtClean="0"/>
              <a:t>.” </a:t>
            </a:r>
            <a:r>
              <a:rPr lang="en-US" sz="2400" dirty="0" smtClean="0">
                <a:sym typeface="Wingdings"/>
              </a:rPr>
              <a:t></a:t>
            </a:r>
            <a:endParaRPr lang="en-US" sz="2400"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p:txBody>
          <a:bodyPr/>
          <a:lstStyle/>
          <a:p>
            <a:r>
              <a:rPr lang="en-US" dirty="0" smtClean="0"/>
              <a:t>Translation model</a:t>
            </a:r>
            <a:endParaRPr lang="en-US" dirty="0"/>
          </a:p>
        </p:txBody>
      </p:sp>
      <p:sp>
        <p:nvSpPr>
          <p:cNvPr id="34" name="Content Placeholder 33"/>
          <p:cNvSpPr>
            <a:spLocks noGrp="1"/>
          </p:cNvSpPr>
          <p:nvPr>
            <p:ph idx="1"/>
          </p:nvPr>
        </p:nvSpPr>
        <p:spPr>
          <a:xfrm>
            <a:off x="457200" y="1600201"/>
            <a:ext cx="8229600" cy="609599"/>
          </a:xfrm>
        </p:spPr>
        <p:txBody>
          <a:bodyPr/>
          <a:lstStyle/>
          <a:p>
            <a:pPr marL="0" indent="0">
              <a:buNone/>
            </a:pPr>
            <a:r>
              <a:rPr lang="en-US" sz="2800" dirty="0" smtClean="0"/>
              <a:t>The models define probabilities over inputs</a:t>
            </a:r>
            <a:endParaRPr lang="en-US" sz="2800" dirty="0"/>
          </a:p>
        </p:txBody>
      </p:sp>
      <p:sp>
        <p:nvSpPr>
          <p:cNvPr id="844804" name="Line 4"/>
          <p:cNvSpPr>
            <a:spLocks noChangeShapeType="1"/>
          </p:cNvSpPr>
          <p:nvPr/>
        </p:nvSpPr>
        <p:spPr bwMode="auto">
          <a:xfrm>
            <a:off x="304800" y="1295400"/>
            <a:ext cx="8458200" cy="0"/>
          </a:xfrm>
          <a:prstGeom prst="line">
            <a:avLst/>
          </a:prstGeom>
          <a:noFill/>
          <a:ln w="76200">
            <a:solidFill>
              <a:srgbClr val="0000CC"/>
            </a:solidFill>
            <a:round/>
            <a:headEnd/>
            <a:tailEnd/>
          </a:ln>
          <a:effectLst/>
        </p:spPr>
        <p:txBody>
          <a:bodyPr wrap="none" anchor="ctr">
            <a:prstTxWarp prst="textNoShape">
              <a:avLst/>
            </a:prstTxWarp>
          </a:bodyPr>
          <a:lstStyle/>
          <a:p>
            <a:endParaRPr lang="en-US"/>
          </a:p>
        </p:txBody>
      </p:sp>
      <p:graphicFrame>
        <p:nvGraphicFramePr>
          <p:cNvPr id="862211" name="Object 3"/>
          <p:cNvGraphicFramePr>
            <a:graphicFrameLocks noChangeAspect="1"/>
          </p:cNvGraphicFramePr>
          <p:nvPr/>
        </p:nvGraphicFramePr>
        <p:xfrm>
          <a:off x="3352800" y="2133600"/>
          <a:ext cx="1447800" cy="533400"/>
        </p:xfrm>
        <a:graphic>
          <a:graphicData uri="http://schemas.openxmlformats.org/presentationml/2006/ole">
            <mc:AlternateContent xmlns:mc="http://schemas.openxmlformats.org/markup-compatibility/2006">
              <mc:Choice xmlns:v="urn:schemas-microsoft-com:vml" Requires="v">
                <p:oleObj spid="_x0000_s868425" name="Equation" r:id="rId3" imgW="482600" imgH="177800" progId="Equation.3">
                  <p:embed/>
                </p:oleObj>
              </mc:Choice>
              <mc:Fallback>
                <p:oleObj name="Equation" r:id="rId3" imgW="482600" imgH="177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2133600"/>
                        <a:ext cx="1447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2" name="TextBox 21"/>
          <p:cNvSpPr txBox="1"/>
          <p:nvPr/>
        </p:nvSpPr>
        <p:spPr>
          <a:xfrm>
            <a:off x="228600" y="3200400"/>
            <a:ext cx="6400800" cy="707886"/>
          </a:xfrm>
          <a:prstGeom prst="rect">
            <a:avLst/>
          </a:prstGeom>
          <a:noFill/>
        </p:spPr>
        <p:txBody>
          <a:bodyPr wrap="square" rtlCol="0">
            <a:spAutoFit/>
          </a:bodyPr>
          <a:lstStyle/>
          <a:p>
            <a:r>
              <a:rPr lang="en-US" sz="2000" dirty="0" err="1" smtClean="0"/>
              <a:t>p</a:t>
            </a:r>
            <a:r>
              <a:rPr lang="en-US" sz="2000" dirty="0" smtClean="0"/>
              <a:t>( </a:t>
            </a:r>
            <a:r>
              <a:rPr lang="en-US" sz="2000" dirty="0" err="1" smtClean="0">
                <a:solidFill>
                  <a:srgbClr val="0000FF"/>
                </a:solidFill>
              </a:rPr>
              <a:t>Morgen</a:t>
            </a:r>
            <a:r>
              <a:rPr lang="en-US" sz="2000" dirty="0" smtClean="0">
                <a:solidFill>
                  <a:srgbClr val="0000FF"/>
                </a:solidFill>
              </a:rPr>
              <a:t> </a:t>
            </a:r>
            <a:r>
              <a:rPr lang="en-US" sz="2000" dirty="0" err="1" smtClean="0">
                <a:solidFill>
                  <a:srgbClr val="0000FF"/>
                </a:solidFill>
              </a:rPr>
              <a:t>fliege</a:t>
            </a:r>
            <a:r>
              <a:rPr lang="en-US" sz="2000" dirty="0" smtClean="0">
                <a:solidFill>
                  <a:srgbClr val="0000FF"/>
                </a:solidFill>
              </a:rPr>
              <a:t> </a:t>
            </a:r>
            <a:r>
              <a:rPr lang="en-US" sz="2000" dirty="0" err="1" smtClean="0">
                <a:solidFill>
                  <a:srgbClr val="0000FF"/>
                </a:solidFill>
              </a:rPr>
              <a:t>ich</a:t>
            </a:r>
            <a:r>
              <a:rPr lang="en-US" sz="2000" dirty="0" smtClean="0">
                <a:solidFill>
                  <a:srgbClr val="0000FF"/>
                </a:solidFill>
              </a:rPr>
              <a:t> </a:t>
            </a:r>
            <a:r>
              <a:rPr lang="en-US" sz="2000" dirty="0" err="1" smtClean="0">
                <a:solidFill>
                  <a:srgbClr val="0000FF"/>
                </a:solidFill>
              </a:rPr>
              <a:t>nach</a:t>
            </a:r>
            <a:r>
              <a:rPr lang="en-US" sz="2000" dirty="0" smtClean="0">
                <a:solidFill>
                  <a:srgbClr val="0000FF"/>
                </a:solidFill>
              </a:rPr>
              <a:t> </a:t>
            </a:r>
            <a:r>
              <a:rPr lang="en-US" sz="2000" dirty="0" err="1" smtClean="0">
                <a:solidFill>
                  <a:srgbClr val="0000FF"/>
                </a:solidFill>
              </a:rPr>
              <a:t>Kanada</a:t>
            </a:r>
            <a:r>
              <a:rPr lang="en-US" sz="2000" dirty="0" smtClean="0">
                <a:solidFill>
                  <a:srgbClr val="0000FF"/>
                </a:solidFill>
              </a:rPr>
              <a:t> </a:t>
            </a:r>
            <a:r>
              <a:rPr lang="en-US" sz="2000" dirty="0" err="1" smtClean="0">
                <a:solidFill>
                  <a:srgbClr val="0000FF"/>
                </a:solidFill>
              </a:rPr>
              <a:t>zur</a:t>
            </a:r>
            <a:r>
              <a:rPr lang="en-US" sz="2000" dirty="0" smtClean="0">
                <a:solidFill>
                  <a:srgbClr val="0000FF"/>
                </a:solidFill>
              </a:rPr>
              <a:t> </a:t>
            </a:r>
            <a:r>
              <a:rPr lang="en-US" sz="2000" dirty="0" err="1" smtClean="0">
                <a:solidFill>
                  <a:srgbClr val="0000FF"/>
                </a:solidFill>
              </a:rPr>
              <a:t>Konferenz</a:t>
            </a:r>
            <a:r>
              <a:rPr lang="en-US" sz="2000" dirty="0" smtClean="0">
                <a:solidFill>
                  <a:srgbClr val="0000FF"/>
                </a:solidFill>
              </a:rPr>
              <a:t> </a:t>
            </a:r>
            <a:r>
              <a:rPr lang="en-US" sz="2000" dirty="0" smtClean="0">
                <a:solidFill>
                  <a:srgbClr val="000000"/>
                </a:solidFill>
              </a:rPr>
              <a:t>| </a:t>
            </a:r>
            <a:br>
              <a:rPr lang="en-US" sz="2000" dirty="0" smtClean="0">
                <a:solidFill>
                  <a:srgbClr val="000000"/>
                </a:solidFill>
              </a:rPr>
            </a:br>
            <a:r>
              <a:rPr lang="en-US" sz="2000" dirty="0" smtClean="0">
                <a:solidFill>
                  <a:srgbClr val="000000"/>
                </a:solidFill>
              </a:rPr>
              <a:t>     </a:t>
            </a:r>
            <a:r>
              <a:rPr lang="en-US" sz="2000" dirty="0" smtClean="0">
                <a:solidFill>
                  <a:srgbClr val="008000"/>
                </a:solidFill>
              </a:rPr>
              <a:t>Tomorrow I will fly to the conference in Canada </a:t>
            </a:r>
            <a:r>
              <a:rPr lang="en-US" sz="2000" dirty="0" smtClean="0">
                <a:solidFill>
                  <a:srgbClr val="000000"/>
                </a:solidFill>
              </a:rPr>
              <a:t>)</a:t>
            </a:r>
            <a:r>
              <a:rPr lang="en-US" sz="2000" dirty="0" smtClean="0">
                <a:solidFill>
                  <a:srgbClr val="0000FF"/>
                </a:solidFill>
              </a:rPr>
              <a:t> </a:t>
            </a:r>
            <a:endParaRPr lang="en-US" sz="2000" dirty="0">
              <a:solidFill>
                <a:srgbClr val="0000FF"/>
              </a:solidFill>
            </a:endParaRPr>
          </a:p>
        </p:txBody>
      </p:sp>
      <p:sp>
        <p:nvSpPr>
          <p:cNvPr id="24" name="TextBox 23"/>
          <p:cNvSpPr txBox="1"/>
          <p:nvPr/>
        </p:nvSpPr>
        <p:spPr>
          <a:xfrm>
            <a:off x="228600" y="4778514"/>
            <a:ext cx="6400800" cy="707886"/>
          </a:xfrm>
          <a:prstGeom prst="rect">
            <a:avLst/>
          </a:prstGeom>
          <a:noFill/>
        </p:spPr>
        <p:txBody>
          <a:bodyPr wrap="square" rtlCol="0">
            <a:spAutoFit/>
          </a:bodyPr>
          <a:lstStyle/>
          <a:p>
            <a:r>
              <a:rPr lang="en-US" sz="2000" dirty="0" err="1" smtClean="0"/>
              <a:t>p</a:t>
            </a:r>
            <a:r>
              <a:rPr lang="en-US" sz="2000" dirty="0" smtClean="0"/>
              <a:t>( </a:t>
            </a:r>
            <a:r>
              <a:rPr lang="en-US" sz="2000" dirty="0" err="1" smtClean="0">
                <a:solidFill>
                  <a:srgbClr val="0000FF"/>
                </a:solidFill>
              </a:rPr>
              <a:t>Morgen</a:t>
            </a:r>
            <a:r>
              <a:rPr lang="en-US" sz="2000" dirty="0" smtClean="0">
                <a:solidFill>
                  <a:srgbClr val="0000FF"/>
                </a:solidFill>
              </a:rPr>
              <a:t> </a:t>
            </a:r>
            <a:r>
              <a:rPr lang="en-US" sz="2000" dirty="0" err="1" smtClean="0">
                <a:solidFill>
                  <a:srgbClr val="0000FF"/>
                </a:solidFill>
              </a:rPr>
              <a:t>fliege</a:t>
            </a:r>
            <a:r>
              <a:rPr lang="en-US" sz="2000" dirty="0" smtClean="0">
                <a:solidFill>
                  <a:srgbClr val="0000FF"/>
                </a:solidFill>
              </a:rPr>
              <a:t> </a:t>
            </a:r>
            <a:r>
              <a:rPr lang="en-US" sz="2000" dirty="0" err="1" smtClean="0">
                <a:solidFill>
                  <a:srgbClr val="0000FF"/>
                </a:solidFill>
              </a:rPr>
              <a:t>ich</a:t>
            </a:r>
            <a:r>
              <a:rPr lang="en-US" sz="2000" dirty="0" smtClean="0">
                <a:solidFill>
                  <a:srgbClr val="0000FF"/>
                </a:solidFill>
              </a:rPr>
              <a:t> </a:t>
            </a:r>
            <a:r>
              <a:rPr lang="en-US" sz="2000" dirty="0" err="1" smtClean="0">
                <a:solidFill>
                  <a:srgbClr val="0000FF"/>
                </a:solidFill>
              </a:rPr>
              <a:t>nach</a:t>
            </a:r>
            <a:r>
              <a:rPr lang="en-US" sz="2000" dirty="0" smtClean="0">
                <a:solidFill>
                  <a:srgbClr val="0000FF"/>
                </a:solidFill>
              </a:rPr>
              <a:t> </a:t>
            </a:r>
            <a:r>
              <a:rPr lang="en-US" sz="2000" dirty="0" err="1" smtClean="0">
                <a:solidFill>
                  <a:srgbClr val="0000FF"/>
                </a:solidFill>
              </a:rPr>
              <a:t>Kanada</a:t>
            </a:r>
            <a:r>
              <a:rPr lang="en-US" sz="2000" dirty="0" smtClean="0">
                <a:solidFill>
                  <a:srgbClr val="0000FF"/>
                </a:solidFill>
              </a:rPr>
              <a:t> </a:t>
            </a:r>
            <a:r>
              <a:rPr lang="en-US" sz="2000" dirty="0" err="1" smtClean="0">
                <a:solidFill>
                  <a:srgbClr val="0000FF"/>
                </a:solidFill>
              </a:rPr>
              <a:t>zur</a:t>
            </a:r>
            <a:r>
              <a:rPr lang="en-US" sz="2000" dirty="0" smtClean="0">
                <a:solidFill>
                  <a:srgbClr val="0000FF"/>
                </a:solidFill>
              </a:rPr>
              <a:t> </a:t>
            </a:r>
            <a:r>
              <a:rPr lang="en-US" sz="2000" dirty="0" err="1" smtClean="0">
                <a:solidFill>
                  <a:srgbClr val="0000FF"/>
                </a:solidFill>
              </a:rPr>
              <a:t>Konferenz</a:t>
            </a:r>
            <a:r>
              <a:rPr lang="en-US" sz="2000" dirty="0" smtClean="0">
                <a:solidFill>
                  <a:srgbClr val="0000FF"/>
                </a:solidFill>
              </a:rPr>
              <a:t> </a:t>
            </a:r>
            <a:r>
              <a:rPr lang="en-US" sz="2000" dirty="0" smtClean="0">
                <a:solidFill>
                  <a:srgbClr val="000000"/>
                </a:solidFill>
              </a:rPr>
              <a:t>| </a:t>
            </a:r>
            <a:br>
              <a:rPr lang="en-US" sz="2000" dirty="0" smtClean="0">
                <a:solidFill>
                  <a:srgbClr val="000000"/>
                </a:solidFill>
              </a:rPr>
            </a:br>
            <a:r>
              <a:rPr lang="en-US" sz="2000" dirty="0" smtClean="0">
                <a:solidFill>
                  <a:srgbClr val="000000"/>
                </a:solidFill>
              </a:rPr>
              <a:t>    </a:t>
            </a:r>
            <a:r>
              <a:rPr lang="en-US" sz="2000" dirty="0" smtClean="0">
                <a:solidFill>
                  <a:srgbClr val="008000"/>
                </a:solidFill>
              </a:rPr>
              <a:t> I like peanut butter and jelly </a:t>
            </a:r>
            <a:r>
              <a:rPr lang="en-US" sz="2000" dirty="0" smtClean="0">
                <a:solidFill>
                  <a:srgbClr val="000000"/>
                </a:solidFill>
              </a:rPr>
              <a:t>)</a:t>
            </a:r>
            <a:r>
              <a:rPr lang="en-US" sz="2000" dirty="0" smtClean="0">
                <a:solidFill>
                  <a:srgbClr val="0000FF"/>
                </a:solidFill>
              </a:rPr>
              <a:t> </a:t>
            </a:r>
            <a:endParaRPr lang="en-US" sz="2000" dirty="0">
              <a:solidFill>
                <a:srgbClr val="0000FF"/>
              </a:solidFill>
            </a:endParaRPr>
          </a:p>
        </p:txBody>
      </p:sp>
      <p:sp>
        <p:nvSpPr>
          <p:cNvPr id="25" name="TextBox 24"/>
          <p:cNvSpPr txBox="1"/>
          <p:nvPr/>
        </p:nvSpPr>
        <p:spPr>
          <a:xfrm>
            <a:off x="7010400" y="3352800"/>
            <a:ext cx="1447800" cy="369332"/>
          </a:xfrm>
          <a:prstGeom prst="rect">
            <a:avLst/>
          </a:prstGeom>
          <a:noFill/>
        </p:spPr>
        <p:txBody>
          <a:bodyPr wrap="square" rtlCol="0">
            <a:spAutoFit/>
          </a:bodyPr>
          <a:lstStyle/>
          <a:p>
            <a:r>
              <a:rPr lang="en-US" dirty="0" smtClean="0"/>
              <a:t>= 0.1</a:t>
            </a:r>
            <a:endParaRPr lang="en-US" dirty="0"/>
          </a:p>
        </p:txBody>
      </p:sp>
      <p:sp>
        <p:nvSpPr>
          <p:cNvPr id="26" name="TextBox 25"/>
          <p:cNvSpPr txBox="1"/>
          <p:nvPr/>
        </p:nvSpPr>
        <p:spPr>
          <a:xfrm>
            <a:off x="7010400" y="4800600"/>
            <a:ext cx="1447800" cy="369332"/>
          </a:xfrm>
          <a:prstGeom prst="rect">
            <a:avLst/>
          </a:prstGeom>
          <a:noFill/>
        </p:spPr>
        <p:txBody>
          <a:bodyPr wrap="square" rtlCol="0">
            <a:spAutoFit/>
          </a:bodyPr>
          <a:lstStyle/>
          <a:p>
            <a:r>
              <a:rPr lang="en-US" dirty="0" smtClean="0"/>
              <a:t>= 0.0001</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p:txBody>
          <a:bodyPr/>
          <a:lstStyle/>
          <a:p>
            <a:r>
              <a:rPr lang="en-US" dirty="0" smtClean="0"/>
              <a:t>Language model</a:t>
            </a:r>
            <a:endParaRPr lang="en-US" dirty="0"/>
          </a:p>
        </p:txBody>
      </p:sp>
      <p:sp>
        <p:nvSpPr>
          <p:cNvPr id="34" name="Content Placeholder 33"/>
          <p:cNvSpPr>
            <a:spLocks noGrp="1"/>
          </p:cNvSpPr>
          <p:nvPr>
            <p:ph idx="1"/>
          </p:nvPr>
        </p:nvSpPr>
        <p:spPr>
          <a:xfrm>
            <a:off x="457200" y="1600201"/>
            <a:ext cx="8229600" cy="609599"/>
          </a:xfrm>
        </p:spPr>
        <p:txBody>
          <a:bodyPr/>
          <a:lstStyle/>
          <a:p>
            <a:pPr marL="0" indent="0">
              <a:buNone/>
            </a:pPr>
            <a:r>
              <a:rPr lang="en-US" sz="2800" dirty="0" smtClean="0"/>
              <a:t>The models define probabilities over inputs</a:t>
            </a:r>
            <a:endParaRPr lang="en-US" sz="2800" dirty="0"/>
          </a:p>
        </p:txBody>
      </p:sp>
      <p:sp>
        <p:nvSpPr>
          <p:cNvPr id="844804" name="Line 4"/>
          <p:cNvSpPr>
            <a:spLocks noChangeShapeType="1"/>
          </p:cNvSpPr>
          <p:nvPr/>
        </p:nvSpPr>
        <p:spPr bwMode="auto">
          <a:xfrm>
            <a:off x="304800" y="1295400"/>
            <a:ext cx="8458200" cy="0"/>
          </a:xfrm>
          <a:prstGeom prst="line">
            <a:avLst/>
          </a:prstGeom>
          <a:noFill/>
          <a:ln w="76200">
            <a:solidFill>
              <a:srgbClr val="0000CC"/>
            </a:solidFill>
            <a:round/>
            <a:headEnd/>
            <a:tailEnd/>
          </a:ln>
          <a:effectLst/>
        </p:spPr>
        <p:txBody>
          <a:bodyPr wrap="none" anchor="ctr">
            <a:prstTxWarp prst="textNoShape">
              <a:avLst/>
            </a:prstTxWarp>
          </a:bodyPr>
          <a:lstStyle/>
          <a:p>
            <a:endParaRPr lang="en-US"/>
          </a:p>
        </p:txBody>
      </p:sp>
      <p:graphicFrame>
        <p:nvGraphicFramePr>
          <p:cNvPr id="862211" name="Object 3"/>
          <p:cNvGraphicFramePr>
            <a:graphicFrameLocks noChangeAspect="1"/>
          </p:cNvGraphicFramePr>
          <p:nvPr/>
        </p:nvGraphicFramePr>
        <p:xfrm>
          <a:off x="3638550" y="2152650"/>
          <a:ext cx="876300" cy="495300"/>
        </p:xfrm>
        <a:graphic>
          <a:graphicData uri="http://schemas.openxmlformats.org/presentationml/2006/ole">
            <mc:AlternateContent xmlns:mc="http://schemas.openxmlformats.org/markup-compatibility/2006">
              <mc:Choice xmlns:v="urn:schemas-microsoft-com:vml" Requires="v">
                <p:oleObj spid="_x0000_s867401" name="Equation" r:id="rId3" imgW="292100" imgH="165100" progId="Equation.3">
                  <p:embed/>
                </p:oleObj>
              </mc:Choice>
              <mc:Fallback>
                <p:oleObj name="Equation" r:id="rId3" imgW="292100" imgH="1651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8550" y="2152650"/>
                        <a:ext cx="8763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3" name="TextBox 12"/>
          <p:cNvSpPr txBox="1"/>
          <p:nvPr/>
        </p:nvSpPr>
        <p:spPr>
          <a:xfrm>
            <a:off x="762000" y="3048000"/>
            <a:ext cx="7543800" cy="400110"/>
          </a:xfrm>
          <a:prstGeom prst="rect">
            <a:avLst/>
          </a:prstGeom>
          <a:noFill/>
        </p:spPr>
        <p:txBody>
          <a:bodyPr wrap="square" rtlCol="0">
            <a:spAutoFit/>
          </a:bodyPr>
          <a:lstStyle/>
          <a:p>
            <a:r>
              <a:rPr lang="en-US" sz="2000" dirty="0" smtClean="0">
                <a:solidFill>
                  <a:srgbClr val="008000"/>
                </a:solidFill>
              </a:rPr>
              <a:t>Tomorrow I will fly to the conference in Canada</a:t>
            </a:r>
            <a:endParaRPr lang="en-US" sz="2000" dirty="0">
              <a:solidFill>
                <a:srgbClr val="008000"/>
              </a:solidFill>
            </a:endParaRPr>
          </a:p>
        </p:txBody>
      </p:sp>
    </p:spTree>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a:xfrm>
            <a:off x="304800" y="274638"/>
            <a:ext cx="8382000" cy="1143000"/>
          </a:xfrm>
        </p:spPr>
        <p:txBody>
          <a:bodyPr/>
          <a:lstStyle/>
          <a:p>
            <a:r>
              <a:rPr lang="en-US" dirty="0" smtClean="0"/>
              <a:t>What is a probability distribution?</a:t>
            </a:r>
            <a:endParaRPr lang="en-US" dirty="0"/>
          </a:p>
        </p:txBody>
      </p:sp>
      <p:sp>
        <p:nvSpPr>
          <p:cNvPr id="34" name="Content Placeholder 33"/>
          <p:cNvSpPr>
            <a:spLocks noGrp="1"/>
          </p:cNvSpPr>
          <p:nvPr>
            <p:ph idx="1"/>
          </p:nvPr>
        </p:nvSpPr>
        <p:spPr>
          <a:xfrm>
            <a:off x="457200" y="1600201"/>
            <a:ext cx="8229600" cy="5029199"/>
          </a:xfrm>
        </p:spPr>
        <p:txBody>
          <a:bodyPr/>
          <a:lstStyle/>
          <a:p>
            <a:pPr marL="0" indent="0">
              <a:buNone/>
            </a:pPr>
            <a:r>
              <a:rPr lang="en-US" sz="2400" dirty="0" smtClean="0"/>
              <a:t>A probability distribution defines the probability over a space of possible inputs</a:t>
            </a:r>
          </a:p>
          <a:p>
            <a:pPr marL="0" indent="0">
              <a:buNone/>
            </a:pPr>
            <a:endParaRPr lang="en-US" sz="2400" dirty="0" smtClean="0"/>
          </a:p>
          <a:p>
            <a:pPr marL="0" indent="0">
              <a:buNone/>
            </a:pPr>
            <a:r>
              <a:rPr lang="en-US" sz="2400" dirty="0" smtClean="0">
                <a:solidFill>
                  <a:srgbClr val="FF0000"/>
                </a:solidFill>
              </a:rPr>
              <a:t>For </a:t>
            </a:r>
            <a:r>
              <a:rPr lang="en-US" sz="2400" dirty="0" smtClean="0">
                <a:solidFill>
                  <a:srgbClr val="FF0000"/>
                </a:solidFill>
              </a:rPr>
              <a:t>the language model, what is the space of possible inputs?</a:t>
            </a:r>
          </a:p>
          <a:p>
            <a:pPr lvl="1"/>
            <a:r>
              <a:rPr lang="en-US" sz="2000" dirty="0" smtClean="0">
                <a:solidFill>
                  <a:srgbClr val="0000FF"/>
                </a:solidFill>
              </a:rPr>
              <a:t>A language model describes the probability over </a:t>
            </a:r>
            <a:r>
              <a:rPr lang="en-US" sz="2000" b="1" dirty="0" smtClean="0">
                <a:solidFill>
                  <a:srgbClr val="0000FF"/>
                </a:solidFill>
              </a:rPr>
              <a:t>ALL</a:t>
            </a:r>
            <a:r>
              <a:rPr lang="en-US" sz="2000" dirty="0" smtClean="0">
                <a:solidFill>
                  <a:srgbClr val="0000FF"/>
                </a:solidFill>
              </a:rPr>
              <a:t> possible combinations of English words</a:t>
            </a:r>
          </a:p>
          <a:p>
            <a:pPr marL="0" indent="0">
              <a:buNone/>
            </a:pPr>
            <a:endParaRPr lang="en-US" sz="2400" dirty="0" smtClean="0"/>
          </a:p>
          <a:p>
            <a:pPr marL="0" indent="0">
              <a:buNone/>
            </a:pPr>
            <a:r>
              <a:rPr lang="en-US" sz="2400" dirty="0" smtClean="0">
                <a:solidFill>
                  <a:srgbClr val="FF0000"/>
                </a:solidFill>
              </a:rPr>
              <a:t>For </a:t>
            </a:r>
            <a:r>
              <a:rPr lang="en-US" sz="2400" dirty="0" smtClean="0">
                <a:solidFill>
                  <a:srgbClr val="FF0000"/>
                </a:solidFill>
              </a:rPr>
              <a:t>the translation model, what is the space of possible inputs?</a:t>
            </a:r>
          </a:p>
          <a:p>
            <a:pPr lvl="1"/>
            <a:r>
              <a:rPr lang="en-US" sz="2000" b="1" dirty="0" smtClean="0">
                <a:solidFill>
                  <a:srgbClr val="0000FF"/>
                </a:solidFill>
              </a:rPr>
              <a:t>ALL</a:t>
            </a:r>
            <a:r>
              <a:rPr lang="en-US" sz="2000" dirty="0" smtClean="0">
                <a:solidFill>
                  <a:srgbClr val="0000FF"/>
                </a:solidFill>
              </a:rPr>
              <a:t> possible combinations of foreign words with </a:t>
            </a:r>
            <a:r>
              <a:rPr lang="en-US" sz="2000" b="1" dirty="0" smtClean="0">
                <a:solidFill>
                  <a:srgbClr val="0000FF"/>
                </a:solidFill>
              </a:rPr>
              <a:t>ALL</a:t>
            </a:r>
            <a:r>
              <a:rPr lang="en-US" sz="2000" dirty="0" smtClean="0">
                <a:solidFill>
                  <a:srgbClr val="0000FF"/>
                </a:solidFill>
              </a:rPr>
              <a:t> possible combinations of English words</a:t>
            </a:r>
            <a:endParaRPr lang="en-US" sz="2000" dirty="0">
              <a:solidFill>
                <a:srgbClr val="0000FF"/>
              </a:solidFill>
            </a:endParaRPr>
          </a:p>
        </p:txBody>
      </p:sp>
      <p:sp>
        <p:nvSpPr>
          <p:cNvPr id="844804" name="Line 4"/>
          <p:cNvSpPr>
            <a:spLocks noChangeShapeType="1"/>
          </p:cNvSpPr>
          <p:nvPr/>
        </p:nvSpPr>
        <p:spPr bwMode="auto">
          <a:xfrm>
            <a:off x="304800" y="1295400"/>
            <a:ext cx="8458200" cy="0"/>
          </a:xfrm>
          <a:prstGeom prst="line">
            <a:avLst/>
          </a:prstGeom>
          <a:noFill/>
          <a:ln w="76200">
            <a:solidFill>
              <a:srgbClr val="0000CC"/>
            </a:solidFill>
            <a:round/>
            <a:headEnd/>
            <a:tailEnd/>
          </a:ln>
          <a:effectLst/>
        </p:spPr>
        <p:txBody>
          <a:bodyPr wrap="none" anchor="ct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0466" name="Rectangle 2"/>
          <p:cNvSpPr>
            <a:spLocks noGrp="1" noChangeArrowheads="1"/>
          </p:cNvSpPr>
          <p:nvPr>
            <p:ph type="title"/>
          </p:nvPr>
        </p:nvSpPr>
        <p:spPr>
          <a:xfrm>
            <a:off x="685800" y="304800"/>
            <a:ext cx="7772400" cy="1143000"/>
          </a:xfrm>
          <a:noFill/>
          <a:ln/>
        </p:spPr>
        <p:txBody>
          <a:bodyPr/>
          <a:lstStyle/>
          <a:p>
            <a:r>
              <a:rPr lang="en-US" dirty="0" smtClean="0">
                <a:solidFill>
                  <a:schemeClr val="tx1"/>
                </a:solidFill>
              </a:rPr>
              <a:t>One way to think about it…</a:t>
            </a:r>
            <a:endParaRPr lang="en-US" dirty="0">
              <a:solidFill>
                <a:schemeClr val="tx1"/>
              </a:solidFill>
            </a:endParaRPr>
          </a:p>
        </p:txBody>
      </p:sp>
      <p:sp>
        <p:nvSpPr>
          <p:cNvPr id="830467" name="Text Box 3"/>
          <p:cNvSpPr txBox="1">
            <a:spLocks noChangeArrowheads="1"/>
          </p:cNvSpPr>
          <p:nvPr/>
        </p:nvSpPr>
        <p:spPr bwMode="auto">
          <a:xfrm>
            <a:off x="349705" y="2225675"/>
            <a:ext cx="1432604" cy="830997"/>
          </a:xfrm>
          <a:prstGeom prst="rect">
            <a:avLst/>
          </a:prstGeom>
          <a:noFill/>
          <a:ln w="9525">
            <a:noFill/>
            <a:miter lim="800000"/>
            <a:headEnd/>
            <a:tailEnd/>
          </a:ln>
          <a:effectLst/>
        </p:spPr>
        <p:txBody>
          <a:bodyPr wrap="none">
            <a:prstTxWarp prst="textNoShape">
              <a:avLst/>
            </a:prstTxWarp>
            <a:spAutoFit/>
          </a:bodyPr>
          <a:lstStyle/>
          <a:p>
            <a:r>
              <a:rPr lang="en-US" sz="2400" b="1" dirty="0" smtClean="0"/>
              <a:t>Spanish</a:t>
            </a:r>
            <a:br>
              <a:rPr lang="en-US" sz="2400" b="1" dirty="0" smtClean="0"/>
            </a:br>
            <a:r>
              <a:rPr lang="en-US" sz="2400" b="1" dirty="0" smtClean="0"/>
              <a:t>(foreign)</a:t>
            </a:r>
            <a:endParaRPr lang="en-US" sz="2400" b="1" dirty="0"/>
          </a:p>
        </p:txBody>
      </p:sp>
      <p:sp>
        <p:nvSpPr>
          <p:cNvPr id="830468" name="Line 4"/>
          <p:cNvSpPr>
            <a:spLocks noChangeShapeType="1"/>
          </p:cNvSpPr>
          <p:nvPr/>
        </p:nvSpPr>
        <p:spPr bwMode="auto">
          <a:xfrm>
            <a:off x="1900237" y="2452687"/>
            <a:ext cx="457200" cy="0"/>
          </a:xfrm>
          <a:prstGeom prst="line">
            <a:avLst/>
          </a:prstGeom>
          <a:noFill/>
          <a:ln w="38100">
            <a:solidFill>
              <a:schemeClr val="tx1"/>
            </a:solidFill>
            <a:round/>
            <a:headEnd/>
            <a:tailEnd type="triangle" w="med" len="med"/>
          </a:ln>
          <a:effectLst/>
        </p:spPr>
        <p:txBody>
          <a:bodyPr wrap="none">
            <a:prstTxWarp prst="textNoShape">
              <a:avLst/>
            </a:prstTxWarp>
          </a:bodyPr>
          <a:lstStyle/>
          <a:p>
            <a:endParaRPr lang="en-US"/>
          </a:p>
        </p:txBody>
      </p:sp>
      <p:sp>
        <p:nvSpPr>
          <p:cNvPr id="830469" name="Rectangle 5"/>
          <p:cNvSpPr>
            <a:spLocks noChangeArrowheads="1"/>
          </p:cNvSpPr>
          <p:nvPr/>
        </p:nvSpPr>
        <p:spPr bwMode="auto">
          <a:xfrm>
            <a:off x="2514600" y="2057400"/>
            <a:ext cx="1219200" cy="823914"/>
          </a:xfrm>
          <a:prstGeom prst="rect">
            <a:avLst/>
          </a:prstGeom>
          <a:solidFill>
            <a:srgbClr val="FFFF00"/>
          </a:solidFill>
          <a:ln w="38100">
            <a:solidFill>
              <a:schemeClr val="tx1"/>
            </a:solidFill>
            <a:miter lim="800000"/>
            <a:headEnd/>
            <a:tailEnd/>
          </a:ln>
          <a:effectLst/>
        </p:spPr>
        <p:txBody>
          <a:bodyPr wrap="none" anchor="ctr">
            <a:prstTxWarp prst="textNoShape">
              <a:avLst/>
            </a:prstTxWarp>
          </a:bodyPr>
          <a:lstStyle/>
          <a:p>
            <a:r>
              <a:rPr lang="en-US" dirty="0" smtClean="0"/>
              <a:t>Translation</a:t>
            </a:r>
            <a:br>
              <a:rPr lang="en-US" dirty="0" smtClean="0"/>
            </a:br>
            <a:r>
              <a:rPr lang="en-US" dirty="0" smtClean="0"/>
              <a:t>model</a:t>
            </a:r>
            <a:endParaRPr lang="en-US" dirty="0"/>
          </a:p>
        </p:txBody>
      </p:sp>
      <p:sp>
        <p:nvSpPr>
          <p:cNvPr id="830470" name="Rectangle 6"/>
          <p:cNvSpPr>
            <a:spLocks noChangeArrowheads="1"/>
          </p:cNvSpPr>
          <p:nvPr/>
        </p:nvSpPr>
        <p:spPr bwMode="auto">
          <a:xfrm>
            <a:off x="5943600" y="2147887"/>
            <a:ext cx="1219200" cy="609600"/>
          </a:xfrm>
          <a:prstGeom prst="rect">
            <a:avLst/>
          </a:prstGeom>
          <a:solidFill>
            <a:srgbClr val="FFFF00"/>
          </a:solidFill>
          <a:ln w="38100">
            <a:solidFill>
              <a:schemeClr val="tx1"/>
            </a:solidFill>
            <a:miter lim="800000"/>
            <a:headEnd/>
            <a:tailEnd/>
          </a:ln>
          <a:effectLst/>
        </p:spPr>
        <p:txBody>
          <a:bodyPr wrap="none" anchor="ctr">
            <a:prstTxWarp prst="textNoShape">
              <a:avLst/>
            </a:prstTxWarp>
          </a:bodyPr>
          <a:lstStyle/>
          <a:p>
            <a:r>
              <a:rPr lang="en-US" dirty="0" smtClean="0"/>
              <a:t>language</a:t>
            </a:r>
            <a:br>
              <a:rPr lang="en-US" dirty="0" smtClean="0"/>
            </a:br>
            <a:r>
              <a:rPr lang="en-US" dirty="0" smtClean="0"/>
              <a:t>model</a:t>
            </a:r>
            <a:endParaRPr lang="en-US" dirty="0"/>
          </a:p>
        </p:txBody>
      </p:sp>
      <p:sp>
        <p:nvSpPr>
          <p:cNvPr id="830471" name="Text Box 7"/>
          <p:cNvSpPr txBox="1">
            <a:spLocks noChangeArrowheads="1"/>
          </p:cNvSpPr>
          <p:nvPr/>
        </p:nvSpPr>
        <p:spPr bwMode="auto">
          <a:xfrm>
            <a:off x="4087813" y="2149475"/>
            <a:ext cx="1284287" cy="822325"/>
          </a:xfrm>
          <a:prstGeom prst="rect">
            <a:avLst/>
          </a:prstGeom>
          <a:noFill/>
          <a:ln w="9525">
            <a:noFill/>
            <a:miter lim="800000"/>
            <a:headEnd/>
            <a:tailEnd/>
          </a:ln>
          <a:effectLst/>
        </p:spPr>
        <p:txBody>
          <a:bodyPr wrap="none">
            <a:prstTxWarp prst="textNoShape">
              <a:avLst/>
            </a:prstTxWarp>
            <a:spAutoFit/>
          </a:bodyPr>
          <a:lstStyle/>
          <a:p>
            <a:r>
              <a:rPr lang="en-US" sz="2400" b="1"/>
              <a:t>Broken</a:t>
            </a:r>
          </a:p>
          <a:p>
            <a:r>
              <a:rPr lang="en-US" sz="2400" b="1"/>
              <a:t>English</a:t>
            </a:r>
          </a:p>
        </p:txBody>
      </p:sp>
      <p:sp>
        <p:nvSpPr>
          <p:cNvPr id="830472" name="Line 8"/>
          <p:cNvSpPr>
            <a:spLocks noChangeShapeType="1"/>
          </p:cNvSpPr>
          <p:nvPr/>
        </p:nvSpPr>
        <p:spPr bwMode="auto">
          <a:xfrm>
            <a:off x="5486400" y="2452687"/>
            <a:ext cx="457200" cy="0"/>
          </a:xfrm>
          <a:prstGeom prst="line">
            <a:avLst/>
          </a:prstGeom>
          <a:noFill/>
          <a:ln w="38100">
            <a:solidFill>
              <a:schemeClr val="tx1"/>
            </a:solidFill>
            <a:round/>
            <a:headEnd/>
            <a:tailEnd type="triangle" w="med" len="med"/>
          </a:ln>
          <a:effectLst/>
        </p:spPr>
        <p:txBody>
          <a:bodyPr wrap="none">
            <a:prstTxWarp prst="textNoShape">
              <a:avLst/>
            </a:prstTxWarp>
          </a:bodyPr>
          <a:lstStyle/>
          <a:p>
            <a:endParaRPr lang="en-US"/>
          </a:p>
        </p:txBody>
      </p:sp>
      <p:sp>
        <p:nvSpPr>
          <p:cNvPr id="830473" name="Line 9"/>
          <p:cNvSpPr>
            <a:spLocks noChangeShapeType="1"/>
          </p:cNvSpPr>
          <p:nvPr/>
        </p:nvSpPr>
        <p:spPr bwMode="auto">
          <a:xfrm>
            <a:off x="3810000" y="2438400"/>
            <a:ext cx="304800" cy="0"/>
          </a:xfrm>
          <a:prstGeom prst="line">
            <a:avLst/>
          </a:prstGeom>
          <a:noFill/>
          <a:ln w="38100">
            <a:solidFill>
              <a:schemeClr val="tx1"/>
            </a:solidFill>
            <a:round/>
            <a:headEnd/>
            <a:tailEnd type="triangle" w="med" len="med"/>
          </a:ln>
          <a:effectLst/>
        </p:spPr>
        <p:txBody>
          <a:bodyPr wrap="none">
            <a:prstTxWarp prst="textNoShape">
              <a:avLst/>
            </a:prstTxWarp>
          </a:bodyPr>
          <a:lstStyle/>
          <a:p>
            <a:endParaRPr lang="en-US"/>
          </a:p>
        </p:txBody>
      </p:sp>
      <p:sp>
        <p:nvSpPr>
          <p:cNvPr id="830474" name="Text Box 10"/>
          <p:cNvSpPr txBox="1">
            <a:spLocks noChangeArrowheads="1"/>
          </p:cNvSpPr>
          <p:nvPr/>
        </p:nvSpPr>
        <p:spPr bwMode="auto">
          <a:xfrm>
            <a:off x="7772400" y="2209800"/>
            <a:ext cx="1284287" cy="457200"/>
          </a:xfrm>
          <a:prstGeom prst="rect">
            <a:avLst/>
          </a:prstGeom>
          <a:noFill/>
          <a:ln w="9525">
            <a:noFill/>
            <a:miter lim="800000"/>
            <a:headEnd/>
            <a:tailEnd/>
          </a:ln>
          <a:effectLst/>
        </p:spPr>
        <p:txBody>
          <a:bodyPr wrap="none">
            <a:prstTxWarp prst="textNoShape">
              <a:avLst/>
            </a:prstTxWarp>
            <a:spAutoFit/>
          </a:bodyPr>
          <a:lstStyle/>
          <a:p>
            <a:r>
              <a:rPr lang="en-US" sz="2400" b="1" dirty="0"/>
              <a:t>English</a:t>
            </a:r>
          </a:p>
        </p:txBody>
      </p:sp>
      <p:sp>
        <p:nvSpPr>
          <p:cNvPr id="830475" name="Line 11"/>
          <p:cNvSpPr>
            <a:spLocks noChangeShapeType="1"/>
          </p:cNvSpPr>
          <p:nvPr/>
        </p:nvSpPr>
        <p:spPr bwMode="auto">
          <a:xfrm>
            <a:off x="7162800" y="2438400"/>
            <a:ext cx="457200" cy="0"/>
          </a:xfrm>
          <a:prstGeom prst="line">
            <a:avLst/>
          </a:prstGeom>
          <a:noFill/>
          <a:ln w="38100">
            <a:solidFill>
              <a:schemeClr val="tx1"/>
            </a:solidFill>
            <a:round/>
            <a:headEnd/>
            <a:tailEnd type="triangle" w="med" len="med"/>
          </a:ln>
          <a:effectLst/>
        </p:spPr>
        <p:txBody>
          <a:bodyPr wrap="none">
            <a:prstTxWarp prst="textNoShape">
              <a:avLst/>
            </a:prstTxWarp>
          </a:bodyPr>
          <a:lstStyle/>
          <a:p>
            <a:endParaRPr lang="en-US"/>
          </a:p>
        </p:txBody>
      </p:sp>
      <p:sp>
        <p:nvSpPr>
          <p:cNvPr id="830486" name="Text Box 22"/>
          <p:cNvSpPr txBox="1">
            <a:spLocks noChangeArrowheads="1"/>
          </p:cNvSpPr>
          <p:nvPr/>
        </p:nvSpPr>
        <p:spPr bwMode="auto">
          <a:xfrm>
            <a:off x="228600" y="4419600"/>
            <a:ext cx="2816225" cy="457200"/>
          </a:xfrm>
          <a:prstGeom prst="rect">
            <a:avLst/>
          </a:prstGeom>
          <a:noFill/>
          <a:ln w="9525">
            <a:noFill/>
            <a:miter lim="800000"/>
            <a:headEnd/>
            <a:tailEnd/>
          </a:ln>
          <a:effectLst/>
        </p:spPr>
        <p:txBody>
          <a:bodyPr wrap="none">
            <a:prstTxWarp prst="textNoShape">
              <a:avLst/>
            </a:prstTxWarp>
            <a:spAutoFit/>
          </a:bodyPr>
          <a:lstStyle/>
          <a:p>
            <a:pPr algn="l"/>
            <a:r>
              <a:rPr lang="en-US" sz="2400">
                <a:latin typeface="Times New Roman" pitchFamily="-111" charset="0"/>
              </a:rPr>
              <a:t>Que hambre tengo yo</a:t>
            </a:r>
          </a:p>
        </p:txBody>
      </p:sp>
      <p:sp>
        <p:nvSpPr>
          <p:cNvPr id="830487" name="Text Box 23"/>
          <p:cNvSpPr txBox="1">
            <a:spLocks noChangeArrowheads="1"/>
          </p:cNvSpPr>
          <p:nvPr/>
        </p:nvSpPr>
        <p:spPr bwMode="auto">
          <a:xfrm>
            <a:off x="3581400" y="3886200"/>
            <a:ext cx="2841625" cy="1552575"/>
          </a:xfrm>
          <a:prstGeom prst="rect">
            <a:avLst/>
          </a:prstGeom>
          <a:noFill/>
          <a:ln w="9525">
            <a:noFill/>
            <a:miter lim="800000"/>
            <a:headEnd/>
            <a:tailEnd/>
          </a:ln>
          <a:effectLst/>
        </p:spPr>
        <p:txBody>
          <a:bodyPr wrap="none">
            <a:prstTxWarp prst="textNoShape">
              <a:avLst/>
            </a:prstTxWarp>
            <a:spAutoFit/>
          </a:bodyPr>
          <a:lstStyle/>
          <a:p>
            <a:pPr algn="l"/>
            <a:r>
              <a:rPr lang="en-US" sz="2400">
                <a:latin typeface="Times New Roman" pitchFamily="-111" charset="0"/>
              </a:rPr>
              <a:t>What hunger have I,</a:t>
            </a:r>
          </a:p>
          <a:p>
            <a:pPr algn="l"/>
            <a:r>
              <a:rPr lang="en-US" sz="2400">
                <a:latin typeface="Times New Roman" pitchFamily="-111" charset="0"/>
              </a:rPr>
              <a:t>Hungry I am so,</a:t>
            </a:r>
          </a:p>
          <a:p>
            <a:pPr algn="l"/>
            <a:r>
              <a:rPr lang="en-US" sz="2400">
                <a:latin typeface="Times New Roman" pitchFamily="-111" charset="0"/>
              </a:rPr>
              <a:t>I am so hungry,</a:t>
            </a:r>
          </a:p>
          <a:p>
            <a:pPr algn="l"/>
            <a:r>
              <a:rPr lang="en-US" sz="2400">
                <a:latin typeface="Times New Roman" pitchFamily="-111" charset="0"/>
              </a:rPr>
              <a:t>Have I that hunger …</a:t>
            </a:r>
          </a:p>
        </p:txBody>
      </p:sp>
      <p:sp>
        <p:nvSpPr>
          <p:cNvPr id="830488" name="Text Box 24"/>
          <p:cNvSpPr txBox="1">
            <a:spLocks noChangeArrowheads="1"/>
          </p:cNvSpPr>
          <p:nvPr/>
        </p:nvSpPr>
        <p:spPr bwMode="auto">
          <a:xfrm>
            <a:off x="6934200" y="4419600"/>
            <a:ext cx="2020888" cy="457200"/>
          </a:xfrm>
          <a:prstGeom prst="rect">
            <a:avLst/>
          </a:prstGeom>
          <a:noFill/>
          <a:ln w="9525">
            <a:noFill/>
            <a:miter lim="800000"/>
            <a:headEnd/>
            <a:tailEnd/>
          </a:ln>
          <a:effectLst/>
        </p:spPr>
        <p:txBody>
          <a:bodyPr wrap="none">
            <a:prstTxWarp prst="textNoShape">
              <a:avLst/>
            </a:prstTxWarp>
            <a:spAutoFit/>
          </a:bodyPr>
          <a:lstStyle/>
          <a:p>
            <a:pPr algn="l"/>
            <a:r>
              <a:rPr lang="en-US" sz="2400">
                <a:latin typeface="Times New Roman" pitchFamily="-111" charset="0"/>
              </a:rPr>
              <a:t>I am so hungry</a:t>
            </a:r>
          </a:p>
        </p:txBody>
      </p:sp>
      <p:sp>
        <p:nvSpPr>
          <p:cNvPr id="830489" name="Line 25"/>
          <p:cNvSpPr>
            <a:spLocks noChangeShapeType="1"/>
          </p:cNvSpPr>
          <p:nvPr/>
        </p:nvSpPr>
        <p:spPr bwMode="auto">
          <a:xfrm>
            <a:off x="3124200" y="4648200"/>
            <a:ext cx="304800" cy="0"/>
          </a:xfrm>
          <a:prstGeom prst="line">
            <a:avLst/>
          </a:prstGeom>
          <a:noFill/>
          <a:ln w="9525">
            <a:solidFill>
              <a:schemeClr val="tx1"/>
            </a:solidFill>
            <a:round/>
            <a:headEnd/>
            <a:tailEnd type="triangle" w="med" len="med"/>
          </a:ln>
          <a:effectLst/>
        </p:spPr>
        <p:txBody>
          <a:bodyPr wrap="none">
            <a:prstTxWarp prst="textNoShape">
              <a:avLst/>
            </a:prstTxWarp>
          </a:bodyPr>
          <a:lstStyle/>
          <a:p>
            <a:endParaRPr lang="en-US"/>
          </a:p>
        </p:txBody>
      </p:sp>
      <p:sp>
        <p:nvSpPr>
          <p:cNvPr id="830490" name="Line 26"/>
          <p:cNvSpPr>
            <a:spLocks noChangeShapeType="1"/>
          </p:cNvSpPr>
          <p:nvPr/>
        </p:nvSpPr>
        <p:spPr bwMode="auto">
          <a:xfrm>
            <a:off x="6477000" y="4648200"/>
            <a:ext cx="304800" cy="0"/>
          </a:xfrm>
          <a:prstGeom prst="line">
            <a:avLst/>
          </a:prstGeom>
          <a:noFill/>
          <a:ln w="9525">
            <a:solidFill>
              <a:schemeClr val="tx1"/>
            </a:solidFill>
            <a:round/>
            <a:headEnd/>
            <a:tailEnd type="triangle" w="med" len="med"/>
          </a:ln>
          <a:effectLst/>
        </p:spPr>
        <p:txBody>
          <a:bodyPr wrap="none">
            <a:prstTxWarp prst="textNoShape">
              <a:avLst/>
            </a:prstTxWarp>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8658" name="Rectangle 2"/>
          <p:cNvSpPr>
            <a:spLocks noChangeArrowheads="1"/>
          </p:cNvSpPr>
          <p:nvPr/>
        </p:nvSpPr>
        <p:spPr bwMode="auto">
          <a:xfrm>
            <a:off x="4800600" y="5334000"/>
            <a:ext cx="2362200" cy="1371600"/>
          </a:xfrm>
          <a:prstGeom prst="rect">
            <a:avLst/>
          </a:prstGeom>
          <a:noFill/>
          <a:ln w="76200">
            <a:solidFill>
              <a:srgbClr val="F5FEA0"/>
            </a:solidFill>
            <a:miter lim="800000"/>
            <a:headEnd/>
            <a:tailEnd/>
          </a:ln>
          <a:effectLst/>
        </p:spPr>
        <p:txBody>
          <a:bodyPr wrap="none" anchor="ctr">
            <a:prstTxWarp prst="textNoShape">
              <a:avLst/>
            </a:prstTxWarp>
          </a:bodyPr>
          <a:lstStyle/>
          <a:p>
            <a:endParaRPr lang="en-US"/>
          </a:p>
        </p:txBody>
      </p:sp>
      <p:sp>
        <p:nvSpPr>
          <p:cNvPr id="838659" name="Rectangle 3"/>
          <p:cNvSpPr>
            <a:spLocks noGrp="1" noChangeArrowheads="1"/>
          </p:cNvSpPr>
          <p:nvPr>
            <p:ph type="title"/>
          </p:nvPr>
        </p:nvSpPr>
        <p:spPr>
          <a:xfrm>
            <a:off x="457200" y="0"/>
            <a:ext cx="8229600" cy="1143000"/>
          </a:xfrm>
        </p:spPr>
        <p:txBody>
          <a:bodyPr/>
          <a:lstStyle/>
          <a:p>
            <a:r>
              <a:rPr lang="en-US"/>
              <a:t>Statistical MT Overview</a:t>
            </a:r>
          </a:p>
        </p:txBody>
      </p:sp>
      <p:sp>
        <p:nvSpPr>
          <p:cNvPr id="838660" name="AutoShape 4"/>
          <p:cNvSpPr>
            <a:spLocks noChangeArrowheads="1"/>
          </p:cNvSpPr>
          <p:nvPr/>
        </p:nvSpPr>
        <p:spPr bwMode="auto">
          <a:xfrm>
            <a:off x="228600" y="2362200"/>
            <a:ext cx="533400" cy="5334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838661" name="AutoShape 5"/>
          <p:cNvSpPr>
            <a:spLocks noChangeArrowheads="1"/>
          </p:cNvSpPr>
          <p:nvPr/>
        </p:nvSpPr>
        <p:spPr bwMode="auto">
          <a:xfrm>
            <a:off x="762000" y="2362200"/>
            <a:ext cx="533400" cy="5334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838662" name="Text Box 6"/>
          <p:cNvSpPr txBox="1">
            <a:spLocks noChangeArrowheads="1"/>
          </p:cNvSpPr>
          <p:nvPr/>
        </p:nvSpPr>
        <p:spPr bwMode="auto">
          <a:xfrm>
            <a:off x="-152400" y="1828800"/>
            <a:ext cx="22098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Bilingual data</a:t>
            </a:r>
          </a:p>
        </p:txBody>
      </p:sp>
      <p:sp>
        <p:nvSpPr>
          <p:cNvPr id="838663" name="Line 7"/>
          <p:cNvSpPr>
            <a:spLocks noChangeShapeType="1"/>
          </p:cNvSpPr>
          <p:nvPr/>
        </p:nvSpPr>
        <p:spPr bwMode="auto">
          <a:xfrm>
            <a:off x="1676400" y="2667000"/>
            <a:ext cx="685800" cy="0"/>
          </a:xfrm>
          <a:prstGeom prst="line">
            <a:avLst/>
          </a:prstGeom>
          <a:noFill/>
          <a:ln w="38100">
            <a:solidFill>
              <a:schemeClr val="tx1"/>
            </a:solidFill>
            <a:round/>
            <a:headEnd/>
            <a:tailEnd type="triangle" w="med" len="med"/>
          </a:ln>
          <a:effectLst/>
        </p:spPr>
        <p:txBody>
          <a:bodyPr>
            <a:prstTxWarp prst="textNoShape">
              <a:avLst/>
            </a:prstTxWarp>
          </a:bodyPr>
          <a:lstStyle/>
          <a:p>
            <a:endParaRPr lang="en-US"/>
          </a:p>
        </p:txBody>
      </p:sp>
      <p:sp>
        <p:nvSpPr>
          <p:cNvPr id="838664" name="Line 8"/>
          <p:cNvSpPr>
            <a:spLocks noChangeShapeType="1"/>
          </p:cNvSpPr>
          <p:nvPr/>
        </p:nvSpPr>
        <p:spPr bwMode="auto">
          <a:xfrm>
            <a:off x="2743200" y="22860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65" name="Line 9"/>
          <p:cNvSpPr>
            <a:spLocks noChangeShapeType="1"/>
          </p:cNvSpPr>
          <p:nvPr/>
        </p:nvSpPr>
        <p:spPr bwMode="auto">
          <a:xfrm>
            <a:off x="3276600" y="22860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66" name="Line 10"/>
          <p:cNvSpPr>
            <a:spLocks noChangeShapeType="1"/>
          </p:cNvSpPr>
          <p:nvPr/>
        </p:nvSpPr>
        <p:spPr bwMode="auto">
          <a:xfrm>
            <a:off x="2743200" y="23622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67" name="Line 11"/>
          <p:cNvSpPr>
            <a:spLocks noChangeShapeType="1"/>
          </p:cNvSpPr>
          <p:nvPr/>
        </p:nvSpPr>
        <p:spPr bwMode="auto">
          <a:xfrm>
            <a:off x="3276600" y="23622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68" name="Line 12"/>
          <p:cNvSpPr>
            <a:spLocks noChangeShapeType="1"/>
          </p:cNvSpPr>
          <p:nvPr/>
        </p:nvSpPr>
        <p:spPr bwMode="auto">
          <a:xfrm>
            <a:off x="2743200" y="24384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69" name="Line 13"/>
          <p:cNvSpPr>
            <a:spLocks noChangeShapeType="1"/>
          </p:cNvSpPr>
          <p:nvPr/>
        </p:nvSpPr>
        <p:spPr bwMode="auto">
          <a:xfrm>
            <a:off x="3276600" y="24384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70" name="Line 14"/>
          <p:cNvSpPr>
            <a:spLocks noChangeShapeType="1"/>
          </p:cNvSpPr>
          <p:nvPr/>
        </p:nvSpPr>
        <p:spPr bwMode="auto">
          <a:xfrm>
            <a:off x="2743200" y="25146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71" name="Line 15"/>
          <p:cNvSpPr>
            <a:spLocks noChangeShapeType="1"/>
          </p:cNvSpPr>
          <p:nvPr/>
        </p:nvSpPr>
        <p:spPr bwMode="auto">
          <a:xfrm>
            <a:off x="3276600" y="25146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72" name="Line 16"/>
          <p:cNvSpPr>
            <a:spLocks noChangeShapeType="1"/>
          </p:cNvSpPr>
          <p:nvPr/>
        </p:nvSpPr>
        <p:spPr bwMode="auto">
          <a:xfrm>
            <a:off x="2743200" y="25908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73" name="Line 17"/>
          <p:cNvSpPr>
            <a:spLocks noChangeShapeType="1"/>
          </p:cNvSpPr>
          <p:nvPr/>
        </p:nvSpPr>
        <p:spPr bwMode="auto">
          <a:xfrm>
            <a:off x="3276600" y="25908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74" name="Line 18"/>
          <p:cNvSpPr>
            <a:spLocks noChangeShapeType="1"/>
          </p:cNvSpPr>
          <p:nvPr/>
        </p:nvSpPr>
        <p:spPr bwMode="auto">
          <a:xfrm>
            <a:off x="2743200" y="26670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75" name="Line 19"/>
          <p:cNvSpPr>
            <a:spLocks noChangeShapeType="1"/>
          </p:cNvSpPr>
          <p:nvPr/>
        </p:nvSpPr>
        <p:spPr bwMode="auto">
          <a:xfrm>
            <a:off x="3276600" y="26670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76" name="Line 20"/>
          <p:cNvSpPr>
            <a:spLocks noChangeShapeType="1"/>
          </p:cNvSpPr>
          <p:nvPr/>
        </p:nvSpPr>
        <p:spPr bwMode="auto">
          <a:xfrm>
            <a:off x="2743200" y="27432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77" name="Line 21"/>
          <p:cNvSpPr>
            <a:spLocks noChangeShapeType="1"/>
          </p:cNvSpPr>
          <p:nvPr/>
        </p:nvSpPr>
        <p:spPr bwMode="auto">
          <a:xfrm>
            <a:off x="3276600" y="27432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78" name="Line 22"/>
          <p:cNvSpPr>
            <a:spLocks noChangeShapeType="1"/>
          </p:cNvSpPr>
          <p:nvPr/>
        </p:nvSpPr>
        <p:spPr bwMode="auto">
          <a:xfrm>
            <a:off x="2743200" y="28194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79" name="Line 23"/>
          <p:cNvSpPr>
            <a:spLocks noChangeShapeType="1"/>
          </p:cNvSpPr>
          <p:nvPr/>
        </p:nvSpPr>
        <p:spPr bwMode="auto">
          <a:xfrm>
            <a:off x="3276600" y="2819400"/>
            <a:ext cx="3048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838680" name="Text Box 24"/>
          <p:cNvSpPr txBox="1">
            <a:spLocks noChangeArrowheads="1"/>
          </p:cNvSpPr>
          <p:nvPr/>
        </p:nvSpPr>
        <p:spPr bwMode="auto">
          <a:xfrm>
            <a:off x="1143000" y="2895600"/>
            <a:ext cx="16764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preprocessing</a:t>
            </a:r>
          </a:p>
        </p:txBody>
      </p:sp>
      <p:sp>
        <p:nvSpPr>
          <p:cNvPr id="838681" name="Text Box 25"/>
          <p:cNvSpPr txBox="1">
            <a:spLocks noChangeArrowheads="1"/>
          </p:cNvSpPr>
          <p:nvPr/>
        </p:nvSpPr>
        <p:spPr bwMode="auto">
          <a:xfrm>
            <a:off x="2286000" y="1600200"/>
            <a:ext cx="19812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“nice” fragment aligned data</a:t>
            </a:r>
          </a:p>
        </p:txBody>
      </p:sp>
      <p:sp>
        <p:nvSpPr>
          <p:cNvPr id="838682" name="Rectangle 26"/>
          <p:cNvSpPr>
            <a:spLocks noChangeArrowheads="1"/>
          </p:cNvSpPr>
          <p:nvPr/>
        </p:nvSpPr>
        <p:spPr bwMode="auto">
          <a:xfrm>
            <a:off x="5029200" y="1981200"/>
            <a:ext cx="1828800" cy="2819400"/>
          </a:xfrm>
          <a:prstGeom prst="rect">
            <a:avLst/>
          </a:prstGeom>
          <a:noFill/>
          <a:ln w="19050">
            <a:solidFill>
              <a:schemeClr val="tx1"/>
            </a:solidFill>
            <a:miter lim="800000"/>
            <a:headEnd/>
            <a:tailEnd/>
          </a:ln>
          <a:effectLst/>
        </p:spPr>
        <p:txBody>
          <a:bodyPr wrap="none" anchor="ctr">
            <a:prstTxWarp prst="textNoShape">
              <a:avLst/>
            </a:prstTxWarp>
          </a:bodyPr>
          <a:lstStyle/>
          <a:p>
            <a:endParaRPr lang="en-US"/>
          </a:p>
        </p:txBody>
      </p:sp>
      <p:sp>
        <p:nvSpPr>
          <p:cNvPr id="838683" name="Text Box 27"/>
          <p:cNvSpPr txBox="1">
            <a:spLocks noChangeArrowheads="1"/>
          </p:cNvSpPr>
          <p:nvPr/>
        </p:nvSpPr>
        <p:spPr bwMode="auto">
          <a:xfrm>
            <a:off x="5257800" y="2286000"/>
            <a:ext cx="1371600" cy="650875"/>
          </a:xfrm>
          <a:prstGeom prst="rect">
            <a:avLst/>
          </a:prstGeom>
          <a:noFill/>
          <a:ln w="9525">
            <a:solidFill>
              <a:schemeClr val="tx1"/>
            </a:solidFill>
            <a:miter lim="800000"/>
            <a:headEnd/>
            <a:tailEnd/>
          </a:ln>
          <a:effectLst/>
        </p:spPr>
        <p:txBody>
          <a:bodyPr>
            <a:prstTxWarp prst="textNoShape">
              <a:avLst/>
            </a:prstTxWarp>
            <a:spAutoFit/>
          </a:bodyPr>
          <a:lstStyle/>
          <a:p>
            <a:pPr>
              <a:spcBef>
                <a:spcPct val="50000"/>
              </a:spcBef>
            </a:pPr>
            <a:r>
              <a:rPr lang="en-US"/>
              <a:t>Translation model</a:t>
            </a:r>
          </a:p>
        </p:txBody>
      </p:sp>
      <p:sp>
        <p:nvSpPr>
          <p:cNvPr id="838684" name="Text Box 28"/>
          <p:cNvSpPr txBox="1">
            <a:spLocks noChangeArrowheads="1"/>
          </p:cNvSpPr>
          <p:nvPr/>
        </p:nvSpPr>
        <p:spPr bwMode="auto">
          <a:xfrm>
            <a:off x="3962400" y="1066800"/>
            <a:ext cx="1143000" cy="3968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rgbClr val="FF0000"/>
                </a:solidFill>
              </a:rPr>
              <a:t>training</a:t>
            </a:r>
          </a:p>
        </p:txBody>
      </p:sp>
      <p:sp>
        <p:nvSpPr>
          <p:cNvPr id="838685" name="AutoShape 29"/>
          <p:cNvSpPr>
            <a:spLocks noChangeArrowheads="1"/>
          </p:cNvSpPr>
          <p:nvPr/>
        </p:nvSpPr>
        <p:spPr bwMode="auto">
          <a:xfrm>
            <a:off x="2743200" y="4038600"/>
            <a:ext cx="533400" cy="533400"/>
          </a:xfrm>
          <a:prstGeom prst="verticalScroll">
            <a:avLst>
              <a:gd name="adj" fmla="val 125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838686" name="Text Box 30"/>
          <p:cNvSpPr txBox="1">
            <a:spLocks noChangeArrowheads="1"/>
          </p:cNvSpPr>
          <p:nvPr/>
        </p:nvSpPr>
        <p:spPr bwMode="auto">
          <a:xfrm>
            <a:off x="1524000" y="3505200"/>
            <a:ext cx="22098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monolingual data</a:t>
            </a:r>
          </a:p>
        </p:txBody>
      </p:sp>
      <p:sp>
        <p:nvSpPr>
          <p:cNvPr id="838687" name="Text Box 31"/>
          <p:cNvSpPr txBox="1">
            <a:spLocks noChangeArrowheads="1"/>
          </p:cNvSpPr>
          <p:nvPr/>
        </p:nvSpPr>
        <p:spPr bwMode="auto">
          <a:xfrm>
            <a:off x="5257800" y="3810000"/>
            <a:ext cx="1371600" cy="650875"/>
          </a:xfrm>
          <a:prstGeom prst="rect">
            <a:avLst/>
          </a:prstGeom>
          <a:noFill/>
          <a:ln w="9525">
            <a:solidFill>
              <a:schemeClr val="tx1"/>
            </a:solidFill>
            <a:miter lim="800000"/>
            <a:headEnd/>
            <a:tailEnd/>
          </a:ln>
          <a:effectLst/>
        </p:spPr>
        <p:txBody>
          <a:bodyPr>
            <a:prstTxWarp prst="textNoShape">
              <a:avLst/>
            </a:prstTxWarp>
            <a:spAutoFit/>
          </a:bodyPr>
          <a:lstStyle/>
          <a:p>
            <a:pPr>
              <a:spcBef>
                <a:spcPct val="50000"/>
              </a:spcBef>
            </a:pPr>
            <a:r>
              <a:rPr lang="en-US"/>
              <a:t>Language model</a:t>
            </a:r>
          </a:p>
        </p:txBody>
      </p:sp>
      <p:sp>
        <p:nvSpPr>
          <p:cNvPr id="838688" name="Text Box 32"/>
          <p:cNvSpPr txBox="1">
            <a:spLocks noChangeArrowheads="1"/>
          </p:cNvSpPr>
          <p:nvPr/>
        </p:nvSpPr>
        <p:spPr bwMode="auto">
          <a:xfrm>
            <a:off x="5257800" y="1295400"/>
            <a:ext cx="14478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learned parameters</a:t>
            </a:r>
          </a:p>
        </p:txBody>
      </p:sp>
      <p:sp>
        <p:nvSpPr>
          <p:cNvPr id="838689" name="Line 33"/>
          <p:cNvSpPr>
            <a:spLocks noChangeShapeType="1"/>
          </p:cNvSpPr>
          <p:nvPr/>
        </p:nvSpPr>
        <p:spPr bwMode="auto">
          <a:xfrm>
            <a:off x="457200" y="5029200"/>
            <a:ext cx="8382000" cy="0"/>
          </a:xfrm>
          <a:prstGeom prst="line">
            <a:avLst/>
          </a:prstGeom>
          <a:noFill/>
          <a:ln w="28575">
            <a:solidFill>
              <a:srgbClr val="FF0000"/>
            </a:solidFill>
            <a:round/>
            <a:headEnd/>
            <a:tailEnd/>
          </a:ln>
          <a:effectLst/>
        </p:spPr>
        <p:txBody>
          <a:bodyPr>
            <a:prstTxWarp prst="textNoShape">
              <a:avLst/>
            </a:prstTxWarp>
          </a:bodyPr>
          <a:lstStyle/>
          <a:p>
            <a:endParaRPr lang="en-US"/>
          </a:p>
        </p:txBody>
      </p:sp>
      <p:sp>
        <p:nvSpPr>
          <p:cNvPr id="838690" name="Text Box 34"/>
          <p:cNvSpPr txBox="1">
            <a:spLocks noChangeArrowheads="1"/>
          </p:cNvSpPr>
          <p:nvPr/>
        </p:nvSpPr>
        <p:spPr bwMode="auto">
          <a:xfrm>
            <a:off x="2819400" y="5562600"/>
            <a:ext cx="15240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Foreign sentence</a:t>
            </a:r>
          </a:p>
        </p:txBody>
      </p:sp>
      <p:sp>
        <p:nvSpPr>
          <p:cNvPr id="838691" name="Text Box 35"/>
          <p:cNvSpPr txBox="1">
            <a:spLocks noChangeArrowheads="1"/>
          </p:cNvSpPr>
          <p:nvPr/>
        </p:nvSpPr>
        <p:spPr bwMode="auto">
          <a:xfrm>
            <a:off x="609600" y="5638800"/>
            <a:ext cx="1752600" cy="3968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b="1">
                <a:solidFill>
                  <a:schemeClr val="accent2"/>
                </a:solidFill>
              </a:rPr>
              <a:t>Translation</a:t>
            </a:r>
          </a:p>
        </p:txBody>
      </p:sp>
      <p:sp>
        <p:nvSpPr>
          <p:cNvPr id="838692" name="Line 36"/>
          <p:cNvSpPr>
            <a:spLocks noChangeShapeType="1"/>
          </p:cNvSpPr>
          <p:nvPr/>
        </p:nvSpPr>
        <p:spPr bwMode="auto">
          <a:xfrm>
            <a:off x="4191000" y="5867400"/>
            <a:ext cx="609600" cy="0"/>
          </a:xfrm>
          <a:prstGeom prst="line">
            <a:avLst/>
          </a:prstGeom>
          <a:noFill/>
          <a:ln w="28575">
            <a:solidFill>
              <a:schemeClr val="tx1"/>
            </a:solidFill>
            <a:round/>
            <a:headEnd/>
            <a:tailEnd type="triangle" w="med" len="med"/>
          </a:ln>
          <a:effectLst/>
        </p:spPr>
        <p:txBody>
          <a:bodyPr>
            <a:prstTxWarp prst="textNoShape">
              <a:avLst/>
            </a:prstTxWarp>
          </a:bodyPr>
          <a:lstStyle/>
          <a:p>
            <a:endParaRPr lang="en-US"/>
          </a:p>
        </p:txBody>
      </p:sp>
      <p:sp>
        <p:nvSpPr>
          <p:cNvPr id="838693" name="Line 37"/>
          <p:cNvSpPr>
            <a:spLocks noChangeShapeType="1"/>
          </p:cNvSpPr>
          <p:nvPr/>
        </p:nvSpPr>
        <p:spPr bwMode="auto">
          <a:xfrm>
            <a:off x="5943600" y="4800600"/>
            <a:ext cx="0" cy="533400"/>
          </a:xfrm>
          <a:prstGeom prst="line">
            <a:avLst/>
          </a:prstGeom>
          <a:noFill/>
          <a:ln w="28575">
            <a:solidFill>
              <a:schemeClr val="tx1"/>
            </a:solidFill>
            <a:round/>
            <a:headEnd/>
            <a:tailEnd type="triangle" w="med" len="med"/>
          </a:ln>
          <a:effectLst/>
        </p:spPr>
        <p:txBody>
          <a:bodyPr>
            <a:prstTxWarp prst="textNoShape">
              <a:avLst/>
            </a:prstTxWarp>
          </a:bodyPr>
          <a:lstStyle/>
          <a:p>
            <a:endParaRPr lang="en-US"/>
          </a:p>
        </p:txBody>
      </p:sp>
      <p:sp>
        <p:nvSpPr>
          <p:cNvPr id="838694" name="Text Box 38"/>
          <p:cNvSpPr txBox="1">
            <a:spLocks noChangeArrowheads="1"/>
          </p:cNvSpPr>
          <p:nvPr/>
        </p:nvSpPr>
        <p:spPr bwMode="auto">
          <a:xfrm>
            <a:off x="4876800" y="5410200"/>
            <a:ext cx="2209800" cy="1220788"/>
          </a:xfrm>
          <a:prstGeom prst="rect">
            <a:avLst/>
          </a:prstGeom>
          <a:noFill/>
          <a:ln w="3175">
            <a:solidFill>
              <a:schemeClr val="tx1"/>
            </a:solidFill>
            <a:miter lim="800000"/>
            <a:headEnd/>
            <a:tailEnd/>
          </a:ln>
          <a:effectLst/>
        </p:spPr>
        <p:txBody>
          <a:bodyPr>
            <a:prstTxWarp prst="textNoShape">
              <a:avLst/>
            </a:prstTxWarp>
            <a:spAutoFit/>
          </a:bodyPr>
          <a:lstStyle/>
          <a:p>
            <a:pPr>
              <a:spcBef>
                <a:spcPct val="50000"/>
              </a:spcBef>
            </a:pPr>
            <a:r>
              <a:rPr lang="en-US"/>
              <a:t>Decoder </a:t>
            </a:r>
            <a:br>
              <a:rPr lang="en-US"/>
            </a:br>
            <a:r>
              <a:rPr lang="en-US" sz="1400"/>
              <a:t>(what English sentence is most probable given foreign sentence with learned models)</a:t>
            </a:r>
          </a:p>
        </p:txBody>
      </p:sp>
      <p:sp>
        <p:nvSpPr>
          <p:cNvPr id="838695" name="Rectangle 39"/>
          <p:cNvSpPr>
            <a:spLocks noChangeArrowheads="1"/>
          </p:cNvSpPr>
          <p:nvPr/>
        </p:nvSpPr>
        <p:spPr bwMode="auto">
          <a:xfrm>
            <a:off x="5181600" y="3733800"/>
            <a:ext cx="1524000" cy="838200"/>
          </a:xfrm>
          <a:prstGeom prst="rect">
            <a:avLst/>
          </a:prstGeom>
          <a:noFill/>
          <a:ln w="76200">
            <a:solidFill>
              <a:srgbClr val="F5FEA0"/>
            </a:solidFill>
            <a:miter lim="800000"/>
            <a:headEnd/>
            <a:tailEnd/>
          </a:ln>
          <a:effectLst/>
        </p:spPr>
        <p:txBody>
          <a:bodyPr wrap="none" anchor="ctr">
            <a:prstTxWarp prst="textNoShape">
              <a:avLst/>
            </a:prstTxWarp>
          </a:bodyPr>
          <a:lstStyle/>
          <a:p>
            <a:endParaRPr lang="en-US"/>
          </a:p>
        </p:txBody>
      </p:sp>
      <p:sp>
        <p:nvSpPr>
          <p:cNvPr id="838696" name="Rectangle 40"/>
          <p:cNvSpPr>
            <a:spLocks noChangeArrowheads="1"/>
          </p:cNvSpPr>
          <p:nvPr/>
        </p:nvSpPr>
        <p:spPr bwMode="auto">
          <a:xfrm>
            <a:off x="5181600" y="2209800"/>
            <a:ext cx="1524000" cy="838200"/>
          </a:xfrm>
          <a:prstGeom prst="rect">
            <a:avLst/>
          </a:prstGeom>
          <a:noFill/>
          <a:ln w="76200">
            <a:solidFill>
              <a:srgbClr val="F5FEA0"/>
            </a:solidFill>
            <a:miter lim="800000"/>
            <a:headEnd/>
            <a:tailEnd/>
          </a:ln>
          <a:effectLst/>
        </p:spPr>
        <p:txBody>
          <a:bodyPr wrap="none" anchor="ctr">
            <a:prstTxWarp prst="textNoShape">
              <a:avLst/>
            </a:prstTxWarp>
          </a:bodyPr>
          <a:lstStyle/>
          <a:p>
            <a:endParaRPr lang="en-US"/>
          </a:p>
        </p:txBody>
      </p:sp>
      <p:sp>
        <p:nvSpPr>
          <p:cNvPr id="838697" name="Line 41"/>
          <p:cNvSpPr>
            <a:spLocks noChangeShapeType="1"/>
          </p:cNvSpPr>
          <p:nvPr/>
        </p:nvSpPr>
        <p:spPr bwMode="auto">
          <a:xfrm>
            <a:off x="3886200" y="2590800"/>
            <a:ext cx="1219200" cy="0"/>
          </a:xfrm>
          <a:prstGeom prst="line">
            <a:avLst/>
          </a:prstGeom>
          <a:noFill/>
          <a:ln w="38100">
            <a:solidFill>
              <a:srgbClr val="FF0000"/>
            </a:solidFill>
            <a:round/>
            <a:headEnd/>
            <a:tailEnd type="triangle" w="med" len="med"/>
          </a:ln>
          <a:effectLst/>
        </p:spPr>
        <p:txBody>
          <a:bodyPr>
            <a:prstTxWarp prst="textNoShape">
              <a:avLst/>
            </a:prstTxWarp>
          </a:bodyPr>
          <a:lstStyle/>
          <a:p>
            <a:endParaRPr lang="en-US"/>
          </a:p>
        </p:txBody>
      </p:sp>
      <p:sp>
        <p:nvSpPr>
          <p:cNvPr id="838698" name="Line 42"/>
          <p:cNvSpPr>
            <a:spLocks noChangeShapeType="1"/>
          </p:cNvSpPr>
          <p:nvPr/>
        </p:nvSpPr>
        <p:spPr bwMode="auto">
          <a:xfrm>
            <a:off x="3886200" y="4114800"/>
            <a:ext cx="1219200" cy="0"/>
          </a:xfrm>
          <a:prstGeom prst="line">
            <a:avLst/>
          </a:prstGeom>
          <a:noFill/>
          <a:ln w="38100">
            <a:solidFill>
              <a:srgbClr val="FF0000"/>
            </a:solidFill>
            <a:round/>
            <a:headEnd/>
            <a:tailEnd type="triangle" w="med" len="med"/>
          </a:ln>
          <a:effectLst/>
        </p:spPr>
        <p:txBody>
          <a:bodyP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p:cNvSpPr>
            <a:spLocks noGrp="1" noChangeArrowheads="1"/>
          </p:cNvSpPr>
          <p:nvPr>
            <p:ph type="title"/>
          </p:nvPr>
        </p:nvSpPr>
        <p:spPr/>
        <p:txBody>
          <a:bodyPr/>
          <a:lstStyle/>
          <a:p>
            <a:r>
              <a:rPr lang="en-US"/>
              <a:t>Basic Model, Revisited</a:t>
            </a:r>
          </a:p>
        </p:txBody>
      </p:sp>
      <p:sp>
        <p:nvSpPr>
          <p:cNvPr id="521219" name="Rectangle 3"/>
          <p:cNvSpPr>
            <a:spLocks noGrp="1" noChangeArrowheads="1"/>
          </p:cNvSpPr>
          <p:nvPr>
            <p:ph type="body" idx="1"/>
          </p:nvPr>
        </p:nvSpPr>
        <p:spPr/>
        <p:txBody>
          <a:bodyPr/>
          <a:lstStyle/>
          <a:p>
            <a:pPr>
              <a:lnSpc>
                <a:spcPct val="90000"/>
              </a:lnSpc>
              <a:buFontTx/>
              <a:buNone/>
            </a:pPr>
            <a:r>
              <a:rPr lang="en-US"/>
              <a:t>argmax  P(e | f)  = </a:t>
            </a:r>
          </a:p>
          <a:p>
            <a:pPr>
              <a:lnSpc>
                <a:spcPct val="90000"/>
              </a:lnSpc>
              <a:buFontTx/>
              <a:buNone/>
            </a:pPr>
            <a:r>
              <a:rPr lang="en-US"/>
              <a:t>    e</a:t>
            </a:r>
          </a:p>
          <a:p>
            <a:pPr>
              <a:lnSpc>
                <a:spcPct val="90000"/>
              </a:lnSpc>
              <a:buFontTx/>
              <a:buNone/>
            </a:pPr>
            <a:endParaRPr lang="en-US"/>
          </a:p>
          <a:p>
            <a:pPr>
              <a:lnSpc>
                <a:spcPct val="90000"/>
              </a:lnSpc>
              <a:buFontTx/>
              <a:buNone/>
            </a:pPr>
            <a:r>
              <a:rPr lang="en-US"/>
              <a:t>argmax  P(e) </a:t>
            </a:r>
            <a:r>
              <a:rPr lang="en-US" sz="2400"/>
              <a:t>x</a:t>
            </a:r>
            <a:r>
              <a:rPr lang="en-US"/>
              <a:t> P(f | e) / P(f)   =</a:t>
            </a:r>
          </a:p>
          <a:p>
            <a:pPr>
              <a:lnSpc>
                <a:spcPct val="90000"/>
              </a:lnSpc>
              <a:buFontTx/>
              <a:buNone/>
            </a:pPr>
            <a:r>
              <a:rPr lang="en-US"/>
              <a:t>    e</a:t>
            </a:r>
          </a:p>
          <a:p>
            <a:pPr>
              <a:lnSpc>
                <a:spcPct val="90000"/>
              </a:lnSpc>
              <a:buFontTx/>
              <a:buNone/>
            </a:pPr>
            <a:endParaRPr lang="en-US"/>
          </a:p>
          <a:p>
            <a:pPr>
              <a:lnSpc>
                <a:spcPct val="90000"/>
              </a:lnSpc>
              <a:buFontTx/>
              <a:buNone/>
            </a:pPr>
            <a:r>
              <a:rPr lang="en-US"/>
              <a:t>argmax  P(e) </a:t>
            </a:r>
            <a:r>
              <a:rPr lang="en-US" sz="2400"/>
              <a:t>x</a:t>
            </a:r>
            <a:r>
              <a:rPr lang="en-US"/>
              <a:t> P(f | e)</a:t>
            </a:r>
          </a:p>
          <a:p>
            <a:pPr>
              <a:lnSpc>
                <a:spcPct val="90000"/>
              </a:lnSpc>
              <a:buFontTx/>
              <a:buNone/>
            </a:pPr>
            <a:r>
              <a:rPr lang="en-US"/>
              <a:t>    e</a:t>
            </a:r>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Rectangle 2"/>
          <p:cNvSpPr>
            <a:spLocks noGrp="1" noChangeArrowheads="1"/>
          </p:cNvSpPr>
          <p:nvPr>
            <p:ph type="title"/>
          </p:nvPr>
        </p:nvSpPr>
        <p:spPr/>
        <p:txBody>
          <a:bodyPr/>
          <a:lstStyle/>
          <a:p>
            <a:r>
              <a:rPr lang="en-US"/>
              <a:t>Basic Model, Revisited</a:t>
            </a:r>
          </a:p>
        </p:txBody>
      </p:sp>
      <p:sp>
        <p:nvSpPr>
          <p:cNvPr id="522243" name="Rectangle 3"/>
          <p:cNvSpPr>
            <a:spLocks noGrp="1" noChangeArrowheads="1"/>
          </p:cNvSpPr>
          <p:nvPr>
            <p:ph type="body" idx="1"/>
          </p:nvPr>
        </p:nvSpPr>
        <p:spPr/>
        <p:txBody>
          <a:bodyPr/>
          <a:lstStyle/>
          <a:p>
            <a:pPr>
              <a:lnSpc>
                <a:spcPct val="90000"/>
              </a:lnSpc>
              <a:buFontTx/>
              <a:buNone/>
            </a:pPr>
            <a:r>
              <a:rPr lang="en-US"/>
              <a:t>argmax  P(e | f)  = </a:t>
            </a:r>
          </a:p>
          <a:p>
            <a:pPr>
              <a:lnSpc>
                <a:spcPct val="90000"/>
              </a:lnSpc>
              <a:buFontTx/>
              <a:buNone/>
            </a:pPr>
            <a:r>
              <a:rPr lang="en-US"/>
              <a:t>    e</a:t>
            </a:r>
          </a:p>
          <a:p>
            <a:pPr>
              <a:lnSpc>
                <a:spcPct val="90000"/>
              </a:lnSpc>
              <a:buFontTx/>
              <a:buNone/>
            </a:pPr>
            <a:endParaRPr lang="en-US"/>
          </a:p>
          <a:p>
            <a:pPr>
              <a:lnSpc>
                <a:spcPct val="90000"/>
              </a:lnSpc>
              <a:buFontTx/>
              <a:buNone/>
            </a:pPr>
            <a:r>
              <a:rPr lang="en-US"/>
              <a:t>argmax  P(e) </a:t>
            </a:r>
            <a:r>
              <a:rPr lang="en-US" sz="2400"/>
              <a:t>x</a:t>
            </a:r>
            <a:r>
              <a:rPr lang="en-US"/>
              <a:t> P(f | e) / P(f)   =</a:t>
            </a:r>
          </a:p>
          <a:p>
            <a:pPr>
              <a:lnSpc>
                <a:spcPct val="90000"/>
              </a:lnSpc>
              <a:buFontTx/>
              <a:buNone/>
            </a:pPr>
            <a:r>
              <a:rPr lang="en-US"/>
              <a:t>    e</a:t>
            </a:r>
          </a:p>
          <a:p>
            <a:pPr>
              <a:lnSpc>
                <a:spcPct val="90000"/>
              </a:lnSpc>
              <a:buFontTx/>
              <a:buNone/>
            </a:pPr>
            <a:endParaRPr lang="en-US"/>
          </a:p>
          <a:p>
            <a:pPr>
              <a:lnSpc>
                <a:spcPct val="90000"/>
              </a:lnSpc>
              <a:buFontTx/>
              <a:buNone/>
            </a:pPr>
            <a:r>
              <a:rPr lang="en-US"/>
              <a:t>argmax  P(e)</a:t>
            </a:r>
            <a:r>
              <a:rPr lang="en-US" baseline="30000"/>
              <a:t>2.4</a:t>
            </a:r>
            <a:r>
              <a:rPr lang="en-US"/>
              <a:t> </a:t>
            </a:r>
            <a:r>
              <a:rPr lang="en-US" sz="2400"/>
              <a:t>x</a:t>
            </a:r>
            <a:r>
              <a:rPr lang="en-US"/>
              <a:t> P(f | e)      … works better!</a:t>
            </a:r>
          </a:p>
          <a:p>
            <a:pPr>
              <a:lnSpc>
                <a:spcPct val="90000"/>
              </a:lnSpc>
              <a:buFontTx/>
              <a:buNone/>
            </a:pPr>
            <a:r>
              <a:rPr lang="en-US"/>
              <a:t>    e</a:t>
            </a:r>
          </a:p>
        </p:txBody>
      </p:sp>
    </p:spTree>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Rectangle 2"/>
          <p:cNvSpPr>
            <a:spLocks noGrp="1" noChangeArrowheads="1"/>
          </p:cNvSpPr>
          <p:nvPr>
            <p:ph type="title"/>
          </p:nvPr>
        </p:nvSpPr>
        <p:spPr/>
        <p:txBody>
          <a:bodyPr/>
          <a:lstStyle/>
          <a:p>
            <a:r>
              <a:rPr lang="en-US"/>
              <a:t>Basic Model, Revisited</a:t>
            </a:r>
          </a:p>
        </p:txBody>
      </p:sp>
      <p:sp>
        <p:nvSpPr>
          <p:cNvPr id="523267" name="Rectangle 3"/>
          <p:cNvSpPr>
            <a:spLocks noGrp="1" noChangeArrowheads="1"/>
          </p:cNvSpPr>
          <p:nvPr>
            <p:ph type="body" idx="1"/>
          </p:nvPr>
        </p:nvSpPr>
        <p:spPr/>
        <p:txBody>
          <a:bodyPr/>
          <a:lstStyle/>
          <a:p>
            <a:pPr>
              <a:lnSpc>
                <a:spcPct val="90000"/>
              </a:lnSpc>
              <a:buFontTx/>
              <a:buNone/>
            </a:pPr>
            <a:r>
              <a:rPr lang="en-US"/>
              <a:t>argmax  P(e | f)  = </a:t>
            </a:r>
          </a:p>
          <a:p>
            <a:pPr>
              <a:lnSpc>
                <a:spcPct val="90000"/>
              </a:lnSpc>
              <a:buFontTx/>
              <a:buNone/>
            </a:pPr>
            <a:r>
              <a:rPr lang="en-US"/>
              <a:t>    e</a:t>
            </a:r>
          </a:p>
          <a:p>
            <a:pPr>
              <a:lnSpc>
                <a:spcPct val="90000"/>
              </a:lnSpc>
              <a:buFontTx/>
              <a:buNone/>
            </a:pPr>
            <a:endParaRPr lang="en-US"/>
          </a:p>
          <a:p>
            <a:pPr>
              <a:lnSpc>
                <a:spcPct val="90000"/>
              </a:lnSpc>
              <a:buFontTx/>
              <a:buNone/>
            </a:pPr>
            <a:r>
              <a:rPr lang="en-US"/>
              <a:t>argmax  P(e) </a:t>
            </a:r>
            <a:r>
              <a:rPr lang="en-US" sz="2400"/>
              <a:t>x</a:t>
            </a:r>
            <a:r>
              <a:rPr lang="en-US"/>
              <a:t> P(f | e) / P(f) </a:t>
            </a:r>
          </a:p>
          <a:p>
            <a:pPr>
              <a:lnSpc>
                <a:spcPct val="90000"/>
              </a:lnSpc>
              <a:buFontTx/>
              <a:buNone/>
            </a:pPr>
            <a:r>
              <a:rPr lang="en-US"/>
              <a:t>    e</a:t>
            </a:r>
          </a:p>
          <a:p>
            <a:pPr>
              <a:lnSpc>
                <a:spcPct val="90000"/>
              </a:lnSpc>
              <a:buFontTx/>
              <a:buNone/>
            </a:pPr>
            <a:endParaRPr lang="en-US"/>
          </a:p>
          <a:p>
            <a:pPr>
              <a:lnSpc>
                <a:spcPct val="90000"/>
              </a:lnSpc>
              <a:buFontTx/>
              <a:buNone/>
            </a:pPr>
            <a:r>
              <a:rPr lang="en-US"/>
              <a:t>argmax  P(e)</a:t>
            </a:r>
            <a:r>
              <a:rPr lang="en-US" baseline="30000"/>
              <a:t>2.4</a:t>
            </a:r>
            <a:r>
              <a:rPr lang="en-US"/>
              <a:t> </a:t>
            </a:r>
            <a:r>
              <a:rPr lang="en-US" sz="2400"/>
              <a:t>x</a:t>
            </a:r>
            <a:r>
              <a:rPr lang="en-US"/>
              <a:t> P(f | e) </a:t>
            </a:r>
            <a:r>
              <a:rPr lang="en-US" sz="2400"/>
              <a:t>x</a:t>
            </a:r>
            <a:r>
              <a:rPr lang="en-US"/>
              <a:t> length(e)</a:t>
            </a:r>
            <a:r>
              <a:rPr lang="en-US" baseline="30000"/>
              <a:t>1.1</a:t>
            </a:r>
          </a:p>
          <a:p>
            <a:pPr>
              <a:lnSpc>
                <a:spcPct val="90000"/>
              </a:lnSpc>
              <a:buFontTx/>
              <a:buNone/>
            </a:pPr>
            <a:r>
              <a:rPr lang="en-US"/>
              <a:t>    e</a:t>
            </a:r>
          </a:p>
        </p:txBody>
      </p:sp>
      <p:sp>
        <p:nvSpPr>
          <p:cNvPr id="523268" name="Text Box 4"/>
          <p:cNvSpPr txBox="1">
            <a:spLocks noChangeArrowheads="1"/>
          </p:cNvSpPr>
          <p:nvPr/>
        </p:nvSpPr>
        <p:spPr bwMode="auto">
          <a:xfrm>
            <a:off x="4724400" y="5835650"/>
            <a:ext cx="3741738" cy="641350"/>
          </a:xfrm>
          <a:prstGeom prst="rect">
            <a:avLst/>
          </a:prstGeom>
          <a:noFill/>
          <a:ln w="9525">
            <a:noFill/>
            <a:miter lim="800000"/>
            <a:headEnd/>
            <a:tailEnd/>
          </a:ln>
          <a:effectLst/>
        </p:spPr>
        <p:txBody>
          <a:bodyPr wrap="none">
            <a:prstTxWarp prst="textNoShape">
              <a:avLst/>
            </a:prstTxWarp>
            <a:spAutoFit/>
          </a:bodyPr>
          <a:lstStyle/>
          <a:p>
            <a:r>
              <a:rPr lang="en-US"/>
              <a:t>Rewards longer hypotheses, since </a:t>
            </a:r>
          </a:p>
          <a:p>
            <a:r>
              <a:rPr lang="en-US"/>
              <a:t>these are unfairly punished by P(e)</a:t>
            </a:r>
          </a:p>
        </p:txBody>
      </p:sp>
      <p:sp>
        <p:nvSpPr>
          <p:cNvPr id="523269" name="Line 5"/>
          <p:cNvSpPr>
            <a:spLocks noChangeShapeType="1"/>
          </p:cNvSpPr>
          <p:nvPr/>
        </p:nvSpPr>
        <p:spPr bwMode="auto">
          <a:xfrm flipH="1" flipV="1">
            <a:off x="5943600" y="5410200"/>
            <a:ext cx="152400" cy="3810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2"/>
          <p:cNvSpPr>
            <a:spLocks noGrp="1" noChangeArrowheads="1"/>
          </p:cNvSpPr>
          <p:nvPr>
            <p:ph type="title"/>
          </p:nvPr>
        </p:nvSpPr>
        <p:spPr/>
        <p:txBody>
          <a:bodyPr/>
          <a:lstStyle/>
          <a:p>
            <a:r>
              <a:rPr lang="en-US"/>
              <a:t>Basic Model, Revisited</a:t>
            </a:r>
          </a:p>
        </p:txBody>
      </p:sp>
      <p:sp>
        <p:nvSpPr>
          <p:cNvPr id="524291" name="Rectangle 3"/>
          <p:cNvSpPr>
            <a:spLocks noGrp="1" noChangeArrowheads="1"/>
          </p:cNvSpPr>
          <p:nvPr>
            <p:ph type="body" idx="1"/>
          </p:nvPr>
        </p:nvSpPr>
        <p:spPr>
          <a:xfrm>
            <a:off x="152400" y="1600200"/>
            <a:ext cx="8839200" cy="4525963"/>
          </a:xfrm>
        </p:spPr>
        <p:txBody>
          <a:bodyPr/>
          <a:lstStyle/>
          <a:p>
            <a:pPr>
              <a:buFontTx/>
              <a:buNone/>
            </a:pPr>
            <a:endParaRPr lang="en-US"/>
          </a:p>
          <a:p>
            <a:pPr>
              <a:buFontTx/>
              <a:buNone/>
            </a:pPr>
            <a:r>
              <a:rPr lang="en-US"/>
              <a:t>argmax  P(e)</a:t>
            </a:r>
            <a:r>
              <a:rPr lang="en-US" baseline="30000"/>
              <a:t>2.4</a:t>
            </a:r>
            <a:r>
              <a:rPr lang="en-US"/>
              <a:t> </a:t>
            </a:r>
            <a:r>
              <a:rPr lang="en-US" sz="2400"/>
              <a:t>x</a:t>
            </a:r>
            <a:r>
              <a:rPr lang="en-US"/>
              <a:t> P(f | e) </a:t>
            </a:r>
            <a:r>
              <a:rPr lang="en-US" sz="2400"/>
              <a:t>x</a:t>
            </a:r>
            <a:r>
              <a:rPr lang="en-US"/>
              <a:t> length(e)</a:t>
            </a:r>
            <a:r>
              <a:rPr lang="en-US" baseline="30000"/>
              <a:t>1.1</a:t>
            </a:r>
            <a:r>
              <a:rPr lang="en-US"/>
              <a:t> </a:t>
            </a:r>
            <a:r>
              <a:rPr lang="en-US" sz="2400"/>
              <a:t>x</a:t>
            </a:r>
            <a:r>
              <a:rPr lang="en-US"/>
              <a:t> KS </a:t>
            </a:r>
            <a:r>
              <a:rPr lang="en-US" baseline="30000"/>
              <a:t>3.7</a:t>
            </a:r>
            <a:r>
              <a:rPr lang="en-US"/>
              <a:t> … </a:t>
            </a:r>
            <a:endParaRPr lang="en-US" baseline="30000"/>
          </a:p>
          <a:p>
            <a:pPr>
              <a:buFontTx/>
              <a:buNone/>
            </a:pPr>
            <a:r>
              <a:rPr lang="en-US"/>
              <a:t>    e</a:t>
            </a:r>
          </a:p>
        </p:txBody>
      </p:sp>
      <p:sp>
        <p:nvSpPr>
          <p:cNvPr id="524292" name="Text Box 4"/>
          <p:cNvSpPr txBox="1">
            <a:spLocks noChangeArrowheads="1"/>
          </p:cNvSpPr>
          <p:nvPr/>
        </p:nvSpPr>
        <p:spPr bwMode="auto">
          <a:xfrm>
            <a:off x="1752600" y="3581400"/>
            <a:ext cx="7325593" cy="2246769"/>
          </a:xfrm>
          <a:prstGeom prst="rect">
            <a:avLst/>
          </a:prstGeom>
          <a:noFill/>
          <a:ln w="9525">
            <a:noFill/>
            <a:miter lim="800000"/>
            <a:headEnd/>
            <a:tailEnd/>
          </a:ln>
          <a:effectLst/>
        </p:spPr>
        <p:txBody>
          <a:bodyPr wrap="none">
            <a:prstTxWarp prst="textNoShape">
              <a:avLst/>
            </a:prstTxWarp>
            <a:spAutoFit/>
          </a:bodyPr>
          <a:lstStyle/>
          <a:p>
            <a:pPr algn="l"/>
            <a:r>
              <a:rPr lang="en-US" sz="2000" dirty="0"/>
              <a:t>Lots of knowledge sources vote on any given hypothesis.</a:t>
            </a:r>
          </a:p>
          <a:p>
            <a:pPr algn="l"/>
            <a:endParaRPr lang="en-US" sz="2000" dirty="0"/>
          </a:p>
          <a:p>
            <a:pPr algn="l"/>
            <a:r>
              <a:rPr lang="en-US" sz="2000" dirty="0"/>
              <a:t>“Knowledge source” = “feature function” = “score component”.</a:t>
            </a:r>
          </a:p>
          <a:p>
            <a:pPr algn="l"/>
            <a:endParaRPr lang="en-US" sz="2000" dirty="0" smtClean="0"/>
          </a:p>
          <a:p>
            <a:pPr algn="l"/>
            <a:r>
              <a:rPr lang="en-US" sz="2000" dirty="0" smtClean="0"/>
              <a:t>A feature </a:t>
            </a:r>
            <a:r>
              <a:rPr lang="en-US" sz="2000" dirty="0"/>
              <a:t>function simply scores a hypothesis with a real value.</a:t>
            </a:r>
          </a:p>
          <a:p>
            <a:pPr algn="l"/>
            <a:endParaRPr lang="en-US" sz="2000" dirty="0"/>
          </a:p>
          <a:p>
            <a:pPr algn="l"/>
            <a:r>
              <a:rPr lang="en-US" sz="2000" dirty="0"/>
              <a:t>	(May be binary, as in “</a:t>
            </a:r>
            <a:r>
              <a:rPr lang="en-US" sz="2000" dirty="0" err="1"/>
              <a:t>e</a:t>
            </a:r>
            <a:r>
              <a:rPr lang="en-US" sz="2000" dirty="0"/>
              <a:t> has a verb”)</a:t>
            </a:r>
            <a:r>
              <a:rPr lang="en-US" sz="2000" dirty="0" smtClean="0"/>
              <a:t>.</a:t>
            </a:r>
          </a:p>
        </p:txBody>
      </p:sp>
      <p:sp>
        <p:nvSpPr>
          <p:cNvPr id="524293" name="AutoShape 5"/>
          <p:cNvSpPr>
            <a:spLocks/>
          </p:cNvSpPr>
          <p:nvPr/>
        </p:nvSpPr>
        <p:spPr bwMode="auto">
          <a:xfrm rot="-5400000">
            <a:off x="5219700" y="-38100"/>
            <a:ext cx="228600" cy="6553200"/>
          </a:xfrm>
          <a:prstGeom prst="leftBrace">
            <a:avLst>
              <a:gd name="adj1" fmla="val 238889"/>
              <a:gd name="adj2" fmla="val 50000"/>
            </a:avLst>
          </a:prstGeom>
          <a:noFill/>
          <a:ln w="9525">
            <a:solidFill>
              <a:schemeClr val="tx1"/>
            </a:solidFill>
            <a:round/>
            <a:headEnd/>
            <a:tailEnd/>
          </a:ln>
          <a:effectLst/>
        </p:spPr>
        <p:txBody>
          <a:bodyPr wrap="none" anchor="ct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6610" name="Rectangle 2"/>
          <p:cNvSpPr>
            <a:spLocks noGrp="1" noChangeArrowheads="1"/>
          </p:cNvSpPr>
          <p:nvPr>
            <p:ph type="title"/>
          </p:nvPr>
        </p:nvSpPr>
        <p:spPr>
          <a:xfrm>
            <a:off x="457200" y="-228600"/>
            <a:ext cx="8229600" cy="1143000"/>
          </a:xfrm>
        </p:spPr>
        <p:txBody>
          <a:bodyPr/>
          <a:lstStyle/>
          <a:p>
            <a:r>
              <a:rPr lang="en-US" sz="4000" dirty="0" smtClean="0"/>
              <a:t>Problems </a:t>
            </a:r>
            <a:r>
              <a:rPr lang="en-US" sz="4000" dirty="0"/>
              <a:t>for Statistical MT</a:t>
            </a:r>
          </a:p>
        </p:txBody>
      </p:sp>
      <p:sp>
        <p:nvSpPr>
          <p:cNvPr id="836611" name="Rectangle 3"/>
          <p:cNvSpPr>
            <a:spLocks noGrp="1" noChangeArrowheads="1"/>
          </p:cNvSpPr>
          <p:nvPr>
            <p:ph type="body" idx="1"/>
          </p:nvPr>
        </p:nvSpPr>
        <p:spPr>
          <a:xfrm>
            <a:off x="152400" y="838200"/>
            <a:ext cx="8686800" cy="5715000"/>
          </a:xfrm>
        </p:spPr>
        <p:txBody>
          <a:bodyPr/>
          <a:lstStyle/>
          <a:p>
            <a:pPr marL="0" indent="0">
              <a:lnSpc>
                <a:spcPct val="90000"/>
              </a:lnSpc>
              <a:buNone/>
            </a:pPr>
            <a:r>
              <a:rPr lang="en-US" sz="1800" dirty="0" smtClean="0"/>
              <a:t>Preprocessing</a:t>
            </a:r>
          </a:p>
          <a:p>
            <a:pPr lvl="1">
              <a:lnSpc>
                <a:spcPct val="90000"/>
              </a:lnSpc>
            </a:pPr>
            <a:r>
              <a:rPr lang="en-US" sz="1600" dirty="0" smtClean="0"/>
              <a:t>How do we get aligned bilingual text?</a:t>
            </a:r>
          </a:p>
          <a:p>
            <a:pPr lvl="1">
              <a:lnSpc>
                <a:spcPct val="90000"/>
              </a:lnSpc>
            </a:pPr>
            <a:r>
              <a:rPr lang="en-US" sz="1600" dirty="0" smtClean="0"/>
              <a:t>Tokenization</a:t>
            </a:r>
          </a:p>
          <a:p>
            <a:pPr lvl="1">
              <a:lnSpc>
                <a:spcPct val="90000"/>
              </a:lnSpc>
            </a:pPr>
            <a:r>
              <a:rPr lang="en-US" sz="1600" dirty="0" smtClean="0"/>
              <a:t>Segmentation (document, sentence, word)</a:t>
            </a:r>
          </a:p>
          <a:p>
            <a:pPr marL="0" indent="0">
              <a:lnSpc>
                <a:spcPct val="90000"/>
              </a:lnSpc>
              <a:buNone/>
            </a:pPr>
            <a:endParaRPr lang="en-US" sz="1800" dirty="0" smtClean="0"/>
          </a:p>
          <a:p>
            <a:pPr marL="0" indent="0">
              <a:lnSpc>
                <a:spcPct val="90000"/>
              </a:lnSpc>
              <a:buNone/>
            </a:pPr>
            <a:r>
              <a:rPr lang="en-US" sz="1800" dirty="0" smtClean="0"/>
              <a:t>Language </a:t>
            </a:r>
            <a:r>
              <a:rPr lang="en-US" sz="1800" dirty="0" smtClean="0"/>
              <a:t>modeling</a:t>
            </a:r>
          </a:p>
          <a:p>
            <a:pPr lvl="1">
              <a:lnSpc>
                <a:spcPct val="90000"/>
              </a:lnSpc>
            </a:pPr>
            <a:r>
              <a:rPr lang="en-US" sz="1600" dirty="0"/>
              <a:t>Given an English string </a:t>
            </a:r>
            <a:r>
              <a:rPr lang="en-US" sz="1600" dirty="0" err="1"/>
              <a:t>e</a:t>
            </a:r>
            <a:r>
              <a:rPr lang="en-US" sz="1600" dirty="0"/>
              <a:t>, assigns </a:t>
            </a:r>
            <a:r>
              <a:rPr lang="en-US" sz="1600" dirty="0" err="1"/>
              <a:t>P(e</a:t>
            </a:r>
            <a:r>
              <a:rPr lang="en-US" sz="1600" dirty="0"/>
              <a:t>) by </a:t>
            </a:r>
            <a:r>
              <a:rPr lang="en-US" sz="1600" dirty="0" smtClean="0"/>
              <a:t>formula</a:t>
            </a:r>
          </a:p>
          <a:p>
            <a:pPr marL="0" indent="0">
              <a:lnSpc>
                <a:spcPct val="90000"/>
              </a:lnSpc>
              <a:buNone/>
            </a:pPr>
            <a:endParaRPr lang="en-US" sz="1800" dirty="0" smtClean="0"/>
          </a:p>
          <a:p>
            <a:pPr marL="0" indent="0">
              <a:lnSpc>
                <a:spcPct val="90000"/>
              </a:lnSpc>
              <a:buNone/>
            </a:pPr>
            <a:r>
              <a:rPr lang="en-US" sz="1800" dirty="0" smtClean="0"/>
              <a:t>Translation </a:t>
            </a:r>
            <a:r>
              <a:rPr lang="en-US" sz="1800" dirty="0" smtClean="0"/>
              <a:t>modeling</a:t>
            </a:r>
          </a:p>
          <a:p>
            <a:pPr lvl="1">
              <a:lnSpc>
                <a:spcPct val="90000"/>
              </a:lnSpc>
            </a:pPr>
            <a:r>
              <a:rPr lang="en-US" sz="1600" dirty="0"/>
              <a:t>Given a pair of strings &lt;</a:t>
            </a:r>
            <a:r>
              <a:rPr lang="en-US" sz="1600" dirty="0" err="1"/>
              <a:t>f,e</a:t>
            </a:r>
            <a:r>
              <a:rPr lang="en-US" sz="1600" dirty="0"/>
              <a:t>&gt;, assigns </a:t>
            </a:r>
            <a:r>
              <a:rPr lang="en-US" sz="1600" dirty="0" err="1"/>
              <a:t>P(f</a:t>
            </a:r>
            <a:r>
              <a:rPr lang="en-US" sz="1600" dirty="0"/>
              <a:t> | </a:t>
            </a:r>
            <a:r>
              <a:rPr lang="en-US" sz="1600" dirty="0" err="1"/>
              <a:t>e</a:t>
            </a:r>
            <a:r>
              <a:rPr lang="en-US" sz="1600" dirty="0"/>
              <a:t>) by </a:t>
            </a:r>
            <a:r>
              <a:rPr lang="en-US" sz="1600" dirty="0" smtClean="0"/>
              <a:t>formula</a:t>
            </a:r>
          </a:p>
          <a:p>
            <a:pPr marL="0" indent="0">
              <a:lnSpc>
                <a:spcPct val="90000"/>
              </a:lnSpc>
              <a:buNone/>
            </a:pPr>
            <a:endParaRPr lang="en-US" sz="1800" dirty="0" smtClean="0"/>
          </a:p>
          <a:p>
            <a:pPr marL="0" indent="0">
              <a:lnSpc>
                <a:spcPct val="90000"/>
              </a:lnSpc>
              <a:buNone/>
            </a:pPr>
            <a:r>
              <a:rPr lang="en-US" sz="1800" dirty="0" smtClean="0"/>
              <a:t>Decoding</a:t>
            </a:r>
            <a:endParaRPr lang="en-US" sz="1800" dirty="0" smtClean="0"/>
          </a:p>
          <a:p>
            <a:pPr lvl="1">
              <a:lnSpc>
                <a:spcPct val="90000"/>
              </a:lnSpc>
            </a:pPr>
            <a:r>
              <a:rPr lang="en-US" sz="1600" dirty="0"/>
              <a:t>Given a language model, a translation model, and a new sentence </a:t>
            </a:r>
            <a:r>
              <a:rPr lang="en-US" sz="1600" dirty="0" err="1"/>
              <a:t>f</a:t>
            </a:r>
            <a:r>
              <a:rPr lang="en-US" sz="1600" dirty="0"/>
              <a:t> … find translation </a:t>
            </a:r>
            <a:r>
              <a:rPr lang="en-US" sz="1600" dirty="0" err="1"/>
              <a:t>e</a:t>
            </a:r>
            <a:r>
              <a:rPr lang="en-US" sz="1600" dirty="0"/>
              <a:t> maximizing </a:t>
            </a:r>
            <a:r>
              <a:rPr lang="en-US" sz="1600" dirty="0" err="1"/>
              <a:t>P(e</a:t>
            </a:r>
            <a:r>
              <a:rPr lang="en-US" sz="1600" dirty="0"/>
              <a:t>) * </a:t>
            </a:r>
            <a:r>
              <a:rPr lang="en-US" sz="1600" dirty="0" err="1"/>
              <a:t>P(f</a:t>
            </a:r>
            <a:r>
              <a:rPr lang="en-US" sz="1600" dirty="0"/>
              <a:t> | </a:t>
            </a:r>
            <a:r>
              <a:rPr lang="en-US" sz="1600" dirty="0" err="1"/>
              <a:t>e</a:t>
            </a:r>
            <a:r>
              <a:rPr lang="en-US" sz="1600" dirty="0" smtClean="0"/>
              <a:t>)</a:t>
            </a:r>
          </a:p>
          <a:p>
            <a:pPr marL="0" indent="0">
              <a:lnSpc>
                <a:spcPct val="90000"/>
              </a:lnSpc>
              <a:buNone/>
            </a:pPr>
            <a:endParaRPr lang="en-US" sz="1800" dirty="0" smtClean="0"/>
          </a:p>
          <a:p>
            <a:pPr marL="0" indent="0">
              <a:lnSpc>
                <a:spcPct val="90000"/>
              </a:lnSpc>
              <a:buNone/>
            </a:pPr>
            <a:r>
              <a:rPr lang="en-US" sz="1800" dirty="0" smtClean="0"/>
              <a:t>Parameter </a:t>
            </a:r>
            <a:r>
              <a:rPr lang="en-US" sz="1800" dirty="0" smtClean="0"/>
              <a:t>optimization</a:t>
            </a:r>
          </a:p>
          <a:p>
            <a:pPr lvl="1">
              <a:lnSpc>
                <a:spcPct val="90000"/>
              </a:lnSpc>
            </a:pPr>
            <a:r>
              <a:rPr lang="en-US" sz="1600" dirty="0" smtClean="0"/>
              <a:t>Given a model with multiple feature functions, how are they related?  What are the optimal </a:t>
            </a:r>
            <a:r>
              <a:rPr lang="en-US" sz="1600" dirty="0" smtClean="0"/>
              <a:t>parameters</a:t>
            </a:r>
            <a:r>
              <a:rPr lang="en-US" sz="1600" dirty="0" smtClean="0"/>
              <a:t>?</a:t>
            </a:r>
          </a:p>
          <a:p>
            <a:pPr marL="0" indent="0">
              <a:lnSpc>
                <a:spcPct val="90000"/>
              </a:lnSpc>
              <a:buNone/>
            </a:pPr>
            <a:endParaRPr lang="en-US" sz="1800" dirty="0" smtClean="0"/>
          </a:p>
          <a:p>
            <a:pPr marL="0" indent="0">
              <a:lnSpc>
                <a:spcPct val="90000"/>
              </a:lnSpc>
              <a:buNone/>
            </a:pPr>
            <a:r>
              <a:rPr lang="en-US" sz="1800" dirty="0" smtClean="0"/>
              <a:t>Evaluation</a:t>
            </a:r>
            <a:endParaRPr lang="en-US" sz="1800" dirty="0" smtClean="0"/>
          </a:p>
          <a:p>
            <a:pPr lvl="1">
              <a:lnSpc>
                <a:spcPct val="90000"/>
              </a:lnSpc>
            </a:pPr>
            <a:r>
              <a:rPr lang="en-US" sz="1600" dirty="0" smtClean="0"/>
              <a:t>How well is a system doing?  How can we compare two systems?</a:t>
            </a:r>
          </a:p>
          <a:p>
            <a:pPr lvl="1">
              <a:lnSpc>
                <a:spcPct val="9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685800" y="282575"/>
            <a:ext cx="7772400" cy="758825"/>
          </a:xfrm>
          <a:prstGeom prst="rect">
            <a:avLst/>
          </a:prstGeom>
          <a:noFill/>
          <a:ln w="12700">
            <a:noFill/>
            <a:miter lim="800000"/>
            <a:headEnd/>
            <a:tailEnd/>
          </a:ln>
          <a:effectLst/>
        </p:spPr>
        <p:txBody>
          <a:bodyPr lIns="90488" tIns="44450" rIns="90488" bIns="44450" anchor="b">
            <a:prstTxWarp prst="textNoShape">
              <a:avLst/>
            </a:prstTxWarp>
            <a:spAutoFit/>
          </a:bodyPr>
          <a:lstStyle/>
          <a:p>
            <a:pPr eaLnBrk="0" hangingPunct="0"/>
            <a:r>
              <a:rPr lang="en-US" sz="4400">
                <a:solidFill>
                  <a:schemeClr val="tx2"/>
                </a:solidFill>
              </a:rPr>
              <a:t>Machine Translation</a:t>
            </a:r>
          </a:p>
        </p:txBody>
      </p:sp>
      <p:sp>
        <p:nvSpPr>
          <p:cNvPr id="23555" name="Text Box 3"/>
          <p:cNvSpPr txBox="1">
            <a:spLocks noChangeArrowheads="1"/>
          </p:cNvSpPr>
          <p:nvPr/>
        </p:nvSpPr>
        <p:spPr bwMode="auto">
          <a:xfrm>
            <a:off x="2590800" y="1371600"/>
            <a:ext cx="3810000" cy="1069975"/>
          </a:xfrm>
          <a:prstGeom prst="rect">
            <a:avLst/>
          </a:prstGeom>
          <a:noFill/>
          <a:ln w="9525">
            <a:noFill/>
            <a:miter lim="800000"/>
            <a:headEnd/>
            <a:tailEnd/>
          </a:ln>
          <a:effectLst/>
        </p:spPr>
        <p:txBody>
          <a:bodyPr>
            <a:prstTxWarp prst="textNoShape">
              <a:avLst/>
            </a:prstTxWarp>
            <a:spAutoFit/>
          </a:bodyPr>
          <a:lstStyle/>
          <a:p>
            <a:pPr algn="l"/>
            <a:r>
              <a:rPr lang="zh-CN" altLang="en-US" sz="1600" dirty="0" smtClean="0">
                <a:latin typeface="Arial Unicode MS" pitchFamily="-111" charset="0"/>
                <a:ea typeface="Arial Unicode MS" pitchFamily="-111" charset="0"/>
                <a:cs typeface="Arial Unicode MS" pitchFamily="-111" charset="0"/>
              </a:rPr>
              <a:t>美国关岛国际机场及其办公室均接获一名自称沙地阿拉伯富商拉登等发出的电子邮件，威胁将会向机场等公众地方发动生化袭击後，关岛经保持高度戒备。</a:t>
            </a:r>
            <a:endParaRPr lang="zh-CN" altLang="en-US" sz="1600" dirty="0">
              <a:latin typeface="Times New Roman" pitchFamily="-111" charset="0"/>
            </a:endParaRPr>
          </a:p>
        </p:txBody>
      </p:sp>
      <p:sp>
        <p:nvSpPr>
          <p:cNvPr id="23556" name="Text Box 4"/>
          <p:cNvSpPr txBox="1">
            <a:spLocks noChangeArrowheads="1"/>
          </p:cNvSpPr>
          <p:nvPr/>
        </p:nvSpPr>
        <p:spPr bwMode="auto">
          <a:xfrm>
            <a:off x="152400" y="5105400"/>
            <a:ext cx="4102100" cy="1368425"/>
          </a:xfrm>
          <a:prstGeom prst="rect">
            <a:avLst/>
          </a:prstGeom>
          <a:noFill/>
          <a:ln w="9525">
            <a:noFill/>
            <a:miter lim="800000"/>
            <a:headEnd/>
            <a:tailEnd/>
          </a:ln>
          <a:effectLst/>
        </p:spPr>
        <p:txBody>
          <a:bodyPr>
            <a:prstTxWarp prst="textNoShape">
              <a:avLst/>
            </a:prstTxWarp>
            <a:spAutoFit/>
          </a:bodyPr>
          <a:lstStyle/>
          <a:p>
            <a:pPr algn="l"/>
            <a:r>
              <a:rPr lang="en-US" sz="1400" dirty="0"/>
              <a:t>The U.S. island of Guam is maintaining a high state of alert after the Guam</a:t>
            </a:r>
            <a:r>
              <a:rPr lang="en-US" sz="1400" b="1" dirty="0"/>
              <a:t> </a:t>
            </a:r>
            <a:r>
              <a:rPr lang="en-US" sz="1400" dirty="0"/>
              <a:t>airport and its offices both received an e-mail from someone calling himself the Saudi Arabian Osama bin Laden and threatening a biological/chemical attack against public places such as the airport . </a:t>
            </a:r>
          </a:p>
        </p:txBody>
      </p:sp>
      <p:sp>
        <p:nvSpPr>
          <p:cNvPr id="23558" name="Text Box 6"/>
          <p:cNvSpPr txBox="1">
            <a:spLocks noChangeArrowheads="1"/>
          </p:cNvSpPr>
          <p:nvPr/>
        </p:nvSpPr>
        <p:spPr bwMode="auto">
          <a:xfrm>
            <a:off x="609600" y="2667000"/>
            <a:ext cx="6609502" cy="1200328"/>
          </a:xfrm>
          <a:prstGeom prst="rect">
            <a:avLst/>
          </a:prstGeom>
          <a:noFill/>
          <a:ln w="9525">
            <a:noFill/>
            <a:miter lim="800000"/>
            <a:headEnd/>
            <a:tailEnd/>
          </a:ln>
          <a:effectLst/>
        </p:spPr>
        <p:txBody>
          <a:bodyPr wrap="none">
            <a:prstTxWarp prst="textNoShape">
              <a:avLst/>
            </a:prstTxWarp>
            <a:spAutoFit/>
          </a:bodyPr>
          <a:lstStyle/>
          <a:p>
            <a:pPr algn="l"/>
            <a:r>
              <a:rPr lang="en-US" sz="2400" dirty="0" smtClean="0"/>
              <a:t>Machine translation is becoming very prevalent</a:t>
            </a:r>
          </a:p>
          <a:p>
            <a:pPr algn="l"/>
            <a:endParaRPr lang="en-US" sz="2400" dirty="0" smtClean="0"/>
          </a:p>
          <a:p>
            <a:pPr algn="l"/>
            <a:r>
              <a:rPr lang="en-US" sz="2400" dirty="0" smtClean="0">
                <a:solidFill>
                  <a:srgbClr val="0000FF"/>
                </a:solidFill>
              </a:rPr>
              <a:t>Even PowerPoint has translation built into it!</a:t>
            </a:r>
            <a:endParaRPr lang="en-US" sz="2400" dirty="0">
              <a:solidFill>
                <a:srgbClr val="0000FF"/>
              </a:solidFill>
            </a:endParaRPr>
          </a:p>
        </p:txBody>
      </p:sp>
      <p:sp>
        <p:nvSpPr>
          <p:cNvPr id="7" name="Rectangle 6"/>
          <p:cNvSpPr/>
          <p:nvPr/>
        </p:nvSpPr>
        <p:spPr>
          <a:xfrm>
            <a:off x="4267200" y="5029200"/>
            <a:ext cx="4572000" cy="1384995"/>
          </a:xfrm>
          <a:prstGeom prst="rect">
            <a:avLst/>
          </a:prstGeom>
        </p:spPr>
        <p:txBody>
          <a:bodyPr>
            <a:spAutoFit/>
          </a:bodyPr>
          <a:lstStyle/>
          <a:p>
            <a:pPr algn="l"/>
            <a:r>
              <a:rPr lang="en-US" sz="1400" dirty="0"/>
              <a:t>United States Office of the Guam International Airport and were received by a man claiming to be Saudi Arabian businessman Osama bin Laden, sent emails, threats to airports and other public places will launch a biological or chemical attack, remain on high alert in Guam.</a:t>
            </a:r>
            <a:endParaRPr lang="en-US" sz="1400"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p:txBody>
          <a:bodyPr/>
          <a:lstStyle/>
          <a:p>
            <a:r>
              <a:rPr lang="en-US"/>
              <a:t>Warren Weaver (1947)</a:t>
            </a:r>
          </a:p>
        </p:txBody>
      </p:sp>
      <p:pic>
        <p:nvPicPr>
          <p:cNvPr id="468995" name="Picture 3" descr="Warren Weaver"/>
          <p:cNvPicPr>
            <a:picLocks noChangeAspect="1" noChangeArrowheads="1"/>
          </p:cNvPicPr>
          <p:nvPr/>
        </p:nvPicPr>
        <p:blipFill>
          <a:blip r:embed="rId3"/>
          <a:srcRect/>
          <a:stretch>
            <a:fillRect/>
          </a:stretch>
        </p:blipFill>
        <p:spPr bwMode="auto">
          <a:xfrm>
            <a:off x="3810000" y="1600200"/>
            <a:ext cx="1428750" cy="1790700"/>
          </a:xfrm>
          <a:prstGeom prst="rect">
            <a:avLst/>
          </a:prstGeom>
          <a:noFill/>
        </p:spPr>
      </p:pic>
      <p:sp>
        <p:nvSpPr>
          <p:cNvPr id="468996" name="Text Box 4"/>
          <p:cNvSpPr txBox="1">
            <a:spLocks noChangeArrowheads="1"/>
          </p:cNvSpPr>
          <p:nvPr/>
        </p:nvSpPr>
        <p:spPr bwMode="auto">
          <a:xfrm>
            <a:off x="685800" y="3429000"/>
            <a:ext cx="7924800" cy="3016250"/>
          </a:xfrm>
          <a:prstGeom prst="rect">
            <a:avLst/>
          </a:prstGeom>
          <a:noFill/>
          <a:ln w="9525">
            <a:noFill/>
            <a:miter lim="800000"/>
            <a:headEnd/>
            <a:tailEnd/>
          </a:ln>
          <a:effectLst/>
        </p:spPr>
        <p:txBody>
          <a:bodyPr>
            <a:prstTxWarp prst="textNoShape">
              <a:avLst/>
            </a:prstTxWarp>
            <a:spAutoFit/>
          </a:bodyPr>
          <a:lstStyle/>
          <a:p>
            <a:pPr algn="l"/>
            <a:r>
              <a:rPr lang="en-US" sz="3200" dirty="0">
                <a:latin typeface="Courier New" charset="0"/>
              </a:rPr>
              <a:t> </a:t>
            </a:r>
          </a:p>
          <a:p>
            <a:pPr algn="l"/>
            <a:r>
              <a:rPr lang="en-US" sz="3200" b="1" dirty="0" err="1">
                <a:latin typeface="Courier New" charset="0"/>
              </a:rPr>
              <a:t>ingcmpnqsnwf</a:t>
            </a:r>
            <a:r>
              <a:rPr lang="en-US" sz="3200" b="1" dirty="0">
                <a:latin typeface="Courier New" charset="0"/>
              </a:rPr>
              <a:t> </a:t>
            </a:r>
            <a:r>
              <a:rPr lang="en-US" sz="3200" b="1" dirty="0" err="1">
                <a:latin typeface="Courier New" charset="0"/>
              </a:rPr>
              <a:t>cv</a:t>
            </a:r>
            <a:r>
              <a:rPr lang="en-US" sz="3200" b="1" dirty="0">
                <a:latin typeface="Courier New" charset="0"/>
              </a:rPr>
              <a:t> </a:t>
            </a:r>
            <a:r>
              <a:rPr lang="en-US" sz="3200" b="1" dirty="0" err="1">
                <a:latin typeface="Courier New" charset="0"/>
              </a:rPr>
              <a:t>fpn</a:t>
            </a:r>
            <a:r>
              <a:rPr lang="en-US" sz="3200" b="1" dirty="0">
                <a:latin typeface="Courier New" charset="0"/>
              </a:rPr>
              <a:t> </a:t>
            </a:r>
            <a:r>
              <a:rPr lang="en-US" sz="3200" b="1" dirty="0" err="1">
                <a:latin typeface="Courier New" charset="0"/>
              </a:rPr>
              <a:t>owoktvcv</a:t>
            </a:r>
            <a:endParaRPr lang="en-US" sz="3200" b="1" dirty="0">
              <a:latin typeface="Courier New" charset="0"/>
            </a:endParaRPr>
          </a:p>
          <a:p>
            <a:pPr algn="l"/>
            <a:endParaRPr lang="en-US" sz="3200" b="1" dirty="0">
              <a:latin typeface="Courier New" charset="0"/>
            </a:endParaRPr>
          </a:p>
          <a:p>
            <a:pPr algn="l"/>
            <a:r>
              <a:rPr lang="en-US" sz="3200" b="1" dirty="0" err="1">
                <a:latin typeface="Courier New" charset="0"/>
              </a:rPr>
              <a:t>hu</a:t>
            </a:r>
            <a:r>
              <a:rPr lang="en-US" sz="3200" b="1" dirty="0">
                <a:latin typeface="Courier New" charset="0"/>
              </a:rPr>
              <a:t> </a:t>
            </a:r>
            <a:r>
              <a:rPr lang="en-US" sz="3200" b="1" dirty="0" err="1">
                <a:latin typeface="Courier New" charset="0"/>
              </a:rPr>
              <a:t>ihgzsnwfv</a:t>
            </a:r>
            <a:r>
              <a:rPr lang="en-US" sz="3200" b="1" dirty="0">
                <a:latin typeface="Courier New" charset="0"/>
              </a:rPr>
              <a:t> </a:t>
            </a:r>
            <a:r>
              <a:rPr lang="en-US" sz="3200" b="1" dirty="0" err="1">
                <a:latin typeface="Courier New" charset="0"/>
              </a:rPr>
              <a:t>rqcffnw</a:t>
            </a:r>
            <a:r>
              <a:rPr lang="en-US" sz="3200" b="1" dirty="0">
                <a:latin typeface="Courier New" charset="0"/>
              </a:rPr>
              <a:t> </a:t>
            </a:r>
            <a:r>
              <a:rPr lang="en-US" sz="3200" b="1" dirty="0" err="1">
                <a:latin typeface="Courier New" charset="0"/>
              </a:rPr>
              <a:t>cw</a:t>
            </a:r>
            <a:r>
              <a:rPr lang="en-US" sz="3200" b="1" dirty="0">
                <a:latin typeface="Courier New" charset="0"/>
              </a:rPr>
              <a:t> </a:t>
            </a:r>
            <a:r>
              <a:rPr lang="en-US" sz="3200" b="1" dirty="0" err="1">
                <a:latin typeface="Courier New" charset="0"/>
              </a:rPr>
              <a:t>owgcnwf</a:t>
            </a:r>
            <a:endParaRPr lang="en-US" sz="3200" b="1" dirty="0">
              <a:latin typeface="Courier New" charset="0"/>
            </a:endParaRPr>
          </a:p>
          <a:p>
            <a:pPr algn="l"/>
            <a:r>
              <a:rPr lang="en-US" sz="3200" dirty="0">
                <a:latin typeface="Courier New" charset="0"/>
              </a:rPr>
              <a:t>       </a:t>
            </a:r>
          </a:p>
          <a:p>
            <a:pPr algn="l"/>
            <a:r>
              <a:rPr lang="en-US" sz="3200" b="1" dirty="0" err="1">
                <a:latin typeface="Courier New" charset="0"/>
              </a:rPr>
              <a:t>kowazoanv</a:t>
            </a:r>
            <a:r>
              <a:rPr lang="en-US" sz="3200" b="1" dirty="0">
                <a:latin typeface="Courier New" charset="0"/>
              </a:rPr>
              <a:t> ...</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p:cNvSpPr>
            <a:spLocks noGrp="1" noChangeArrowheads="1"/>
          </p:cNvSpPr>
          <p:nvPr>
            <p:ph type="title"/>
          </p:nvPr>
        </p:nvSpPr>
        <p:spPr/>
        <p:txBody>
          <a:bodyPr/>
          <a:lstStyle/>
          <a:p>
            <a:r>
              <a:rPr lang="en-US"/>
              <a:t>Warren Weaver (1947)</a:t>
            </a:r>
          </a:p>
        </p:txBody>
      </p:sp>
      <p:pic>
        <p:nvPicPr>
          <p:cNvPr id="483331" name="Picture 3" descr="Warren Weaver"/>
          <p:cNvPicPr>
            <a:picLocks noChangeAspect="1" noChangeArrowheads="1"/>
          </p:cNvPicPr>
          <p:nvPr/>
        </p:nvPicPr>
        <p:blipFill>
          <a:blip r:embed="rId3"/>
          <a:srcRect/>
          <a:stretch>
            <a:fillRect/>
          </a:stretch>
        </p:blipFill>
        <p:spPr bwMode="auto">
          <a:xfrm>
            <a:off x="3810000" y="1600200"/>
            <a:ext cx="1428750" cy="1790700"/>
          </a:xfrm>
          <a:prstGeom prst="rect">
            <a:avLst/>
          </a:prstGeom>
          <a:noFill/>
        </p:spPr>
      </p:pic>
      <p:sp>
        <p:nvSpPr>
          <p:cNvPr id="483332" name="Text Box 4"/>
          <p:cNvSpPr txBox="1">
            <a:spLocks noChangeArrowheads="1"/>
          </p:cNvSpPr>
          <p:nvPr/>
        </p:nvSpPr>
        <p:spPr bwMode="auto">
          <a:xfrm>
            <a:off x="685800" y="3429000"/>
            <a:ext cx="7924800" cy="3016250"/>
          </a:xfrm>
          <a:prstGeom prst="rect">
            <a:avLst/>
          </a:prstGeom>
          <a:noFill/>
          <a:ln w="9525">
            <a:noFill/>
            <a:miter lim="800000"/>
            <a:headEnd/>
            <a:tailEnd/>
          </a:ln>
          <a:effectLst/>
        </p:spPr>
        <p:txBody>
          <a:bodyPr>
            <a:prstTxWarp prst="textNoShape">
              <a:avLst/>
            </a:prstTxWarp>
            <a:spAutoFit/>
          </a:bodyPr>
          <a:lstStyle/>
          <a:p>
            <a:pPr algn="l"/>
            <a:r>
              <a:rPr lang="en-US" sz="3200">
                <a:latin typeface="Courier New" charset="0"/>
              </a:rPr>
              <a:t> e    e  e        e   </a:t>
            </a:r>
          </a:p>
          <a:p>
            <a:pPr algn="l"/>
            <a:r>
              <a:rPr lang="en-US" sz="3200" b="1">
                <a:latin typeface="Courier New" charset="0"/>
              </a:rPr>
              <a:t>ingcmpnqsnwf cv fpn owoktvcv</a:t>
            </a:r>
          </a:p>
          <a:p>
            <a:pPr algn="l"/>
            <a:r>
              <a:rPr lang="en-US" sz="3200">
                <a:latin typeface="Courier New" charset="0"/>
              </a:rPr>
              <a:t>        e         e         e</a:t>
            </a:r>
          </a:p>
          <a:p>
            <a:pPr algn="l"/>
            <a:r>
              <a:rPr lang="en-US" sz="3200" b="1">
                <a:latin typeface="Courier New" charset="0"/>
              </a:rPr>
              <a:t>hu ihgzsnwfv rqcffnw cw owgcnwf</a:t>
            </a:r>
          </a:p>
          <a:p>
            <a:pPr algn="l"/>
            <a:r>
              <a:rPr lang="en-US" sz="3200">
                <a:latin typeface="Courier New" charset="0"/>
              </a:rPr>
              <a:t>       e</a:t>
            </a:r>
          </a:p>
          <a:p>
            <a:pPr algn="l"/>
            <a:r>
              <a:rPr lang="en-US" sz="3200" b="1">
                <a:latin typeface="Courier New" charset="0"/>
              </a:rPr>
              <a:t>kowazoanv ...</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Rectangle 2"/>
          <p:cNvSpPr>
            <a:spLocks noGrp="1" noChangeArrowheads="1"/>
          </p:cNvSpPr>
          <p:nvPr>
            <p:ph type="title"/>
          </p:nvPr>
        </p:nvSpPr>
        <p:spPr/>
        <p:txBody>
          <a:bodyPr/>
          <a:lstStyle/>
          <a:p>
            <a:r>
              <a:rPr lang="en-US"/>
              <a:t>Warren Weaver (1947)</a:t>
            </a:r>
          </a:p>
        </p:txBody>
      </p:sp>
      <p:pic>
        <p:nvPicPr>
          <p:cNvPr id="471043" name="Picture 3" descr="Warren Weaver"/>
          <p:cNvPicPr>
            <a:picLocks noChangeAspect="1" noChangeArrowheads="1"/>
          </p:cNvPicPr>
          <p:nvPr/>
        </p:nvPicPr>
        <p:blipFill>
          <a:blip r:embed="rId3"/>
          <a:srcRect/>
          <a:stretch>
            <a:fillRect/>
          </a:stretch>
        </p:blipFill>
        <p:spPr bwMode="auto">
          <a:xfrm>
            <a:off x="3810000" y="1600200"/>
            <a:ext cx="1428750" cy="1790700"/>
          </a:xfrm>
          <a:prstGeom prst="rect">
            <a:avLst/>
          </a:prstGeom>
          <a:noFill/>
        </p:spPr>
      </p:pic>
      <p:sp>
        <p:nvSpPr>
          <p:cNvPr id="471044" name="Text Box 4"/>
          <p:cNvSpPr txBox="1">
            <a:spLocks noChangeArrowheads="1"/>
          </p:cNvSpPr>
          <p:nvPr/>
        </p:nvSpPr>
        <p:spPr bwMode="auto">
          <a:xfrm>
            <a:off x="685800" y="3429000"/>
            <a:ext cx="7924800" cy="3016250"/>
          </a:xfrm>
          <a:prstGeom prst="rect">
            <a:avLst/>
          </a:prstGeom>
          <a:noFill/>
          <a:ln w="9525">
            <a:noFill/>
            <a:miter lim="800000"/>
            <a:headEnd/>
            <a:tailEnd/>
          </a:ln>
          <a:effectLst/>
        </p:spPr>
        <p:txBody>
          <a:bodyPr>
            <a:prstTxWarp prst="textNoShape">
              <a:avLst/>
            </a:prstTxWarp>
            <a:spAutoFit/>
          </a:bodyPr>
          <a:lstStyle/>
          <a:p>
            <a:pPr algn="l"/>
            <a:r>
              <a:rPr lang="en-US" sz="3200">
                <a:latin typeface="Courier New" charset="0"/>
              </a:rPr>
              <a:t> e    e  e      the   </a:t>
            </a:r>
          </a:p>
          <a:p>
            <a:pPr algn="l"/>
            <a:r>
              <a:rPr lang="en-US" sz="3200" b="1">
                <a:latin typeface="Courier New" charset="0"/>
              </a:rPr>
              <a:t>ingcmpnqsnwf cv fpn owoktvcv</a:t>
            </a:r>
          </a:p>
          <a:p>
            <a:pPr algn="l"/>
            <a:r>
              <a:rPr lang="en-US" sz="3200">
                <a:latin typeface="Courier New" charset="0"/>
              </a:rPr>
              <a:t>        e         e         e</a:t>
            </a:r>
          </a:p>
          <a:p>
            <a:pPr algn="l"/>
            <a:r>
              <a:rPr lang="en-US" sz="3200" b="1">
                <a:latin typeface="Courier New" charset="0"/>
              </a:rPr>
              <a:t>hu ihgzsnwfv rqcffnw cw owgcnwf</a:t>
            </a:r>
          </a:p>
          <a:p>
            <a:pPr algn="l"/>
            <a:r>
              <a:rPr lang="en-US" sz="3200">
                <a:latin typeface="Courier New" charset="0"/>
              </a:rPr>
              <a:t>       e</a:t>
            </a:r>
          </a:p>
          <a:p>
            <a:pPr algn="l"/>
            <a:r>
              <a:rPr lang="en-US" sz="3200" b="1">
                <a:latin typeface="Courier New" charset="0"/>
              </a:rPr>
              <a:t>kowazoanv ...</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11"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11"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18718</TotalTime>
  <Words>5167</Words>
  <Application>Microsoft Macintosh PowerPoint</Application>
  <PresentationFormat>On-screen Show (4:3)</PresentationFormat>
  <Paragraphs>897</Paragraphs>
  <Slides>59</Slides>
  <Notes>43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59</vt:i4>
      </vt:variant>
    </vt:vector>
  </HeadingPairs>
  <TitlesOfParts>
    <vt:vector size="62" baseType="lpstr">
      <vt:lpstr>Default Design</vt:lpstr>
      <vt:lpstr>Microsoft Equation</vt:lpstr>
      <vt:lpstr>Equation</vt:lpstr>
      <vt:lpstr>Introduction to  Statistical Machine Translation</vt:lpstr>
      <vt:lpstr>Admin</vt:lpstr>
      <vt:lpstr>Language translation</vt:lpstr>
      <vt:lpstr>MT Systems</vt:lpstr>
      <vt:lpstr>PowerPoint Presentation</vt:lpstr>
      <vt:lpstr>PowerPoint Presentation</vt:lpstr>
      <vt:lpstr>Warren Weaver (1947)</vt:lpstr>
      <vt:lpstr>Warren Weaver (1947)</vt:lpstr>
      <vt:lpstr>Warren Weaver (1947)</vt:lpstr>
      <vt:lpstr>Warren Weaver (1947)</vt:lpstr>
      <vt:lpstr>Warren Weaver (1947)</vt:lpstr>
      <vt:lpstr>Warren Weaver (1947)</vt:lpstr>
      <vt:lpstr>Warren Weaver (1947)</vt:lpstr>
      <vt:lpstr>Warren Weaver (1947)</vt:lpstr>
      <vt:lpstr>Warren Weaver (1947)</vt:lpstr>
      <vt:lpstr>Warren Weaver (1947)</vt:lpstr>
      <vt:lpstr>PowerPoint Presentation</vt:lpstr>
      <vt:lpstr>PowerPoint Presentation</vt:lpstr>
      <vt:lpstr>Levels of Transfer</vt:lpstr>
      <vt:lpstr>World-Level MT: Examples</vt:lpstr>
      <vt:lpstr>Phrasal / Syntactic MT: Examples</vt:lpstr>
      <vt:lpstr>Data-Driven Machine Translation</vt:lpstr>
      <vt:lpstr>Welcome to the Chinese Room</vt:lpstr>
      <vt:lpstr>Centauri/Arcturan [Knight, 1997]</vt:lpstr>
      <vt:lpstr>Centauri/Arcturan [Knight, 1997]</vt:lpstr>
      <vt:lpstr>Centauri/Arcturan [Knight, 1997]</vt:lpstr>
      <vt:lpstr>Centauri/Arcturan [Knight, 1997]</vt:lpstr>
      <vt:lpstr>Centauri/Arcturan [Knight, 1997]</vt:lpstr>
      <vt:lpstr>Centauri/Arcturan [Knight, 1997]</vt:lpstr>
      <vt:lpstr>Centauri/Arcturan [Knight, 1997]</vt:lpstr>
      <vt:lpstr>Centauri/Arcturan [Knight, 1997]</vt:lpstr>
      <vt:lpstr>Centauri/Arcturan [Knight, 1997]</vt:lpstr>
      <vt:lpstr>Centauri/Arcturan [Knight, 1997]</vt:lpstr>
      <vt:lpstr>Centauri/Arcturan [Knight, 1997]</vt:lpstr>
      <vt:lpstr>Centauri/Arcturan [Knight, 1997]</vt:lpstr>
      <vt:lpstr>It’s Really Spanish/English</vt:lpstr>
      <vt:lpstr>Data available</vt:lpstr>
      <vt:lpstr>Statistical MT Overview</vt:lpstr>
      <vt:lpstr>Statistical MT</vt:lpstr>
      <vt:lpstr>Noisy channel model</vt:lpstr>
      <vt:lpstr>Noisy channel model</vt:lpstr>
      <vt:lpstr>Noisy channel model</vt:lpstr>
      <vt:lpstr>Translation</vt:lpstr>
      <vt:lpstr>Noisy channel model</vt:lpstr>
      <vt:lpstr>Noisy channel model</vt:lpstr>
      <vt:lpstr>Noisy channel model</vt:lpstr>
      <vt:lpstr>Noisy channel model</vt:lpstr>
      <vt:lpstr>Translation model</vt:lpstr>
      <vt:lpstr>Translation model</vt:lpstr>
      <vt:lpstr>Translation model</vt:lpstr>
      <vt:lpstr>Language model</vt:lpstr>
      <vt:lpstr>What is a probability distribution?</vt:lpstr>
      <vt:lpstr>One way to think about it…</vt:lpstr>
      <vt:lpstr>Statistical MT Overview</vt:lpstr>
      <vt:lpstr>Basic Model, Revisited</vt:lpstr>
      <vt:lpstr>Basic Model, Revisited</vt:lpstr>
      <vt:lpstr>Basic Model, Revisited</vt:lpstr>
      <vt:lpstr>Basic Model, Revisited</vt:lpstr>
      <vt:lpstr>Problems for Statistical MT</vt:lpstr>
    </vt:vector>
  </TitlesOfParts>
  <Company>USC/ISI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New in  Statistical Machine Translation</dc:title>
  <dc:creator> </dc:creator>
  <cp:lastModifiedBy>David Kauchak</cp:lastModifiedBy>
  <cp:revision>372</cp:revision>
  <cp:lastPrinted>2011-04-04T22:28:49Z</cp:lastPrinted>
  <dcterms:created xsi:type="dcterms:W3CDTF">2011-04-04T17:18:47Z</dcterms:created>
  <dcterms:modified xsi:type="dcterms:W3CDTF">2014-10-24T00:46:07Z</dcterms:modified>
</cp:coreProperties>
</file>