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9" r:id="rId3"/>
    <p:sldId id="348" r:id="rId4"/>
    <p:sldId id="349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91" r:id="rId19"/>
    <p:sldId id="426" r:id="rId20"/>
    <p:sldId id="392" r:id="rId21"/>
    <p:sldId id="415" r:id="rId22"/>
    <p:sldId id="416" r:id="rId23"/>
    <p:sldId id="417" r:id="rId24"/>
    <p:sldId id="418" r:id="rId25"/>
    <p:sldId id="423" r:id="rId26"/>
    <p:sldId id="419" r:id="rId27"/>
    <p:sldId id="422" r:id="rId28"/>
    <p:sldId id="425" r:id="rId29"/>
    <p:sldId id="420" r:id="rId30"/>
    <p:sldId id="42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28" autoAdjust="0"/>
    <p:restoredTop sz="78372" autoAdjust="0"/>
  </p:normalViewPr>
  <p:slideViewPr>
    <p:cSldViewPr snapToGrid="0" snapToObjects="1">
      <p:cViewPr varScale="1">
        <p:scale>
          <a:sx n="52" d="100"/>
          <a:sy n="52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1F147-48DA-BC44-BC0C-35CECD18985A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B0F1C-7891-7F41-B0A1-0EB1C08D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17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yahoo and</a:t>
            </a:r>
            <a:r>
              <a:rPr lang="en-US" baseline="0" dirty="0" smtClean="0"/>
              <a:t> some others allow you API access to their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yahoo and</a:t>
            </a:r>
            <a:r>
              <a:rPr lang="en-US" baseline="0" dirty="0" smtClean="0"/>
              <a:t> some others allow you API access to their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25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2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Distributional word </a:t>
            </a:r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CS159 Fall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+ </a:t>
            </a:r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WordNet</a:t>
            </a:r>
            <a:r>
              <a:rPr lang="en-US" dirty="0" smtClean="0"/>
              <a:t> also includes a “gloss” similar to a dictionary definition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 variants include the overlap of the word senses as well as those word senses that are related (e.g. </a:t>
            </a:r>
            <a:r>
              <a:rPr lang="en-US" dirty="0" err="1" smtClean="0"/>
              <a:t>hypernym</a:t>
            </a:r>
            <a:r>
              <a:rPr lang="en-US" dirty="0" smtClean="0"/>
              <a:t>, hyponym, etc.)</a:t>
            </a:r>
          </a:p>
          <a:p>
            <a:pPr lvl="1"/>
            <a:r>
              <a:rPr lang="en-US" dirty="0" smtClean="0"/>
              <a:t>incorporates some of the path information as well</a:t>
            </a:r>
          </a:p>
          <a:p>
            <a:pPr lvl="1"/>
            <a:r>
              <a:rPr lang="en-US" dirty="0" err="1" smtClean="0"/>
              <a:t>Banerjee</a:t>
            </a:r>
            <a:r>
              <a:rPr lang="en-US" dirty="0" smtClean="0"/>
              <a:t> and Pedersen, 2003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45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Dictionary-based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6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 approaches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aardvark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Word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302" y="1545926"/>
            <a:ext cx="3569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>
                <a:solidFill>
                  <a:srgbClr val="0000FF"/>
                </a:solidFill>
              </a:rPr>
              <a:t> blurb with the word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beagle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dog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16" name="Group 13"/>
          <p:cNvGrpSpPr/>
          <p:nvPr/>
        </p:nvGrpSpPr>
        <p:grpSpPr>
          <a:xfrm>
            <a:off x="4959050" y="2066748"/>
            <a:ext cx="834572" cy="1052285"/>
            <a:chOff x="1669143" y="3531810"/>
            <a:chExt cx="834572" cy="1052285"/>
          </a:xfrm>
        </p:grpSpPr>
        <p:sp>
          <p:nvSpPr>
            <p:cNvPr id="28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3"/>
          <p:cNvGrpSpPr/>
          <p:nvPr/>
        </p:nvGrpSpPr>
        <p:grpSpPr>
          <a:xfrm>
            <a:off x="4946955" y="3610427"/>
            <a:ext cx="834572" cy="1052285"/>
            <a:chOff x="1669143" y="3531810"/>
            <a:chExt cx="834572" cy="1052285"/>
          </a:xfrm>
        </p:grpSpPr>
        <p:sp>
          <p:nvSpPr>
            <p:cNvPr id="36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3"/>
          <p:cNvGrpSpPr/>
          <p:nvPr/>
        </p:nvGrpSpPr>
        <p:grpSpPr>
          <a:xfrm>
            <a:off x="4946955" y="5340047"/>
            <a:ext cx="834572" cy="1052285"/>
            <a:chOff x="1669143" y="3531810"/>
            <a:chExt cx="834572" cy="1052285"/>
          </a:xfrm>
        </p:grpSpPr>
        <p:sp>
          <p:nvSpPr>
            <p:cNvPr id="44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6797518" y="3895876"/>
            <a:ext cx="228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2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is a breed of small to medium-sized dog. A member of the Hound Group, it is similar in appearance to the Foxhound but smaller, with shorter leg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are intelligent, and are popular as pets because of their size, even temper, and lack of inherited health problems.</a:t>
            </a:r>
          </a:p>
          <a:p>
            <a:endParaRPr lang="en-US" dirty="0" smtClean="0"/>
          </a:p>
          <a:p>
            <a:r>
              <a:rPr lang="en-US" dirty="0" smtClean="0"/>
              <a:t>Dogs of similar size and purpose to the modern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can be traced in Ancient Greece[2] back to around the 5th century BC.</a:t>
            </a:r>
          </a:p>
          <a:p>
            <a:endParaRPr lang="en-US" dirty="0" smtClean="0"/>
          </a:p>
          <a:p>
            <a:r>
              <a:rPr lang="en-US" dirty="0" smtClean="0"/>
              <a:t>From medieval times,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was used as a generic description for the smaller hounds, though these dogs differed considerably from the modern breed.</a:t>
            </a:r>
          </a:p>
          <a:p>
            <a:endParaRPr lang="en-US" dirty="0" smtClean="0"/>
          </a:p>
          <a:p>
            <a:r>
              <a:rPr lang="en-US" dirty="0" smtClean="0"/>
              <a:t>In the 1840s, a standard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type was beginning to develop: the distinction between the North Country Beagle and Southern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8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Corpus-based: feature extraction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2684036"/>
            <a:ext cx="8153400" cy="3411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We’d like to utilize or vector-based approach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could we we create a vector from these occurrences?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collect word counts from all documents with the word in it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collect word counts from all sentences with the word in it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collect all word counts from all words within </a:t>
            </a:r>
            <a:r>
              <a:rPr lang="en-US" sz="2000" b="1" i="1" dirty="0" smtClean="0">
                <a:solidFill>
                  <a:srgbClr val="0000FF"/>
                </a:solidFill>
              </a:rPr>
              <a:t>X</a:t>
            </a:r>
            <a:r>
              <a:rPr lang="en-US" sz="2000" dirty="0" smtClean="0">
                <a:solidFill>
                  <a:srgbClr val="0000FF"/>
                </a:solidFill>
              </a:rPr>
              <a:t> words of the word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collect all words counts from words in specific relationship: subject-object, etc.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648" y="1740644"/>
            <a:ext cx="79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is a breed of small to medium-sized dog. A member of the Hound Group, it is similar in appearance to the Foxhound but smaller, with shorter leg</a:t>
            </a:r>
          </a:p>
        </p:txBody>
      </p:sp>
    </p:spTree>
    <p:extLst>
      <p:ext uri="{BB962C8B-B14F-4D97-AF65-F5344CB8AC3E}">
        <p14:creationId xmlns:p14="http://schemas.microsoft.com/office/powerpoint/2010/main" val="293972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Word-context co-occurrence vectors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is a breed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of small to medium-sized dog. A member of the Hound Group, it is similar in appearance to the Foxhound but smaller, with shorter leg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are intelligent, 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are popular as pets because of their size, even temper, and lack of inherited health problems.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BFBFBF"/>
                </a:solidFill>
              </a:rPr>
              <a:t>Dogs of similar size and purpose </a:t>
            </a:r>
            <a:r>
              <a:rPr lang="en-US" dirty="0" smtClean="0">
                <a:solidFill>
                  <a:srgbClr val="008000"/>
                </a:solidFill>
              </a:rPr>
              <a:t>to the modern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can be traced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FBFBF"/>
                </a:solidFill>
              </a:rPr>
              <a:t>in Ancient Greece[2] back to around the 5th century BC.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From medieval times,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was used as</a:t>
            </a:r>
            <a:r>
              <a:rPr lang="en-US" dirty="0" smtClean="0">
                <a:solidFill>
                  <a:srgbClr val="BFBFBF"/>
                </a:solidFill>
              </a:rPr>
              <a:t> a generic description for the smaller hounds, though these dogs differed considerably from the modern breed.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BFBFBF"/>
                </a:solidFill>
              </a:rPr>
              <a:t>In the </a:t>
            </a:r>
            <a:r>
              <a:rPr lang="en-US" dirty="0" smtClean="0">
                <a:solidFill>
                  <a:srgbClr val="008000"/>
                </a:solidFill>
              </a:rPr>
              <a:t>1840s, a standard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type was beginning</a:t>
            </a:r>
            <a:r>
              <a:rPr lang="en-US" dirty="0" smtClean="0">
                <a:solidFill>
                  <a:srgbClr val="BFBFBF"/>
                </a:solidFill>
              </a:rPr>
              <a:t> to develop: the distinction between the North Country Beagle and Southern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39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Word-context co-occurrence vectors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410" y="2552095"/>
            <a:ext cx="45399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is a breed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are intelligent, and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to the modern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can be traced</a:t>
            </a:r>
            <a:endParaRPr lang="en-US" dirty="0" smtClean="0">
              <a:solidFill>
                <a:srgbClr val="BFBFBF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From medieval times,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was used as</a:t>
            </a:r>
          </a:p>
          <a:p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1840s, a standard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type was beginning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717143" y="3556001"/>
            <a:ext cx="810381" cy="471714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35524" y="255209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2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2</a:t>
            </a:r>
          </a:p>
          <a:p>
            <a:r>
              <a:rPr lang="en-US" dirty="0" smtClean="0"/>
              <a:t>breed:		1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1</a:t>
            </a:r>
          </a:p>
          <a:p>
            <a:r>
              <a:rPr lang="en-US" dirty="0" smtClean="0"/>
              <a:t>and:			1</a:t>
            </a:r>
          </a:p>
          <a:p>
            <a:r>
              <a:rPr lang="en-US" dirty="0" smtClean="0"/>
              <a:t>to:			1</a:t>
            </a:r>
          </a:p>
          <a:p>
            <a:r>
              <a:rPr lang="en-US" dirty="0" smtClean="0"/>
              <a:t>modern: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76095" y="5975048"/>
            <a:ext cx="4689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Often do some preprocessing like lowercasing and removing stop words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3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7791" y="1607986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dog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beagle</a:t>
            </a:r>
            <a:r>
              <a:rPr lang="en-US" sz="4800" dirty="0" smtClean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791" y="260347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2800" i="1" dirty="0" err="1" smtClean="0">
                <a:solidFill>
                  <a:srgbClr val="0000FF"/>
                </a:solidFill>
              </a:rPr>
              <a:t>context_vector(dog</a:t>
            </a:r>
            <a:r>
              <a:rPr lang="en-US" sz="2800" i="1" dirty="0" smtClean="0">
                <a:solidFill>
                  <a:srgbClr val="0000FF"/>
                </a:solidFill>
              </a:rPr>
              <a:t>)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context_vector(beagle</a:t>
            </a:r>
            <a:r>
              <a:rPr lang="en-US" sz="2800" i="1" dirty="0" smtClean="0">
                <a:solidFill>
                  <a:srgbClr val="0000FF"/>
                </a:solidFill>
              </a:rPr>
              <a:t>)</a:t>
            </a:r>
            <a:r>
              <a:rPr lang="en-US" sz="4800" dirty="0" smtClean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1239" y="343447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2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2</a:t>
            </a:r>
          </a:p>
          <a:p>
            <a:r>
              <a:rPr lang="en-US" dirty="0" smtClean="0"/>
              <a:t>breed:		1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1</a:t>
            </a:r>
          </a:p>
          <a:p>
            <a:r>
              <a:rPr lang="en-US" dirty="0" smtClean="0"/>
              <a:t>and:			1</a:t>
            </a:r>
          </a:p>
          <a:p>
            <a:r>
              <a:rPr lang="en-US" dirty="0" smtClean="0"/>
              <a:t>to:			1</a:t>
            </a:r>
          </a:p>
          <a:p>
            <a:r>
              <a:rPr lang="en-US" dirty="0" smtClean="0"/>
              <a:t>modern: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2020" y="3434475"/>
            <a:ext cx="1959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5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4</a:t>
            </a:r>
          </a:p>
          <a:p>
            <a:r>
              <a:rPr lang="en-US" dirty="0" smtClean="0"/>
              <a:t>breeds:		2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5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5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448" y="2688591"/>
            <a:ext cx="3970564" cy="13340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9591" y="5103096"/>
            <a:ext cx="83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Ideas?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0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198" y="1647376"/>
            <a:ext cx="3970564" cy="1334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648" y="2316670"/>
            <a:ext cx="1854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beagle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56595" y="2265049"/>
            <a:ext cx="929670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5101566" y="3297568"/>
            <a:ext cx="545482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198" y="3912909"/>
            <a:ext cx="4434507" cy="267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5 out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333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60" y="2763861"/>
            <a:ext cx="4434507" cy="267465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721467" y="2975429"/>
            <a:ext cx="818152" cy="4475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21467" y="4530877"/>
            <a:ext cx="818152" cy="4523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33143" y="2515810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Concatenate the snippets for the top </a:t>
            </a:r>
            <a:r>
              <a:rPr lang="en-US" sz="2000" b="1" i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8783" y="4530877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Concatenate the web page text for the top </a:t>
            </a:r>
            <a:r>
              <a:rPr lang="en-US" sz="2000" b="1" i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5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feature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8874" y="1600200"/>
            <a:ext cx="8417174" cy="1860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TF- IDF </a:t>
            </a:r>
            <a:r>
              <a:rPr lang="en-US" sz="2400" dirty="0"/>
              <a:t>weighting takes into account the general importance of a feature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distributional similarity, we have the feature (</a:t>
            </a:r>
            <a:r>
              <a:rPr lang="en-US" sz="2400" i="1" dirty="0">
                <a:solidFill>
                  <a:srgbClr val="660066"/>
                </a:solidFill>
              </a:rPr>
              <a:t>f</a:t>
            </a:r>
            <a:r>
              <a:rPr lang="en-US" sz="2400" i="1" baseline="-25000" dirty="0">
                <a:solidFill>
                  <a:srgbClr val="660066"/>
                </a:solidFill>
              </a:rPr>
              <a:t>i</a:t>
            </a:r>
            <a:r>
              <a:rPr lang="en-US" sz="2400" i="1" dirty="0"/>
              <a:t>)</a:t>
            </a:r>
            <a:r>
              <a:rPr lang="en-US" sz="2400" dirty="0"/>
              <a:t>, but we also have the word itself (</a:t>
            </a:r>
            <a:r>
              <a:rPr lang="en-US" sz="2400" b="1" i="1" dirty="0">
                <a:solidFill>
                  <a:srgbClr val="008000"/>
                </a:solidFill>
              </a:rPr>
              <a:t>w</a:t>
            </a:r>
            <a:r>
              <a:rPr lang="en-US" sz="2400" dirty="0"/>
              <a:t>) that we can use for </a:t>
            </a:r>
            <a:r>
              <a:rPr lang="en-US" sz="2400" dirty="0" smtClean="0"/>
              <a:t>information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sim</a:t>
            </a:r>
            <a:r>
              <a:rPr lang="en-US" sz="4400" dirty="0" smtClean="0"/>
              <a:t>(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dog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i="1" dirty="0" smtClean="0"/>
              <a:t>,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beagle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dirty="0" smtClean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194" y="4147380"/>
            <a:ext cx="19594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the:	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a:	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breed: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intelligent: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and: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to: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modern: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…</a:t>
            </a:r>
            <a:endParaRPr lang="en-US" sz="1600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5975" y="4147380"/>
            <a:ext cx="19594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the:			5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a:			4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breeds: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intelligent:	5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…</a:t>
            </a:r>
            <a:endParaRPr lang="en-US" sz="1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8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feature weighting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sim</a:t>
            </a:r>
            <a:r>
              <a:rPr lang="en-US" sz="4400" dirty="0" smtClean="0"/>
              <a:t>(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dog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i="1" dirty="0" smtClean="0"/>
              <a:t>,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beagle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dirty="0" smtClean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194" y="4147380"/>
            <a:ext cx="19594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the:	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a:	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breed: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intelligent: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and: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to: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modern: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…</a:t>
            </a:r>
            <a:endParaRPr lang="en-US" sz="1600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5975" y="4147380"/>
            <a:ext cx="19594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the:			5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a:			4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breeds:		2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intelligent:	5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…</a:t>
            </a:r>
            <a:endParaRPr lang="en-US" sz="1600" dirty="0">
              <a:solidFill>
                <a:srgbClr val="66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1746" y="2135386"/>
            <a:ext cx="732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Feature weighting ideas given this additional information?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8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feature weighting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sim</a:t>
            </a:r>
            <a:r>
              <a:rPr lang="en-US" sz="4400" dirty="0" smtClean="0"/>
              <a:t>(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dog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i="1" dirty="0" smtClean="0"/>
              <a:t>,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</a:rPr>
              <a:t>context_vector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b="1" i="1" dirty="0" smtClean="0">
                <a:solidFill>
                  <a:srgbClr val="008000"/>
                </a:solidFill>
              </a:rPr>
              <a:t>beagle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r>
              <a:rPr lang="en-US" sz="4400" dirty="0" smtClean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530778" y="1588105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count </a:t>
            </a:r>
            <a:r>
              <a:rPr lang="en-US" sz="2400" i="1" dirty="0" smtClean="0">
                <a:solidFill>
                  <a:srgbClr val="008000"/>
                </a:solidFill>
              </a:rPr>
              <a:t>how likely </a:t>
            </a:r>
            <a:r>
              <a:rPr lang="en-US" sz="2400" dirty="0" smtClean="0"/>
              <a:t>feature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and word </a:t>
            </a:r>
            <a:r>
              <a:rPr lang="en-US" sz="2400" i="1" dirty="0" smtClean="0"/>
              <a:t>w</a:t>
            </a:r>
            <a:r>
              <a:rPr lang="en-US" sz="2400" dirty="0" smtClean="0"/>
              <a:t> are to occur together</a:t>
            </a:r>
          </a:p>
          <a:p>
            <a:pPr lvl="1"/>
            <a:r>
              <a:rPr lang="en-US" sz="2400" dirty="0" smtClean="0"/>
              <a:t>incorporates co-occurrence</a:t>
            </a:r>
          </a:p>
          <a:p>
            <a:pPr lvl="1"/>
            <a:r>
              <a:rPr lang="en-US" sz="2400" dirty="0" smtClean="0"/>
              <a:t>but also incorporates how often </a:t>
            </a:r>
            <a:r>
              <a:rPr lang="en-US" sz="2400" i="1" dirty="0" err="1" smtClean="0"/>
              <a:t>w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occur in other instances</a:t>
            </a:r>
          </a:p>
          <a:p>
            <a:pPr lvl="3">
              <a:buNone/>
            </a:pP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265265" y="4871066"/>
            <a:ext cx="2862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Does IDF capture this?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3338" y="5628490"/>
            <a:ext cx="6446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Not really.  IDF only accounts for </a:t>
            </a:r>
            <a:r>
              <a:rPr lang="en-US" sz="2400" i="1" dirty="0" smtClean="0">
                <a:solidFill>
                  <a:srgbClr val="0000FF"/>
                </a:solidFill>
              </a:rPr>
              <a:t>f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regardless of </a:t>
            </a:r>
            <a:r>
              <a:rPr lang="en-US" sz="2400" i="1" dirty="0" smtClean="0">
                <a:solidFill>
                  <a:srgbClr val="0000FF"/>
                </a:solidFill>
              </a:rPr>
              <a:t>w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7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bit more probability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3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190" y="4107896"/>
            <a:ext cx="7979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When will this be high and when will this be low?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6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17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bit more probability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149181"/>
              </p:ext>
            </p:extLst>
          </p:nvPr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6" name="Equation" r:id="rId4" imgW="2159000" imgH="419100" progId="Equation.3">
                  <p:embed/>
                </p:oleObj>
              </mc:Choice>
              <mc:Fallback>
                <p:oleObj name="Equation" r:id="rId4" imgW="2159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x and y are </a:t>
            </a:r>
            <a:r>
              <a:rPr lang="en-US" sz="2400" dirty="0" smtClean="0">
                <a:solidFill>
                  <a:srgbClr val="FF6600"/>
                </a:solidFill>
              </a:rPr>
              <a:t>independent</a:t>
            </a:r>
            <a:r>
              <a:rPr lang="en-US" sz="2400" dirty="0" smtClean="0">
                <a:solidFill>
                  <a:srgbClr val="0000FF"/>
                </a:solidFill>
              </a:rPr>
              <a:t> (i.e. one occurring doesn’t impact the other occurring) then: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37405"/>
              </p:ext>
            </p:extLst>
          </p:nvPr>
        </p:nvGraphicFramePr>
        <p:xfrm>
          <a:off x="3414713" y="4976813"/>
          <a:ext cx="11604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7" name="Equation" r:id="rId6" imgW="558800" imgH="203200" progId="Equation.3">
                  <p:embed/>
                </p:oleObj>
              </mc:Choice>
              <mc:Fallback>
                <p:oleObj name="Equation" r:id="rId6" imgW="558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976813"/>
                        <a:ext cx="1160462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66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17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bit more probability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600921"/>
              </p:ext>
            </p:extLst>
          </p:nvPr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3" name="Equation" r:id="rId4" imgW="2159000" imgH="419100" progId="Equation.3">
                  <p:embed/>
                </p:oleObj>
              </mc:Choice>
              <mc:Fallback>
                <p:oleObj name="Equation" r:id="rId4" imgW="2159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x and y are </a:t>
            </a:r>
            <a:r>
              <a:rPr lang="en-US" sz="2400" dirty="0" smtClean="0">
                <a:solidFill>
                  <a:srgbClr val="FF6600"/>
                </a:solidFill>
              </a:rPr>
              <a:t>independent</a:t>
            </a:r>
            <a:r>
              <a:rPr lang="en-US" sz="2400" dirty="0" smtClean="0">
                <a:solidFill>
                  <a:srgbClr val="0000FF"/>
                </a:solidFill>
              </a:rPr>
              <a:t> (i.e. one occurring doesn’t impact the other occurring) then: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8410" y="5966999"/>
            <a:ext cx="3852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this do to the sum?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639827"/>
              </p:ext>
            </p:extLst>
          </p:nvPr>
        </p:nvGraphicFramePr>
        <p:xfrm>
          <a:off x="2807873" y="4977268"/>
          <a:ext cx="23733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4" name="Equation" r:id="rId6" imgW="1143000" imgH="203200" progId="Equation.3">
                  <p:embed/>
                </p:oleObj>
              </mc:Choice>
              <mc:Fallback>
                <p:oleObj name="Equation" r:id="rId6" imgW="1143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73" y="4977268"/>
                        <a:ext cx="2373313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695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679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bit more probability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257309"/>
              </p:ext>
            </p:extLst>
          </p:nvPr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9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they are </a:t>
            </a:r>
            <a:r>
              <a:rPr lang="en-US" sz="2400" dirty="0" smtClean="0">
                <a:solidFill>
                  <a:srgbClr val="FF6600"/>
                </a:solidFill>
              </a:rPr>
              <a:t>dependent</a:t>
            </a:r>
            <a:r>
              <a:rPr lang="en-US" sz="2400" dirty="0" smtClean="0">
                <a:solidFill>
                  <a:srgbClr val="0000FF"/>
                </a:solidFill>
              </a:rPr>
              <a:t> then: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593838"/>
              </p:ext>
            </p:extLst>
          </p:nvPr>
        </p:nvGraphicFramePr>
        <p:xfrm>
          <a:off x="1651982" y="4242808"/>
          <a:ext cx="44561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0" name="Equation" r:id="rId5" imgW="2146300" imgH="203200" progId="Equation.3">
                  <p:embed/>
                </p:oleObj>
              </mc:Choice>
              <mc:Fallback>
                <p:oleObj name="Equation" r:id="rId5" imgW="2146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982" y="4242808"/>
                        <a:ext cx="4456113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186610"/>
              </p:ext>
            </p:extLst>
          </p:nvPr>
        </p:nvGraphicFramePr>
        <p:xfrm>
          <a:off x="1743075" y="5737847"/>
          <a:ext cx="4246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1" name="Equation" r:id="rId7" imgW="2044700" imgH="457200" progId="Equation.3">
                  <p:embed/>
                </p:oleObj>
              </mc:Choice>
              <mc:Fallback>
                <p:oleObj name="Equation" r:id="rId7" imgW="2044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5737847"/>
                        <a:ext cx="42465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>
            <a:off x="3472331" y="4846767"/>
            <a:ext cx="512693" cy="675751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8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447428"/>
              </p:ext>
            </p:extLst>
          </p:nvPr>
        </p:nvGraphicFramePr>
        <p:xfrm>
          <a:off x="2022726" y="1881405"/>
          <a:ext cx="4246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9" name="Equation" r:id="rId3" imgW="2044700" imgH="457200" progId="Equation.3">
                  <p:embed/>
                </p:oleObj>
              </mc:Choice>
              <mc:Fallback>
                <p:oleObj name="Equation" r:id="rId3" imgW="2044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726" y="1881405"/>
                        <a:ext cx="42465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84855" y="3122436"/>
            <a:ext cx="29920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this asking?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When is this high?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95375" y="4871819"/>
            <a:ext cx="62611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How </a:t>
            </a:r>
            <a:r>
              <a:rPr lang="en-US" sz="2800" dirty="0">
                <a:solidFill>
                  <a:srgbClr val="0000FF"/>
                </a:solidFill>
              </a:rPr>
              <a:t>much more likely are we to see y given x has a particular </a:t>
            </a:r>
            <a:r>
              <a:rPr lang="en-US" sz="2800" dirty="0" smtClean="0">
                <a:solidFill>
                  <a:srgbClr val="0000FF"/>
                </a:solidFill>
              </a:rPr>
              <a:t>value!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5138584" y="1712680"/>
            <a:ext cx="1258429" cy="1246644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9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Point-wise mutual information</a:t>
            </a:r>
            <a:endParaRPr lang="en-US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1394203" y="2648403"/>
          <a:ext cx="448468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48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203" y="2648403"/>
                        <a:ext cx="4484687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1463373" y="4622189"/>
          <a:ext cx="32702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49" name="Equation" r:id="rId5" imgW="1574800" imgH="393700" progId="Equation.3">
                  <p:embed/>
                </p:oleObj>
              </mc:Choice>
              <mc:Fallback>
                <p:oleObj name="Equation" r:id="rId5" imgW="1574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373" y="4622189"/>
                        <a:ext cx="327025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4476" y="1959431"/>
            <a:ext cx="382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Mutual information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476" y="3953829"/>
            <a:ext cx="5564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Point-wise mutual information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0952" y="2648403"/>
            <a:ext cx="229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How related are two variables (i.e. over all possible values/events)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0952" y="4344004"/>
            <a:ext cx="229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How related are two </a:t>
            </a:r>
            <a:r>
              <a:rPr lang="en-US" dirty="0" smtClean="0">
                <a:solidFill>
                  <a:srgbClr val="FF6600"/>
                </a:solidFill>
              </a:rPr>
              <a:t>particular events</a:t>
            </a:r>
            <a:r>
              <a:rPr lang="en-US" dirty="0" smtClean="0">
                <a:solidFill>
                  <a:srgbClr val="FF6600"/>
                </a:solidFill>
              </a:rPr>
              <a:t>/values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2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583" y="2711794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sim(w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w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 = </a:t>
            </a:r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03766" y="2694748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5125" y="2734094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9316" y="2514730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0742" y="2007810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 smtClean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  <a:endParaRPr lang="en-US" sz="4000" baseline="-25000" dirty="0">
              <a:solidFill>
                <a:srgbClr val="0000FF"/>
              </a:solidFill>
              <a:latin typeface="Tw Cen MT (Body)"/>
              <a:cs typeface="Tw Cen MT (Body)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3577" y="4826000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list: w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w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are synonyms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6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PMI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041" y="1600200"/>
            <a:ext cx="8762393" cy="1822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Mutual information is often used for feature selection in many problem areas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PMI weighting weights co-occurrences based on their correlation (i.e. high PMI)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3422952"/>
            <a:ext cx="3447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solidFill>
                  <a:srgbClr val="0000FF"/>
                </a:solidFill>
              </a:rPr>
              <a:t>context_vector(beagle</a:t>
            </a:r>
            <a:r>
              <a:rPr lang="en-US" sz="2800" i="1" dirty="0" smtClean="0">
                <a:solidFill>
                  <a:srgbClr val="0000FF"/>
                </a:solidFill>
              </a:rPr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1638" y="3946172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2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2</a:t>
            </a:r>
          </a:p>
          <a:p>
            <a:r>
              <a:rPr lang="en-US" dirty="0" smtClean="0"/>
              <a:t>breed:		1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1</a:t>
            </a:r>
          </a:p>
          <a:p>
            <a:r>
              <a:rPr lang="en-US" dirty="0" smtClean="0"/>
              <a:t>and:			1</a:t>
            </a:r>
          </a:p>
          <a:p>
            <a:r>
              <a:rPr lang="en-US" dirty="0" smtClean="0"/>
              <a:t>to:			1</a:t>
            </a:r>
          </a:p>
          <a:p>
            <a:r>
              <a:rPr lang="en-US" dirty="0" smtClean="0"/>
              <a:t>modern: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02857" y="3946172"/>
            <a:ext cx="1935238" cy="20249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4380" y="3613754"/>
          <a:ext cx="1669641" cy="52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4" name="Equation" r:id="rId3" imgW="1257300" imgH="393700" progId="Equation.3">
                  <p:embed/>
                </p:oleObj>
              </mc:Choice>
              <mc:Fallback>
                <p:oleObj name="Equation" r:id="rId3" imgW="1257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4380" y="3613754"/>
                        <a:ext cx="1669641" cy="5228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2902857" y="4763811"/>
            <a:ext cx="1935238" cy="20249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4851400" y="4498975"/>
          <a:ext cx="18732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5" name="Equation" r:id="rId5" imgW="1409700" imgH="393700" progId="Equation.3">
                  <p:embed/>
                </p:oleObj>
              </mc:Choice>
              <mc:Fallback>
                <p:oleObj name="Equation" r:id="rId5" imgW="1409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4498975"/>
                        <a:ext cx="18732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01136" y="3979608"/>
            <a:ext cx="186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 we calculate these?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43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categories of approaches (maybe more)</a:t>
            </a:r>
          </a:p>
          <a:p>
            <a:pPr lvl="1"/>
            <a:r>
              <a:rPr lang="en-US" dirty="0" smtClean="0"/>
              <a:t>Character-based</a:t>
            </a:r>
          </a:p>
          <a:p>
            <a:pPr lvl="2"/>
            <a:r>
              <a:rPr lang="en-US" dirty="0" smtClean="0"/>
              <a:t>turned vs. </a:t>
            </a:r>
            <a:r>
              <a:rPr lang="en-US" dirty="0" err="1" smtClean="0"/>
              <a:t>truned</a:t>
            </a:r>
            <a:endParaRPr lang="en-US" dirty="0" smtClean="0"/>
          </a:p>
          <a:p>
            <a:pPr lvl="2"/>
            <a:r>
              <a:rPr lang="en-US" dirty="0" smtClean="0"/>
              <a:t>cognates (night, </a:t>
            </a:r>
            <a:r>
              <a:rPr lang="en-US" dirty="0" err="1" smtClean="0"/>
              <a:t>nacht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, </a:t>
            </a:r>
            <a:r>
              <a:rPr lang="en-US" dirty="0" err="1" smtClean="0"/>
              <a:t>natt</a:t>
            </a:r>
            <a:r>
              <a:rPr lang="en-US" dirty="0" smtClean="0"/>
              <a:t>, </a:t>
            </a:r>
            <a:r>
              <a:rPr lang="en-US" dirty="0" err="1" smtClean="0"/>
              <a:t>nat</a:t>
            </a:r>
            <a:r>
              <a:rPr lang="en-US" dirty="0" smtClean="0"/>
              <a:t>, </a:t>
            </a:r>
            <a:r>
              <a:rPr lang="en-US" dirty="0" err="1" smtClean="0"/>
              <a:t>noc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Semantic web-based (e.g. 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9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1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4048" y="20858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 large, nocturnal, burrowing mammal, </a:t>
            </a:r>
            <a:r>
              <a:rPr lang="en-US" i="1" dirty="0" err="1" smtClean="0">
                <a:solidFill>
                  <a:srgbClr val="000090"/>
                </a:solidFill>
              </a:rPr>
              <a:t>Orycteropus</a:t>
            </a:r>
            <a:r>
              <a:rPr lang="en-US" i="1" dirty="0" smtClean="0">
                <a:solidFill>
                  <a:srgbClr val="000090"/>
                </a:solidFill>
              </a:rPr>
              <a:t> </a:t>
            </a:r>
            <a:r>
              <a:rPr lang="en-US" i="1" dirty="0" err="1" smtClean="0">
                <a:solidFill>
                  <a:srgbClr val="000090"/>
                </a:solidFill>
              </a:rPr>
              <a:t>afer</a:t>
            </a:r>
            <a:r>
              <a:rPr lang="en-US" i="1" dirty="0" smtClean="0">
                <a:solidFill>
                  <a:srgbClr val="000090"/>
                </a:solidFill>
              </a:rPr>
              <a:t>,  </a:t>
            </a:r>
            <a:r>
              <a:rPr lang="en-US" i="1" dirty="0" err="1" smtClean="0">
                <a:solidFill>
                  <a:srgbClr val="000090"/>
                </a:solidFill>
              </a:rPr>
              <a:t>ofcentral</a:t>
            </a:r>
            <a:r>
              <a:rPr lang="en-US" i="1" dirty="0" smtClean="0">
                <a:solidFill>
                  <a:srgbClr val="000090"/>
                </a:solidFill>
              </a:rPr>
              <a:t> and southern Africa, feeding on ants and termites </a:t>
            </a:r>
            <a:r>
              <a:rPr lang="en-US" i="1" dirty="0" err="1" smtClean="0">
                <a:solidFill>
                  <a:srgbClr val="000090"/>
                </a:solidFill>
              </a:rPr>
              <a:t>andhaving</a:t>
            </a:r>
            <a:r>
              <a:rPr lang="en-US" i="1" dirty="0" smtClean="0">
                <a:solidFill>
                  <a:srgbClr val="000090"/>
                </a:solidFill>
              </a:rPr>
              <a:t> a long, extensile tongue, strong claws, and long ears.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aardvark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Word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7169" y="1536096"/>
            <a:ext cx="288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Dictionary blurb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4048" y="36164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beagle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4048" y="509124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Any carnivore of the family </a:t>
            </a:r>
            <a:r>
              <a:rPr lang="en-US" dirty="0" err="1" smtClean="0">
                <a:solidFill>
                  <a:srgbClr val="000090"/>
                </a:solidFill>
              </a:rPr>
              <a:t>Canidae</a:t>
            </a:r>
            <a:r>
              <a:rPr lang="en-US" dirty="0" smtClean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 smtClean="0">
                <a:solidFill>
                  <a:srgbClr val="000090"/>
                </a:solidFill>
              </a:rPr>
              <a:t>chested</a:t>
            </a:r>
            <a:r>
              <a:rPr lang="en-US" dirty="0" smtClean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 smtClean="0">
                <a:solidFill>
                  <a:srgbClr val="000090"/>
                </a:solidFill>
              </a:rPr>
              <a:t>canid</a:t>
            </a:r>
            <a:r>
              <a:rPr lang="en-US" dirty="0" smtClean="0">
                <a:solidFill>
                  <a:srgbClr val="000090"/>
                </a:solidFill>
              </a:rPr>
              <a:t>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dog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274135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dog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beagle</a:t>
            </a:r>
            <a:r>
              <a:rPr lang="en-US" sz="4800" dirty="0" smtClean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4667" y="3721072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</a:t>
            </a:r>
            <a:r>
              <a:rPr lang="en-US" sz="4800" dirty="0" smtClean="0"/>
              <a:t>(                           ,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4356" y="37210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4356" y="49167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Any carnivore of the family </a:t>
            </a:r>
            <a:r>
              <a:rPr lang="en-US" dirty="0" err="1" smtClean="0">
                <a:solidFill>
                  <a:srgbClr val="000090"/>
                </a:solidFill>
              </a:rPr>
              <a:t>Canidae</a:t>
            </a:r>
            <a:r>
              <a:rPr lang="en-US" dirty="0" smtClean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 smtClean="0">
                <a:solidFill>
                  <a:srgbClr val="000090"/>
                </a:solidFill>
              </a:rPr>
              <a:t>chested</a:t>
            </a:r>
            <a:r>
              <a:rPr lang="en-US" dirty="0" smtClean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 smtClean="0">
                <a:solidFill>
                  <a:srgbClr val="000090"/>
                </a:solidFill>
              </a:rPr>
              <a:t>canid</a:t>
            </a:r>
            <a:r>
              <a:rPr lang="en-US" dirty="0" smtClean="0">
                <a:solidFill>
                  <a:srgbClr val="000090"/>
                </a:solidFill>
              </a:rPr>
              <a:t>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2168" y="5107872"/>
            <a:ext cx="460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30" y="1790094"/>
            <a:ext cx="67523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Utilize our text similarity measures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3087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57524" y="2400964"/>
            <a:ext cx="4342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about words that have multiple senses/parts of speech?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3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4286" y="2007810"/>
            <a:ext cx="4194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part of speech tagging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word sense disambiguation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most frequent sense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average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max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sum of similarity between all senses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0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1152</TotalTime>
  <Words>1362</Words>
  <Application>Microsoft Macintosh PowerPoint</Application>
  <PresentationFormat>On-screen Show (4:3)</PresentationFormat>
  <Paragraphs>250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Median</vt:lpstr>
      <vt:lpstr>Equation</vt:lpstr>
      <vt:lpstr>Distributional word Similarity</vt:lpstr>
      <vt:lpstr>Admin</vt:lpstr>
      <vt:lpstr>Word similarity</vt:lpstr>
      <vt:lpstr>Word similarity</vt:lpstr>
      <vt:lpstr>Word similarity</vt:lpstr>
      <vt:lpstr>Dictionary-based similarity</vt:lpstr>
      <vt:lpstr>Dictionary-based similarity</vt:lpstr>
      <vt:lpstr>Dictionary-based similarity</vt:lpstr>
      <vt:lpstr>Dictionary-based similarity</vt:lpstr>
      <vt:lpstr>Dictionary + WordNet</vt:lpstr>
      <vt:lpstr>Word similarity</vt:lpstr>
      <vt:lpstr>Corpus-based approaches</vt:lpstr>
      <vt:lpstr>Corpus-based</vt:lpstr>
      <vt:lpstr>Corpus-based: feature extraction</vt:lpstr>
      <vt:lpstr>Word-context co-occurrence vectors</vt:lpstr>
      <vt:lpstr>Word-context co-occurrence vectors</vt:lpstr>
      <vt:lpstr>Corpus-based similarity</vt:lpstr>
      <vt:lpstr>Web-based similarity</vt:lpstr>
      <vt:lpstr>Web-based similarity</vt:lpstr>
      <vt:lpstr>Web-based similarity</vt:lpstr>
      <vt:lpstr>Another feature weighting</vt:lpstr>
      <vt:lpstr>Another feature weighting</vt:lpstr>
      <vt:lpstr>Another feature weighting</vt:lpstr>
      <vt:lpstr>Mutual information</vt:lpstr>
      <vt:lpstr>Mutual information</vt:lpstr>
      <vt:lpstr>Mutual information</vt:lpstr>
      <vt:lpstr>Mutual information</vt:lpstr>
      <vt:lpstr>Mutual information</vt:lpstr>
      <vt:lpstr>Point-wise mutual information</vt:lpstr>
      <vt:lpstr>PMI weighting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157</cp:revision>
  <cp:lastPrinted>2014-10-16T23:13:11Z</cp:lastPrinted>
  <dcterms:created xsi:type="dcterms:W3CDTF">2011-03-21T22:01:10Z</dcterms:created>
  <dcterms:modified xsi:type="dcterms:W3CDTF">2014-10-16T23:13:15Z</dcterms:modified>
</cp:coreProperties>
</file>