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Microsoft_Equation9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2"/>
  </p:notesMasterIdLst>
  <p:sldIdLst>
    <p:sldId id="256" r:id="rId2"/>
    <p:sldId id="339" r:id="rId3"/>
    <p:sldId id="397" r:id="rId4"/>
    <p:sldId id="262" r:id="rId5"/>
    <p:sldId id="398" r:id="rId6"/>
    <p:sldId id="276" r:id="rId7"/>
    <p:sldId id="399" r:id="rId8"/>
    <p:sldId id="400" r:id="rId9"/>
    <p:sldId id="321" r:id="rId10"/>
    <p:sldId id="401" r:id="rId11"/>
    <p:sldId id="297" r:id="rId12"/>
    <p:sldId id="412" r:id="rId13"/>
    <p:sldId id="413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1" r:id="rId23"/>
    <p:sldId id="344" r:id="rId24"/>
    <p:sldId id="345" r:id="rId25"/>
    <p:sldId id="346" r:id="rId26"/>
    <p:sldId id="347" r:id="rId27"/>
    <p:sldId id="348" r:id="rId28"/>
    <p:sldId id="349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65" r:id="rId37"/>
    <p:sldId id="366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367" r:id="rId46"/>
    <p:sldId id="368" r:id="rId47"/>
    <p:sldId id="369" r:id="rId48"/>
    <p:sldId id="370" r:id="rId49"/>
    <p:sldId id="371" r:id="rId50"/>
    <p:sldId id="372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72" autoAdjust="0"/>
  </p:normalViewPr>
  <p:slideViewPr>
    <p:cSldViewPr snapToGrid="0" snapToObjects="1">
      <p:cViewPr varScale="1">
        <p:scale>
          <a:sx n="100" d="100"/>
          <a:sy n="100" d="100"/>
        </p:scale>
        <p:origin x="-10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hypernym</a:t>
            </a:r>
            <a:r>
              <a:rPr lang="en-US" dirty="0" smtClean="0"/>
              <a:t>: word whose meaning includes</a:t>
            </a:r>
            <a:r>
              <a:rPr lang="en-US" baseline="0" dirty="0" smtClean="0"/>
              <a:t> the meaning of another word</a:t>
            </a:r>
          </a:p>
          <a:p>
            <a:r>
              <a:rPr lang="en-US" baseline="0" dirty="0" smtClean="0"/>
              <a:t>hyponym: opposite (e.g. “is-a” relationship) a bike is-a vehicle (vehicle is a </a:t>
            </a:r>
            <a:r>
              <a:rPr lang="en-US" baseline="0" dirty="0" err="1" smtClean="0"/>
              <a:t>hypernym</a:t>
            </a:r>
            <a:r>
              <a:rPr lang="en-US" baseline="0" dirty="0" smtClean="0"/>
              <a:t> of bike)</a:t>
            </a:r>
          </a:p>
          <a:p>
            <a:r>
              <a:rPr lang="en-US" dirty="0" err="1" smtClean="0"/>
              <a:t>holonym</a:t>
            </a:r>
            <a:r>
              <a:rPr lang="en-US" dirty="0" smtClean="0"/>
              <a:t>/</a:t>
            </a:r>
            <a:r>
              <a:rPr lang="en-US" dirty="0" err="1" smtClean="0"/>
              <a:t>meronym</a:t>
            </a:r>
            <a:r>
              <a:rPr lang="en-US" dirty="0" smtClean="0"/>
              <a:t>:</a:t>
            </a:r>
            <a:r>
              <a:rPr lang="en-US" baseline="0" dirty="0" smtClean="0"/>
              <a:t> X is a </a:t>
            </a:r>
            <a:r>
              <a:rPr lang="en-US" baseline="0" dirty="0" err="1" smtClean="0"/>
              <a:t>holonym</a:t>
            </a:r>
            <a:r>
              <a:rPr lang="en-US" baseline="0" dirty="0" smtClean="0"/>
              <a:t> of Y if </a:t>
            </a:r>
            <a:r>
              <a:rPr lang="en-US" baseline="0" dirty="0" err="1" smtClean="0"/>
              <a:t>Ys</a:t>
            </a:r>
            <a:r>
              <a:rPr lang="en-US" baseline="0" dirty="0" smtClean="0"/>
              <a:t> are parts of </a:t>
            </a:r>
            <a:r>
              <a:rPr lang="en-US" baseline="0" dirty="0" err="1" smtClean="0"/>
              <a:t>Xs</a:t>
            </a:r>
            <a:r>
              <a:rPr lang="en-US" baseline="0" dirty="0" smtClean="0"/>
              <a:t> (bike is a </a:t>
            </a:r>
            <a:r>
              <a:rPr lang="en-US" baseline="0" dirty="0" err="1" smtClean="0"/>
              <a:t>holonym</a:t>
            </a:r>
            <a:r>
              <a:rPr lang="en-US" baseline="0" dirty="0" smtClean="0"/>
              <a:t> of tire)</a:t>
            </a:r>
          </a:p>
          <a:p>
            <a:r>
              <a:rPr lang="en-US" baseline="0" dirty="0" err="1" smtClean="0"/>
              <a:t>troponym</a:t>
            </a:r>
            <a:r>
              <a:rPr lang="en-US" baseline="0" dirty="0" smtClean="0"/>
              <a:t>: (verbs) verb Y is a </a:t>
            </a:r>
            <a:r>
              <a:rPr lang="en-US" baseline="0" dirty="0" err="1" smtClean="0"/>
              <a:t>troponym</a:t>
            </a:r>
            <a:r>
              <a:rPr lang="en-US" baseline="0" dirty="0" smtClean="0"/>
              <a:t> of verb X if the activity Y is doing X in some manner (saunter is a </a:t>
            </a:r>
            <a:r>
              <a:rPr lang="en-US" baseline="0" dirty="0" err="1" smtClean="0"/>
              <a:t>troponym</a:t>
            </a:r>
            <a:r>
              <a:rPr lang="en-US" baseline="0" dirty="0" smtClean="0"/>
              <a:t> of walk)</a:t>
            </a:r>
          </a:p>
          <a:p>
            <a:r>
              <a:rPr lang="en-US" baseline="0" dirty="0" smtClean="0"/>
              <a:t>entailment: (verbs) </a:t>
            </a:r>
            <a:r>
              <a:rPr lang="en-US" baseline="0" dirty="0" err="1" smtClean="0"/>
              <a:t>verby</a:t>
            </a:r>
            <a:r>
              <a:rPr lang="en-US" baseline="0" dirty="0" smtClean="0"/>
              <a:t> Y is entailed by X if by doing X you must be doing Y (sleep is entailed by snore)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7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45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46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47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48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6.emf"/><Relationship Id="rId5" Type="http://schemas.openxmlformats.org/officeDocument/2006/relationships/oleObject" Target="../embeddings/Microsoft_Equation3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8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9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ordnet.princeton.edu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7" Type="http://schemas.openxmlformats.org/officeDocument/2006/relationships/oleObject" Target="../embeddings/Microsoft_Equation1.bin"/><Relationship Id="rId8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CS159 </a:t>
            </a:r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+ weights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623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We can incorporate the weights into the distances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Think of it as either (</a:t>
            </a:r>
            <a:r>
              <a:rPr lang="en-US" i="1" dirty="0" smtClean="0"/>
              <a:t>both work out the same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preprocessing the vectors by multiplying each dimension by the weight</a:t>
            </a:r>
          </a:p>
          <a:p>
            <a:pPr lvl="1"/>
            <a:r>
              <a:rPr lang="en-US" dirty="0" smtClean="0"/>
              <a:t>incorporating it directly into the similarity measure</a:t>
            </a:r>
          </a:p>
        </p:txBody>
      </p:sp>
      <p:graphicFrame>
        <p:nvGraphicFramePr>
          <p:cNvPr id="129026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539470"/>
              </p:ext>
            </p:extLst>
          </p:nvPr>
        </p:nvGraphicFramePr>
        <p:xfrm>
          <a:off x="3586194" y="5582920"/>
          <a:ext cx="3227388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1" name="Equation" r:id="rId3" imgW="1790700" imgH="660400" progId="Equation.3">
                  <p:embed/>
                </p:oleObj>
              </mc:Choice>
              <mc:Fallback>
                <p:oleObj name="Equation" r:id="rId3" imgW="17907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194" y="5582920"/>
                        <a:ext cx="3227388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670349"/>
              </p:ext>
            </p:extLst>
          </p:nvPr>
        </p:nvGraphicFramePr>
        <p:xfrm>
          <a:off x="988568" y="4272280"/>
          <a:ext cx="55165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2" name="Equation" r:id="rId5" imgW="3060700" imgH="660400" progId="Equation.3">
                  <p:embed/>
                </p:oleObj>
              </mc:Choice>
              <mc:Fallback>
                <p:oleObj name="Equation" r:id="rId5" imgW="30607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568" y="4272280"/>
                        <a:ext cx="5516562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06640" y="5933440"/>
            <a:ext cx="1423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with weights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77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Document vs. overall frequency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34919" y="1676400"/>
            <a:ext cx="8624178" cy="158948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/>
              <a:t>The</a:t>
            </a:r>
            <a:r>
              <a:rPr lang="en-US" sz="2800" dirty="0" smtClean="0"/>
              <a:t> overall </a:t>
            </a:r>
            <a:r>
              <a:rPr lang="en-US" sz="2800" dirty="0"/>
              <a:t>frequency </a:t>
            </a:r>
            <a:r>
              <a:rPr lang="en-US" sz="2800" dirty="0" smtClean="0"/>
              <a:t>of a word is </a:t>
            </a:r>
            <a:r>
              <a:rPr lang="en-US" sz="2800" dirty="0"/>
              <a:t>the number of </a:t>
            </a:r>
            <a:r>
              <a:rPr lang="en-US" sz="2800" dirty="0" smtClean="0"/>
              <a:t>occurrences in a dataset, </a:t>
            </a:r>
            <a:r>
              <a:rPr lang="en-US" sz="2800" dirty="0"/>
              <a:t>counting multiple </a:t>
            </a:r>
            <a:r>
              <a:rPr lang="en-US" sz="2800" dirty="0" smtClean="0"/>
              <a:t>occurrences</a:t>
            </a:r>
          </a:p>
          <a:p>
            <a:pPr marL="0" indent="0" eaLnBrk="1" hangingPunct="1">
              <a:buNone/>
            </a:pPr>
            <a:r>
              <a:rPr lang="en-US" sz="2800" dirty="0"/>
              <a:t>Example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490913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30290" y="5998111"/>
            <a:ext cx="8934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word is a </a:t>
            </a:r>
            <a:r>
              <a:rPr lang="en-US" sz="2400" dirty="0" smtClean="0">
                <a:solidFill>
                  <a:srgbClr val="FF0000"/>
                </a:solidFill>
              </a:rPr>
              <a:t>more informative </a:t>
            </a:r>
            <a:r>
              <a:rPr lang="en-US" sz="2400" dirty="0">
                <a:solidFill>
                  <a:srgbClr val="FF0000"/>
                </a:solidFill>
              </a:rPr>
              <a:t>(and should get a higher weight)?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911684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1922" name="Content Placeholder 3"/>
          <p:cNvGraphicFramePr>
            <a:graphicFrameLocks noChangeAspect="1"/>
          </p:cNvGraphicFramePr>
          <p:nvPr/>
        </p:nvGraphicFramePr>
        <p:xfrm>
          <a:off x="1719263" y="5532438"/>
          <a:ext cx="5402262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3" name="Equation" r:id="rId3" imgW="2997200" imgH="635000" progId="Equation.3">
                  <p:embed/>
                </p:oleObj>
              </mc:Choice>
              <mc:Fallback>
                <p:oleObj name="Equation" r:id="rId3" imgW="2997200" imgH="63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5532438"/>
                        <a:ext cx="5402262" cy="1144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5320632" y="5668212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33968" y="5700300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47315" y="6227015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79477" y="6232361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2648" y="4241974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Document frequency is often related to word importance, but we want an actual weight.</a:t>
            </a:r>
            <a:r>
              <a:rPr lang="en-US" sz="2400" dirty="0" smtClean="0">
                <a:solidFill>
                  <a:srgbClr val="FF0000"/>
                </a:solidFill>
              </a:rPr>
              <a:t>  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53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document frequency to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703052"/>
            <a:ext cx="8153400" cy="28049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weight and document frequency are </a:t>
            </a:r>
            <a:r>
              <a:rPr lang="en-US" sz="2400" b="1" dirty="0" smtClean="0"/>
              <a:t>inversely</a:t>
            </a:r>
            <a:r>
              <a:rPr lang="en-US" sz="2400" dirty="0" smtClean="0"/>
              <a:t> related</a:t>
            </a:r>
          </a:p>
          <a:p>
            <a:pPr lvl="1"/>
            <a:r>
              <a:rPr lang="en-US" sz="2000" dirty="0" smtClean="0"/>
              <a:t>higher document frequency should have lower weight and vice versa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document frequency is unbounded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document frequency will change depending on the size of the data set (i.e. the number of documents)</a:t>
            </a:r>
          </a:p>
          <a:p>
            <a:pPr lvl="1"/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706963"/>
          <a:ext cx="7086600" cy="156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63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74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Inverse document frequency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3235158"/>
            <a:ext cx="8153400" cy="28608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6600"/>
                </a:solidFill>
              </a:rPr>
              <a:t>IDF</a:t>
            </a:r>
            <a:r>
              <a:rPr lang="en-US" dirty="0" smtClean="0"/>
              <a:t> is inversely correlated with DF</a:t>
            </a:r>
          </a:p>
          <a:p>
            <a:pPr lvl="1"/>
            <a:r>
              <a:rPr lang="en-US" dirty="0" smtClean="0"/>
              <a:t>higher DF results in lower IDF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6600"/>
                </a:solidFill>
              </a:rPr>
              <a:t>N</a:t>
            </a:r>
            <a:r>
              <a:rPr lang="en-US" dirty="0" smtClean="0"/>
              <a:t> incorporates a dataset dependent normalizer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6600"/>
                </a:solidFill>
              </a:rPr>
              <a:t>log</a:t>
            </a:r>
            <a:r>
              <a:rPr lang="en-US" dirty="0" smtClean="0"/>
              <a:t> dampens the overall weight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936122" y="1739356"/>
          <a:ext cx="2798763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6" name="Equation" r:id="rId3" imgW="1003300" imgH="393700" progId="Equation.3">
                  <p:embed/>
                </p:oleObj>
              </mc:Choice>
              <mc:Fallback>
                <p:oleObj name="Equation" r:id="rId3" imgW="1003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122" y="1739356"/>
                        <a:ext cx="2798763" cy="110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24470" y="2312742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document frequency of </a:t>
            </a:r>
            <a:r>
              <a:rPr lang="en-US" sz="2000" dirty="0" err="1" smtClean="0">
                <a:solidFill>
                  <a:srgbClr val="0000FF"/>
                </a:solidFill>
              </a:rPr>
              <a:t>w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6454" y="1739356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of documents in dataset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>
            <a:off x="4734886" y="1938421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4734886" y="2580107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17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IDF </a:t>
            </a:r>
            <a:r>
              <a:rPr lang="en-US" dirty="0"/>
              <a:t>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359682"/>
              </p:ext>
            </p:extLst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word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612648" y="5227320"/>
            <a:ext cx="5296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the IDFs assuming log base 10?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091308"/>
              </p:ext>
            </p:extLst>
          </p:nvPr>
        </p:nvGraphicFramePr>
        <p:xfrm>
          <a:off x="6792913" y="5743575"/>
          <a:ext cx="2087562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6" name="Equation" r:id="rId3" imgW="1003300" imgH="431800" progId="Equation.3">
                  <p:embed/>
                </p:oleObj>
              </mc:Choice>
              <mc:Fallback>
                <p:oleObj name="Equation" r:id="rId3" imgW="1003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5743575"/>
                        <a:ext cx="2087562" cy="9001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128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IDF </a:t>
            </a:r>
            <a:r>
              <a:rPr lang="en-US" dirty="0"/>
              <a:t>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137277"/>
              </p:ext>
            </p:extLst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word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604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There is one </a:t>
            </a:r>
            <a:r>
              <a:rPr lang="en-US" sz="2400" dirty="0" err="1">
                <a:solidFill>
                  <a:srgbClr val="008000"/>
                </a:solidFill>
              </a:rPr>
              <a:t>idf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value/weight </a:t>
            </a:r>
            <a:r>
              <a:rPr lang="en-US" sz="2400" dirty="0">
                <a:solidFill>
                  <a:srgbClr val="008000"/>
                </a:solidFill>
              </a:rPr>
              <a:t>for each</a:t>
            </a:r>
            <a:r>
              <a:rPr lang="en-US" sz="2400" dirty="0" smtClean="0">
                <a:solidFill>
                  <a:srgbClr val="008000"/>
                </a:solidFill>
              </a:rPr>
              <a:t> word</a:t>
            </a:r>
            <a:endParaRPr lang="en-US" sz="2400" dirty="0">
              <a:solidFill>
                <a:srgbClr val="008000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404883"/>
              </p:ext>
            </p:extLst>
          </p:nvPr>
        </p:nvGraphicFramePr>
        <p:xfrm>
          <a:off x="6792913" y="5743575"/>
          <a:ext cx="2087562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0" name="Equation" r:id="rId3" imgW="1003300" imgH="431800" progId="Equation.3">
                  <p:embed/>
                </p:oleObj>
              </mc:Choice>
              <mc:Fallback>
                <p:oleObj name="Equation" r:id="rId3" imgW="1003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5743575"/>
                        <a:ext cx="2087562" cy="9001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781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IDF </a:t>
            </a:r>
            <a:r>
              <a:rPr lang="en-US" dirty="0"/>
              <a:t>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54291"/>
              </p:ext>
            </p:extLst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word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152400" y="5331767"/>
            <a:ext cx="70146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if we didn’t use the log to dampen the weighting?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404883"/>
              </p:ext>
            </p:extLst>
          </p:nvPr>
        </p:nvGraphicFramePr>
        <p:xfrm>
          <a:off x="6792913" y="5743575"/>
          <a:ext cx="2087562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4" name="Equation" r:id="rId3" imgW="1003300" imgH="431800" progId="Equation.3">
                  <p:embed/>
                </p:oleObj>
              </mc:Choice>
              <mc:Fallback>
                <p:oleObj name="Equation" r:id="rId3" imgW="1003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5743575"/>
                        <a:ext cx="2087562" cy="9001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1519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IDF 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212767"/>
              </p:ext>
            </p:extLst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word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2009140" y="5481320"/>
            <a:ext cx="4101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Tends to overweight rare words!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332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TF-IDF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622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One of the most common weighting schemes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TF</a:t>
            </a:r>
            <a:r>
              <a:rPr lang="en-US" dirty="0" smtClean="0"/>
              <a:t> = term frequency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IDF</a:t>
            </a:r>
            <a:r>
              <a:rPr lang="en-US" dirty="0" smtClean="0"/>
              <a:t> = inverse document frequency</a:t>
            </a:r>
            <a:endParaRPr lang="en-US" dirty="0"/>
          </a:p>
        </p:txBody>
      </p:sp>
      <p:graphicFrame>
        <p:nvGraphicFramePr>
          <p:cNvPr id="131074" name="Object 2"/>
          <p:cNvGraphicFramePr>
            <a:graphicFrameLocks noChangeAspect="1"/>
          </p:cNvGraphicFramePr>
          <p:nvPr/>
        </p:nvGraphicFramePr>
        <p:xfrm>
          <a:off x="2351505" y="3462421"/>
          <a:ext cx="34131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0" name="Equation" r:id="rId3" imgW="1130300" imgH="203200" progId="Equation.3">
                  <p:embed/>
                </p:oleObj>
              </mc:Choice>
              <mc:Fallback>
                <p:oleObj name="Equation" r:id="rId3" imgW="1130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05" y="3462421"/>
                        <a:ext cx="34131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3053" y="5377978"/>
            <a:ext cx="6831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We can then use this with any of our similarity measures!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 rot="16200000">
            <a:off x="4729533" y="3427781"/>
            <a:ext cx="387684" cy="1682514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08327" y="4462880"/>
            <a:ext cx="312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IDF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(</a:t>
            </a:r>
            <a:r>
              <a:rPr lang="en-US" dirty="0">
                <a:solidFill>
                  <a:srgbClr val="3366FF"/>
                </a:solidFill>
              </a:rPr>
              <a:t>word importance weight </a:t>
            </a:r>
            <a:r>
              <a:rPr lang="en-US" dirty="0" smtClean="0">
                <a:solidFill>
                  <a:srgbClr val="3366FF"/>
                </a:solidFill>
              </a:rPr>
              <a:t>)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3322366" y="4002960"/>
            <a:ext cx="387684" cy="532154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11281" y="4502107"/>
            <a:ext cx="59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TF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21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4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Quiz #2 Thursday</a:t>
            </a:r>
          </a:p>
          <a:p>
            <a:pPr lvl="1"/>
            <a:r>
              <a:rPr lang="en-US" dirty="0" smtClean="0"/>
              <a:t>Same </a:t>
            </a:r>
            <a:r>
              <a:rPr lang="en-US" dirty="0"/>
              <a:t>rules as quiz #1</a:t>
            </a:r>
          </a:p>
          <a:p>
            <a:pPr lvl="2"/>
            <a:r>
              <a:rPr lang="en-US" dirty="0"/>
              <a:t>First 30 minutes of class</a:t>
            </a:r>
          </a:p>
          <a:p>
            <a:pPr lvl="2"/>
            <a:r>
              <a:rPr lang="en-US" dirty="0"/>
              <a:t>Open book and </a:t>
            </a:r>
            <a:r>
              <a:rPr lang="en-US" dirty="0" smtClean="0"/>
              <a:t>notes</a:t>
            </a:r>
            <a:endParaRPr lang="en-US" dirty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Assignment 5 out on Thursday</a:t>
            </a:r>
          </a:p>
        </p:txBody>
      </p:sp>
    </p:spTree>
    <p:extLst>
      <p:ext uri="{BB962C8B-B14F-4D97-AF65-F5344CB8AC3E}">
        <p14:creationId xmlns:p14="http://schemas.microsoft.com/office/powerpoint/2010/main" val="1717333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Stoplists</a:t>
            </a:r>
            <a:r>
              <a:rPr lang="en-US" dirty="0" smtClean="0"/>
              <a:t>: extreme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Some words like ‘a’ and ‘the’ will occur in almost every document</a:t>
            </a:r>
          </a:p>
          <a:p>
            <a:pPr lvl="1"/>
            <a:r>
              <a:rPr lang="en-US" sz="2400" dirty="0" smtClean="0"/>
              <a:t>IDF will be 0 for any word that occurs in all documents</a:t>
            </a:r>
          </a:p>
          <a:p>
            <a:pPr lvl="1"/>
            <a:r>
              <a:rPr lang="en-US" sz="2400" dirty="0" smtClean="0"/>
              <a:t>For words that occur in almost all of the documents, they will be nearly 0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b="1" i="1" dirty="0" err="1" smtClean="0"/>
              <a:t>stoplist</a:t>
            </a:r>
            <a:r>
              <a:rPr lang="en-US" sz="2800" dirty="0" smtClean="0"/>
              <a:t> is a list of words that should </a:t>
            </a:r>
            <a:r>
              <a:rPr lang="en-US" sz="2800" b="1" dirty="0" smtClean="0"/>
              <a:t>not</a:t>
            </a:r>
            <a:r>
              <a:rPr lang="en-US" sz="2800" dirty="0" smtClean="0"/>
              <a:t> be considered (in this case, similarity calculations)</a:t>
            </a:r>
          </a:p>
          <a:p>
            <a:pPr lvl="1"/>
            <a:r>
              <a:rPr lang="en-US" sz="2500" dirty="0" smtClean="0"/>
              <a:t>Sometimes this is the </a:t>
            </a:r>
            <a:r>
              <a:rPr lang="en-US" sz="2500" i="1" dirty="0" err="1" smtClean="0"/>
              <a:t>n</a:t>
            </a:r>
            <a:r>
              <a:rPr lang="en-US" sz="2500" dirty="0" smtClean="0"/>
              <a:t> most frequent words</a:t>
            </a:r>
          </a:p>
          <a:p>
            <a:pPr lvl="1"/>
            <a:r>
              <a:rPr lang="en-US" sz="2500" dirty="0" smtClean="0"/>
              <a:t>Often, it’s a list of a few hundred words manually created</a:t>
            </a:r>
          </a:p>
        </p:txBody>
      </p:sp>
    </p:spTree>
    <p:extLst>
      <p:ext uri="{BB962C8B-B14F-4D97-AF65-F5344CB8AC3E}">
        <p14:creationId xmlns:p14="http://schemas.microsoft.com/office/powerpoint/2010/main" val="587287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5809" y="1752093"/>
            <a:ext cx="1100666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I</a:t>
            </a:r>
          </a:p>
          <a:p>
            <a:r>
              <a:rPr lang="en-US" sz="1200" dirty="0" smtClean="0"/>
              <a:t>a</a:t>
            </a:r>
          </a:p>
          <a:p>
            <a:r>
              <a:rPr lang="en-US" sz="1200" dirty="0" smtClean="0"/>
              <a:t>aboard</a:t>
            </a:r>
          </a:p>
          <a:p>
            <a:r>
              <a:rPr lang="en-US" sz="1200" dirty="0" smtClean="0"/>
              <a:t>about</a:t>
            </a:r>
          </a:p>
          <a:p>
            <a:r>
              <a:rPr lang="en-US" sz="1200" dirty="0" smtClean="0"/>
              <a:t>above</a:t>
            </a:r>
          </a:p>
          <a:p>
            <a:r>
              <a:rPr lang="en-US" sz="1200" dirty="0" smtClean="0"/>
              <a:t>across</a:t>
            </a:r>
          </a:p>
          <a:p>
            <a:r>
              <a:rPr lang="en-US" sz="1200" dirty="0" smtClean="0"/>
              <a:t>after</a:t>
            </a:r>
          </a:p>
          <a:p>
            <a:r>
              <a:rPr lang="en-US" sz="1200" dirty="0" smtClean="0"/>
              <a:t>afterwards</a:t>
            </a:r>
          </a:p>
          <a:p>
            <a:r>
              <a:rPr lang="en-US" sz="1200" dirty="0" smtClean="0"/>
              <a:t>against</a:t>
            </a:r>
          </a:p>
          <a:p>
            <a:r>
              <a:rPr lang="en-US" sz="1200" dirty="0" err="1" smtClean="0"/>
              <a:t>agin</a:t>
            </a:r>
            <a:endParaRPr lang="en-US" sz="1200" dirty="0" smtClean="0"/>
          </a:p>
          <a:p>
            <a:r>
              <a:rPr lang="en-US" sz="1200" dirty="0" smtClean="0"/>
              <a:t>ago</a:t>
            </a:r>
          </a:p>
          <a:p>
            <a:r>
              <a:rPr lang="en-US" sz="1200" dirty="0" smtClean="0"/>
              <a:t>agreed-upon</a:t>
            </a:r>
          </a:p>
          <a:p>
            <a:r>
              <a:rPr lang="en-US" sz="1200" dirty="0" smtClean="0"/>
              <a:t>ah</a:t>
            </a:r>
          </a:p>
          <a:p>
            <a:r>
              <a:rPr lang="en-US" sz="1200" dirty="0" smtClean="0"/>
              <a:t>alas</a:t>
            </a:r>
          </a:p>
          <a:p>
            <a:r>
              <a:rPr lang="en-US" sz="1200" dirty="0" smtClean="0"/>
              <a:t>albeit</a:t>
            </a:r>
          </a:p>
          <a:p>
            <a:r>
              <a:rPr lang="en-US" sz="1200" dirty="0" smtClean="0"/>
              <a:t>all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6475" y="1752093"/>
            <a:ext cx="858761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all-over</a:t>
            </a:r>
          </a:p>
          <a:p>
            <a:r>
              <a:rPr lang="en-US" sz="1200" dirty="0" smtClean="0"/>
              <a:t>almost</a:t>
            </a:r>
          </a:p>
          <a:p>
            <a:r>
              <a:rPr lang="en-US" sz="1200" dirty="0" smtClean="0"/>
              <a:t>along</a:t>
            </a:r>
          </a:p>
          <a:p>
            <a:r>
              <a:rPr lang="en-US" sz="1200" dirty="0" smtClean="0"/>
              <a:t>alongside</a:t>
            </a:r>
          </a:p>
          <a:p>
            <a:r>
              <a:rPr lang="en-US" sz="1200" dirty="0" err="1" smtClean="0"/>
              <a:t>altho</a:t>
            </a:r>
            <a:endParaRPr lang="en-US" sz="1200" dirty="0" smtClean="0"/>
          </a:p>
          <a:p>
            <a:r>
              <a:rPr lang="en-US" sz="1200" dirty="0" smtClean="0"/>
              <a:t>although</a:t>
            </a:r>
          </a:p>
          <a:p>
            <a:r>
              <a:rPr lang="en-US" sz="1200" dirty="0" smtClean="0"/>
              <a:t>amid</a:t>
            </a:r>
          </a:p>
          <a:p>
            <a:r>
              <a:rPr lang="en-US" sz="1200" dirty="0" smtClean="0"/>
              <a:t>amidst</a:t>
            </a:r>
          </a:p>
          <a:p>
            <a:r>
              <a:rPr lang="en-US" sz="1200" dirty="0" smtClean="0"/>
              <a:t>among</a:t>
            </a:r>
          </a:p>
          <a:p>
            <a:r>
              <a:rPr lang="en-US" sz="1200" dirty="0" smtClean="0"/>
              <a:t>amongst</a:t>
            </a:r>
          </a:p>
          <a:p>
            <a:r>
              <a:rPr lang="en-US" sz="1200" dirty="0" smtClean="0"/>
              <a:t>an</a:t>
            </a:r>
          </a:p>
          <a:p>
            <a:r>
              <a:rPr lang="en-US" sz="1200" dirty="0" smtClean="0"/>
              <a:t>and</a:t>
            </a:r>
          </a:p>
          <a:p>
            <a:r>
              <a:rPr lang="en-US" sz="1200" dirty="0" smtClean="0"/>
              <a:t>another</a:t>
            </a:r>
          </a:p>
          <a:p>
            <a:r>
              <a:rPr lang="en-US" sz="1200" dirty="0" smtClean="0"/>
              <a:t>any</a:t>
            </a:r>
          </a:p>
          <a:p>
            <a:r>
              <a:rPr lang="en-US" sz="1200" dirty="0" smtClean="0"/>
              <a:t>anyone</a:t>
            </a:r>
          </a:p>
          <a:p>
            <a:r>
              <a:rPr lang="en-US" sz="1200" dirty="0" smtClean="0"/>
              <a:t>anything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2950" y="1752093"/>
            <a:ext cx="931334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around</a:t>
            </a:r>
          </a:p>
          <a:p>
            <a:r>
              <a:rPr lang="en-US" sz="1200" dirty="0" smtClean="0"/>
              <a:t>as</a:t>
            </a:r>
          </a:p>
          <a:p>
            <a:r>
              <a:rPr lang="en-US" sz="1200" dirty="0" smtClean="0"/>
              <a:t>aside</a:t>
            </a:r>
          </a:p>
          <a:p>
            <a:r>
              <a:rPr lang="en-US" sz="1200" dirty="0" smtClean="0"/>
              <a:t>astride</a:t>
            </a:r>
          </a:p>
          <a:p>
            <a:r>
              <a:rPr lang="en-US" sz="1200" dirty="0" smtClean="0"/>
              <a:t>at</a:t>
            </a:r>
          </a:p>
          <a:p>
            <a:r>
              <a:rPr lang="en-US" sz="1200" dirty="0" smtClean="0"/>
              <a:t>atop</a:t>
            </a:r>
          </a:p>
          <a:p>
            <a:r>
              <a:rPr lang="en-US" sz="1200" dirty="0" smtClean="0"/>
              <a:t>avec</a:t>
            </a:r>
          </a:p>
          <a:p>
            <a:r>
              <a:rPr lang="en-US" sz="1200" dirty="0" smtClean="0"/>
              <a:t>away</a:t>
            </a:r>
          </a:p>
          <a:p>
            <a:r>
              <a:rPr lang="en-US" sz="1200" dirty="0" smtClean="0"/>
              <a:t>back</a:t>
            </a:r>
          </a:p>
          <a:p>
            <a:r>
              <a:rPr lang="en-US" sz="1200" dirty="0" smtClean="0"/>
              <a:t>be</a:t>
            </a:r>
          </a:p>
          <a:p>
            <a:r>
              <a:rPr lang="en-US" sz="1200" dirty="0" smtClean="0"/>
              <a:t>because</a:t>
            </a:r>
          </a:p>
          <a:p>
            <a:r>
              <a:rPr lang="en-US" sz="1200" dirty="0" smtClean="0"/>
              <a:t>before</a:t>
            </a:r>
          </a:p>
          <a:p>
            <a:r>
              <a:rPr lang="en-US" sz="1200" dirty="0" smtClean="0"/>
              <a:t>beforehand</a:t>
            </a:r>
          </a:p>
          <a:p>
            <a:r>
              <a:rPr lang="en-US" sz="1200" dirty="0" smtClean="0"/>
              <a:t>behind</a:t>
            </a:r>
          </a:p>
          <a:p>
            <a:r>
              <a:rPr lang="en-US" sz="1200" dirty="0" err="1" smtClean="0"/>
              <a:t>behynde</a:t>
            </a:r>
            <a:endParaRPr lang="en-US" sz="1200" dirty="0" smtClean="0"/>
          </a:p>
          <a:p>
            <a:r>
              <a:rPr lang="en-US" sz="1200" dirty="0" smtClean="0"/>
              <a:t>below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7807" y="1752093"/>
            <a:ext cx="798287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beneath</a:t>
            </a:r>
          </a:p>
          <a:p>
            <a:r>
              <a:rPr lang="en-US" sz="1200" dirty="0" smtClean="0"/>
              <a:t>beside</a:t>
            </a:r>
          </a:p>
          <a:p>
            <a:r>
              <a:rPr lang="en-US" sz="1200" dirty="0" smtClean="0"/>
              <a:t>besides</a:t>
            </a:r>
          </a:p>
          <a:p>
            <a:r>
              <a:rPr lang="en-US" sz="1200" dirty="0" smtClean="0"/>
              <a:t>between</a:t>
            </a:r>
          </a:p>
          <a:p>
            <a:r>
              <a:rPr lang="en-US" sz="1200" dirty="0" err="1" smtClean="0"/>
              <a:t>bewteen</a:t>
            </a:r>
            <a:endParaRPr lang="en-US" sz="1200" dirty="0" smtClean="0"/>
          </a:p>
          <a:p>
            <a:r>
              <a:rPr lang="en-US" sz="1200" dirty="0" smtClean="0"/>
              <a:t>beyond</a:t>
            </a:r>
          </a:p>
          <a:p>
            <a:r>
              <a:rPr lang="en-US" sz="1200" dirty="0" smtClean="0"/>
              <a:t>bi</a:t>
            </a:r>
          </a:p>
          <a:p>
            <a:r>
              <a:rPr lang="en-US" sz="1200" dirty="0" smtClean="0"/>
              <a:t>both</a:t>
            </a:r>
          </a:p>
          <a:p>
            <a:r>
              <a:rPr lang="en-US" sz="1200" dirty="0" smtClean="0"/>
              <a:t>but</a:t>
            </a:r>
          </a:p>
          <a:p>
            <a:r>
              <a:rPr lang="en-US" sz="1200" dirty="0" smtClean="0"/>
              <a:t>by</a:t>
            </a:r>
          </a:p>
          <a:p>
            <a:r>
              <a:rPr lang="en-US" sz="1200" dirty="0" smtClean="0"/>
              <a:t>ca.</a:t>
            </a:r>
          </a:p>
          <a:p>
            <a:r>
              <a:rPr lang="en-US" sz="1200" dirty="0" smtClean="0"/>
              <a:t>de</a:t>
            </a:r>
          </a:p>
          <a:p>
            <a:r>
              <a:rPr lang="en-US" sz="1200" dirty="0" smtClean="0"/>
              <a:t>des</a:t>
            </a:r>
          </a:p>
          <a:p>
            <a:r>
              <a:rPr lang="en-US" sz="1200" dirty="0" smtClean="0"/>
              <a:t>despite</a:t>
            </a:r>
          </a:p>
          <a:p>
            <a:r>
              <a:rPr lang="en-US" sz="1200" dirty="0" smtClean="0"/>
              <a:t>do</a:t>
            </a:r>
          </a:p>
          <a:p>
            <a:r>
              <a:rPr lang="en-US" sz="1200" dirty="0" smtClean="0"/>
              <a:t>down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5503330" y="1752093"/>
            <a:ext cx="822478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due</a:t>
            </a:r>
          </a:p>
          <a:p>
            <a:r>
              <a:rPr lang="en-US" sz="1200" dirty="0" err="1" smtClean="0"/>
              <a:t>durin</a:t>
            </a:r>
            <a:endParaRPr lang="en-US" sz="1200" dirty="0" smtClean="0"/>
          </a:p>
          <a:p>
            <a:r>
              <a:rPr lang="en-US" sz="1200" dirty="0" smtClean="0"/>
              <a:t>during</a:t>
            </a:r>
          </a:p>
          <a:p>
            <a:r>
              <a:rPr lang="en-US" sz="1200" dirty="0" smtClean="0"/>
              <a:t>each</a:t>
            </a:r>
          </a:p>
          <a:p>
            <a:r>
              <a:rPr lang="en-US" sz="1200" dirty="0" smtClean="0"/>
              <a:t>eh</a:t>
            </a:r>
          </a:p>
          <a:p>
            <a:r>
              <a:rPr lang="en-US" sz="1200" dirty="0" smtClean="0"/>
              <a:t>either</a:t>
            </a:r>
          </a:p>
          <a:p>
            <a:r>
              <a:rPr lang="en-US" sz="1200" dirty="0" smtClean="0"/>
              <a:t>en</a:t>
            </a:r>
          </a:p>
          <a:p>
            <a:r>
              <a:rPr lang="en-US" sz="1200" dirty="0" smtClean="0"/>
              <a:t>every</a:t>
            </a:r>
          </a:p>
          <a:p>
            <a:r>
              <a:rPr lang="en-US" sz="1200" dirty="0" smtClean="0"/>
              <a:t>ever</a:t>
            </a:r>
          </a:p>
          <a:p>
            <a:r>
              <a:rPr lang="en-US" sz="1200" dirty="0" smtClean="0"/>
              <a:t>everyone</a:t>
            </a:r>
          </a:p>
          <a:p>
            <a:r>
              <a:rPr lang="en-US" sz="1200" dirty="0" smtClean="0"/>
              <a:t>everything</a:t>
            </a:r>
          </a:p>
          <a:p>
            <a:r>
              <a:rPr lang="en-US" sz="1200" dirty="0" smtClean="0"/>
              <a:t>except</a:t>
            </a:r>
          </a:p>
          <a:p>
            <a:r>
              <a:rPr lang="en-US" sz="1200" dirty="0" smtClean="0"/>
              <a:t>far</a:t>
            </a:r>
          </a:p>
          <a:p>
            <a:r>
              <a:rPr lang="en-US" sz="1200" dirty="0" err="1" smtClean="0"/>
              <a:t>fer</a:t>
            </a:r>
            <a:endParaRPr lang="en-US" sz="1200" dirty="0" smtClean="0"/>
          </a:p>
          <a:p>
            <a:r>
              <a:rPr lang="en-US" sz="1200" dirty="0" smtClean="0"/>
              <a:t>for</a:t>
            </a:r>
          </a:p>
          <a:p>
            <a:r>
              <a:rPr lang="en-US" sz="1200" dirty="0" smtClean="0"/>
              <a:t>from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3048" y="1752093"/>
            <a:ext cx="846665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go</a:t>
            </a:r>
          </a:p>
          <a:p>
            <a:r>
              <a:rPr lang="en-US" sz="1200" dirty="0" smtClean="0"/>
              <a:t>goddamn</a:t>
            </a:r>
          </a:p>
          <a:p>
            <a:r>
              <a:rPr lang="en-US" sz="1200" dirty="0" smtClean="0"/>
              <a:t>goody</a:t>
            </a:r>
          </a:p>
          <a:p>
            <a:r>
              <a:rPr lang="en-US" sz="1200" dirty="0" smtClean="0"/>
              <a:t>gosh</a:t>
            </a:r>
          </a:p>
          <a:p>
            <a:r>
              <a:rPr lang="en-US" sz="1200" dirty="0" smtClean="0"/>
              <a:t>half</a:t>
            </a:r>
          </a:p>
          <a:p>
            <a:r>
              <a:rPr lang="en-US" sz="1200" dirty="0" smtClean="0"/>
              <a:t>have</a:t>
            </a:r>
          </a:p>
          <a:p>
            <a:r>
              <a:rPr lang="en-US" sz="1200" dirty="0" smtClean="0"/>
              <a:t>he</a:t>
            </a:r>
          </a:p>
          <a:p>
            <a:r>
              <a:rPr lang="en-US" sz="1200" dirty="0" smtClean="0"/>
              <a:t>hell</a:t>
            </a:r>
          </a:p>
          <a:p>
            <a:r>
              <a:rPr lang="en-US" sz="1200" dirty="0" smtClean="0"/>
              <a:t>her</a:t>
            </a:r>
          </a:p>
          <a:p>
            <a:r>
              <a:rPr lang="en-US" sz="1200" dirty="0" smtClean="0"/>
              <a:t>herself</a:t>
            </a:r>
          </a:p>
          <a:p>
            <a:r>
              <a:rPr lang="en-US" sz="1200" dirty="0" smtClean="0"/>
              <a:t>hey</a:t>
            </a:r>
          </a:p>
          <a:p>
            <a:r>
              <a:rPr lang="en-US" sz="1200" dirty="0" smtClean="0"/>
              <a:t>him</a:t>
            </a:r>
          </a:p>
          <a:p>
            <a:r>
              <a:rPr lang="en-US" sz="1200" dirty="0" smtClean="0"/>
              <a:t>himself</a:t>
            </a:r>
          </a:p>
          <a:p>
            <a:r>
              <a:rPr lang="en-US" sz="1200" dirty="0" smtClean="0"/>
              <a:t>his</a:t>
            </a:r>
          </a:p>
          <a:p>
            <a:r>
              <a:rPr lang="en-US" sz="1200" dirty="0" smtClean="0"/>
              <a:t>ho</a:t>
            </a:r>
          </a:p>
          <a:p>
            <a:r>
              <a:rPr lang="en-US" sz="1200" dirty="0" smtClean="0"/>
              <a:t>how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45809" y="5273524"/>
            <a:ext cx="5817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most of these end up with low weights anyway, why use a </a:t>
            </a:r>
            <a:r>
              <a:rPr lang="en-US" sz="2800" dirty="0" err="1" smtClean="0">
                <a:solidFill>
                  <a:srgbClr val="FF0000"/>
                </a:solidFill>
              </a:rPr>
              <a:t>stoplist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52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Two main benefits</a:t>
            </a:r>
          </a:p>
          <a:p>
            <a:pPr lvl="1"/>
            <a:r>
              <a:rPr lang="en-US" dirty="0" smtClean="0"/>
              <a:t>More fine grained control: some words may not be frequent, but may not have any content value (alas, </a:t>
            </a:r>
            <a:r>
              <a:rPr lang="en-US" dirty="0" err="1" smtClean="0"/>
              <a:t>teh</a:t>
            </a:r>
            <a:r>
              <a:rPr lang="en-US" dirty="0" smtClean="0"/>
              <a:t>, gosh)</a:t>
            </a:r>
          </a:p>
          <a:p>
            <a:pPr lvl="1"/>
            <a:r>
              <a:rPr lang="en-US" dirty="0" smtClean="0"/>
              <a:t>Often does contain many frequent words, which can drastically reduce our storage and computation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Any downsides to using a </a:t>
            </a:r>
            <a:r>
              <a:rPr lang="en-US" dirty="0" err="1" smtClean="0">
                <a:solidFill>
                  <a:srgbClr val="FF0000"/>
                </a:solidFill>
              </a:rPr>
              <a:t>stoplist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 smtClean="0"/>
              <a:t>For some applications, some stop words may be important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7456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8005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word importance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word frequency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5893" y="3141580"/>
            <a:ext cx="2820737" cy="949158"/>
          </a:xfrm>
          <a:prstGeom prst="rect">
            <a:avLst/>
          </a:prstGeom>
          <a:solidFill>
            <a:srgbClr val="FF0000">
              <a:alpha val="4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93" y="5574632"/>
            <a:ext cx="71276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A model of word similarity!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398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lawyer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courthouse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attorney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crowd </a:t>
            </a:r>
            <a:r>
              <a:rPr kumimoji="0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44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32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similar are two words?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583" y="2711794"/>
            <a:ext cx="76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sim(w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w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) = </a:t>
            </a:r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03766" y="2694748"/>
            <a:ext cx="44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5125" y="2734094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59316" y="2514730"/>
            <a:ext cx="699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w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50742" y="2007810"/>
            <a:ext cx="1079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1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2</a:t>
            </a:r>
            <a:endParaRPr lang="en-US" sz="4000" dirty="0" smtClean="0">
              <a:solidFill>
                <a:srgbClr val="0000FF"/>
              </a:solidFill>
              <a:latin typeface="Tw Cen MT (Body)"/>
              <a:cs typeface="Tw Cen MT (Body)"/>
            </a:endParaRP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3</a:t>
            </a:r>
            <a:endParaRPr lang="en-US" sz="4000" baseline="-25000" dirty="0">
              <a:solidFill>
                <a:srgbClr val="0000FF"/>
              </a:solidFill>
              <a:latin typeface="Tw Cen MT (Body)"/>
              <a:cs typeface="Tw Cen MT (Body)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285619" y="5349220"/>
            <a:ext cx="26367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applications?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3577" y="4826000"/>
            <a:ext cx="493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list: w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0000FF"/>
                </a:solidFill>
              </a:rPr>
              <a:t>w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are synonyms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7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text similarity</a:t>
            </a:r>
          </a:p>
          <a:p>
            <a:r>
              <a:rPr lang="en-US" dirty="0" smtClean="0"/>
              <a:t>Thesaurus generation</a:t>
            </a:r>
          </a:p>
          <a:p>
            <a:r>
              <a:rPr lang="en-US" dirty="0" smtClean="0"/>
              <a:t>Automatic evaluation</a:t>
            </a:r>
          </a:p>
          <a:p>
            <a:r>
              <a:rPr lang="en-US" dirty="0" smtClean="0"/>
              <a:t>Text-to-text</a:t>
            </a:r>
          </a:p>
          <a:p>
            <a:pPr lvl="1"/>
            <a:r>
              <a:rPr lang="en-US" dirty="0" smtClean="0"/>
              <a:t>paraphrasing</a:t>
            </a:r>
          </a:p>
          <a:p>
            <a:pPr lvl="1"/>
            <a:r>
              <a:rPr lang="en-US" dirty="0" smtClean="0"/>
              <a:t>summarization</a:t>
            </a:r>
          </a:p>
          <a:p>
            <a:pPr lvl="1"/>
            <a:r>
              <a:rPr lang="en-US" dirty="0" smtClean="0"/>
              <a:t>machine translation</a:t>
            </a:r>
          </a:p>
          <a:p>
            <a:r>
              <a:rPr lang="en-US" dirty="0" smtClean="0"/>
              <a:t>information retrieval (search)</a:t>
            </a:r>
          </a:p>
        </p:txBody>
      </p:sp>
    </p:spTree>
    <p:extLst>
      <p:ext uri="{BB962C8B-B14F-4D97-AF65-F5344CB8AC3E}">
        <p14:creationId xmlns:p14="http://schemas.microsoft.com/office/powerpoint/2010/main" val="350272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32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similar are two words?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583" y="2711794"/>
            <a:ext cx="76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sim(w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w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) = </a:t>
            </a:r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03766" y="2694748"/>
            <a:ext cx="44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5125" y="2734094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59316" y="2514730"/>
            <a:ext cx="699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w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50742" y="2007810"/>
            <a:ext cx="1079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1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2</a:t>
            </a:r>
            <a:endParaRPr lang="en-US" sz="4000" dirty="0" smtClean="0">
              <a:solidFill>
                <a:srgbClr val="0000FF"/>
              </a:solidFill>
              <a:latin typeface="Tw Cen MT (Body)"/>
              <a:cs typeface="Tw Cen MT (Body)"/>
            </a:endParaRP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3</a:t>
            </a:r>
            <a:endParaRPr lang="en-US" sz="4000" baseline="-25000" dirty="0">
              <a:solidFill>
                <a:srgbClr val="0000FF"/>
              </a:solidFill>
              <a:latin typeface="Tw Cen MT (Body)"/>
              <a:cs typeface="Tw Cen MT (Body)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3577" y="4826000"/>
            <a:ext cx="493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list: w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0000FF"/>
                </a:solidFill>
              </a:rPr>
              <a:t>w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are synonyms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26807" y="5303053"/>
            <a:ext cx="2636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ideas? useful resources?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6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categories of approaches (maybe more)</a:t>
            </a:r>
          </a:p>
          <a:p>
            <a:pPr lvl="1"/>
            <a:r>
              <a:rPr lang="en-US" dirty="0" smtClean="0"/>
              <a:t>Character-based</a:t>
            </a:r>
          </a:p>
          <a:p>
            <a:pPr lvl="2"/>
            <a:r>
              <a:rPr lang="en-US" dirty="0" smtClean="0"/>
              <a:t>turned vs. </a:t>
            </a:r>
            <a:r>
              <a:rPr lang="en-US" dirty="0" err="1" smtClean="0"/>
              <a:t>truned</a:t>
            </a:r>
            <a:endParaRPr lang="en-US" dirty="0" smtClean="0"/>
          </a:p>
          <a:p>
            <a:pPr lvl="2"/>
            <a:r>
              <a:rPr lang="en-US" dirty="0" smtClean="0"/>
              <a:t>cognates (night, </a:t>
            </a:r>
            <a:r>
              <a:rPr lang="en-US" dirty="0" err="1" smtClean="0"/>
              <a:t>nacht</a:t>
            </a:r>
            <a:r>
              <a:rPr lang="en-US" dirty="0" smtClean="0"/>
              <a:t>, </a:t>
            </a:r>
            <a:r>
              <a:rPr lang="en-US" dirty="0" err="1" smtClean="0"/>
              <a:t>nicht</a:t>
            </a:r>
            <a:r>
              <a:rPr lang="en-US" dirty="0" smtClean="0"/>
              <a:t>, </a:t>
            </a:r>
            <a:r>
              <a:rPr lang="en-US" dirty="0" err="1" smtClean="0"/>
              <a:t>natt</a:t>
            </a:r>
            <a:r>
              <a:rPr lang="en-US" dirty="0" smtClean="0"/>
              <a:t>, </a:t>
            </a:r>
            <a:r>
              <a:rPr lang="en-US" dirty="0" err="1" smtClean="0"/>
              <a:t>nat</a:t>
            </a:r>
            <a:r>
              <a:rPr lang="en-US" dirty="0" smtClean="0"/>
              <a:t>, </a:t>
            </a:r>
            <a:r>
              <a:rPr lang="en-US" dirty="0" err="1" smtClean="0"/>
              <a:t>noc</a:t>
            </a:r>
            <a:r>
              <a:rPr lang="en-US" dirty="0" smtClean="0"/>
              <a:t>, </a:t>
            </a:r>
            <a:r>
              <a:rPr lang="en-US" dirty="0" err="1" smtClean="0"/>
              <a:t>noch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Semantic web-based (e.g. </a:t>
            </a:r>
            <a:r>
              <a:rPr lang="en-US" dirty="0" err="1" smtClean="0"/>
              <a:t>WordNet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92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Character-based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turned</a:t>
            </a:r>
            <a:r>
              <a:rPr lang="en-US" sz="4800" dirty="0" smtClean="0"/>
              <a:t>, </a:t>
            </a:r>
            <a:r>
              <a:rPr lang="en-US" sz="4800" i="1" dirty="0" err="1" smtClean="0">
                <a:solidFill>
                  <a:srgbClr val="0000FF"/>
                </a:solidFill>
              </a:rPr>
              <a:t>truned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5504" y="3737429"/>
            <a:ext cx="6898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might we do this using only the words (i.e. no outside resources?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1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Linguistics 101</a:t>
            </a:r>
          </a:p>
          <a:p>
            <a:pPr lvl="1"/>
            <a:r>
              <a:rPr lang="en-US" dirty="0" smtClean="0"/>
              <a:t>Parsing</a:t>
            </a:r>
          </a:p>
          <a:p>
            <a:pPr lvl="2"/>
            <a:r>
              <a:rPr lang="en-US" dirty="0" smtClean="0"/>
              <a:t>Grammars, CFGs, PCFGs</a:t>
            </a:r>
          </a:p>
          <a:p>
            <a:pPr lvl="2"/>
            <a:r>
              <a:rPr lang="en-US" dirty="0" smtClean="0"/>
              <a:t>Top-down vs. bottom-up</a:t>
            </a:r>
          </a:p>
          <a:p>
            <a:pPr lvl="2"/>
            <a:r>
              <a:rPr lang="en-US" dirty="0" smtClean="0"/>
              <a:t>CKY algorithm</a:t>
            </a:r>
          </a:p>
          <a:p>
            <a:pPr lvl="2"/>
            <a:r>
              <a:rPr lang="en-US" dirty="0" smtClean="0"/>
              <a:t>Grammar learning</a:t>
            </a:r>
          </a:p>
          <a:p>
            <a:pPr lvl="2"/>
            <a:r>
              <a:rPr lang="en-US" dirty="0" smtClean="0"/>
              <a:t>Evaluation</a:t>
            </a:r>
          </a:p>
          <a:p>
            <a:pPr lvl="2"/>
            <a:r>
              <a:rPr lang="en-US" dirty="0" smtClean="0"/>
              <a:t>Improved models</a:t>
            </a:r>
          </a:p>
          <a:p>
            <a:pPr lvl="1"/>
            <a:r>
              <a:rPr lang="en-US" dirty="0" smtClean="0"/>
              <a:t>Text similarity</a:t>
            </a:r>
          </a:p>
          <a:p>
            <a:pPr lvl="2"/>
            <a:r>
              <a:rPr lang="en-US" dirty="0" smtClean="0"/>
              <a:t>Will also be covered on Quiz #3, though</a:t>
            </a:r>
          </a:p>
        </p:txBody>
      </p:sp>
    </p:spTree>
    <p:extLst>
      <p:ext uri="{BB962C8B-B14F-4D97-AF65-F5344CB8AC3E}">
        <p14:creationId xmlns:p14="http://schemas.microsoft.com/office/powerpoint/2010/main" val="1602672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distance (</a:t>
            </a:r>
            <a:r>
              <a:rPr lang="en-US" dirty="0" err="1" smtClean="0"/>
              <a:t>Levenshtein</a:t>
            </a:r>
            <a:r>
              <a:rPr lang="en-US" dirty="0" smtClean="0"/>
              <a:t> distance)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959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edit distance between w</a:t>
            </a:r>
            <a:r>
              <a:rPr lang="en-US" baseline="-25000" dirty="0" smtClean="0"/>
              <a:t>1</a:t>
            </a:r>
            <a:r>
              <a:rPr lang="en-US" dirty="0" smtClean="0"/>
              <a:t> and w</a:t>
            </a:r>
            <a:r>
              <a:rPr lang="en-US" baseline="-25000" dirty="0" smtClean="0"/>
              <a:t>2</a:t>
            </a:r>
            <a:r>
              <a:rPr lang="en-US" dirty="0" smtClean="0"/>
              <a:t> is the minimum number of operations to transform w</a:t>
            </a:r>
            <a:r>
              <a:rPr lang="en-US" baseline="-25000" dirty="0" smtClean="0"/>
              <a:t>1</a:t>
            </a:r>
            <a:r>
              <a:rPr lang="en-US" dirty="0" smtClean="0"/>
              <a:t> into w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Operations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insertion</a:t>
            </a:r>
          </a:p>
          <a:p>
            <a:pPr lvl="1"/>
            <a:r>
              <a:rPr lang="en-US" dirty="0" smtClean="0"/>
              <a:t>deletion</a:t>
            </a:r>
          </a:p>
          <a:p>
            <a:pPr lvl="1"/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4596190"/>
            <a:ext cx="62211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EDIT(turned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truned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EDIT(computer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, commuter) = ?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EDIT(banana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, apple) = ?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EDIT(wombat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worcester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) = ?</a:t>
            </a:r>
            <a:endParaRPr lang="en-US" sz="2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8332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 distance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41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dirty="0" err="1" smtClean="0">
                <a:solidFill>
                  <a:srgbClr val="0000FF"/>
                </a:solidFill>
              </a:rPr>
              <a:t>EDIT(turned</a:t>
            </a:r>
            <a:r>
              <a:rPr lang="en-US" sz="3200" dirty="0" smtClean="0">
                <a:solidFill>
                  <a:srgbClr val="0000FF"/>
                </a:solidFill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</a:rPr>
              <a:t>truned</a:t>
            </a:r>
            <a:r>
              <a:rPr lang="en-US" sz="3200" dirty="0" smtClean="0">
                <a:solidFill>
                  <a:srgbClr val="0000FF"/>
                </a:solidFill>
              </a:rPr>
              <a:t>) = 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delete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insert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32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EDIT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(computer, commuter) = 1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32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EDIT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(banana, apple) = 5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delete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a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a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32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EDIT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(wombat, </a:t>
            </a:r>
            <a:r>
              <a:rPr lang="en-US" sz="3200" dirty="0" err="1" smtClean="0">
                <a:solidFill>
                  <a:srgbClr val="0000FF"/>
                </a:solidFill>
                <a:latin typeface="Arial"/>
                <a:cs typeface="Arial"/>
              </a:rPr>
              <a:t>worcester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) =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0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edit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92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Are all operations equally likely?</a:t>
            </a:r>
          </a:p>
          <a:p>
            <a:pPr lvl="1"/>
            <a:r>
              <a:rPr lang="en-US" dirty="0" smtClean="0"/>
              <a:t>No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Improvement</a:t>
            </a:r>
            <a:r>
              <a:rPr lang="en-US" dirty="0" smtClean="0"/>
              <a:t>, give different weights to different operations</a:t>
            </a:r>
          </a:p>
          <a:p>
            <a:pPr lvl="1"/>
            <a:r>
              <a:rPr lang="en-US" dirty="0" smtClean="0"/>
              <a:t>replacing a for </a:t>
            </a:r>
            <a:r>
              <a:rPr lang="en-US" dirty="0" err="1" smtClean="0"/>
              <a:t>e</a:t>
            </a:r>
            <a:r>
              <a:rPr lang="en-US" dirty="0" smtClean="0"/>
              <a:t> is more likely than </a:t>
            </a:r>
            <a:r>
              <a:rPr lang="en-US" dirty="0" err="1" smtClean="0"/>
              <a:t>z</a:t>
            </a:r>
            <a:r>
              <a:rPr lang="en-US" dirty="0" smtClean="0"/>
              <a:t> for </a:t>
            </a:r>
            <a:r>
              <a:rPr lang="en-US" dirty="0" err="1" smtClean="0"/>
              <a:t>y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Ideas </a:t>
            </a:r>
            <a:r>
              <a:rPr lang="en-US" dirty="0" smtClean="0">
                <a:solidFill>
                  <a:srgbClr val="FF0000"/>
                </a:solidFill>
              </a:rPr>
              <a:t>for weightings?</a:t>
            </a:r>
          </a:p>
          <a:p>
            <a:pPr lvl="1"/>
            <a:r>
              <a:rPr lang="en-US" dirty="0" smtClean="0"/>
              <a:t>Learn from actual data (known typos, known similar words)</a:t>
            </a:r>
          </a:p>
          <a:p>
            <a:pPr lvl="1"/>
            <a:r>
              <a:rPr lang="en-US" dirty="0" smtClean="0"/>
              <a:t>Intuitions: phonetics</a:t>
            </a:r>
          </a:p>
          <a:p>
            <a:pPr lvl="1"/>
            <a:r>
              <a:rPr lang="en-US" dirty="0" smtClean="0"/>
              <a:t>Intuitions: keyboard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975771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turned</a:t>
            </a:r>
            <a:r>
              <a:rPr lang="en-US" sz="4800" dirty="0" smtClean="0"/>
              <a:t>, </a:t>
            </a:r>
            <a:r>
              <a:rPr lang="en-US" sz="4800" i="1" dirty="0" err="1" smtClean="0">
                <a:solidFill>
                  <a:srgbClr val="0000FF"/>
                </a:solidFill>
              </a:rPr>
              <a:t>truned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4193473"/>
            <a:ext cx="796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way to leverage our vector-based similarity approaches from last time?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1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turned</a:t>
            </a:r>
            <a:r>
              <a:rPr lang="en-US" sz="4800" dirty="0" smtClean="0"/>
              <a:t>, </a:t>
            </a:r>
            <a:r>
              <a:rPr lang="en-US" sz="4800" i="1" dirty="0" err="1" smtClean="0">
                <a:solidFill>
                  <a:srgbClr val="0000FF"/>
                </a:solidFill>
              </a:rPr>
              <a:t>truned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8" y="2881374"/>
            <a:ext cx="874433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Generate a feature vector based on the characters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(or could also use the set based measures at the character level)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2571" y="5213048"/>
            <a:ext cx="192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24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restful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fluster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8" y="2881374"/>
            <a:ext cx="874433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Character level loses a lot of information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2571" y="5213048"/>
            <a:ext cx="192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69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restful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fluster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aa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ab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ac:	0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err="1" smtClean="0"/>
              <a:t>es</a:t>
            </a:r>
            <a:r>
              <a:rPr lang="en-US" sz="2000" dirty="0" smtClean="0"/>
              <a:t>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fu: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re:	1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aa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ab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ac:	0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err="1" smtClean="0"/>
              <a:t>er</a:t>
            </a:r>
            <a:r>
              <a:rPr lang="en-US" sz="2000" dirty="0" smtClean="0"/>
              <a:t>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fl: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err="1" smtClean="0"/>
              <a:t>lu</a:t>
            </a:r>
            <a:r>
              <a:rPr lang="en-US" sz="2000" dirty="0" smtClean="0"/>
              <a:t>:	1</a:t>
            </a:r>
          </a:p>
          <a:p>
            <a:r>
              <a:rPr lang="en-US" sz="2000" dirty="0" smtClean="0"/>
              <a:t>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7" y="2881374"/>
            <a:ext cx="874434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character bigrams or even trigrams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33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Four general categories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Semantic web-based (e.g. </a:t>
            </a:r>
            <a:r>
              <a:rPr lang="en-US" dirty="0" err="1" smtClean="0">
                <a:solidFill>
                  <a:srgbClr val="0000FF"/>
                </a:solidFill>
              </a:rPr>
              <a:t>WordNet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 smtClean="0"/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5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7492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93000"/>
              </a:lnSpc>
              <a:spcBef>
                <a:spcPts val="675"/>
              </a:spcBef>
              <a:buSzPct val="52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Lexical database for English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155,287 words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206,941 word senses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117,659  </a:t>
            </a:r>
            <a:r>
              <a:rPr lang="en-GB" sz="2400" dirty="0" err="1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synsets</a:t>
            </a: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(synonym sets)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~400K relations between senses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Parts of speech: nouns, verbs, adjectives, adverbs</a:t>
            </a:r>
          </a:p>
          <a:p>
            <a:pPr marL="0" indent="0">
              <a:spcBef>
                <a:spcPts val="675"/>
              </a:spcBef>
              <a:buSzPct val="52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 smtClean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0" indent="0">
              <a:spcBef>
                <a:spcPts val="675"/>
              </a:spcBef>
              <a:buSzPct val="52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Word </a:t>
            </a:r>
            <a:r>
              <a:rPr lang="en-GB" sz="2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graph, with word senses as nodes and edges as relationships</a:t>
            </a:r>
          </a:p>
          <a:p>
            <a:pPr marL="0" indent="0">
              <a:spcBef>
                <a:spcPts val="675"/>
              </a:spcBef>
              <a:buSzPct val="52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 smtClean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0" indent="0">
              <a:spcBef>
                <a:spcPts val="675"/>
              </a:spcBef>
              <a:buSzPct val="52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Psycholinguistics</a:t>
            </a:r>
            <a:endParaRPr lang="en-GB" sz="2800" dirty="0" smtClean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WN attempts to model human lexical memory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Design based on psychological testing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Created </a:t>
            </a:r>
            <a:r>
              <a:rPr lang="en-US" dirty="0" smtClean="0"/>
              <a:t>by researchers at Princeton</a:t>
            </a:r>
          </a:p>
          <a:p>
            <a:pPr lvl="1"/>
            <a:r>
              <a:rPr lang="en-US" dirty="0" smtClean="0">
                <a:hlinkClick r:id="rId2"/>
              </a:rPr>
              <a:t>http://wordnet.princeton.edu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Lots </a:t>
            </a:r>
            <a:r>
              <a:rPr lang="en-US" dirty="0" smtClean="0"/>
              <a:t>of programmatic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0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synonym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antonym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hypernyms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hyponyms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holonym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meronym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troponym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entailment</a:t>
            </a:r>
          </a:p>
          <a:p>
            <a:r>
              <a:rPr lang="en-US" dirty="0" smtClean="0"/>
              <a:t>(and a few others)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96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12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common question in NLP is how similar are texts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501483" y="2472389"/>
            <a:ext cx="6554576" cy="1052285"/>
            <a:chOff x="1563738" y="2721429"/>
            <a:chExt cx="6554576" cy="1052285"/>
          </a:xfrm>
        </p:grpSpPr>
        <p:grpSp>
          <p:nvGrpSpPr>
            <p:cNvPr id="14" name="Group 13"/>
            <p:cNvGrpSpPr/>
            <p:nvPr/>
          </p:nvGrpSpPr>
          <p:grpSpPr>
            <a:xfrm>
              <a:off x="2746621" y="2721429"/>
              <a:ext cx="834572" cy="1052285"/>
              <a:chOff x="1669143" y="3531810"/>
              <a:chExt cx="834572" cy="105228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313309" y="2721429"/>
              <a:ext cx="834572" cy="1052285"/>
              <a:chOff x="1669143" y="3531810"/>
              <a:chExt cx="834572" cy="105228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563738" y="2779409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err="1" smtClean="0"/>
                <a:t>sim</a:t>
              </a:r>
              <a:r>
                <a:rPr lang="en-US" sz="4800" dirty="0" smtClean="0"/>
                <a:t>(</a:t>
              </a:r>
              <a:endParaRPr lang="en-US" sz="4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51956" y="2779409"/>
              <a:ext cx="27663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) = </a:t>
              </a:r>
              <a:r>
                <a:rPr lang="en-US" sz="4800" dirty="0" smtClean="0">
                  <a:latin typeface="Arial"/>
                  <a:cs typeface="Arial"/>
                </a:rPr>
                <a:t>?</a:t>
              </a:r>
              <a:endParaRPr lang="en-US" sz="4800" dirty="0">
                <a:latin typeface="Arial"/>
                <a:cs typeface="Arial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92860" y="2733272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,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58300" y="5062814"/>
            <a:ext cx="834572" cy="1052285"/>
            <a:chOff x="1669143" y="3531810"/>
            <a:chExt cx="834572" cy="1052285"/>
          </a:xfrm>
        </p:grpSpPr>
        <p:sp>
          <p:nvSpPr>
            <p:cNvPr id="27" name="Rectangle 2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876392" y="4226672"/>
            <a:ext cx="696688" cy="693432"/>
            <a:chOff x="1669143" y="3531810"/>
            <a:chExt cx="834572" cy="1052285"/>
          </a:xfrm>
        </p:grpSpPr>
        <p:sp>
          <p:nvSpPr>
            <p:cNvPr id="35" name="Rectangle 3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876392" y="5074133"/>
            <a:ext cx="696688" cy="693432"/>
            <a:chOff x="1669143" y="3531810"/>
            <a:chExt cx="834572" cy="1052285"/>
          </a:xfrm>
        </p:grpSpPr>
        <p:sp>
          <p:nvSpPr>
            <p:cNvPr id="43" name="Rectangle 4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894581" y="5919965"/>
            <a:ext cx="696688" cy="693432"/>
            <a:chOff x="1669143" y="3531810"/>
            <a:chExt cx="834572" cy="1052285"/>
          </a:xfrm>
        </p:grpSpPr>
        <p:sp>
          <p:nvSpPr>
            <p:cNvPr id="51" name="Rectangle 5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3032434" y="5105435"/>
            <a:ext cx="498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/>
                <a:cs typeface="Arial"/>
              </a:rPr>
              <a:t>?</a:t>
            </a:r>
            <a:endParaRPr lang="en-US" sz="4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6817" y="522695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68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synonym – X and Y have similar meaning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antonym </a:t>
            </a:r>
            <a:r>
              <a:rPr lang="en-US" dirty="0" smtClean="0"/>
              <a:t>– X and Y have opposite meanings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hypernyms</a:t>
            </a:r>
            <a:r>
              <a:rPr lang="en-US" dirty="0" smtClean="0"/>
              <a:t> </a:t>
            </a:r>
            <a:r>
              <a:rPr lang="en-US" dirty="0" smtClean="0"/>
              <a:t>– subclass</a:t>
            </a:r>
          </a:p>
          <a:p>
            <a:pPr lvl="1"/>
            <a:r>
              <a:rPr lang="en-US" dirty="0" smtClean="0"/>
              <a:t>beagle is a </a:t>
            </a:r>
            <a:r>
              <a:rPr lang="en-US" dirty="0" err="1" smtClean="0"/>
              <a:t>hypernym</a:t>
            </a:r>
            <a:r>
              <a:rPr lang="en-US" dirty="0" smtClean="0"/>
              <a:t> of dog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hyponyms </a:t>
            </a:r>
            <a:r>
              <a:rPr lang="en-US" dirty="0" smtClean="0"/>
              <a:t>– superclass</a:t>
            </a:r>
          </a:p>
          <a:p>
            <a:pPr lvl="1"/>
            <a:r>
              <a:rPr lang="en-US" dirty="0" smtClean="0"/>
              <a:t>dog is a hyponym of beagle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holonym</a:t>
            </a:r>
            <a:r>
              <a:rPr lang="en-US" dirty="0" smtClean="0"/>
              <a:t> </a:t>
            </a:r>
            <a:r>
              <a:rPr lang="en-US" dirty="0" smtClean="0"/>
              <a:t>– contains part</a:t>
            </a:r>
          </a:p>
          <a:p>
            <a:pPr lvl="1"/>
            <a:r>
              <a:rPr lang="en-US" dirty="0" smtClean="0"/>
              <a:t>car is a </a:t>
            </a:r>
            <a:r>
              <a:rPr lang="en-US" dirty="0" err="1" smtClean="0"/>
              <a:t>holonym</a:t>
            </a:r>
            <a:r>
              <a:rPr lang="en-US" dirty="0" smtClean="0"/>
              <a:t> of wheel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meronym</a:t>
            </a:r>
            <a:r>
              <a:rPr lang="en-US" dirty="0" smtClean="0"/>
              <a:t> </a:t>
            </a:r>
            <a:r>
              <a:rPr lang="en-US" dirty="0" smtClean="0"/>
              <a:t>– part of</a:t>
            </a:r>
          </a:p>
          <a:p>
            <a:pPr lvl="1"/>
            <a:r>
              <a:rPr lang="en-US" dirty="0" smtClean="0"/>
              <a:t>wheel is a </a:t>
            </a:r>
            <a:r>
              <a:rPr lang="en-US" dirty="0" err="1" smtClean="0"/>
              <a:t>meronym</a:t>
            </a:r>
            <a:r>
              <a:rPr lang="en-US" dirty="0" smtClean="0"/>
              <a:t> of </a:t>
            </a:r>
            <a:r>
              <a:rPr lang="en-US" dirty="0" smtClean="0"/>
              <a:t>car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350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15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troponym</a:t>
            </a:r>
            <a:r>
              <a:rPr lang="en-US" dirty="0" smtClean="0"/>
              <a:t> </a:t>
            </a:r>
            <a:r>
              <a:rPr lang="en-US" dirty="0" smtClean="0"/>
              <a:t>– for verbs, a more specific way of doing an action</a:t>
            </a:r>
          </a:p>
          <a:p>
            <a:pPr lvl="1"/>
            <a:r>
              <a:rPr lang="en-US" dirty="0" smtClean="0"/>
              <a:t>run is a </a:t>
            </a:r>
            <a:r>
              <a:rPr lang="en-US" dirty="0" err="1" smtClean="0"/>
              <a:t>troponym</a:t>
            </a:r>
            <a:r>
              <a:rPr lang="en-US" dirty="0" smtClean="0"/>
              <a:t> of move</a:t>
            </a:r>
          </a:p>
          <a:p>
            <a:pPr lvl="1"/>
            <a:r>
              <a:rPr lang="en-US" dirty="0" smtClean="0"/>
              <a:t>dice is a </a:t>
            </a:r>
            <a:r>
              <a:rPr lang="en-US" dirty="0" err="1" smtClean="0"/>
              <a:t>troponym</a:t>
            </a:r>
            <a:r>
              <a:rPr lang="en-US" dirty="0" smtClean="0"/>
              <a:t> of cut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entailment </a:t>
            </a:r>
            <a:r>
              <a:rPr lang="en-US" dirty="0" smtClean="0"/>
              <a:t>– for verbs, one activity leads to the </a:t>
            </a:r>
            <a:r>
              <a:rPr lang="en-US" dirty="0" smtClean="0"/>
              <a:t>next</a:t>
            </a:r>
          </a:p>
          <a:p>
            <a:pPr lvl="1"/>
            <a:r>
              <a:rPr lang="en-US" dirty="0"/>
              <a:t>sleep is entailed by snore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smtClean="0">
                <a:solidFill>
                  <a:srgbClr val="0000FF"/>
                </a:solidFill>
              </a:rPr>
              <a:t>and a few others)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87" y="1702405"/>
            <a:ext cx="5155595" cy="51555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35524" y="2177143"/>
            <a:ext cx="27305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Graph, where nodes are words and edges are relationships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There is some hierarchical information, for example with </a:t>
            </a:r>
          </a:p>
          <a:p>
            <a:r>
              <a:rPr lang="en-US" sz="2400" dirty="0" err="1" smtClean="0">
                <a:solidFill>
                  <a:srgbClr val="0000FF"/>
                </a:solidFill>
              </a:rPr>
              <a:t>hyp-er/o-nomy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4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dog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05" y="1789188"/>
            <a:ext cx="8588936" cy="406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888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dog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88" y="1615621"/>
            <a:ext cx="8690678" cy="15896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28" y="3541485"/>
            <a:ext cx="7572882" cy="294990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27088" y="3350381"/>
            <a:ext cx="8690678" cy="1209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363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4" name="TextBox 33"/>
          <p:cNvSpPr txBox="1"/>
          <p:nvPr/>
        </p:nvSpPr>
        <p:spPr>
          <a:xfrm>
            <a:off x="208568" y="5551714"/>
            <a:ext cx="8379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To utilize </a:t>
            </a:r>
            <a:r>
              <a:rPr lang="en-US" sz="2400" dirty="0" err="1" smtClean="0">
                <a:solidFill>
                  <a:srgbClr val="0000FF"/>
                </a:solidFill>
              </a:rPr>
              <a:t>WordNet</a:t>
            </a:r>
            <a:r>
              <a:rPr lang="en-US" sz="2400" dirty="0" smtClean="0">
                <a:solidFill>
                  <a:srgbClr val="0000FF"/>
                </a:solidFill>
              </a:rPr>
              <a:t>, we often want to think about some graph-based measure.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319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827399" y="4863934"/>
            <a:ext cx="43166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Rank the following based on similarity: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wolf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dog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wolf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amphibian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terrier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wolf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dachshund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terrier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806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977418" y="3511406"/>
            <a:ext cx="43166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dachshund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dog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amphibian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2728" y="5450398"/>
            <a:ext cx="7230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information/heuristics did you use to rank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7605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977418" y="3511406"/>
            <a:ext cx="43166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dachshund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dog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amphibian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3863" y="4919008"/>
            <a:ext cx="72309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>
                <a:solidFill>
                  <a:srgbClr val="FF6600"/>
                </a:solidFill>
              </a:rPr>
              <a:t> path length is important (but not the only thing)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6600"/>
                </a:solidFill>
              </a:rPr>
              <a:t> words that share the same ancestor are related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6600"/>
                </a:solidFill>
              </a:rPr>
              <a:t> words lower down in the hierarchy are finer grained and therefore closer</a:t>
            </a:r>
          </a:p>
          <a:p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490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similarity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043" y="1635152"/>
            <a:ext cx="8887653" cy="47981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path length doesn’t work very well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 smtClean="0"/>
              <a:t>ideas:</a:t>
            </a:r>
          </a:p>
          <a:p>
            <a:pPr lvl="1"/>
            <a:r>
              <a:rPr lang="en-US" dirty="0" smtClean="0"/>
              <a:t>path length scaled by the depth (Leacock and </a:t>
            </a:r>
            <a:r>
              <a:rPr lang="en-US" dirty="0" err="1" smtClean="0"/>
              <a:t>Chodorow</a:t>
            </a:r>
            <a:r>
              <a:rPr lang="en-US" dirty="0" smtClean="0"/>
              <a:t>, 1998)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 smtClean="0"/>
              <a:t>a little cheating: </a:t>
            </a:r>
          </a:p>
          <a:p>
            <a:pPr lvl="1"/>
            <a:r>
              <a:rPr lang="en-US" dirty="0" smtClean="0"/>
              <a:t>Measure the “</a:t>
            </a:r>
            <a:r>
              <a:rPr lang="en-US" dirty="0" smtClean="0">
                <a:solidFill>
                  <a:srgbClr val="FF6600"/>
                </a:solidFill>
              </a:rPr>
              <a:t>information content</a:t>
            </a:r>
            <a:r>
              <a:rPr lang="en-US" dirty="0" smtClean="0"/>
              <a:t>” of a word using a corpus: how specific is a word?</a:t>
            </a:r>
          </a:p>
          <a:p>
            <a:pPr lvl="2"/>
            <a:r>
              <a:rPr lang="en-US" dirty="0" smtClean="0"/>
              <a:t>words </a:t>
            </a:r>
            <a:r>
              <a:rPr lang="en-US" dirty="0"/>
              <a:t>higher up tend to have less information content</a:t>
            </a:r>
          </a:p>
          <a:p>
            <a:pPr lvl="2"/>
            <a:r>
              <a:rPr lang="en-US" dirty="0"/>
              <a:t>more frequent words (and ancestors of more frequent words) tend to have less information </a:t>
            </a:r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5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 of words representation</a:t>
            </a:r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380339" y="4184656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latin typeface="Verdana" pitchFamily="34" charset="0"/>
              </a:rPr>
              <a:t>(4, 1, 1, 0, 0, 1, 0, 0, …)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 rot="17992015">
            <a:off x="6111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obama</a:t>
            </a:r>
            <a:endParaRPr lang="en-US" dirty="0"/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 rot="17992015">
            <a:off x="9159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 rot="17992015">
            <a:off x="12969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 rot="17992015">
            <a:off x="16017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 rot="17992015">
            <a:off x="19065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 rot="17992015">
            <a:off x="22113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 rot="17992015">
            <a:off x="25923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capital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 rot="17992015">
            <a:off x="320683" y="5106200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banana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1214441" y="2631284"/>
            <a:ext cx="320040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6600"/>
                </a:solidFill>
              </a:rPr>
              <a:t>Obama </a:t>
            </a:r>
            <a:r>
              <a:rPr lang="en-US" dirty="0">
                <a:solidFill>
                  <a:srgbClr val="FF6600"/>
                </a:solidFill>
              </a:rPr>
              <a:t>said banana repeatedly last week on </a:t>
            </a:r>
            <a:r>
              <a:rPr lang="en-US" dirty="0" err="1">
                <a:solidFill>
                  <a:srgbClr val="FF6600"/>
                </a:solidFill>
              </a:rPr>
              <a:t>tv</a:t>
            </a:r>
            <a:r>
              <a:rPr lang="en-US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7904" y="5851754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Frequency of word occurrence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810" y="1802190"/>
            <a:ext cx="716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now, let’s ignore word order: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961739" y="3837090"/>
            <a:ext cx="35200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“Bag of words representation”: multi-dimensional vector, one dimension per word in our vocabulary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6912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similarity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981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Utilizing information content:</a:t>
            </a:r>
          </a:p>
          <a:p>
            <a:pPr lvl="1"/>
            <a:r>
              <a:rPr lang="en-US" dirty="0" smtClean="0"/>
              <a:t>information content of the lowest common parent (</a:t>
            </a:r>
            <a:r>
              <a:rPr lang="en-US" dirty="0" err="1" smtClean="0"/>
              <a:t>Resnik</a:t>
            </a:r>
            <a:r>
              <a:rPr lang="en-US" dirty="0" smtClean="0"/>
              <a:t>, 1995)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information </a:t>
            </a:r>
            <a:r>
              <a:rPr lang="en-US" dirty="0" smtClean="0"/>
              <a:t>content of the words minus information content of the lowest common parent (Jiang and </a:t>
            </a:r>
            <a:r>
              <a:rPr lang="en-US" dirty="0" err="1" smtClean="0"/>
              <a:t>Conrath</a:t>
            </a:r>
            <a:r>
              <a:rPr lang="en-US" dirty="0" smtClean="0"/>
              <a:t>, 1997)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information </a:t>
            </a:r>
            <a:r>
              <a:rPr lang="en-US" dirty="0" smtClean="0"/>
              <a:t>content of the lowest common parent divided by the information content of the words (Lin, 1998)</a:t>
            </a:r>
          </a:p>
        </p:txBody>
      </p:sp>
    </p:spTree>
    <p:extLst>
      <p:ext uri="{BB962C8B-B14F-4D97-AF65-F5344CB8AC3E}">
        <p14:creationId xmlns:p14="http://schemas.microsoft.com/office/powerpoint/2010/main" val="43572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word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8762" y="210457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: and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: courthouse		0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58762" y="464457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: and			0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/>
              <a:t>: courthouse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7524" y="166914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029" y="418290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78476" y="4644570"/>
            <a:ext cx="38220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the similarity based on these vectors?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8476" y="2636762"/>
            <a:ext cx="352004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Multi-dimensional vectors, one dimension per word in our vocabulary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9" idx="1"/>
          </p:cNvCxnSpPr>
          <p:nvPr/>
        </p:nvCxnSpPr>
        <p:spPr>
          <a:xfrm flipH="1">
            <a:off x="3011714" y="3236926"/>
            <a:ext cx="1366762" cy="178259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</p:cNvCxnSpPr>
          <p:nvPr/>
        </p:nvCxnSpPr>
        <p:spPr>
          <a:xfrm flipH="1" flipV="1">
            <a:off x="3011714" y="2818194"/>
            <a:ext cx="1366762" cy="4187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Normalized distance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407152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Cosine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L2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L1</a:t>
            </a:r>
            <a:endParaRPr lang="en-US" dirty="0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548306"/>
              </p:ext>
            </p:extLst>
          </p:nvPr>
        </p:nvGraphicFramePr>
        <p:xfrm>
          <a:off x="1881188" y="3754438"/>
          <a:ext cx="3300412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3" imgW="1689100" imgH="495300" progId="Equation.3">
                  <p:embed/>
                </p:oleObj>
              </mc:Choice>
              <mc:Fallback>
                <p:oleObj name="Equation" r:id="rId3" imgW="16891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3754438"/>
                        <a:ext cx="3300412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020082"/>
              </p:ext>
            </p:extLst>
          </p:nvPr>
        </p:nvGraphicFramePr>
        <p:xfrm>
          <a:off x="1995488" y="5475288"/>
          <a:ext cx="280511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5" imgW="1435100" imgH="457200" progId="Equation.3">
                  <p:embed/>
                </p:oleObj>
              </mc:Choice>
              <mc:Fallback>
                <p:oleObj name="Equation" r:id="rId5" imgW="1435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5475288"/>
                        <a:ext cx="2805112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917619" y="2105025"/>
            <a:ext cx="5676900" cy="1144588"/>
            <a:chOff x="1047068" y="2105025"/>
            <a:chExt cx="5676900" cy="1144588"/>
          </a:xfrm>
        </p:grpSpPr>
        <p:graphicFrame>
          <p:nvGraphicFramePr>
            <p:cNvPr id="70658" name="Content Placeholder 3"/>
            <p:cNvGraphicFramePr>
              <a:graphicFrameLocks noChangeAspect="1"/>
            </p:cNvGraphicFramePr>
            <p:nvPr/>
          </p:nvGraphicFramePr>
          <p:xfrm>
            <a:off x="1047068" y="2105025"/>
            <a:ext cx="5676900" cy="1144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Equation" r:id="rId7" imgW="3149600" imgH="635000" progId="Equation.3">
                    <p:embed/>
                  </p:oleObj>
                </mc:Choice>
                <mc:Fallback>
                  <p:oleObj name="Equation" r:id="rId7" imgW="3149600" imgH="635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7068" y="2105025"/>
                          <a:ext cx="5676900" cy="1144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4586739" y="2660952"/>
              <a:ext cx="2137229" cy="588661"/>
            </a:xfrm>
            <a:prstGeom prst="rect">
              <a:avLst/>
            </a:prstGeom>
            <a:solidFill>
              <a:srgbClr val="FF0000">
                <a:alpha val="24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641848" y="4802574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a’ and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FF"/>
                </a:solidFill>
              </a:rPr>
              <a:t>’ are length normalized versions of the vectors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49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So far…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/>
              <a:t>word importance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word frequency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975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Word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7360" y="1586832"/>
            <a:ext cx="8153400" cy="8061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Include </a:t>
            </a:r>
            <a:r>
              <a:rPr lang="en-US" dirty="0" smtClean="0"/>
              <a:t>a weight for each word/feature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77855" y="252663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: and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: courthouse		0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7855" y="506663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: and			0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/>
              <a:t>: courthouse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66617" y="209120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6122" y="460496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9419" y="2486028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4275" y="5026526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994</TotalTime>
  <Words>2156</Words>
  <Application>Microsoft Macintosh PowerPoint</Application>
  <PresentationFormat>On-screen Show (4:3)</PresentationFormat>
  <Paragraphs>706</Paragraphs>
  <Slides>50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Median</vt:lpstr>
      <vt:lpstr>Equation</vt:lpstr>
      <vt:lpstr>Microsoft Equation</vt:lpstr>
      <vt:lpstr>Word Similarity</vt:lpstr>
      <vt:lpstr>Admin</vt:lpstr>
      <vt:lpstr>Quiz #2</vt:lpstr>
      <vt:lpstr>Text Similarity</vt:lpstr>
      <vt:lpstr>Bag of words representation</vt:lpstr>
      <vt:lpstr>Vector based word</vt:lpstr>
      <vt:lpstr>Normalized distance measures</vt:lpstr>
      <vt:lpstr>Our problems</vt:lpstr>
      <vt:lpstr>Word importance</vt:lpstr>
      <vt:lpstr>Distance + weights</vt:lpstr>
      <vt:lpstr>Document vs. overall frequency</vt:lpstr>
      <vt:lpstr>Document frequency</vt:lpstr>
      <vt:lpstr>From document frequency to weight</vt:lpstr>
      <vt:lpstr>Inverse document frequency</vt:lpstr>
      <vt:lpstr>IDF example, suppose N=1 million</vt:lpstr>
      <vt:lpstr>IDF example, suppose N=1 million</vt:lpstr>
      <vt:lpstr>IDF example, suppose N=1 million</vt:lpstr>
      <vt:lpstr>IDF example, suppose N=1 million</vt:lpstr>
      <vt:lpstr>TF-IDF</vt:lpstr>
      <vt:lpstr>Stoplists: extreme weighting</vt:lpstr>
      <vt:lpstr>Stoplist</vt:lpstr>
      <vt:lpstr>Stoplists</vt:lpstr>
      <vt:lpstr>Our problems</vt:lpstr>
      <vt:lpstr>Word overlap problems</vt:lpstr>
      <vt:lpstr>Word similarity</vt:lpstr>
      <vt:lpstr>Word similarity applications</vt:lpstr>
      <vt:lpstr>Word similarity</vt:lpstr>
      <vt:lpstr>Word similarity</vt:lpstr>
      <vt:lpstr>Character-based similarity</vt:lpstr>
      <vt:lpstr>Edit distance (Levenshtein distance)</vt:lpstr>
      <vt:lpstr>Edit distance</vt:lpstr>
      <vt:lpstr>Better edit distance</vt:lpstr>
      <vt:lpstr>Vector character-based word similarity</vt:lpstr>
      <vt:lpstr>Vector character-based word similarity</vt:lpstr>
      <vt:lpstr>Vector character-based word similarity</vt:lpstr>
      <vt:lpstr>Vector character-based word similarity</vt:lpstr>
      <vt:lpstr>Word similarity</vt:lpstr>
      <vt:lpstr>WordNet</vt:lpstr>
      <vt:lpstr>WordNet relations</vt:lpstr>
      <vt:lpstr>WordNet relations</vt:lpstr>
      <vt:lpstr>WordNet relations</vt:lpstr>
      <vt:lpstr>WordNet</vt:lpstr>
      <vt:lpstr>WordNet: dog</vt:lpstr>
      <vt:lpstr>WordNet: dog</vt:lpstr>
      <vt:lpstr>WordNet-like Hierarchy </vt:lpstr>
      <vt:lpstr>WordNet-like Hierarchy </vt:lpstr>
      <vt:lpstr>WordNet-like Hierarchy </vt:lpstr>
      <vt:lpstr>WordNet-like Hierarchy </vt:lpstr>
      <vt:lpstr>WordNet similarity measures</vt:lpstr>
      <vt:lpstr>WordNet similarity measures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David Kauchak</cp:lastModifiedBy>
  <cp:revision>147</cp:revision>
  <dcterms:created xsi:type="dcterms:W3CDTF">2011-03-21T22:01:10Z</dcterms:created>
  <dcterms:modified xsi:type="dcterms:W3CDTF">2014-10-14T23:19:27Z</dcterms:modified>
</cp:coreProperties>
</file>