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notesSlides/notesSlide2.xml" ContentType="application/vnd.openxmlformats-officedocument.presentationml.notesSlide+xml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4"/>
  </p:notesMasterIdLst>
  <p:sldIdLst>
    <p:sldId id="256" r:id="rId2"/>
    <p:sldId id="258" r:id="rId3"/>
    <p:sldId id="345" r:id="rId4"/>
    <p:sldId id="297" r:id="rId5"/>
    <p:sldId id="298" r:id="rId6"/>
    <p:sldId id="346" r:id="rId7"/>
    <p:sldId id="347" r:id="rId8"/>
    <p:sldId id="348" r:id="rId9"/>
    <p:sldId id="349" r:id="rId10"/>
    <p:sldId id="351" r:id="rId11"/>
    <p:sldId id="301" r:id="rId12"/>
    <p:sldId id="302" r:id="rId13"/>
    <p:sldId id="303" r:id="rId14"/>
    <p:sldId id="352" r:id="rId15"/>
    <p:sldId id="306" r:id="rId16"/>
    <p:sldId id="362" r:id="rId17"/>
    <p:sldId id="355" r:id="rId18"/>
    <p:sldId id="353" r:id="rId19"/>
    <p:sldId id="356" r:id="rId20"/>
    <p:sldId id="357" r:id="rId21"/>
    <p:sldId id="354" r:id="rId22"/>
    <p:sldId id="307" r:id="rId23"/>
    <p:sldId id="311" r:id="rId24"/>
    <p:sldId id="312" r:id="rId25"/>
    <p:sldId id="336" r:id="rId26"/>
    <p:sldId id="337" r:id="rId27"/>
    <p:sldId id="313" r:id="rId28"/>
    <p:sldId id="315" r:id="rId29"/>
    <p:sldId id="316" r:id="rId30"/>
    <p:sldId id="317" r:id="rId31"/>
    <p:sldId id="318" r:id="rId32"/>
    <p:sldId id="314" r:id="rId33"/>
    <p:sldId id="330" r:id="rId34"/>
    <p:sldId id="331" r:id="rId35"/>
    <p:sldId id="338" r:id="rId36"/>
    <p:sldId id="339" r:id="rId37"/>
    <p:sldId id="333" r:id="rId38"/>
    <p:sldId id="329" r:id="rId39"/>
    <p:sldId id="321" r:id="rId40"/>
    <p:sldId id="320" r:id="rId41"/>
    <p:sldId id="322" r:id="rId42"/>
    <p:sldId id="323" r:id="rId43"/>
    <p:sldId id="332" r:id="rId44"/>
    <p:sldId id="281" r:id="rId45"/>
    <p:sldId id="340" r:id="rId46"/>
    <p:sldId id="342" r:id="rId47"/>
    <p:sldId id="358" r:id="rId48"/>
    <p:sldId id="343" r:id="rId49"/>
    <p:sldId id="359" r:id="rId50"/>
    <p:sldId id="360" r:id="rId51"/>
    <p:sldId id="363" r:id="rId52"/>
    <p:sldId id="361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5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notesMaster" Target="notesMasters/notesMaster1.xml"/><Relationship Id="rId55" Type="http://schemas.openxmlformats.org/officeDocument/2006/relationships/printerSettings" Target="printerSettings/printerSettings1.bin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5" Type="http://schemas.openxmlformats.org/officeDocument/2006/relationships/image" Target="../media/image7.emf"/><Relationship Id="rId1" Type="http://schemas.openxmlformats.org/officeDocument/2006/relationships/image" Target="../media/image3.emf"/><Relationship Id="rId2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9/28/13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expensive</a:t>
            </a:r>
            <a:r>
              <a:rPr lang="en-US" baseline="0" dirty="0" smtClean="0"/>
              <a:t> if you have lots of features and/or it is expensive to train your model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still</a:t>
            </a:r>
            <a:r>
              <a:rPr lang="en-US" baseline="0" dirty="0" smtClean="0"/>
              <a:t> can remove useful features if they’re redundant with other features.  This can get you in trouble if you also remove the redundant feature.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072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baseline="0" dirty="0" smtClean="0"/>
              <a:t>an example with drastically different values can cause huge fluctuations in the model updates (e.g. with the perceptron)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hopefully we’d weed out extreme values when removing outliers, but even moderate magnitude differences can still impact the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43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9/28/13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9/28/13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9/28/13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9/28/13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9/28/13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9/28/13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.bin"/><Relationship Id="rId12" Type="http://schemas.openxmlformats.org/officeDocument/2006/relationships/image" Target="../media/image7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4.emf"/><Relationship Id="rId7" Type="http://schemas.openxmlformats.org/officeDocument/2006/relationships/oleObject" Target="../embeddings/oleObject5.bin"/><Relationship Id="rId8" Type="http://schemas.openxmlformats.org/officeDocument/2006/relationships/image" Target="../media/image5.emf"/><Relationship Id="rId9" Type="http://schemas.openxmlformats.org/officeDocument/2006/relationships/oleObject" Target="../embeddings/oleObject6.bin"/><Relationship Id="rId10" Type="http://schemas.openxmlformats.org/officeDocument/2006/relationships/image" Target="../media/image6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8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9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9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8903" y="3787722"/>
            <a:ext cx="6903302" cy="1828800"/>
          </a:xfrm>
        </p:spPr>
        <p:txBody>
          <a:bodyPr/>
          <a:lstStyle/>
          <a:p>
            <a:r>
              <a:rPr lang="en-US" dirty="0" smtClean="0"/>
              <a:t>Feature Pre</a:t>
            </a:r>
            <a:r>
              <a:rPr lang="en-US" smtClean="0"/>
              <a:t>-processing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Kauchak</a:t>
            </a:r>
            <a:br>
              <a:rPr lang="en-US" dirty="0" smtClean="0"/>
            </a:br>
            <a:r>
              <a:rPr lang="en-US" dirty="0" smtClean="0"/>
              <a:t>CS 451 –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features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8721" y="2399736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label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5771" y="2935369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0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0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9683" y="2359757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</a:t>
            </a:r>
            <a:r>
              <a:rPr lang="en-US" sz="2400" baseline="-25000" dirty="0" smtClean="0">
                <a:solidFill>
                  <a:srgbClr val="0000FF"/>
                </a:solidFill>
              </a:rPr>
              <a:t>i</a:t>
            </a:r>
            <a:endParaRPr lang="en-US" sz="2400" baseline="-250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0173" y="2895390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</a:rPr>
              <a:t>1</a:t>
            </a:r>
            <a:endParaRPr lang="en-US" sz="2800" dirty="0" smtClean="0">
              <a:solidFill>
                <a:srgbClr val="0D0D0D"/>
              </a:solidFill>
            </a:endParaRPr>
          </a:p>
          <a:p>
            <a:r>
              <a:rPr lang="en-US" sz="2800" dirty="0" smtClean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>
                <a:solidFill>
                  <a:srgbClr val="FF0000"/>
                </a:solidFill>
              </a:rPr>
              <a:t>0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0D0D0D"/>
                </a:solidFill>
              </a:rPr>
              <a:t>0</a:t>
            </a:r>
            <a:endParaRPr lang="en-US" sz="2800" dirty="0">
              <a:solidFill>
                <a:srgbClr val="0D0D0D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61173" y="3592451"/>
            <a:ext cx="58969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Any correlation (particularly any strong correlation) can affect performance!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543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Noisy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Adding features </a:t>
            </a:r>
            <a:r>
              <a:rPr lang="en-US" sz="2400" b="1" i="1" dirty="0" smtClean="0"/>
              <a:t>can</a:t>
            </a:r>
            <a:r>
              <a:rPr lang="en-US" sz="2400" dirty="0" smtClean="0"/>
              <a:t> give us more information, but not always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Determining if a feature is useful can be challenging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593536"/>
              </p:ext>
            </p:extLst>
          </p:nvPr>
        </p:nvGraphicFramePr>
        <p:xfrm>
          <a:off x="569430" y="3128535"/>
          <a:ext cx="8196618" cy="3365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6103"/>
                <a:gridCol w="1366103"/>
                <a:gridCol w="1366103"/>
                <a:gridCol w="1366103"/>
                <a:gridCol w="1366103"/>
                <a:gridCol w="1366103"/>
              </a:tblGrid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Terrain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Unicycle-type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Weather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Jacket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ML</a:t>
                      </a:r>
                      <a:r>
                        <a:rPr lang="en-US" sz="1200" baseline="0" dirty="0" smtClean="0"/>
                        <a:t> grade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Go-For-Ride?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Mountain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Rainy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Heavy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Mountain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Sunny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Light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Mountain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Snowy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Light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Mountain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Sunny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Heavy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</a:tr>
              <a:tr h="34821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Normal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Snowy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Light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D+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Normal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Rainy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Heavy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Normal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Snowy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Heavy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C+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Normal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Sunny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Light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Normal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Sunny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Heavy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B+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Normal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Snowy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Light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Normal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Rainy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Light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9017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Noisy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7572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These can be particularly problematic in problem areas where we automatically generate features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55939" y="2921061"/>
            <a:ext cx="2612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Features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2640012" y="4552013"/>
            <a:ext cx="3581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dirty="0" smtClean="0">
                <a:latin typeface="Verdana" pitchFamily="34" charset="0"/>
              </a:rPr>
              <a:t>(1, </a:t>
            </a:r>
            <a:r>
              <a:rPr lang="en-US" sz="2000" dirty="0">
                <a:latin typeface="Verdana" pitchFamily="34" charset="0"/>
              </a:rPr>
              <a:t>1, 1, 0, 0, 1, 0, 0, …)</a:t>
            </a:r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 rot="17992015">
            <a:off x="1870869" y="5456858"/>
            <a:ext cx="1752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dirty="0" err="1" smtClean="0"/>
              <a:t>clinton</a:t>
            </a:r>
            <a:r>
              <a:rPr lang="en-US" sz="2000" dirty="0" smtClean="0"/>
              <a:t> said</a:t>
            </a:r>
            <a:endParaRPr lang="en-US" sz="2000" dirty="0"/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 rot="17992015">
            <a:off x="2267138" y="5456858"/>
            <a:ext cx="1752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dirty="0" smtClean="0"/>
              <a:t>said banana</a:t>
            </a:r>
            <a:endParaRPr lang="en-US" sz="2000" dirty="0"/>
          </a:p>
        </p:txBody>
      </p:sp>
      <p:sp>
        <p:nvSpPr>
          <p:cNvPr id="8" name="Text Box 18"/>
          <p:cNvSpPr txBox="1">
            <a:spLocks noChangeArrowheads="1"/>
          </p:cNvSpPr>
          <p:nvPr/>
        </p:nvSpPr>
        <p:spPr bwMode="auto">
          <a:xfrm rot="17992015">
            <a:off x="2414217" y="5918612"/>
            <a:ext cx="24606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dirty="0" err="1" smtClean="0"/>
              <a:t>california</a:t>
            </a:r>
            <a:r>
              <a:rPr lang="en-US" sz="2000" dirty="0" smtClean="0"/>
              <a:t> schools</a:t>
            </a:r>
            <a:endParaRPr lang="en-US" sz="2000" dirty="0"/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 rot="17992015">
            <a:off x="2680236" y="5456858"/>
            <a:ext cx="1752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dirty="0" smtClean="0"/>
              <a:t>across the</a:t>
            </a:r>
            <a:endParaRPr lang="en-US" sz="2000" dirty="0"/>
          </a:p>
        </p:txBody>
      </p:sp>
      <p:sp>
        <p:nvSpPr>
          <p:cNvPr id="10" name="Text Box 20"/>
          <p:cNvSpPr txBox="1">
            <a:spLocks noChangeArrowheads="1"/>
          </p:cNvSpPr>
          <p:nvPr/>
        </p:nvSpPr>
        <p:spPr bwMode="auto">
          <a:xfrm rot="17992015">
            <a:off x="3257196" y="5456858"/>
            <a:ext cx="1752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dirty="0" err="1" smtClean="0"/>
              <a:t>tv</a:t>
            </a:r>
            <a:r>
              <a:rPr lang="en-US" sz="2000" dirty="0" smtClean="0"/>
              <a:t> banana</a:t>
            </a:r>
            <a:endParaRPr lang="en-US" sz="2000" dirty="0"/>
          </a:p>
        </p:txBody>
      </p:sp>
      <p:sp>
        <p:nvSpPr>
          <p:cNvPr id="11" name="Text Box 21"/>
          <p:cNvSpPr txBox="1">
            <a:spLocks noChangeArrowheads="1"/>
          </p:cNvSpPr>
          <p:nvPr/>
        </p:nvSpPr>
        <p:spPr bwMode="auto">
          <a:xfrm rot="17992015">
            <a:off x="3638196" y="5456858"/>
            <a:ext cx="1752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dirty="0" smtClean="0"/>
              <a:t>wrong way</a:t>
            </a:r>
            <a:endParaRPr lang="en-US" sz="2000" dirty="0"/>
          </a:p>
        </p:txBody>
      </p:sp>
      <p:sp>
        <p:nvSpPr>
          <p:cNvPr id="12" name="Text Box 22"/>
          <p:cNvSpPr txBox="1">
            <a:spLocks noChangeArrowheads="1"/>
          </p:cNvSpPr>
          <p:nvPr/>
        </p:nvSpPr>
        <p:spPr bwMode="auto">
          <a:xfrm rot="17992015">
            <a:off x="4019196" y="5456858"/>
            <a:ext cx="1752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dirty="0" smtClean="0"/>
              <a:t>capital city</a:t>
            </a:r>
            <a:endParaRPr lang="en-US" sz="2000" dirty="0"/>
          </a:p>
        </p:txBody>
      </p:sp>
      <p:sp>
        <p:nvSpPr>
          <p:cNvPr id="13" name="Text Box 24"/>
          <p:cNvSpPr txBox="1">
            <a:spLocks noChangeArrowheads="1"/>
          </p:cNvSpPr>
          <p:nvPr/>
        </p:nvSpPr>
        <p:spPr bwMode="auto">
          <a:xfrm>
            <a:off x="2782362" y="3471055"/>
            <a:ext cx="3200400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6600"/>
                </a:solidFill>
              </a:rPr>
              <a:t>Clinton said banana repeatedly last week on </a:t>
            </a:r>
            <a:r>
              <a:rPr lang="en-US" sz="2000" dirty="0" err="1">
                <a:solidFill>
                  <a:srgbClr val="FF6600"/>
                </a:solidFill>
              </a:rPr>
              <a:t>tv</a:t>
            </a:r>
            <a:r>
              <a:rPr lang="en-US" sz="2000" dirty="0">
                <a:solidFill>
                  <a:srgbClr val="FF6600"/>
                </a:solidFill>
              </a:rPr>
              <a:t>, “banana, banana, banana”</a:t>
            </a:r>
          </a:p>
        </p:txBody>
      </p:sp>
    </p:spTree>
    <p:extLst>
      <p:ext uri="{BB962C8B-B14F-4D97-AF65-F5344CB8AC3E}">
        <p14:creationId xmlns:p14="http://schemas.microsoft.com/office/powerpoint/2010/main" val="3425060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Noisy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25762" y="1898118"/>
            <a:ext cx="5846551" cy="9242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Ideas for removing noisy/random features?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9840"/>
              </p:ext>
            </p:extLst>
          </p:nvPr>
        </p:nvGraphicFramePr>
        <p:xfrm>
          <a:off x="569430" y="3128535"/>
          <a:ext cx="8196618" cy="3365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6103"/>
                <a:gridCol w="1366103"/>
                <a:gridCol w="1366103"/>
                <a:gridCol w="1366103"/>
                <a:gridCol w="1366103"/>
                <a:gridCol w="1366103"/>
              </a:tblGrid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Terrain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Unicycle-type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Weather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Jacket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ML</a:t>
                      </a:r>
                      <a:r>
                        <a:rPr lang="en-US" sz="1200" baseline="0" dirty="0" smtClean="0"/>
                        <a:t> grade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Go-For-Ride?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Mountain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Rainy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Heavy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Mountain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Sunny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Light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Mountain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Snowy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Light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Mountain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Sunny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Heavy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</a:tr>
              <a:tr h="34821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Normal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Snowy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Light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D+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Normal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Rainy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Heavy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Normal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Snowy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Heavy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C+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Normal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Sunny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Light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Normal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Sunny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Heavy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B+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Normal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Snowy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Light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</a:tr>
              <a:tr h="23943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Normal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Rainy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Light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983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noisy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18568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expensive way:</a:t>
            </a:r>
          </a:p>
          <a:p>
            <a:pPr marL="777240" lvl="1" indent="-457200">
              <a:buFontTx/>
              <a:buChar char="-"/>
            </a:pPr>
            <a:r>
              <a:rPr lang="en-US" dirty="0" smtClean="0"/>
              <a:t>Split training data into train/</a:t>
            </a:r>
            <a:r>
              <a:rPr lang="en-US" dirty="0" err="1" smtClean="0"/>
              <a:t>dev</a:t>
            </a:r>
            <a:endParaRPr lang="en-US" dirty="0" smtClean="0"/>
          </a:p>
          <a:p>
            <a:pPr marL="777240" lvl="1" indent="-457200">
              <a:buFontTx/>
              <a:buChar char="-"/>
            </a:pPr>
            <a:r>
              <a:rPr lang="en-US" dirty="0" smtClean="0"/>
              <a:t>Train a model on all features</a:t>
            </a:r>
          </a:p>
          <a:p>
            <a:pPr marL="777240" lvl="1" indent="-457200">
              <a:buFontTx/>
              <a:buChar char="-"/>
            </a:pPr>
            <a:r>
              <a:rPr lang="en-US" dirty="0" smtClean="0"/>
              <a:t>for each feature f:</a:t>
            </a:r>
          </a:p>
          <a:p>
            <a:pPr marL="1051560" lvl="2" indent="-457200">
              <a:buFontTx/>
              <a:buChar char="-"/>
            </a:pPr>
            <a:r>
              <a:rPr lang="en-US" dirty="0" smtClean="0"/>
              <a:t>Train a model on all features – f</a:t>
            </a:r>
          </a:p>
          <a:p>
            <a:pPr marL="1051560" lvl="2" indent="-457200">
              <a:buFontTx/>
              <a:buChar char="-"/>
            </a:pPr>
            <a:r>
              <a:rPr lang="en-US" dirty="0" smtClean="0"/>
              <a:t>Compare performance of all vs. all-f on </a:t>
            </a:r>
            <a:r>
              <a:rPr lang="en-US" dirty="0" err="1" smtClean="0"/>
              <a:t>dev</a:t>
            </a:r>
            <a:r>
              <a:rPr lang="en-US" dirty="0" smtClean="0"/>
              <a:t> set</a:t>
            </a:r>
          </a:p>
          <a:p>
            <a:pPr marL="1051560" lvl="2" indent="-457200">
              <a:buFontTx/>
              <a:buChar char="-"/>
            </a:pPr>
            <a:endParaRPr lang="en-US" dirty="0"/>
          </a:p>
          <a:p>
            <a:pPr marL="777240" lvl="1" indent="-457200">
              <a:buFontTx/>
              <a:buChar char="-"/>
            </a:pPr>
            <a:r>
              <a:rPr lang="en-US" dirty="0" smtClean="0"/>
              <a:t>Remove all features where decrease in performance between all and all-f is less than some constant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56337" y="5899139"/>
            <a:ext cx="34019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Feature ablation study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0407" y="5899139"/>
            <a:ext cx="24728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Issues/concerns?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588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noisy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093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Binary features:</a:t>
            </a:r>
          </a:p>
          <a:p>
            <a:pPr marL="0" indent="0">
              <a:buNone/>
            </a:pPr>
            <a:r>
              <a:rPr lang="en-US" dirty="0" smtClean="0"/>
              <a:t>remove “rare” features, i.e. features that only occur (or don’t occur) a very small number of times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Real-valued features:</a:t>
            </a:r>
          </a:p>
          <a:p>
            <a:pPr marL="0" indent="0">
              <a:buNone/>
            </a:pPr>
            <a:r>
              <a:rPr lang="en-US" dirty="0" smtClean="0"/>
              <a:t>remove features that have low variance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In both cases, can either use thresholds, throw away lowest x%, use development data, etc.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93995" y="5958365"/>
            <a:ext cx="1011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Why?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694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970" y="16588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Some rules of thumb </a:t>
            </a:r>
            <a:br>
              <a:rPr lang="en-US" dirty="0" smtClean="0"/>
            </a:br>
            <a:r>
              <a:rPr lang="en-US" dirty="0" smtClean="0"/>
              <a:t>for the number of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Be very careful in domains where:</a:t>
            </a:r>
          </a:p>
          <a:p>
            <a:pPr lvl="1"/>
            <a:r>
              <a:rPr lang="en-US" dirty="0" smtClean="0"/>
              <a:t>the number of features &gt; number of examples</a:t>
            </a:r>
          </a:p>
          <a:p>
            <a:pPr lvl="1"/>
            <a:r>
              <a:rPr lang="en-US" dirty="0" smtClean="0"/>
              <a:t>the number of features ≈ number of examples</a:t>
            </a:r>
          </a:p>
          <a:p>
            <a:pPr lvl="1"/>
            <a:r>
              <a:rPr lang="en-US" dirty="0" smtClean="0"/>
              <a:t>the features are generated automatically</a:t>
            </a:r>
          </a:p>
          <a:p>
            <a:pPr lvl="1"/>
            <a:r>
              <a:rPr lang="en-US" dirty="0" smtClean="0"/>
              <a:t>there is a chance of “random” features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In most of these cases, features should be removed based on some domain knowledge (i.e. problem-specific knowledge)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250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dirty="0" smtClean="0"/>
              <a:t>Remove noisy features</a:t>
            </a:r>
          </a:p>
          <a:p>
            <a:pPr marL="514350" indent="-514350">
              <a:buAutoNum type="arabicPeriod"/>
            </a:pPr>
            <a:r>
              <a:rPr lang="en-US" dirty="0" smtClean="0"/>
              <a:t>Pick “good” features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183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Let’s look at the problem from the other direction, that is, selecting good features.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What are good features?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How can we pick/select them?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733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89290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good feature correlates well with the label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9077" y="3005938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label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6127" y="3541571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0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0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0529" y="3501592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</a:rPr>
              <a:t>1</a:t>
            </a:r>
            <a:endParaRPr lang="en-US" sz="2800" dirty="0" smtClean="0">
              <a:solidFill>
                <a:srgbClr val="0D0D0D"/>
              </a:solidFill>
            </a:endParaRPr>
          </a:p>
          <a:p>
            <a:r>
              <a:rPr lang="en-US" sz="2800" dirty="0" smtClean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</a:t>
            </a:r>
            <a:endParaRPr lang="en-US" sz="2800" dirty="0">
              <a:solidFill>
                <a:srgbClr val="0D0D0D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98607" y="3486508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  <a:endParaRPr lang="en-US" sz="2800" dirty="0" smtClean="0">
              <a:solidFill>
                <a:srgbClr val="0D0D0D"/>
              </a:solidFill>
            </a:endParaRP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  <a:endParaRPr lang="en-US" sz="2800" dirty="0" smtClean="0">
              <a:solidFill>
                <a:srgbClr val="0D0D0D"/>
              </a:solidFill>
            </a:endParaRP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  <a:endParaRPr lang="en-US" sz="2800" dirty="0" smtClean="0">
              <a:solidFill>
                <a:srgbClr val="0D0D0D"/>
              </a:solidFill>
            </a:endParaRP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15455" y="3470828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</a:rPr>
              <a:t>1</a:t>
            </a:r>
            <a:endParaRPr lang="en-US" sz="2800" dirty="0" smtClean="0">
              <a:solidFill>
                <a:srgbClr val="0D0D0D"/>
              </a:solidFill>
            </a:endParaRP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  <a:endParaRPr lang="en-US" sz="2800" dirty="0" smtClean="0">
              <a:solidFill>
                <a:srgbClr val="0D0D0D"/>
              </a:solidFill>
            </a:endParaRPr>
          </a:p>
          <a:p>
            <a:r>
              <a:rPr lang="en-US" sz="2800" dirty="0" smtClean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</a:t>
            </a:r>
            <a:endParaRPr lang="en-US" sz="2800" dirty="0">
              <a:solidFill>
                <a:srgbClr val="0D0D0D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22666" y="446346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46523" y="3501592"/>
            <a:ext cx="3276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can we identify this?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40590" y="3919976"/>
            <a:ext cx="358303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training error (like for DT)</a:t>
            </a:r>
          </a:p>
          <a:p>
            <a:pPr marL="285750" indent="-28575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correlation model</a:t>
            </a:r>
          </a:p>
          <a:p>
            <a:pPr marL="285750" indent="-28575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statistical test</a:t>
            </a:r>
          </a:p>
          <a:p>
            <a:pPr marL="285750" indent="-28575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probabilistic test</a:t>
            </a:r>
          </a:p>
          <a:p>
            <a:pPr marL="285750" indent="-28575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…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445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Admin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8800" y="1679222"/>
            <a:ext cx="8180732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Assignment 3</a:t>
            </a:r>
            <a:endParaRPr lang="en-US" dirty="0">
              <a:sym typeface="Wingdings"/>
            </a:endParaRP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1058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error feature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for each feature f:</a:t>
            </a:r>
          </a:p>
          <a:p>
            <a:pPr lvl="1">
              <a:buFontTx/>
              <a:buChar char="-"/>
            </a:pPr>
            <a:r>
              <a:rPr lang="en-US" dirty="0" smtClean="0"/>
              <a:t>calculate the training error if only feature f were used to pick the label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rank each feature by this value</a:t>
            </a:r>
          </a:p>
          <a:p>
            <a:pPr>
              <a:buFontTx/>
              <a:buChar char="-"/>
            </a:pPr>
            <a:r>
              <a:rPr lang="en-US" dirty="0" smtClean="0"/>
              <a:t>pick top k, top x%, etc.</a:t>
            </a:r>
          </a:p>
          <a:p>
            <a:pPr lvl="1">
              <a:buFontTx/>
              <a:buChar char="-"/>
            </a:pPr>
            <a:r>
              <a:rPr lang="en-US" dirty="0" smtClean="0"/>
              <a:t>can use a development set to help pick k or x</a:t>
            </a:r>
          </a:p>
          <a:p>
            <a:pPr lvl="1"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533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dirty="0" smtClean="0"/>
              <a:t>Remove noisy features</a:t>
            </a:r>
          </a:p>
          <a:p>
            <a:pPr marL="514350" indent="-514350">
              <a:buAutoNum type="arabicPeriod"/>
            </a:pPr>
            <a:r>
              <a:rPr lang="en-US" dirty="0" smtClean="0"/>
              <a:t>Pick “good” features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183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normalization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168456"/>
              </p:ext>
            </p:extLst>
          </p:nvPr>
        </p:nvGraphicFramePr>
        <p:xfrm>
          <a:off x="515742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77799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078713"/>
              </p:ext>
            </p:extLst>
          </p:nvPr>
        </p:nvGraphicFramePr>
        <p:xfrm>
          <a:off x="5127208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77799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85225" y="5293107"/>
            <a:ext cx="68041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Would our three classifiers (DT, k-NN and perceptron) learn the same models on these two data sets?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749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</a:t>
            </a:r>
            <a:r>
              <a:rPr lang="en-US" dirty="0"/>
              <a:t>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931421"/>
              </p:ext>
            </p:extLst>
          </p:nvPr>
        </p:nvGraphicFramePr>
        <p:xfrm>
          <a:off x="515742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77799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060513"/>
              </p:ext>
            </p:extLst>
          </p:nvPr>
        </p:nvGraphicFramePr>
        <p:xfrm>
          <a:off x="5127208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77799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8941" y="5174369"/>
            <a:ext cx="50325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Decision trees don’t care about scale, so they’d learn the same tree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66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</a:t>
            </a:r>
            <a:r>
              <a:rPr lang="en-US" dirty="0"/>
              <a:t>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096464"/>
              </p:ext>
            </p:extLst>
          </p:nvPr>
        </p:nvGraphicFramePr>
        <p:xfrm>
          <a:off x="515742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77799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49363"/>
              </p:ext>
            </p:extLst>
          </p:nvPr>
        </p:nvGraphicFramePr>
        <p:xfrm>
          <a:off x="5127208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77799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7629" y="5158688"/>
            <a:ext cx="8766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k-</a:t>
            </a:r>
            <a:r>
              <a:rPr lang="en-US" sz="2400" dirty="0" smtClean="0">
                <a:solidFill>
                  <a:srgbClr val="0000FF"/>
                </a:solidFill>
              </a:rPr>
              <a:t>NN: NO!  The distances are biased </a:t>
            </a:r>
            <a:r>
              <a:rPr lang="en-US" sz="2400" dirty="0">
                <a:solidFill>
                  <a:srgbClr val="0000FF"/>
                </a:solidFill>
              </a:rPr>
              <a:t>based on feature </a:t>
            </a:r>
            <a:r>
              <a:rPr lang="en-US" sz="2400" dirty="0" smtClean="0">
                <a:solidFill>
                  <a:srgbClr val="0000FF"/>
                </a:solidFill>
              </a:rPr>
              <a:t>magnitude.</a:t>
            </a:r>
            <a:endParaRPr 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5402139"/>
              </p:ext>
            </p:extLst>
          </p:nvPr>
        </p:nvGraphicFramePr>
        <p:xfrm>
          <a:off x="515742" y="5775655"/>
          <a:ext cx="8358187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7" name="Equation" r:id="rId3" imgW="2857500" imgH="279400" progId="Equation.3">
                  <p:embed/>
                </p:oleObj>
              </mc:Choice>
              <mc:Fallback>
                <p:oleObj name="Equation" r:id="rId3" imgW="28575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5742" y="5775655"/>
                        <a:ext cx="8358187" cy="798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3813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</a:t>
            </a:r>
            <a:r>
              <a:rPr lang="en-US" dirty="0"/>
              <a:t>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969446"/>
              </p:ext>
            </p:extLst>
          </p:nvPr>
        </p:nvGraphicFramePr>
        <p:xfrm>
          <a:off x="515742" y="1686442"/>
          <a:ext cx="2920718" cy="1559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670676"/>
              </p:ext>
            </p:extLst>
          </p:nvPr>
        </p:nvGraphicFramePr>
        <p:xfrm>
          <a:off x="515742" y="4029765"/>
          <a:ext cx="2920718" cy="1559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7139651"/>
              </p:ext>
            </p:extLst>
          </p:nvPr>
        </p:nvGraphicFramePr>
        <p:xfrm>
          <a:off x="515742" y="5775655"/>
          <a:ext cx="8358187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9" name="Equation" r:id="rId3" imgW="2857500" imgH="279400" progId="Equation.3">
                  <p:embed/>
                </p:oleObj>
              </mc:Choice>
              <mc:Fallback>
                <p:oleObj name="Equation" r:id="rId3" imgW="28575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5742" y="5775655"/>
                        <a:ext cx="8358187" cy="798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241925" y="2010723"/>
            <a:ext cx="3447428" cy="468664"/>
          </a:xfrm>
          <a:prstGeom prst="rect">
            <a:avLst/>
          </a:prstGeom>
          <a:solidFill>
            <a:srgbClr val="FFFF00">
              <a:alpha val="14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41925" y="4415737"/>
            <a:ext cx="3447428" cy="468664"/>
          </a:xfrm>
          <a:prstGeom prst="rect">
            <a:avLst/>
          </a:prstGeom>
          <a:solidFill>
            <a:srgbClr val="FFFF00">
              <a:alpha val="14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316116" y="2978336"/>
            <a:ext cx="4449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Which of the two examples are closest to the first?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Right Bracket 5"/>
          <p:cNvSpPr/>
          <p:nvPr/>
        </p:nvSpPr>
        <p:spPr>
          <a:xfrm>
            <a:off x="3451580" y="2464269"/>
            <a:ext cx="252893" cy="766171"/>
          </a:xfrm>
          <a:prstGeom prst="rightBracket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Bracket 10"/>
          <p:cNvSpPr/>
          <p:nvPr/>
        </p:nvSpPr>
        <p:spPr>
          <a:xfrm>
            <a:off x="3451580" y="4822710"/>
            <a:ext cx="252893" cy="766171"/>
          </a:xfrm>
          <a:prstGeom prst="rightBracket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237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</a:t>
            </a:r>
            <a:r>
              <a:rPr lang="en-US" dirty="0"/>
              <a:t>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622154"/>
              </p:ext>
            </p:extLst>
          </p:nvPr>
        </p:nvGraphicFramePr>
        <p:xfrm>
          <a:off x="515742" y="1686442"/>
          <a:ext cx="2920718" cy="1559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534972"/>
              </p:ext>
            </p:extLst>
          </p:nvPr>
        </p:nvGraphicFramePr>
        <p:xfrm>
          <a:off x="515742" y="4029765"/>
          <a:ext cx="2920718" cy="1559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0140637"/>
              </p:ext>
            </p:extLst>
          </p:nvPr>
        </p:nvGraphicFramePr>
        <p:xfrm>
          <a:off x="515742" y="5775655"/>
          <a:ext cx="8358187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33" name="Equation" r:id="rId3" imgW="2857500" imgH="279400" progId="Equation.3">
                  <p:embed/>
                </p:oleObj>
              </mc:Choice>
              <mc:Fallback>
                <p:oleObj name="Equation" r:id="rId3" imgW="28575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5742" y="5775655"/>
                        <a:ext cx="8358187" cy="798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445368" y="250962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160735"/>
              </p:ext>
            </p:extLst>
          </p:nvPr>
        </p:nvGraphicFramePr>
        <p:xfrm>
          <a:off x="3639045" y="2403797"/>
          <a:ext cx="2681240" cy="399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34" name="Equation" r:id="rId5" imgW="1841500" imgH="279400" progId="Equation.3">
                  <p:embed/>
                </p:oleObj>
              </mc:Choice>
              <mc:Fallback>
                <p:oleObj name="Equation" r:id="rId5" imgW="18415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39045" y="2403797"/>
                        <a:ext cx="2681240" cy="3991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1100825"/>
              </p:ext>
            </p:extLst>
          </p:nvPr>
        </p:nvGraphicFramePr>
        <p:xfrm>
          <a:off x="3617913" y="2833688"/>
          <a:ext cx="2662237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35" name="Equation" r:id="rId7" imgW="1828800" imgH="279400" progId="Equation.3">
                  <p:embed/>
                </p:oleObj>
              </mc:Choice>
              <mc:Fallback>
                <p:oleObj name="Equation" r:id="rId7" imgW="18288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17913" y="2833688"/>
                        <a:ext cx="2662237" cy="398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576036" y="483683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6992864"/>
              </p:ext>
            </p:extLst>
          </p:nvPr>
        </p:nvGraphicFramePr>
        <p:xfrm>
          <a:off x="3593608" y="4731558"/>
          <a:ext cx="3033712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36" name="Equation" r:id="rId9" imgW="2082800" imgH="279400" progId="Equation.3">
                  <p:embed/>
                </p:oleObj>
              </mc:Choice>
              <mc:Fallback>
                <p:oleObj name="Equation" r:id="rId9" imgW="20828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593608" y="4731558"/>
                        <a:ext cx="3033712" cy="398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2615995"/>
              </p:ext>
            </p:extLst>
          </p:nvPr>
        </p:nvGraphicFramePr>
        <p:xfrm>
          <a:off x="3608805" y="5160183"/>
          <a:ext cx="3033713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37" name="Equation" r:id="rId11" imgW="2082800" imgH="279400" progId="Equation.3">
                  <p:embed/>
                </p:oleObj>
              </mc:Choice>
              <mc:Fallback>
                <p:oleObj name="Equation" r:id="rId11" imgW="2082800" imgH="279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608805" y="5160183"/>
                        <a:ext cx="3033713" cy="398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241925" y="2365024"/>
            <a:ext cx="6248630" cy="468664"/>
          </a:xfrm>
          <a:prstGeom prst="rect">
            <a:avLst/>
          </a:prstGeom>
          <a:solidFill>
            <a:srgbClr val="FF0000">
              <a:alpha val="14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94368" y="5151577"/>
            <a:ext cx="6248630" cy="468664"/>
          </a:xfrm>
          <a:prstGeom prst="rect">
            <a:avLst/>
          </a:prstGeom>
          <a:solidFill>
            <a:srgbClr val="FF0000">
              <a:alpha val="14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726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</a:t>
            </a:r>
            <a:r>
              <a:rPr lang="en-US" dirty="0"/>
              <a:t>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55278"/>
              </p:ext>
            </p:extLst>
          </p:nvPr>
        </p:nvGraphicFramePr>
        <p:xfrm>
          <a:off x="515742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77799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338519"/>
              </p:ext>
            </p:extLst>
          </p:nvPr>
        </p:nvGraphicFramePr>
        <p:xfrm>
          <a:off x="5127208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77799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40670" y="5158688"/>
            <a:ext cx="7493916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perceptron: NO! 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The classification and weight update are based on the magnitude of the feature value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249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Geometric view of perceptron update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2648" y="168017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 for each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i</a:t>
            </a:r>
            <a:r>
              <a:rPr lang="en-US" sz="2400" dirty="0"/>
              <a:t>:</a:t>
            </a:r>
          </a:p>
          <a:p>
            <a:r>
              <a:rPr lang="en-US" sz="2400" dirty="0"/>
              <a:t>          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i</a:t>
            </a:r>
            <a:r>
              <a:rPr lang="en-US" sz="2400" dirty="0"/>
              <a:t> =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i</a:t>
            </a:r>
            <a:r>
              <a:rPr lang="en-US" sz="2400" dirty="0"/>
              <a:t> + </a:t>
            </a:r>
            <a:r>
              <a:rPr lang="en-US" sz="2400" i="1" dirty="0"/>
              <a:t>f</a:t>
            </a:r>
            <a:r>
              <a:rPr lang="en-US" sz="2400" i="1" baseline="-25000" dirty="0"/>
              <a:t>i</a:t>
            </a:r>
            <a:r>
              <a:rPr lang="en-US" sz="2400" dirty="0"/>
              <a:t>*label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937298" y="5456609"/>
            <a:ext cx="873541" cy="561905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22708" y="5616685"/>
            <a:ext cx="109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weights</a:t>
            </a:r>
            <a:endParaRPr lang="en-US" sz="2400" dirty="0">
              <a:solidFill>
                <a:srgbClr val="008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911578" y="4986211"/>
            <a:ext cx="303510" cy="1032304"/>
          </a:xfrm>
          <a:prstGeom prst="straightConnector1">
            <a:avLst/>
          </a:prstGeom>
          <a:ln w="38100" cmpd="sng">
            <a:solidFill>
              <a:srgbClr val="8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851131" y="5143010"/>
            <a:ext cx="1072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800000"/>
                </a:solidFill>
              </a:rPr>
              <a:t>example</a:t>
            </a:r>
            <a:endParaRPr lang="en-US" sz="2000" dirty="0">
              <a:solidFill>
                <a:srgbClr val="8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0074" y="2916462"/>
            <a:ext cx="72117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Geometrically, the perceptron update rule is equivalent to “adding” the weight vector and the feature vector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55545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Geometric view of perceptron update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2648" y="168017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 for each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i</a:t>
            </a:r>
            <a:r>
              <a:rPr lang="en-US" sz="2400" dirty="0"/>
              <a:t>:</a:t>
            </a:r>
          </a:p>
          <a:p>
            <a:r>
              <a:rPr lang="en-US" sz="2400" dirty="0"/>
              <a:t>          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i</a:t>
            </a:r>
            <a:r>
              <a:rPr lang="en-US" sz="2400" dirty="0"/>
              <a:t> =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i</a:t>
            </a:r>
            <a:r>
              <a:rPr lang="en-US" sz="2400" dirty="0"/>
              <a:t> + </a:t>
            </a:r>
            <a:r>
              <a:rPr lang="en-US" sz="2400" i="1" dirty="0"/>
              <a:t>f</a:t>
            </a:r>
            <a:r>
              <a:rPr lang="en-US" sz="2400" i="1" baseline="-25000" dirty="0"/>
              <a:t>i</a:t>
            </a:r>
            <a:r>
              <a:rPr lang="en-US" sz="2400" dirty="0"/>
              <a:t>*label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937298" y="5456609"/>
            <a:ext cx="873541" cy="561905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22708" y="5616685"/>
            <a:ext cx="109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weights</a:t>
            </a:r>
            <a:endParaRPr lang="en-US" sz="2400" dirty="0">
              <a:solidFill>
                <a:srgbClr val="008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789275" y="4424305"/>
            <a:ext cx="303510" cy="1032304"/>
          </a:xfrm>
          <a:prstGeom prst="straightConnector1">
            <a:avLst/>
          </a:prstGeom>
          <a:ln w="38100" cmpd="sng">
            <a:solidFill>
              <a:srgbClr val="8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92785" y="4742900"/>
            <a:ext cx="1072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800000"/>
                </a:solidFill>
              </a:rPr>
              <a:t>example</a:t>
            </a:r>
            <a:endParaRPr lang="en-US" sz="2000" dirty="0">
              <a:solidFill>
                <a:srgbClr val="8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0074" y="2916462"/>
            <a:ext cx="72117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Geometrically, the perceptron update rule is equivalent to “adding” the weight vector and the feature vector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937298" y="4424305"/>
            <a:ext cx="1155487" cy="1594210"/>
          </a:xfrm>
          <a:prstGeom prst="straightConnector1">
            <a:avLst/>
          </a:prstGeom>
          <a:ln w="38100" cmpd="sng">
            <a:solidFill>
              <a:srgbClr val="00009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30134" y="4800676"/>
            <a:ext cx="1421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90"/>
                </a:solidFill>
              </a:rPr>
              <a:t>new weights</a:t>
            </a:r>
            <a:endParaRPr lang="en-US" sz="20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078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Throw out outlier examples</a:t>
            </a:r>
          </a:p>
        </p:txBody>
      </p:sp>
    </p:spTree>
    <p:extLst>
      <p:ext uri="{BB962C8B-B14F-4D97-AF65-F5344CB8AC3E}">
        <p14:creationId xmlns:p14="http://schemas.microsoft.com/office/powerpoint/2010/main" val="1161891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Geometric view of perceptron update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773780" y="4981214"/>
            <a:ext cx="873541" cy="561905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459190" y="5141290"/>
            <a:ext cx="109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weights</a:t>
            </a:r>
            <a:endParaRPr lang="en-US" sz="2400" dirty="0">
              <a:solidFill>
                <a:srgbClr val="008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1748060" y="4510816"/>
            <a:ext cx="303510" cy="1032304"/>
          </a:xfrm>
          <a:prstGeom prst="straightConnector1">
            <a:avLst/>
          </a:prstGeom>
          <a:ln w="38100" cmpd="sng">
            <a:solidFill>
              <a:srgbClr val="8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7613" y="4667615"/>
            <a:ext cx="1072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800000"/>
                </a:solidFill>
              </a:rPr>
              <a:t>example</a:t>
            </a:r>
            <a:endParaRPr lang="en-US" sz="2000" dirty="0">
              <a:solidFill>
                <a:srgbClr val="80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6347282" y="4820015"/>
            <a:ext cx="873541" cy="561905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032692" y="4980091"/>
            <a:ext cx="109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weights</a:t>
            </a:r>
            <a:endParaRPr lang="en-US" sz="2400" dirty="0">
              <a:solidFill>
                <a:srgbClr val="0080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6321562" y="2665584"/>
            <a:ext cx="303510" cy="2716337"/>
          </a:xfrm>
          <a:prstGeom prst="straightConnector1">
            <a:avLst/>
          </a:prstGeom>
          <a:ln w="38100" cmpd="sng">
            <a:solidFill>
              <a:srgbClr val="8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261115" y="4506416"/>
            <a:ext cx="1072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800000"/>
                </a:solidFill>
              </a:rPr>
              <a:t>example</a:t>
            </a:r>
            <a:endParaRPr lang="en-US" sz="2000" dirty="0">
              <a:solidFill>
                <a:srgbClr val="8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43504" y="5879966"/>
            <a:ext cx="3066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same f1 value, but larger f2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580074" y="1650755"/>
            <a:ext cx="8058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If the features dimensions differ in scale, it can bias the update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5932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Geometric view of perceptron update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0074" y="1650755"/>
            <a:ext cx="8058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If the features dimensions differ in scale, it can bias the update</a:t>
            </a:r>
            <a:endParaRPr lang="en-US" sz="2400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6347282" y="4820015"/>
            <a:ext cx="873541" cy="561905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032692" y="4980091"/>
            <a:ext cx="109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weights</a:t>
            </a:r>
            <a:endParaRPr lang="en-US" sz="2400" dirty="0">
              <a:solidFill>
                <a:srgbClr val="0080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7135854" y="2190189"/>
            <a:ext cx="303510" cy="2716337"/>
          </a:xfrm>
          <a:prstGeom prst="straightConnector1">
            <a:avLst/>
          </a:prstGeom>
          <a:ln w="38100" cmpd="sng">
            <a:solidFill>
              <a:srgbClr val="8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439364" y="3820446"/>
            <a:ext cx="1072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800000"/>
                </a:solidFill>
              </a:rPr>
              <a:t>example</a:t>
            </a:r>
            <a:endParaRPr lang="en-US" sz="2000" dirty="0">
              <a:solidFill>
                <a:srgbClr val="80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221157" y="5045747"/>
            <a:ext cx="873541" cy="561905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906567" y="5205823"/>
            <a:ext cx="1095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weights</a:t>
            </a:r>
            <a:endParaRPr lang="en-US" sz="2400" dirty="0">
              <a:solidFill>
                <a:srgbClr val="0080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073134" y="4013443"/>
            <a:ext cx="303510" cy="1032304"/>
          </a:xfrm>
          <a:prstGeom prst="straightConnector1">
            <a:avLst/>
          </a:prstGeom>
          <a:ln w="38100" cmpd="sng">
            <a:solidFill>
              <a:srgbClr val="8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376644" y="4332038"/>
            <a:ext cx="1072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800000"/>
                </a:solidFill>
              </a:rPr>
              <a:t>example</a:t>
            </a:r>
            <a:endParaRPr lang="en-US" sz="2000" dirty="0">
              <a:solidFill>
                <a:srgbClr val="80000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1221157" y="4013443"/>
            <a:ext cx="1155487" cy="1594210"/>
          </a:xfrm>
          <a:prstGeom prst="straightConnector1">
            <a:avLst/>
          </a:prstGeom>
          <a:ln w="38100" cmpd="sng">
            <a:solidFill>
              <a:srgbClr val="00009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13993" y="4389814"/>
            <a:ext cx="1421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90"/>
                </a:solidFill>
              </a:rPr>
              <a:t>new weights</a:t>
            </a:r>
            <a:endParaRPr lang="en-US" sz="2000" dirty="0">
              <a:solidFill>
                <a:srgbClr val="00009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6333193" y="2190189"/>
            <a:ext cx="1106171" cy="3191731"/>
          </a:xfrm>
          <a:prstGeom prst="straightConnector1">
            <a:avLst/>
          </a:prstGeom>
          <a:ln w="38100" cmpd="sng">
            <a:solidFill>
              <a:srgbClr val="00009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932950" y="4020501"/>
            <a:ext cx="1421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90"/>
                </a:solidFill>
              </a:rPr>
              <a:t>new weights</a:t>
            </a:r>
            <a:endParaRPr lang="en-US" sz="2000" dirty="0">
              <a:solidFill>
                <a:srgbClr val="00009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6240" y="5724426"/>
            <a:ext cx="79688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different separating </a:t>
            </a:r>
            <a:r>
              <a:rPr lang="en-US" sz="2800" dirty="0" err="1" smtClean="0">
                <a:solidFill>
                  <a:srgbClr val="0000FF"/>
                </a:solidFill>
              </a:rPr>
              <a:t>hyperplanes</a:t>
            </a:r>
            <a:endParaRPr lang="en-US" sz="2800" dirty="0">
              <a:solidFill>
                <a:srgbClr val="0000FF"/>
              </a:solidFill>
            </a:endParaRP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the larger dimension becomes much more important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458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</a:t>
            </a:r>
            <a:r>
              <a:rPr lang="en-US" dirty="0"/>
              <a:t>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295844"/>
              </p:ext>
            </p:extLst>
          </p:nvPr>
        </p:nvGraphicFramePr>
        <p:xfrm>
          <a:off x="515742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77799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976823"/>
              </p:ext>
            </p:extLst>
          </p:nvPr>
        </p:nvGraphicFramePr>
        <p:xfrm>
          <a:off x="5127208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77799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97533" y="5158688"/>
            <a:ext cx="2633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do we fix this?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680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normalization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055572"/>
              </p:ext>
            </p:extLst>
          </p:nvPr>
        </p:nvGraphicFramePr>
        <p:xfrm>
          <a:off x="2571749" y="204009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77799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367328" y="1993052"/>
            <a:ext cx="1144470" cy="3323775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69453" y="5566368"/>
            <a:ext cx="4724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Modify all values for a given feature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731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Normalize each feature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2327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For each feature (over all examples):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6600"/>
                </a:solidFill>
              </a:rPr>
              <a:t>Center</a:t>
            </a:r>
            <a:r>
              <a:rPr lang="en-US" dirty="0" smtClean="0"/>
              <a:t>:  adjust the values so that the mean of that feature is 0.  </a:t>
            </a:r>
            <a:r>
              <a:rPr lang="en-US" dirty="0" smtClean="0">
                <a:solidFill>
                  <a:srgbClr val="FF0000"/>
                </a:solidFill>
              </a:rPr>
              <a:t>How do we do this?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512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Normalize each feature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2327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For each feature (over all examples):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6600"/>
                </a:solidFill>
              </a:rPr>
              <a:t>Center</a:t>
            </a:r>
            <a:r>
              <a:rPr lang="en-US" dirty="0" smtClean="0"/>
              <a:t>:  adjust the values so that the mean of that feature is 0: subtract the mean from all values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Rescale/adjust feature values to avoid magnitude bias.  </a:t>
            </a:r>
            <a:r>
              <a:rPr lang="en-US" dirty="0" smtClean="0">
                <a:solidFill>
                  <a:srgbClr val="FF0000"/>
                </a:solidFill>
              </a:rPr>
              <a:t>Ideas?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046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Normalize each feature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2327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For each feature (over all examples):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6600"/>
                </a:solidFill>
              </a:rPr>
              <a:t>Center</a:t>
            </a:r>
            <a:r>
              <a:rPr lang="en-US" dirty="0" smtClean="0"/>
              <a:t>:  adjust the values so that the mean of that feature is 0: subtract the mean from all values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Rescale/adjust feature values to avoid magnitude bias: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Variance scaling</a:t>
            </a:r>
            <a:r>
              <a:rPr lang="en-US" dirty="0" smtClean="0"/>
              <a:t>: divide each value by the </a:t>
            </a:r>
            <a:r>
              <a:rPr lang="en-US" dirty="0" err="1" smtClean="0"/>
              <a:t>std</a:t>
            </a:r>
            <a:r>
              <a:rPr lang="en-US" dirty="0" smtClean="0"/>
              <a:t> </a:t>
            </a:r>
            <a:r>
              <a:rPr lang="en-US" dirty="0" err="1" smtClean="0"/>
              <a:t>dev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Absolute scaling</a:t>
            </a:r>
            <a:r>
              <a:rPr lang="en-US" dirty="0" smtClean="0"/>
              <a:t>: divide each value by the largest value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91064" y="6130844"/>
            <a:ext cx="4768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Pros/cons of either scaling technique?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385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dirty="0" smtClean="0"/>
              <a:t>Remove noisy features</a:t>
            </a:r>
          </a:p>
          <a:p>
            <a:pPr marL="514350" indent="-514350">
              <a:buAutoNum type="arabicPeriod"/>
            </a:pPr>
            <a:r>
              <a:rPr lang="en-US" dirty="0" smtClean="0"/>
              <a:t>Pick “good” features</a:t>
            </a:r>
          </a:p>
          <a:p>
            <a:pPr marL="514350" indent="-514350">
              <a:buAutoNum type="arabicPeriod"/>
            </a:pPr>
            <a:r>
              <a:rPr lang="en-US" dirty="0" smtClean="0"/>
              <a:t>Normalize feature values</a:t>
            </a:r>
          </a:p>
          <a:p>
            <a:pPr marL="834390" lvl="1" indent="-514350">
              <a:buAutoNum type="arabicPeriod"/>
            </a:pPr>
            <a:r>
              <a:rPr lang="en-US" dirty="0" smtClean="0"/>
              <a:t>center data</a:t>
            </a:r>
          </a:p>
          <a:p>
            <a:pPr marL="834390" lvl="1" indent="-514350">
              <a:buAutoNum type="arabicPeriod"/>
            </a:pPr>
            <a:r>
              <a:rPr lang="en-US" dirty="0" smtClean="0"/>
              <a:t>scale data (either variance or absolute)</a:t>
            </a:r>
          </a:p>
        </p:txBody>
      </p:sp>
    </p:spTree>
    <p:extLst>
      <p:ext uri="{BB962C8B-B14F-4D97-AF65-F5344CB8AC3E}">
        <p14:creationId xmlns:p14="http://schemas.microsoft.com/office/powerpoint/2010/main" val="88181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/>
              <a:t>normalization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166139"/>
              </p:ext>
            </p:extLst>
          </p:nvPr>
        </p:nvGraphicFramePr>
        <p:xfrm>
          <a:off x="515742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77799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44212" y="5158688"/>
            <a:ext cx="36522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Any problem with this?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Solutions?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280497"/>
              </p:ext>
            </p:extLst>
          </p:nvPr>
        </p:nvGraphicFramePr>
        <p:xfrm>
          <a:off x="5261699" y="1686442"/>
          <a:ext cx="3698710" cy="311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902"/>
                <a:gridCol w="839902"/>
                <a:gridCol w="777992"/>
                <a:gridCol w="1240914"/>
              </a:tblGrid>
              <a:tr h="3897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Banana</a:t>
                      </a:r>
                    </a:p>
                  </a:txBody>
                  <a:tcPr/>
                </a:tc>
              </a:tr>
              <a:tr h="389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Apple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3903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length 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7831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Make all examples roughly the same scale, e.g. make all have length = 1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7107" y="2358972"/>
            <a:ext cx="5407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the length of this example/vector?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43291" y="3236932"/>
            <a:ext cx="8958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</a:t>
            </a:r>
            <a:endParaRPr lang="en-US" sz="2000" baseline="-250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329666" y="3142853"/>
            <a:ext cx="0" cy="238334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329666" y="5526199"/>
            <a:ext cx="349612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7"/>
          <p:cNvSpPr>
            <a:spLocks noChangeArrowheads="1"/>
          </p:cNvSpPr>
          <p:nvPr/>
        </p:nvSpPr>
        <p:spPr bwMode="auto">
          <a:xfrm>
            <a:off x="4156204" y="3484642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404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pruning/selection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39300" cy="4495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Good features provide us information that helps us distinguish between labels.  However</a:t>
            </a:r>
            <a:r>
              <a:rPr lang="en-US" dirty="0"/>
              <a:t>, not all features are good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6600"/>
                </a:solidFill>
              </a:rPr>
              <a:t>Feature pruning</a:t>
            </a:r>
            <a:r>
              <a:rPr lang="en-US" dirty="0" smtClean="0"/>
              <a:t> is the process of removing “bad” features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6600"/>
                </a:solidFill>
              </a:rPr>
              <a:t>Feature selection</a:t>
            </a:r>
            <a:r>
              <a:rPr lang="en-US" dirty="0" smtClean="0"/>
              <a:t> is the process of selecting “good” features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What makes a bad feature and why would we have them in our data?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665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length 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7831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Make all examples roughly the same scale, e.g. make all have length = 1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7107" y="2358972"/>
            <a:ext cx="5407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the length of this example/vector?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43291" y="3236932"/>
            <a:ext cx="8958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</a:t>
            </a:r>
            <a:endParaRPr lang="en-US" sz="2000" baseline="-250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329666" y="3142853"/>
            <a:ext cx="0" cy="238334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329666" y="5526199"/>
            <a:ext cx="349612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7"/>
          <p:cNvSpPr>
            <a:spLocks noChangeArrowheads="1"/>
          </p:cNvSpPr>
          <p:nvPr/>
        </p:nvSpPr>
        <p:spPr bwMode="auto">
          <a:xfrm>
            <a:off x="4156204" y="3484642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" name="Straight Arrow Connector 5"/>
          <p:cNvCxnSpPr>
            <a:endCxn id="14" idx="3"/>
          </p:cNvCxnSpPr>
          <p:nvPr/>
        </p:nvCxnSpPr>
        <p:spPr>
          <a:xfrm flipV="1">
            <a:off x="2329666" y="3614724"/>
            <a:ext cx="1848856" cy="1911475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1694636"/>
              </p:ext>
            </p:extLst>
          </p:nvPr>
        </p:nvGraphicFramePr>
        <p:xfrm>
          <a:off x="1786251" y="5871157"/>
          <a:ext cx="467995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5" name="Equation" r:id="rId3" imgW="1600200" imgH="292100" progId="Equation.3">
                  <p:embed/>
                </p:oleObj>
              </mc:Choice>
              <mc:Fallback>
                <p:oleObj name="Equation" r:id="rId3" imgW="1600200" imgH="292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86251" y="5871157"/>
                        <a:ext cx="4679950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9996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length 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7831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Make all examples roughly the same scale, e.g. make all have length = 1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7107" y="2358972"/>
            <a:ext cx="5407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the length of this example/vector?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43291" y="3236932"/>
            <a:ext cx="8958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</a:t>
            </a:r>
            <a:endParaRPr lang="en-US" sz="2000" baseline="-250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329666" y="3142853"/>
            <a:ext cx="0" cy="238334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329666" y="5526199"/>
            <a:ext cx="349612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7"/>
          <p:cNvSpPr>
            <a:spLocks noChangeArrowheads="1"/>
          </p:cNvSpPr>
          <p:nvPr/>
        </p:nvSpPr>
        <p:spPr bwMode="auto">
          <a:xfrm>
            <a:off x="4156204" y="3484642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" name="Straight Arrow Connector 5"/>
          <p:cNvCxnSpPr>
            <a:endCxn id="14" idx="3"/>
          </p:cNvCxnSpPr>
          <p:nvPr/>
        </p:nvCxnSpPr>
        <p:spPr>
          <a:xfrm flipV="1">
            <a:off x="2329666" y="3614724"/>
            <a:ext cx="1848856" cy="1911475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5206532"/>
              </p:ext>
            </p:extLst>
          </p:nvPr>
        </p:nvGraphicFramePr>
        <p:xfrm>
          <a:off x="1062038" y="5870575"/>
          <a:ext cx="6129337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2" name="Equation" r:id="rId3" imgW="2095500" imgH="292100" progId="Equation.3">
                  <p:embed/>
                </p:oleObj>
              </mc:Choice>
              <mc:Fallback>
                <p:oleObj name="Equation" r:id="rId3" imgW="2095500" imgH="292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2038" y="5870575"/>
                        <a:ext cx="6129337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5857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length 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78314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Make all examples have length = 1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7107" y="2358972"/>
            <a:ext cx="53873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Divide each feature value by ||x||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497579"/>
              </p:ext>
            </p:extLst>
          </p:nvPr>
        </p:nvGraphicFramePr>
        <p:xfrm>
          <a:off x="1297203" y="5494257"/>
          <a:ext cx="6129337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6" name="Equation" r:id="rId3" imgW="2095500" imgH="292100" progId="Equation.3">
                  <p:embed/>
                </p:oleObj>
              </mc:Choice>
              <mc:Fallback>
                <p:oleObj name="Equation" r:id="rId3" imgW="2095500" imgH="292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7203" y="5494257"/>
                        <a:ext cx="6129337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627107" y="3207281"/>
            <a:ext cx="8026966" cy="1712659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en-US" dirty="0" smtClean="0"/>
              <a:t>Prevents a single example from being too impactful</a:t>
            </a:r>
          </a:p>
          <a:p>
            <a:pPr>
              <a:buFontTx/>
              <a:buChar char="-"/>
            </a:pPr>
            <a:r>
              <a:rPr lang="en-US" dirty="0" smtClean="0"/>
              <a:t>Equivalent to projecting each example onto a unit sphere</a:t>
            </a:r>
          </a:p>
          <a:p>
            <a:pPr marL="0" indent="0">
              <a:buFont typeface="Wingdings"/>
              <a:buNone/>
            </a:pPr>
            <a:endParaRPr lang="en-US" dirty="0" smtClean="0"/>
          </a:p>
          <a:p>
            <a:pPr marL="0" indent="0">
              <a:buFont typeface="Wingdings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883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72088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dirty="0" smtClean="0"/>
              <a:t>Remove noisy features</a:t>
            </a:r>
          </a:p>
          <a:p>
            <a:pPr marL="514350" indent="-514350">
              <a:buAutoNum type="arabicPeriod"/>
            </a:pPr>
            <a:r>
              <a:rPr lang="en-US" dirty="0" smtClean="0"/>
              <a:t>Pick “good” features</a:t>
            </a:r>
          </a:p>
          <a:p>
            <a:pPr marL="514350" indent="-514350">
              <a:buAutoNum type="arabicPeriod"/>
            </a:pPr>
            <a:r>
              <a:rPr lang="en-US" dirty="0" smtClean="0"/>
              <a:t>Normalize feature values</a:t>
            </a:r>
          </a:p>
          <a:p>
            <a:pPr marL="834390" lvl="1" indent="-514350">
              <a:buAutoNum type="arabicPeriod"/>
            </a:pPr>
            <a:r>
              <a:rPr lang="en-US" dirty="0" smtClean="0"/>
              <a:t>center data</a:t>
            </a:r>
          </a:p>
          <a:p>
            <a:pPr marL="834390" lvl="1" indent="-514350">
              <a:buAutoNum type="arabicPeriod"/>
            </a:pPr>
            <a:r>
              <a:rPr lang="en-US" dirty="0" smtClean="0"/>
              <a:t>scale data (either variance or absolute)</a:t>
            </a:r>
          </a:p>
          <a:p>
            <a:pPr marL="514350" indent="-514350">
              <a:buAutoNum type="arabicPeriod"/>
            </a:pPr>
            <a:r>
              <a:rPr lang="en-US" dirty="0" smtClean="0"/>
              <a:t>Normalize example length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0000FF"/>
                </a:solidFill>
              </a:rPr>
              <a:t>Finally, train your model!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523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testing?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2395593" y="3774538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9287826">
            <a:off x="2123814" y="2486204"/>
            <a:ext cx="2639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pre-process data</a:t>
            </a:r>
            <a:endParaRPr lang="en-US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310193"/>
              </p:ext>
            </p:extLst>
          </p:nvPr>
        </p:nvGraphicFramePr>
        <p:xfrm>
          <a:off x="334210" y="3076224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/>
                <a:gridCol w="390581"/>
                <a:gridCol w="390581"/>
                <a:gridCol w="390581"/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Terrain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Unicycle-type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Weather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Go-For-Ride?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Road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Sunny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Snowy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  <a:endParaRPr lang="en-US" sz="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7463" y="2178806"/>
            <a:ext cx="21607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training data</a:t>
            </a:r>
          </a:p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(labeled examples)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803910" y="3515110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015576" y="3748666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model/</a:t>
            </a:r>
          </a:p>
          <a:p>
            <a:r>
              <a:rPr lang="en-US" sz="2400" dirty="0" smtClean="0"/>
              <a:t>classifier</a:t>
            </a:r>
            <a:endParaRPr lang="en-US" sz="2400" dirty="0"/>
          </a:p>
        </p:txBody>
      </p:sp>
      <p:sp>
        <p:nvSpPr>
          <p:cNvPr id="10" name="Right Arrow 9"/>
          <p:cNvSpPr/>
          <p:nvPr/>
        </p:nvSpPr>
        <p:spPr>
          <a:xfrm>
            <a:off x="6070127" y="3893936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 rot="19287826">
            <a:off x="6028247" y="3020127"/>
            <a:ext cx="925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learn</a:t>
            </a:r>
            <a:endParaRPr lang="en-US" sz="28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341592"/>
              </p:ext>
            </p:extLst>
          </p:nvPr>
        </p:nvGraphicFramePr>
        <p:xfrm>
          <a:off x="3857349" y="3053492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/>
                <a:gridCol w="390581"/>
                <a:gridCol w="390581"/>
                <a:gridCol w="390581"/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Terrain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Unicycle-type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Weather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Go-For-Ride?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Road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Sunny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Snowy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  <a:endParaRPr lang="en-US" sz="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437467" y="5096937"/>
            <a:ext cx="24125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“better” training data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477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What about testing?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512204"/>
              </p:ext>
            </p:extLst>
          </p:nvPr>
        </p:nvGraphicFramePr>
        <p:xfrm>
          <a:off x="334210" y="3076224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/>
                <a:gridCol w="390581"/>
                <a:gridCol w="390581"/>
                <a:gridCol w="390581"/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Terrain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Unicycle-type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Weather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Go-For-Ride?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Road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Sunny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Snowy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  <a:endParaRPr lang="en-US" sz="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2648" y="2419484"/>
            <a:ext cx="1102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test data</a:t>
            </a:r>
          </a:p>
        </p:txBody>
      </p:sp>
      <p:sp>
        <p:nvSpPr>
          <p:cNvPr id="8" name="Oval 7"/>
          <p:cNvSpPr/>
          <p:nvPr/>
        </p:nvSpPr>
        <p:spPr>
          <a:xfrm>
            <a:off x="3103980" y="3225225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315646" y="3458781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model/</a:t>
            </a:r>
          </a:p>
          <a:p>
            <a:r>
              <a:rPr lang="en-US" sz="2400" dirty="0" smtClean="0"/>
              <a:t>classifier</a:t>
            </a:r>
            <a:endParaRPr lang="en-US" sz="2400" dirty="0"/>
          </a:p>
        </p:txBody>
      </p:sp>
      <p:sp>
        <p:nvSpPr>
          <p:cNvPr id="10" name="Right Arrow 9"/>
          <p:cNvSpPr/>
          <p:nvPr/>
        </p:nvSpPr>
        <p:spPr>
          <a:xfrm>
            <a:off x="2370197" y="3604051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 rot="19287826">
            <a:off x="2182532" y="2730242"/>
            <a:ext cx="1216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classify</a:t>
            </a:r>
            <a:endParaRPr lang="en-US" sz="2800" dirty="0"/>
          </a:p>
        </p:txBody>
      </p:sp>
      <p:sp>
        <p:nvSpPr>
          <p:cNvPr id="14" name="Right Arrow 13"/>
          <p:cNvSpPr/>
          <p:nvPr/>
        </p:nvSpPr>
        <p:spPr>
          <a:xfrm>
            <a:off x="4921280" y="3575479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738026" y="3604051"/>
            <a:ext cx="1202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91759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What about testing?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998534"/>
              </p:ext>
            </p:extLst>
          </p:nvPr>
        </p:nvGraphicFramePr>
        <p:xfrm>
          <a:off x="334210" y="3076224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/>
                <a:gridCol w="390581"/>
                <a:gridCol w="390581"/>
                <a:gridCol w="390581"/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Terrain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Unicycle-type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Weather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Go-For-Ride?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Road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Sunny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Snowy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  <a:endParaRPr lang="en-US" sz="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2648" y="2419484"/>
            <a:ext cx="1102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test data</a:t>
            </a:r>
          </a:p>
        </p:txBody>
      </p:sp>
      <p:sp>
        <p:nvSpPr>
          <p:cNvPr id="8" name="Oval 7"/>
          <p:cNvSpPr/>
          <p:nvPr/>
        </p:nvSpPr>
        <p:spPr>
          <a:xfrm>
            <a:off x="5394782" y="3245685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606448" y="3479241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model/</a:t>
            </a:r>
          </a:p>
          <a:p>
            <a:r>
              <a:rPr lang="en-US" sz="2400" dirty="0" smtClean="0"/>
              <a:t>classifier</a:t>
            </a:r>
            <a:endParaRPr lang="en-US" sz="2400" dirty="0"/>
          </a:p>
        </p:txBody>
      </p:sp>
      <p:sp>
        <p:nvSpPr>
          <p:cNvPr id="10" name="Right Arrow 9"/>
          <p:cNvSpPr/>
          <p:nvPr/>
        </p:nvSpPr>
        <p:spPr>
          <a:xfrm>
            <a:off x="4645321" y="3624511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 rot="19287826">
            <a:off x="5033770" y="2634004"/>
            <a:ext cx="1216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classify</a:t>
            </a:r>
            <a:endParaRPr lang="en-US" sz="2800" dirty="0"/>
          </a:p>
        </p:txBody>
      </p:sp>
      <p:sp>
        <p:nvSpPr>
          <p:cNvPr id="14" name="Right Arrow 13"/>
          <p:cNvSpPr/>
          <p:nvPr/>
        </p:nvSpPr>
        <p:spPr>
          <a:xfrm>
            <a:off x="7133692" y="3595939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950438" y="3624511"/>
            <a:ext cx="1202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prediction</a:t>
            </a:r>
            <a:endParaRPr lang="en-US" sz="2000" dirty="0"/>
          </a:p>
        </p:txBody>
      </p:sp>
      <p:sp>
        <p:nvSpPr>
          <p:cNvPr id="13" name="Right Arrow 12"/>
          <p:cNvSpPr/>
          <p:nvPr/>
        </p:nvSpPr>
        <p:spPr>
          <a:xfrm>
            <a:off x="2228660" y="3774538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 rot="19287826">
            <a:off x="1956880" y="2336177"/>
            <a:ext cx="2639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pre-process data</a:t>
            </a:r>
            <a:endParaRPr lang="en-US" sz="2800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400752"/>
              </p:ext>
            </p:extLst>
          </p:nvPr>
        </p:nvGraphicFramePr>
        <p:xfrm>
          <a:off x="3020285" y="3053492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/>
                <a:gridCol w="390581"/>
                <a:gridCol w="390581"/>
                <a:gridCol w="390581"/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Terrain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Unicycle-type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Weather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Go-For-Ride?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Road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Sunny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Snowy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  <a:endParaRPr lang="en-US" sz="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97551" y="5514379"/>
            <a:ext cx="5495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do we preprocess the test data?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48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data preprocessing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5642742" cy="324489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 smtClean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Remove noisy features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Pick “good” features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Normalize feature values</a:t>
            </a:r>
          </a:p>
          <a:p>
            <a:pPr marL="834390" lvl="1" indent="-514350">
              <a:buAutoNum type="arabicPeriod"/>
            </a:pPr>
            <a:r>
              <a:rPr lang="en-US" sz="2000" dirty="0" smtClean="0"/>
              <a:t>center data</a:t>
            </a:r>
          </a:p>
          <a:p>
            <a:pPr marL="834390" lvl="1" indent="-514350">
              <a:buAutoNum type="arabicPeriod"/>
            </a:pPr>
            <a:r>
              <a:rPr lang="en-US" sz="2000" dirty="0" smtClean="0"/>
              <a:t>scale data (either variance or absolute)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Normalize example length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4939171"/>
            <a:ext cx="69419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Which of these do we need to do on test data?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Any issues?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517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data preprocessing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5046990" cy="324489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 smtClean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Remove irrelevant/noisy features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Pick “good” features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Normalize feature values</a:t>
            </a:r>
          </a:p>
          <a:p>
            <a:pPr marL="834390" lvl="1" indent="-514350">
              <a:buAutoNum type="arabicPeriod"/>
            </a:pPr>
            <a:r>
              <a:rPr lang="en-US" sz="2000" dirty="0" smtClean="0"/>
              <a:t>center data</a:t>
            </a:r>
          </a:p>
          <a:p>
            <a:pPr marL="834390" lvl="1" indent="-514350">
              <a:buAutoNum type="arabicPeriod"/>
            </a:pPr>
            <a:r>
              <a:rPr lang="en-US" sz="2000" dirty="0" smtClean="0"/>
              <a:t>scale data (either variance or absolute)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Normalize example length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81292" y="1912949"/>
            <a:ext cx="4294463" cy="0"/>
          </a:xfrm>
          <a:prstGeom prst="line">
            <a:avLst/>
          </a:prstGeom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832092" y="2241936"/>
            <a:ext cx="3014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Remove/pick same features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32092" y="2915557"/>
            <a:ext cx="10623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Do these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32092" y="3757873"/>
            <a:ext cx="862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Do this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1462" y="5064611"/>
            <a:ext cx="74927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Whatever you do on training, you have to do the EXACT same on testing!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053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Normalizing test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2327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For each feature (over all examples):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6600"/>
                </a:solidFill>
              </a:rPr>
              <a:t>Center</a:t>
            </a:r>
            <a:r>
              <a:rPr lang="en-US" dirty="0" smtClean="0"/>
              <a:t>:  adjust the values so that the mean of that feature is 0: subtract the </a:t>
            </a:r>
            <a:r>
              <a:rPr lang="en-US" dirty="0" smtClean="0">
                <a:solidFill>
                  <a:srgbClr val="FF0000"/>
                </a:solidFill>
              </a:rPr>
              <a:t>mean</a:t>
            </a:r>
            <a:r>
              <a:rPr lang="en-US" dirty="0" smtClean="0"/>
              <a:t> from all values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Rescale/adjust feature values to avoid magnitude bias: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Variance scaling</a:t>
            </a:r>
            <a:r>
              <a:rPr lang="en-US" dirty="0" smtClean="0"/>
              <a:t>: divide each value by the </a:t>
            </a:r>
            <a:r>
              <a:rPr lang="en-US" dirty="0" err="1" smtClean="0">
                <a:solidFill>
                  <a:srgbClr val="FF0000"/>
                </a:solidFill>
              </a:rPr>
              <a:t>std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dev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Absolute scaling</a:t>
            </a:r>
            <a:r>
              <a:rPr lang="en-US" dirty="0" smtClean="0"/>
              <a:t>: divide each value by the </a:t>
            </a:r>
            <a:r>
              <a:rPr lang="en-US" dirty="0" smtClean="0">
                <a:solidFill>
                  <a:srgbClr val="FF0000"/>
                </a:solidFill>
              </a:rPr>
              <a:t>largest value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4839" y="5911326"/>
            <a:ext cx="80593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values do we use when normalizing testing data?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24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263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Each of you are going to generate a feature for our data set: pick 5 random binary numbers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1843" y="2881084"/>
            <a:ext cx="47227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f</a:t>
            </a:r>
            <a:r>
              <a:rPr lang="en-US" sz="3200" baseline="-25000" dirty="0" smtClean="0">
                <a:solidFill>
                  <a:srgbClr val="0000FF"/>
                </a:solidFill>
              </a:rPr>
              <a:t>1</a:t>
            </a:r>
            <a:endParaRPr lang="en-US" sz="3200" baseline="-250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03766" y="2863123"/>
            <a:ext cx="47227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f</a:t>
            </a:r>
            <a:r>
              <a:rPr lang="en-US" sz="3200" baseline="-250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19401" y="295261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…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41408" y="2926438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label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07731" y="3465860"/>
            <a:ext cx="403613" cy="426801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908927" y="4045061"/>
            <a:ext cx="403613" cy="426801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910127" y="4620765"/>
            <a:ext cx="403613" cy="426801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922933" y="5198048"/>
            <a:ext cx="403613" cy="426801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924133" y="5773752"/>
            <a:ext cx="403613" cy="426801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067360" y="4311906"/>
            <a:ext cx="4698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I’ve already labeled these examples and I have two features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478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Normalizing test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2327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For each feature (over all examples):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6600"/>
                </a:solidFill>
              </a:rPr>
              <a:t>Center</a:t>
            </a:r>
            <a:r>
              <a:rPr lang="en-US" dirty="0" smtClean="0"/>
              <a:t>:  adjust the values so that the mean of that feature is 0: subtract the </a:t>
            </a:r>
            <a:r>
              <a:rPr lang="en-US" dirty="0" smtClean="0">
                <a:solidFill>
                  <a:srgbClr val="FF0000"/>
                </a:solidFill>
              </a:rPr>
              <a:t>mean</a:t>
            </a:r>
            <a:r>
              <a:rPr lang="en-US" dirty="0" smtClean="0"/>
              <a:t> from all values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Rescale/adjust feature values to avoid magnitude bias: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Variance scaling</a:t>
            </a:r>
            <a:r>
              <a:rPr lang="en-US" dirty="0" smtClean="0"/>
              <a:t>: divide each value by the </a:t>
            </a:r>
            <a:r>
              <a:rPr lang="en-US" dirty="0" err="1" smtClean="0">
                <a:solidFill>
                  <a:srgbClr val="FF0000"/>
                </a:solidFill>
              </a:rPr>
              <a:t>std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dev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Absolute scaling</a:t>
            </a:r>
            <a:r>
              <a:rPr lang="en-US" dirty="0" smtClean="0"/>
              <a:t>: divide each value by the </a:t>
            </a:r>
            <a:r>
              <a:rPr lang="en-US" dirty="0" smtClean="0">
                <a:solidFill>
                  <a:srgbClr val="FF0000"/>
                </a:solidFill>
              </a:rPr>
              <a:t>largest value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5899" y="5911326"/>
            <a:ext cx="57595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Save these from training normalization!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943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-241925" y="1043157"/>
            <a:ext cx="9385925" cy="710556"/>
          </a:xfrm>
          <a:prstGeom prst="rect">
            <a:avLst/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3657"/>
            <a:ext cx="8153400" cy="990600"/>
          </a:xfrm>
        </p:spPr>
        <p:txBody>
          <a:bodyPr/>
          <a:lstStyle/>
          <a:p>
            <a:r>
              <a:rPr lang="en-US" dirty="0" smtClean="0"/>
              <a:t>Normalizing test data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30490"/>
              </p:ext>
            </p:extLst>
          </p:nvPr>
        </p:nvGraphicFramePr>
        <p:xfrm>
          <a:off x="346629" y="5001033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/>
                <a:gridCol w="390581"/>
                <a:gridCol w="390581"/>
                <a:gridCol w="390581"/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Terrain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Unicycle-type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Weather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Go-For-Ride?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Road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Sunny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Snowy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  <a:endParaRPr lang="en-US" sz="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94827" y="4344293"/>
            <a:ext cx="1102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test data</a:t>
            </a:r>
          </a:p>
        </p:txBody>
      </p:sp>
      <p:sp>
        <p:nvSpPr>
          <p:cNvPr id="14" name="Oval 13"/>
          <p:cNvSpPr/>
          <p:nvPr/>
        </p:nvSpPr>
        <p:spPr>
          <a:xfrm>
            <a:off x="5376961" y="5170494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88627" y="5404050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model/</a:t>
            </a:r>
          </a:p>
          <a:p>
            <a:r>
              <a:rPr lang="en-US" sz="2400" dirty="0" smtClean="0"/>
              <a:t>classifier</a:t>
            </a:r>
            <a:endParaRPr lang="en-US" sz="2400" dirty="0"/>
          </a:p>
        </p:txBody>
      </p:sp>
      <p:sp>
        <p:nvSpPr>
          <p:cNvPr id="16" name="Right Arrow 15"/>
          <p:cNvSpPr/>
          <p:nvPr/>
        </p:nvSpPr>
        <p:spPr>
          <a:xfrm>
            <a:off x="4672860" y="5549320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 rot="19287826">
            <a:off x="5015949" y="4558813"/>
            <a:ext cx="1216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classify</a:t>
            </a:r>
            <a:endParaRPr lang="en-US" sz="2800" dirty="0"/>
          </a:p>
        </p:txBody>
      </p:sp>
      <p:sp>
        <p:nvSpPr>
          <p:cNvPr id="18" name="Right Arrow 17"/>
          <p:cNvSpPr/>
          <p:nvPr/>
        </p:nvSpPr>
        <p:spPr>
          <a:xfrm>
            <a:off x="7115871" y="5520748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932617" y="5549320"/>
            <a:ext cx="1202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prediction</a:t>
            </a:r>
            <a:endParaRPr lang="en-US" sz="2000" dirty="0"/>
          </a:p>
        </p:txBody>
      </p:sp>
      <p:sp>
        <p:nvSpPr>
          <p:cNvPr id="20" name="Right Arrow 19"/>
          <p:cNvSpPr/>
          <p:nvPr/>
        </p:nvSpPr>
        <p:spPr>
          <a:xfrm>
            <a:off x="2210839" y="5699347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1242693" y="4291762"/>
            <a:ext cx="2288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pre-process data</a:t>
            </a:r>
            <a:endParaRPr lang="en-US" sz="2400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238777"/>
              </p:ext>
            </p:extLst>
          </p:nvPr>
        </p:nvGraphicFramePr>
        <p:xfrm>
          <a:off x="3032704" y="4978301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/>
                <a:gridCol w="390581"/>
                <a:gridCol w="390581"/>
                <a:gridCol w="390581"/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Terrain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Unicycle-type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Weather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Go-For-Ride?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Road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Sunny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Snowy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  <a:endParaRPr lang="en-US" sz="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Right Arrow 23"/>
          <p:cNvSpPr/>
          <p:nvPr/>
        </p:nvSpPr>
        <p:spPr>
          <a:xfrm>
            <a:off x="2321870" y="2795794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786940"/>
              </p:ext>
            </p:extLst>
          </p:nvPr>
        </p:nvGraphicFramePr>
        <p:xfrm>
          <a:off x="260487" y="2097480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/>
                <a:gridCol w="390581"/>
                <a:gridCol w="390581"/>
                <a:gridCol w="390581"/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Terrain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Unicycle-type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Weather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Go-For-Ride?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Road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Sunny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Snowy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  <a:endParaRPr lang="en-US" sz="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13740" y="1200062"/>
            <a:ext cx="21607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training data</a:t>
            </a:r>
          </a:p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(labeled examples)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6068801" y="2547990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280467" y="2781546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model/</a:t>
            </a:r>
          </a:p>
          <a:p>
            <a:r>
              <a:rPr lang="en-US" sz="2400" dirty="0" smtClean="0"/>
              <a:t>classifier</a:t>
            </a:r>
            <a:endParaRPr lang="en-US" sz="2400" dirty="0"/>
          </a:p>
        </p:txBody>
      </p:sp>
      <p:sp>
        <p:nvSpPr>
          <p:cNvPr id="30" name="Right Arrow 29"/>
          <p:cNvSpPr/>
          <p:nvPr/>
        </p:nvSpPr>
        <p:spPr>
          <a:xfrm>
            <a:off x="5335018" y="2926816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 rot="19287826">
            <a:off x="5293138" y="2053007"/>
            <a:ext cx="925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learn</a:t>
            </a:r>
            <a:endParaRPr lang="en-US" sz="2800" dirty="0"/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581724"/>
              </p:ext>
            </p:extLst>
          </p:nvPr>
        </p:nvGraphicFramePr>
        <p:xfrm>
          <a:off x="3178814" y="2097480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/>
                <a:gridCol w="390581"/>
                <a:gridCol w="390581"/>
                <a:gridCol w="390581"/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Terrain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Unicycle-type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Weather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Go-For-Ride?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Road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Sunny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Trail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NO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Rainy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YES</a:t>
                      </a:r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Normal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Snowy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NO</a:t>
                      </a:r>
                      <a:endParaRPr lang="en-US" sz="300" dirty="0"/>
                    </a:p>
                  </a:txBody>
                  <a:tcPr/>
                </a:tc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Mountain</a:t>
                      </a:r>
                      <a:endParaRPr lang="en-US" sz="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 smtClean="0"/>
                        <a:t>YES</a:t>
                      </a:r>
                      <a:endParaRPr lang="en-US" sz="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2872598" y="4144509"/>
            <a:ext cx="2245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mean, </a:t>
            </a:r>
            <a:r>
              <a:rPr lang="en-US" dirty="0" err="1" smtClean="0">
                <a:solidFill>
                  <a:srgbClr val="FF0000"/>
                </a:solidFill>
              </a:rPr>
              <a:t>std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dev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smtClean="0">
                <a:solidFill>
                  <a:srgbClr val="FF0000"/>
                </a:solidFill>
              </a:rPr>
              <a:t>max,…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3855673" y="3823810"/>
            <a:ext cx="0" cy="320699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3811506" y="4532868"/>
            <a:ext cx="0" cy="320699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8502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pre-processing summary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4927926" y="2446915"/>
            <a:ext cx="4216074" cy="324489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1800" dirty="0" smtClean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sz="1800" dirty="0" smtClean="0"/>
              <a:t>Remove noisy features</a:t>
            </a:r>
          </a:p>
          <a:p>
            <a:pPr marL="514350" indent="-514350">
              <a:buAutoNum type="arabicPeriod"/>
            </a:pPr>
            <a:r>
              <a:rPr lang="en-US" sz="1800" dirty="0" smtClean="0"/>
              <a:t>Pick “good” features</a:t>
            </a:r>
          </a:p>
          <a:p>
            <a:pPr marL="514350" indent="-514350">
              <a:buAutoNum type="arabicPeriod"/>
            </a:pPr>
            <a:r>
              <a:rPr lang="en-US" sz="1800" dirty="0" smtClean="0"/>
              <a:t>Normalize feature values</a:t>
            </a:r>
          </a:p>
          <a:p>
            <a:pPr marL="834390" lvl="1" indent="-514350">
              <a:buAutoNum type="arabicPeriod"/>
            </a:pPr>
            <a:r>
              <a:rPr lang="en-US" sz="1600" dirty="0" smtClean="0"/>
              <a:t>center data</a:t>
            </a:r>
          </a:p>
          <a:p>
            <a:pPr marL="834390" lvl="1" indent="-514350">
              <a:buAutoNum type="arabicPeriod"/>
            </a:pPr>
            <a:r>
              <a:rPr lang="en-US" sz="1600" dirty="0" smtClean="0"/>
              <a:t>scale data (either variance or absolute)</a:t>
            </a:r>
          </a:p>
          <a:p>
            <a:pPr marL="514350" indent="-514350">
              <a:buAutoNum type="arabicPeriod"/>
            </a:pPr>
            <a:r>
              <a:rPr lang="en-US" sz="1800" dirty="0" smtClean="0"/>
              <a:t>Normalize example length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750335" y="1709110"/>
            <a:ext cx="94066" cy="468829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1099" y="1731776"/>
            <a:ext cx="448381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Many techniques for preprocessing data</a:t>
            </a:r>
          </a:p>
          <a:p>
            <a:endParaRPr lang="en-US" sz="2400" dirty="0"/>
          </a:p>
          <a:p>
            <a:r>
              <a:rPr lang="en-US" sz="2400" dirty="0" smtClean="0"/>
              <a:t>Which will work well will depend on the data and the classifier</a:t>
            </a:r>
          </a:p>
          <a:p>
            <a:endParaRPr lang="en-US" sz="2400" dirty="0"/>
          </a:p>
          <a:p>
            <a:r>
              <a:rPr lang="en-US" sz="2400" dirty="0" smtClean="0"/>
              <a:t>Try them out and evaluate how they affect performance on </a:t>
            </a:r>
            <a:r>
              <a:rPr lang="en-US" sz="2400" dirty="0" err="1" smtClean="0"/>
              <a:t>dev</a:t>
            </a:r>
            <a:r>
              <a:rPr lang="en-US" sz="2400" dirty="0" smtClean="0"/>
              <a:t> data</a:t>
            </a:r>
          </a:p>
          <a:p>
            <a:endParaRPr lang="en-US" sz="2400" dirty="0"/>
          </a:p>
          <a:p>
            <a:r>
              <a:rPr lang="en-US" sz="2400" dirty="0" smtClean="0"/>
              <a:t>Make sure to do </a:t>
            </a:r>
            <a:r>
              <a:rPr lang="en-US" sz="2400" b="1" dirty="0" smtClean="0"/>
              <a:t>exact same</a:t>
            </a:r>
            <a:r>
              <a:rPr lang="en-US" sz="2400" dirty="0" smtClean="0"/>
              <a:t> pre-processing on train and test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831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features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8721" y="2399736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label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5771" y="2935369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0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0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8218" y="2831164"/>
            <a:ext cx="56398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If we have a “random” feature, i.e. a feature with random binary values, what is the probability that our feature perfectly predicts the label?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011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features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8721" y="2399736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label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5771" y="2935369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0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0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9683" y="2359757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</a:t>
            </a:r>
            <a:r>
              <a:rPr lang="en-US" sz="2400" baseline="-25000" dirty="0" smtClean="0">
                <a:solidFill>
                  <a:srgbClr val="0000FF"/>
                </a:solidFill>
              </a:rPr>
              <a:t>i</a:t>
            </a:r>
            <a:endParaRPr lang="en-US" sz="2400" baseline="-250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0173" y="2895390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</a:rPr>
              <a:t>1</a:t>
            </a:r>
            <a:endParaRPr lang="en-US" sz="2800" dirty="0" smtClean="0">
              <a:solidFill>
                <a:srgbClr val="0D0D0D"/>
              </a:solidFill>
            </a:endParaRPr>
          </a:p>
          <a:p>
            <a:r>
              <a:rPr lang="en-US" sz="2800" dirty="0" smtClean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</a:t>
            </a:r>
            <a:endParaRPr lang="en-US" sz="2800" dirty="0">
              <a:solidFill>
                <a:srgbClr val="0D0D0D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7082" y="2369500"/>
            <a:ext cx="1814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probability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39310" y="2861401"/>
            <a:ext cx="65963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0.5</a:t>
            </a:r>
            <a:endParaRPr lang="en-US" sz="2800" dirty="0">
              <a:solidFill>
                <a:srgbClr val="0D0D0D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2147085" y="5127041"/>
            <a:ext cx="1663233" cy="39979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53957" y="5321613"/>
            <a:ext cx="2560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0.5</a:t>
            </a:r>
            <a:r>
              <a:rPr lang="en-US" sz="2000" baseline="30000" dirty="0" smtClean="0"/>
              <a:t>5</a:t>
            </a:r>
            <a:r>
              <a:rPr lang="en-US" sz="2000" dirty="0" smtClean="0"/>
              <a:t>=0.03125 = 1/32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313989" y="3185457"/>
            <a:ext cx="4350776" cy="109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I</a:t>
            </a:r>
            <a:r>
              <a:rPr lang="en-US" sz="3200" dirty="0" smtClean="0">
                <a:solidFill>
                  <a:srgbClr val="FF0000"/>
                </a:solidFill>
              </a:rPr>
              <a:t>s that the only way to get perfect prediction?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818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features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8721" y="2399736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label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5771" y="2935369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0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0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9683" y="2359757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</a:t>
            </a:r>
            <a:r>
              <a:rPr lang="en-US" sz="2400" baseline="-25000" dirty="0" smtClean="0">
                <a:solidFill>
                  <a:srgbClr val="0000FF"/>
                </a:solidFill>
              </a:rPr>
              <a:t>i</a:t>
            </a:r>
            <a:endParaRPr lang="en-US" sz="2400" baseline="-250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0173" y="2895390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  <a:endParaRPr lang="en-US" sz="2800" dirty="0" smtClean="0">
              <a:solidFill>
                <a:srgbClr val="0D0D0D"/>
              </a:solidFill>
            </a:endParaRPr>
          </a:p>
          <a:p>
            <a:r>
              <a:rPr lang="en-US" sz="2800" dirty="0">
                <a:solidFill>
                  <a:srgbClr val="0D0D0D"/>
                </a:solidFill>
              </a:rPr>
              <a:t>0</a:t>
            </a:r>
            <a:endParaRPr lang="en-US" sz="2800" dirty="0" smtClean="0">
              <a:solidFill>
                <a:srgbClr val="0D0D0D"/>
              </a:solidFill>
            </a:endParaRPr>
          </a:p>
          <a:p>
            <a:r>
              <a:rPr lang="en-US" sz="2800" dirty="0" smtClean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7082" y="2369500"/>
            <a:ext cx="1814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probability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39310" y="2861401"/>
            <a:ext cx="65963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0.5</a:t>
            </a:r>
            <a:endParaRPr lang="en-US" sz="2800" dirty="0">
              <a:solidFill>
                <a:srgbClr val="0D0D0D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2147085" y="5127041"/>
            <a:ext cx="1663233" cy="39979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53957" y="5321613"/>
            <a:ext cx="2560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0.5</a:t>
            </a:r>
            <a:r>
              <a:rPr lang="en-US" sz="2000" baseline="30000" dirty="0" smtClean="0"/>
              <a:t>5</a:t>
            </a:r>
            <a:r>
              <a:rPr lang="en-US" sz="2000" dirty="0" smtClean="0"/>
              <a:t>=0.03125 = 1/32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4445367" y="3091115"/>
            <a:ext cx="3714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Total = 1/32+1/32 = 1/16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803590" y="4137791"/>
            <a:ext cx="3764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Why is this a problem?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13989" y="4926400"/>
            <a:ext cx="48027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Although these features perfectly correlate/predict the training data, they will generally NOT have any predictive power on the test set!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638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features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8721" y="2399736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label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5771" y="2935369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0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1</a:t>
            </a:r>
          </a:p>
          <a:p>
            <a:r>
              <a:rPr lang="en-US" sz="2800" dirty="0" smtClean="0">
                <a:solidFill>
                  <a:srgbClr val="008000"/>
                </a:solidFill>
              </a:rPr>
              <a:t>0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9683" y="2359757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</a:t>
            </a:r>
            <a:r>
              <a:rPr lang="en-US" sz="2400" baseline="-25000" dirty="0" smtClean="0">
                <a:solidFill>
                  <a:srgbClr val="0000FF"/>
                </a:solidFill>
              </a:rPr>
              <a:t>i</a:t>
            </a:r>
            <a:endParaRPr lang="en-US" sz="2400" baseline="-250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0173" y="2895390"/>
            <a:ext cx="3827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>
                <a:solidFill>
                  <a:srgbClr val="0D0D0D"/>
                </a:solidFill>
              </a:rPr>
              <a:t>1</a:t>
            </a:r>
            <a:endParaRPr lang="en-US" sz="2800" dirty="0" smtClean="0">
              <a:solidFill>
                <a:srgbClr val="0D0D0D"/>
              </a:solidFill>
            </a:endParaRPr>
          </a:p>
          <a:p>
            <a:r>
              <a:rPr lang="en-US" sz="2800" dirty="0" smtClean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1</a:t>
            </a:r>
            <a:endParaRPr lang="en-US" sz="2800" dirty="0">
              <a:solidFill>
                <a:srgbClr val="0D0D0D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7082" y="2369500"/>
            <a:ext cx="1814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probability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39310" y="2861401"/>
            <a:ext cx="65963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0.5</a:t>
            </a:r>
          </a:p>
          <a:p>
            <a:r>
              <a:rPr lang="en-US" sz="2800" dirty="0" smtClean="0">
                <a:solidFill>
                  <a:srgbClr val="0D0D0D"/>
                </a:solidFill>
              </a:rPr>
              <a:t>0.5</a:t>
            </a:r>
            <a:endParaRPr lang="en-US" sz="2800" dirty="0">
              <a:solidFill>
                <a:srgbClr val="0D0D0D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2147085" y="5127041"/>
            <a:ext cx="1663233" cy="39979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53957" y="5321613"/>
            <a:ext cx="2560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0.5</a:t>
            </a:r>
            <a:r>
              <a:rPr lang="en-US" sz="2000" baseline="30000" dirty="0" smtClean="0"/>
              <a:t>5</a:t>
            </a:r>
            <a:r>
              <a:rPr lang="en-US" sz="2000" dirty="0" smtClean="0"/>
              <a:t>=0.03125 = 1/32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4445367" y="3091115"/>
            <a:ext cx="3714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Total = 1/32+1/32 = 1/16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803590" y="4137791"/>
            <a:ext cx="376495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perfect correlation the only thing we need to worry about for random features?</a:t>
            </a:r>
          </a:p>
        </p:txBody>
      </p:sp>
    </p:spTree>
    <p:extLst>
      <p:ext uri="{BB962C8B-B14F-4D97-AF65-F5344CB8AC3E}">
        <p14:creationId xmlns:p14="http://schemas.microsoft.com/office/powerpoint/2010/main" val="2861080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6110</TotalTime>
  <Words>2994</Words>
  <Application>Microsoft Macintosh PowerPoint</Application>
  <PresentationFormat>On-screen Show (4:3)</PresentationFormat>
  <Paragraphs>1407</Paragraphs>
  <Slides>52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4" baseType="lpstr">
      <vt:lpstr>Median</vt:lpstr>
      <vt:lpstr>Equation</vt:lpstr>
      <vt:lpstr>Feature Pre-processing</vt:lpstr>
      <vt:lpstr>Admin</vt:lpstr>
      <vt:lpstr>So far…</vt:lpstr>
      <vt:lpstr>Feature pruning/selection</vt:lpstr>
      <vt:lpstr>Bad features</vt:lpstr>
      <vt:lpstr>Bad features</vt:lpstr>
      <vt:lpstr>Bad features</vt:lpstr>
      <vt:lpstr>Bad features</vt:lpstr>
      <vt:lpstr>Bad features</vt:lpstr>
      <vt:lpstr>Bad features</vt:lpstr>
      <vt:lpstr>Noisy features</vt:lpstr>
      <vt:lpstr>Noisy features</vt:lpstr>
      <vt:lpstr>Noisy features</vt:lpstr>
      <vt:lpstr>Removing noisy features</vt:lpstr>
      <vt:lpstr>Removing noisy features</vt:lpstr>
      <vt:lpstr>Some rules of thumb  for the number of features</vt:lpstr>
      <vt:lpstr>So far…</vt:lpstr>
      <vt:lpstr>Feature selection</vt:lpstr>
      <vt:lpstr>Good features</vt:lpstr>
      <vt:lpstr>Training error feature selection</vt:lpstr>
      <vt:lpstr>So far…</vt:lpstr>
      <vt:lpstr>Feature normalization</vt:lpstr>
      <vt:lpstr>Feature normalization</vt:lpstr>
      <vt:lpstr>Feature normalization</vt:lpstr>
      <vt:lpstr>Feature normalization</vt:lpstr>
      <vt:lpstr>Feature normalization</vt:lpstr>
      <vt:lpstr>Feature normalization</vt:lpstr>
      <vt:lpstr>Geometric view of perceptron update</vt:lpstr>
      <vt:lpstr>Geometric view of perceptron update</vt:lpstr>
      <vt:lpstr>Geometric view of perceptron update</vt:lpstr>
      <vt:lpstr>Geometric view of perceptron update</vt:lpstr>
      <vt:lpstr>Feature normalization</vt:lpstr>
      <vt:lpstr>Feature normalization</vt:lpstr>
      <vt:lpstr>Normalize each feature</vt:lpstr>
      <vt:lpstr>Normalize each feature</vt:lpstr>
      <vt:lpstr>Normalize each feature</vt:lpstr>
      <vt:lpstr>So far…</vt:lpstr>
      <vt:lpstr>Example normalization</vt:lpstr>
      <vt:lpstr>Example length normalization</vt:lpstr>
      <vt:lpstr>Example length normalization</vt:lpstr>
      <vt:lpstr>Example length normalization</vt:lpstr>
      <vt:lpstr>Example length normalization</vt:lpstr>
      <vt:lpstr>So far…</vt:lpstr>
      <vt:lpstr>What about testing?</vt:lpstr>
      <vt:lpstr>What about testing?</vt:lpstr>
      <vt:lpstr>What about testing?</vt:lpstr>
      <vt:lpstr>Test data preprocessing</vt:lpstr>
      <vt:lpstr>Test data preprocessing</vt:lpstr>
      <vt:lpstr>Normalizing test data</vt:lpstr>
      <vt:lpstr>Normalizing test data</vt:lpstr>
      <vt:lpstr>Normalizing test data</vt:lpstr>
      <vt:lpstr>Features pre-processing 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Kauchak</cp:lastModifiedBy>
  <cp:revision>1030</cp:revision>
  <cp:lastPrinted>2013-09-17T22:01:58Z</cp:lastPrinted>
  <dcterms:created xsi:type="dcterms:W3CDTF">2013-09-08T20:10:23Z</dcterms:created>
  <dcterms:modified xsi:type="dcterms:W3CDTF">2013-09-28T21:41:17Z</dcterms:modified>
</cp:coreProperties>
</file>