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449" r:id="rId36"/>
    <p:sldId id="450" r:id="rId37"/>
    <p:sldId id="451" r:id="rId38"/>
    <p:sldId id="452" r:id="rId39"/>
    <p:sldId id="438" r:id="rId40"/>
    <p:sldId id="464" r:id="rId41"/>
    <p:sldId id="465" r:id="rId42"/>
    <p:sldId id="463" r:id="rId43"/>
    <p:sldId id="466" r:id="rId44"/>
    <p:sldId id="467" r:id="rId45"/>
    <p:sldId id="448" r:id="rId46"/>
    <p:sldId id="460" r:id="rId47"/>
    <p:sldId id="441" r:id="rId48"/>
    <p:sldId id="442" r:id="rId49"/>
    <p:sldId id="469" r:id="rId50"/>
    <p:sldId id="470" r:id="rId51"/>
    <p:sldId id="471" r:id="rId52"/>
    <p:sldId id="474" r:id="rId53"/>
    <p:sldId id="475" r:id="rId54"/>
    <p:sldId id="473" r:id="rId55"/>
    <p:sldId id="476" r:id="rId56"/>
    <p:sldId id="453" r:id="rId57"/>
    <p:sldId id="454" r:id="rId58"/>
    <p:sldId id="455" r:id="rId59"/>
    <p:sldId id="456" r:id="rId60"/>
    <p:sldId id="45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9/15/13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9/15/13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8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Geometric View of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CCCCCC"/>
                </a:solidFill>
              </a:rPr>
              <a:t>Pretend like we don’t know the labels</a:t>
            </a:r>
            <a:endParaRPr lang="en-US" sz="2000" dirty="0">
              <a:solidFill>
                <a:srgbClr val="CCCCCC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CCCCC"/>
                </a:solidFill>
              </a:rPr>
              <a:t>Classify</a:t>
            </a:r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Compare predicted labels to actual labels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could we score these for classification?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</a:t>
            </a:r>
            <a:r>
              <a:rPr lang="en-US" dirty="0" smtClean="0"/>
              <a:t>ccuracy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prediction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Label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evaluate the model, compare the predicted </a:t>
            </a:r>
            <a:r>
              <a:rPr lang="en-US" sz="2800" dirty="0" smtClean="0"/>
              <a:t>labels </a:t>
            </a:r>
            <a:r>
              <a:rPr lang="en-US" sz="2800" dirty="0" smtClean="0"/>
              <a:t>to the actual </a:t>
            </a:r>
            <a:r>
              <a:rPr lang="en-US" sz="2800" dirty="0" smtClean="0"/>
              <a:t>labels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Accuracy</a:t>
            </a:r>
            <a:r>
              <a:rPr lang="en-US" sz="2400" dirty="0" smtClean="0"/>
              <a:t>: the proportion of examples where we correctly predicted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99000" y="2037996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to do algorithm development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evaluated on test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ok?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Once </a:t>
            </a:r>
            <a:r>
              <a:rPr lang="en-US" sz="2400" dirty="0" smtClean="0">
                <a:solidFill>
                  <a:srgbClr val="0000FF"/>
                </a:solidFill>
              </a:rPr>
              <a:t>you look at/use test data </a:t>
            </a:r>
            <a:r>
              <a:rPr lang="en-US" sz="2400" b="1" dirty="0" smtClean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So, how can we evaluate our algorithm during development?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Labeled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All</a:t>
            </a:r>
            <a:br>
              <a:rPr lang="en-US" sz="2800" dirty="0" smtClean="0"/>
            </a:br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Development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Development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99000" y="2433376"/>
            <a:ext cx="44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the </a:t>
            </a:r>
            <a:r>
              <a:rPr lang="en-US" sz="2400" b="1" dirty="0" smtClean="0">
                <a:solidFill>
                  <a:srgbClr val="FF6600"/>
                </a:solidFill>
              </a:rPr>
              <a:t>development data</a:t>
            </a:r>
            <a:r>
              <a:rPr lang="en-US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testing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Development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Evaluate model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99000" y="2433376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the development data: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repeat until happy with results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problems with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to development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 careful not to </a:t>
            </a:r>
            <a:r>
              <a:rPr lang="en-US" dirty="0" err="1" smtClean="0"/>
              <a:t>overfit</a:t>
            </a:r>
            <a:r>
              <a:rPr lang="en-US" dirty="0" smtClean="0"/>
              <a:t> to the development data!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All</a:t>
            </a:r>
            <a:br>
              <a:rPr lang="en-US" sz="2800" dirty="0" smtClean="0"/>
            </a:br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Development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Often we’ll </a:t>
            </a:r>
            <a:r>
              <a:rPr lang="en-US" sz="2400" dirty="0" smtClean="0">
                <a:solidFill>
                  <a:srgbClr val="0000FF"/>
                </a:solidFill>
              </a:rPr>
              <a:t>split off development data </a:t>
            </a:r>
            <a:r>
              <a:rPr lang="en-US" sz="2400" dirty="0" smtClean="0">
                <a:solidFill>
                  <a:srgbClr val="0000FF"/>
                </a:solidFill>
              </a:rPr>
              <a:t>this multiple times (in fact, on the fly</a:t>
            </a:r>
            <a:r>
              <a:rPr lang="en-US" sz="2400" dirty="0" smtClean="0">
                <a:solidFill>
                  <a:srgbClr val="0000FF"/>
                </a:solidFill>
              </a:rPr>
              <a:t>), but you </a:t>
            </a:r>
            <a:r>
              <a:rPr lang="en-US" sz="2400" dirty="0" smtClean="0">
                <a:solidFill>
                  <a:srgbClr val="0000FF"/>
                </a:solidFill>
              </a:rPr>
              <a:t>can still </a:t>
            </a:r>
            <a:r>
              <a:rPr lang="en-US" sz="2400" dirty="0" err="1" smtClean="0">
                <a:solidFill>
                  <a:srgbClr val="0000FF"/>
                </a:solidFill>
              </a:rPr>
              <a:t>overfit</a:t>
            </a:r>
            <a:r>
              <a:rPr lang="en-US" sz="2400" dirty="0" smtClean="0">
                <a:solidFill>
                  <a:srgbClr val="0000FF"/>
                </a:solidFill>
              </a:rPr>
              <a:t>, but this helps avoid it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should we pick?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Assignment </a:t>
            </a:r>
            <a:r>
              <a:rPr lang="en-US" sz="3200" dirty="0" smtClean="0"/>
              <a:t>2 out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1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Keep reading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Office hours today from: 2:35-3:20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Videos?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Unicycle 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development data to decide!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Machine Learning: A Geometric 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Yellow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visualize this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vs. Bananas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/>
                <a:gridCol w="724973"/>
                <a:gridCol w="1156348"/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Banana</a:t>
                      </a:r>
                      <a:endParaRPr lang="en-US" sz="1400" dirty="0" smtClean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Apple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 smtClean="0"/>
              <a:t>   </a:t>
            </a:r>
            <a:r>
              <a:rPr lang="en-US" sz="1600" dirty="0" smtClean="0"/>
              <a:t>(read the book for a more detailed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discussion of this)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Weight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Color</a:t>
              </a:r>
              <a:endParaRPr lang="en-US" sz="2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view examples as points in an </a:t>
            </a:r>
            <a:r>
              <a:rPr lang="en-US" sz="2400" i="1" dirty="0" smtClean="0"/>
              <a:t>n</a:t>
            </a:r>
            <a:r>
              <a:rPr lang="en-US" sz="2400" dirty="0" smtClean="0"/>
              <a:t>-dimensional space 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the number of features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Examples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a feature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closest to </a:t>
            </a:r>
            <a:r>
              <a:rPr lang="en-US" sz="2800" dirty="0" smtClean="0">
                <a:solidFill>
                  <a:srgbClr val="FF0000"/>
                </a:solidFill>
              </a:rPr>
              <a:t>red, but…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 smtClean="0"/>
              <a:t>Proper Experimentation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his example?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label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measure “nearest”?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two dimensions, how do we compute the distance?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2)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73437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943100" imgH="279400" progId="Equation.3">
                  <p:embed/>
                </p:oleObj>
              </mc:Choice>
              <mc:Fallback>
                <p:oleObj name="Equation" r:id="rId3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n-dimensions, how do we compute the distance?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a</a:t>
            </a:r>
            <a:r>
              <a:rPr lang="en-US" sz="2000" baseline="-25000" dirty="0"/>
              <a:t>n</a:t>
            </a:r>
            <a:r>
              <a:rPr lang="en-US" sz="2000" baseline="-25000" dirty="0" smtClean="0"/>
              <a:t>)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,…,</a:t>
            </a:r>
            <a:r>
              <a:rPr lang="en-US" sz="2000" dirty="0" err="1" smtClean="0"/>
              <a:t>b</a:t>
            </a:r>
            <a:r>
              <a:rPr lang="en-US" sz="2000" baseline="-25000" dirty="0" err="1"/>
              <a:t>n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/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decision boundaries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are places in the features space where the classification of a </a:t>
            </a:r>
            <a:r>
              <a:rPr lang="en-US" sz="2400" dirty="0" smtClean="0"/>
              <a:t>point/example </a:t>
            </a:r>
            <a:r>
              <a:rPr lang="en-US" sz="2400" dirty="0" smtClean="0"/>
              <a:t>changes</a:t>
            </a:r>
            <a:endParaRPr lang="en-US" sz="2400" b="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k-NN </a:t>
            </a:r>
            <a:r>
              <a:rPr lang="en-US" sz="2000" dirty="0">
                <a:solidFill>
                  <a:srgbClr val="0000FF"/>
                </a:solidFill>
              </a:rPr>
              <a:t>gives locally defined decision boundaries </a:t>
            </a:r>
            <a:r>
              <a:rPr lang="en-US" sz="2000" dirty="0" smtClean="0">
                <a:solidFill>
                  <a:srgbClr val="0000FF"/>
                </a:solidFill>
              </a:rPr>
              <a:t>between classes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 Nearest Neighbour (</a:t>
            </a:r>
            <a:r>
              <a:rPr lang="en-GB" i="1" dirty="0" err="1" smtClean="0"/>
              <a:t>k</a:t>
            </a:r>
            <a:r>
              <a:rPr lang="en-GB" dirty="0" err="1" smtClean="0"/>
              <a:t>NN</a:t>
            </a:r>
            <a:r>
              <a:rPr lang="en-GB" dirty="0" smtClean="0"/>
              <a:t>) Classifier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32868" y="5505697"/>
            <a:ext cx="1495744" cy="42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>
                <a:latin typeface="CMR12" pitchFamily="34" charset="2"/>
              </a:rPr>
              <a:t> = 1</a:t>
            </a:r>
            <a:endParaRPr lang="en-GB" dirty="0">
              <a:latin typeface="CMR12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 Nearest Neighbour (</a:t>
            </a:r>
            <a:r>
              <a:rPr lang="en-GB" i="1" dirty="0" err="1" smtClean="0"/>
              <a:t>k</a:t>
            </a:r>
            <a:r>
              <a:rPr lang="en-GB" dirty="0" err="1" smtClean="0"/>
              <a:t>NN</a:t>
            </a:r>
            <a:r>
              <a:rPr lang="en-GB" dirty="0" smtClean="0"/>
              <a:t>) Classifier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tell how well we’re doing?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predict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without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REAL WORLD USE OF ML ALGORITHMS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red.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3?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blue.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label with k = 100?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</a:t>
            </a:r>
            <a:r>
              <a:rPr lang="en-US" sz="1800" dirty="0" smtClean="0">
                <a:latin typeface="Rockwell" pitchFamily="-110" charset="0"/>
              </a:rPr>
              <a:t>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feature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We’d choose blue.</a:t>
            </a:r>
            <a:r>
              <a:rPr lang="en-US" sz="2400" dirty="0" smtClean="0">
                <a:solidFill>
                  <a:srgbClr val="FF0000"/>
                </a:solidFill>
              </a:rPr>
              <a:t>  Do you agree?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 smtClean="0">
                <a:solidFill>
                  <a:srgbClr val="FF0000"/>
                </a:solidFill>
              </a:rPr>
              <a:t>overfitting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underfitting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did we control this for decision trees?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choose </a:t>
            </a:r>
            <a:r>
              <a:rPr lang="en-US" sz="3200" i="1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pick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heuristics:</a:t>
            </a:r>
          </a:p>
          <a:p>
            <a:pPr lvl="1"/>
            <a:r>
              <a:rPr lang="en-US" dirty="0" smtClean="0"/>
              <a:t>often 3, 5, 7</a:t>
            </a:r>
          </a:p>
          <a:p>
            <a:pPr lvl="1"/>
            <a:r>
              <a:rPr lang="en-US" dirty="0" smtClean="0"/>
              <a:t>choose an odd number to avoid 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 variants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variation 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-NN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Instead of </a:t>
            </a:r>
            <a:r>
              <a:rPr lang="en-US" i="1" dirty="0" smtClean="0"/>
              <a:t>k</a:t>
            </a:r>
            <a:r>
              <a:rPr lang="en-US" dirty="0" smtClean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Weighted </a:t>
            </a:r>
            <a:r>
              <a:rPr lang="en-US" i="1" dirty="0" smtClean="0"/>
              <a:t>k</a:t>
            </a:r>
            <a:r>
              <a:rPr lang="en-US" dirty="0" smtClean="0"/>
              <a:t>-NN: </a:t>
            </a:r>
          </a:p>
          <a:p>
            <a:pPr lvl="1"/>
            <a:r>
              <a:rPr lang="en-US" dirty="0" smtClean="0"/>
              <a:t>Right now, all examples within examples are treated equally</a:t>
            </a:r>
          </a:p>
          <a:p>
            <a:pPr lvl="1"/>
            <a:r>
              <a:rPr lang="en-US" dirty="0" smtClean="0"/>
              <a:t>weight the “vote” of the examples, so that closer examples have more vote/weight</a:t>
            </a:r>
          </a:p>
          <a:p>
            <a:pPr lvl="1"/>
            <a:r>
              <a:rPr lang="en-US" dirty="0" smtClean="0"/>
              <a:t>often use some sort of exponential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297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FF0000"/>
                </a:solidFill>
              </a:rPr>
              <a:t>What are the decision boundaries for decision trees like?</a:t>
            </a:r>
            <a:endParaRPr lang="en-US" sz="28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Axis-aligned splits/cuts of the data</a:t>
            </a:r>
            <a:endParaRPr lang="en-US" sz="2800" b="0" dirty="0" smtClean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label</a:t>
            </a:r>
            <a:r>
              <a:rPr lang="en-US" sz="1800" dirty="0" smtClean="0">
                <a:latin typeface="Rockwell" pitchFamily="-110" charset="0"/>
              </a:rPr>
              <a:t> </a:t>
            </a:r>
            <a:r>
              <a:rPr lang="en-US" sz="1800" dirty="0" smtClean="0">
                <a:latin typeface="Rockwell" pitchFamily="-110" charset="0"/>
              </a:rPr>
              <a:t>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DT</a:t>
            </a:r>
            <a:endParaRPr lang="en-US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vs. </a:t>
            </a:r>
            <a:r>
              <a:rPr lang="en-US" i="1" dirty="0" smtClean="0"/>
              <a:t>k-</a:t>
            </a: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they use the features in the same way to label the examples?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vs. </a:t>
            </a:r>
            <a:r>
              <a:rPr lang="en-US" i="1" dirty="0" smtClean="0"/>
              <a:t>k-</a:t>
            </a: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k-</a:t>
            </a:r>
            <a:r>
              <a:rPr lang="en-US" sz="2800" dirty="0" smtClean="0">
                <a:solidFill>
                  <a:srgbClr val="0000FF"/>
                </a:solidFill>
              </a:rPr>
              <a:t>NN doesn’t require any training!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k-NN treats all features equally!  Decision trees “select” important features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You’re a 1-D creature, and you decide to buy a 2-unit apartment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rooms (very, skinny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rooms (very, flat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7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 get promoted again and start having kids and decide to upgrade to another dimension.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rooms (very, normal rooms)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1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Larry Page steps down as CEO of </a:t>
            </a:r>
            <a:r>
              <a:rPr lang="en-US" sz="2400" dirty="0" err="1" smtClean="0">
                <a:solidFill>
                  <a:srgbClr val="000090"/>
                </a:solidFill>
              </a:rPr>
              <a:t>google</a:t>
            </a:r>
            <a:r>
              <a:rPr lang="en-US" sz="2400" dirty="0" smtClean="0">
                <a:solidFill>
                  <a:srgbClr val="000090"/>
                </a:solidFill>
              </a:rPr>
              <a:t> and they ask you if you’d like the job.  You decide to upgrade to a 100,000 dimensional apartment.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much room do you have? Can you have a big party?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100,000</a:t>
            </a:r>
            <a:r>
              <a:rPr lang="en-US" sz="2400" dirty="0" smtClean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 smtClean="0">
                <a:solidFill>
                  <a:srgbClr val="0000FF"/>
                </a:solidFill>
              </a:rPr>
              <a:t>30</a:t>
            </a:r>
            <a:r>
              <a:rPr lang="en-US" sz="2400" dirty="0" smtClean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3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Remember, we assume there’s an underlying distribution that generates both the training and test examples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30421"/>
            <a:ext cx="5362400" cy="170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Our intuitions about space/distance don’t scale with dimensions!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classifier</a:t>
            </a:r>
            <a:endParaRPr lang="en-US" sz="2000" dirty="0"/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Pretend like we don’t know the labels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4155</TotalTime>
  <Words>1695</Words>
  <Application>Microsoft Macintosh PowerPoint</Application>
  <PresentationFormat>On-screen Show (4:3)</PresentationFormat>
  <Paragraphs>497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Median</vt:lpstr>
      <vt:lpstr>Microsoft 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his example?</vt:lpstr>
      <vt:lpstr>What about his example?</vt:lpstr>
      <vt:lpstr>What about his example?</vt:lpstr>
      <vt:lpstr>k-Nearest Neighbor (k-NN)</vt:lpstr>
      <vt:lpstr>k-Nearest Neighbor (k-NN)</vt:lpstr>
      <vt:lpstr>Euclidean distance</vt:lpstr>
      <vt:lpstr>Euclidean distance</vt:lpstr>
      <vt:lpstr>Decision boundaries</vt:lpstr>
      <vt:lpstr>k-NN decision boundaries</vt:lpstr>
      <vt:lpstr>K Nearest Neighbour (kNN) Classifier</vt:lpstr>
      <vt:lpstr>K Nearest Neighbour (kNN) Classifier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  <vt:lpstr>A thought experiment</vt:lpstr>
      <vt:lpstr>Another thought experiment</vt:lpstr>
      <vt:lpstr>Another thought experiment</vt:lpstr>
      <vt:lpstr>Another thought experiment</vt:lpstr>
      <vt:lpstr>The 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492</cp:revision>
  <dcterms:created xsi:type="dcterms:W3CDTF">2013-09-08T20:10:23Z</dcterms:created>
  <dcterms:modified xsi:type="dcterms:W3CDTF">2013-09-16T16:44:40Z</dcterms:modified>
</cp:coreProperties>
</file>