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1.bin" ContentType="application/vnd.openxmlformats-officedocument.oleObject"/>
  <Override PartName="/ppt/notesSlides/notesSlide11.xml" ContentType="application/vnd.openxmlformats-officedocument.presentationml.notesSlide+xml"/>
  <Override PartName="/ppt/embeddings/oleObject2.bin" ContentType="application/vnd.openxmlformats-officedocument.oleObject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307" r:id="rId3"/>
    <p:sldId id="471" r:id="rId4"/>
    <p:sldId id="403" r:id="rId5"/>
    <p:sldId id="404" r:id="rId6"/>
    <p:sldId id="405" r:id="rId7"/>
    <p:sldId id="447" r:id="rId8"/>
    <p:sldId id="448" r:id="rId9"/>
    <p:sldId id="449" r:id="rId10"/>
    <p:sldId id="450" r:id="rId11"/>
    <p:sldId id="406" r:id="rId12"/>
    <p:sldId id="446" r:id="rId13"/>
    <p:sldId id="439" r:id="rId14"/>
    <p:sldId id="454" r:id="rId15"/>
    <p:sldId id="455" r:id="rId16"/>
    <p:sldId id="457" r:id="rId17"/>
    <p:sldId id="472" r:id="rId18"/>
    <p:sldId id="458" r:id="rId19"/>
    <p:sldId id="473" r:id="rId20"/>
    <p:sldId id="459" r:id="rId21"/>
    <p:sldId id="461" r:id="rId22"/>
    <p:sldId id="464" r:id="rId23"/>
    <p:sldId id="462" r:id="rId24"/>
    <p:sldId id="460" r:id="rId25"/>
    <p:sldId id="465" r:id="rId26"/>
    <p:sldId id="466" r:id="rId27"/>
    <p:sldId id="467" r:id="rId28"/>
    <p:sldId id="468" r:id="rId29"/>
    <p:sldId id="469" r:id="rId30"/>
    <p:sldId id="470" r:id="rId31"/>
    <p:sldId id="413" r:id="rId32"/>
    <p:sldId id="414" r:id="rId33"/>
    <p:sldId id="415" r:id="rId34"/>
    <p:sldId id="419" r:id="rId35"/>
    <p:sldId id="452" r:id="rId36"/>
    <p:sldId id="453" r:id="rId37"/>
    <p:sldId id="427" r:id="rId38"/>
    <p:sldId id="428" r:id="rId39"/>
    <p:sldId id="436" r:id="rId40"/>
    <p:sldId id="437" r:id="rId41"/>
    <p:sldId id="438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0573"/>
    <a:srgbClr val="8E08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40" autoAdjust="0"/>
  </p:normalViewPr>
  <p:slideViewPr>
    <p:cSldViewPr snapToGrid="0" snapToObjects="1">
      <p:cViewPr varScale="1">
        <p:scale>
          <a:sx n="87" d="100"/>
          <a:sy n="87" d="100"/>
        </p:scale>
        <p:origin x="-115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1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918EF-26F2-F641-9B39-65E2E78847ED}" type="datetimeFigureOut">
              <a:rPr lang="en-US" smtClean="0"/>
              <a:t>12/4/13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3207C-337C-5744-B32B-244402CD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8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AFCE4C-5DFA-8343-A803-1E9294BC3ABD}" type="slidenum">
              <a:rPr lang="en-US"/>
              <a:pPr/>
              <a:t>6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952FE-F062-DA4A-9111-DBE91B3DA723}" type="slidenum">
              <a:rPr lang="en-US"/>
              <a:pPr/>
              <a:t>22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952FE-F062-DA4A-9111-DBE91B3DA723}" type="slidenum">
              <a:rPr lang="en-US"/>
              <a:pPr/>
              <a:t>23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4F0026-E495-7645-9AFF-5B81C0D24A53}" type="slidenum">
              <a:rPr lang="en-US"/>
              <a:pPr/>
              <a:t>24</a:t>
            </a:fld>
            <a:endParaRPr lang="en-US"/>
          </a:p>
        </p:txBody>
      </p:sp>
      <p:sp>
        <p:nvSpPr>
          <p:cNvPr id="593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1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4F0026-E495-7645-9AFF-5B81C0D24A53}" type="slidenum">
              <a:rPr lang="en-US"/>
              <a:pPr/>
              <a:t>25</a:t>
            </a:fld>
            <a:endParaRPr lang="en-US"/>
          </a:p>
        </p:txBody>
      </p:sp>
      <p:sp>
        <p:nvSpPr>
          <p:cNvPr id="593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1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4F0026-E495-7645-9AFF-5B81C0D24A53}" type="slidenum">
              <a:rPr lang="en-US"/>
              <a:pPr/>
              <a:t>26</a:t>
            </a:fld>
            <a:endParaRPr lang="en-US"/>
          </a:p>
        </p:txBody>
      </p:sp>
      <p:sp>
        <p:nvSpPr>
          <p:cNvPr id="593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1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4F0026-E495-7645-9AFF-5B81C0D24A53}" type="slidenum">
              <a:rPr lang="en-US"/>
              <a:pPr/>
              <a:t>29</a:t>
            </a:fld>
            <a:endParaRPr lang="en-US"/>
          </a:p>
        </p:txBody>
      </p:sp>
      <p:sp>
        <p:nvSpPr>
          <p:cNvPr id="593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1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4F0026-E495-7645-9AFF-5B81C0D24A53}" type="slidenum">
              <a:rPr lang="en-US"/>
              <a:pPr/>
              <a:t>30</a:t>
            </a:fld>
            <a:endParaRPr lang="en-US"/>
          </a:p>
        </p:txBody>
      </p:sp>
      <p:sp>
        <p:nvSpPr>
          <p:cNvPr id="593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1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AFCE4C-5DFA-8343-A803-1E9294BC3ABD}" type="slidenum">
              <a:rPr lang="en-US"/>
              <a:pPr/>
              <a:t>11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4F0026-E495-7645-9AFF-5B81C0D24A53}" type="slidenum">
              <a:rPr lang="en-US"/>
              <a:pPr/>
              <a:t>15</a:t>
            </a:fld>
            <a:endParaRPr lang="en-US"/>
          </a:p>
        </p:txBody>
      </p:sp>
      <p:sp>
        <p:nvSpPr>
          <p:cNvPr id="593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1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4F0026-E495-7645-9AFF-5B81C0D24A53}" type="slidenum">
              <a:rPr lang="en-US"/>
              <a:pPr/>
              <a:t>16</a:t>
            </a:fld>
            <a:endParaRPr lang="en-US"/>
          </a:p>
        </p:txBody>
      </p:sp>
      <p:sp>
        <p:nvSpPr>
          <p:cNvPr id="593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1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4F0026-E495-7645-9AFF-5B81C0D24A53}" type="slidenum">
              <a:rPr lang="en-US"/>
              <a:pPr/>
              <a:t>17</a:t>
            </a:fld>
            <a:endParaRPr lang="en-US"/>
          </a:p>
        </p:txBody>
      </p:sp>
      <p:sp>
        <p:nvSpPr>
          <p:cNvPr id="593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1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4F0026-E495-7645-9AFF-5B81C0D24A53}" type="slidenum">
              <a:rPr lang="en-US"/>
              <a:pPr/>
              <a:t>18</a:t>
            </a:fld>
            <a:endParaRPr lang="en-US"/>
          </a:p>
        </p:txBody>
      </p:sp>
      <p:sp>
        <p:nvSpPr>
          <p:cNvPr id="593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1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4F0026-E495-7645-9AFF-5B81C0D24A53}" type="slidenum">
              <a:rPr lang="en-US"/>
              <a:pPr/>
              <a:t>19</a:t>
            </a:fld>
            <a:endParaRPr lang="en-US"/>
          </a:p>
        </p:txBody>
      </p:sp>
      <p:sp>
        <p:nvSpPr>
          <p:cNvPr id="593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1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4F0026-E495-7645-9AFF-5B81C0D24A53}" type="slidenum">
              <a:rPr lang="en-US"/>
              <a:pPr/>
              <a:t>20</a:t>
            </a:fld>
            <a:endParaRPr lang="en-US"/>
          </a:p>
        </p:txBody>
      </p:sp>
      <p:sp>
        <p:nvSpPr>
          <p:cNvPr id="593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1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952FE-F062-DA4A-9111-DBE91B3DA723}" type="slidenum">
              <a:rPr lang="en-US"/>
              <a:pPr/>
              <a:t>21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12/4/13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33D84A4A-3A8D-7C46-8497-097634FB8F1B}" type="slidenum">
              <a:rPr lang="en-IE"/>
              <a:pPr/>
              <a:t>‹#›</a:t>
            </a:fld>
            <a:endParaRPr lang="en-I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68733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12/4/13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12/4/13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12/4/13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12/4/13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12/4/13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9.emf"/><Relationship Id="rId6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1.wmf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wmf"/><Relationship Id="rId3" Type="http://schemas.openxmlformats.org/officeDocument/2006/relationships/image" Target="../media/image17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Clustering Beyond </a:t>
            </a:r>
            <a:br>
              <a:rPr lang="en-US" smtClean="0"/>
            </a:br>
            <a:r>
              <a:rPr lang="en-US" smtClean="0"/>
              <a:t>K</a:t>
            </a:r>
            <a:r>
              <a:rPr lang="en-US" dirty="0" smtClean="0"/>
              <a:t>-means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David Kauchak</a:t>
            </a:r>
            <a:br>
              <a:rPr lang="en-US" dirty="0" smtClean="0"/>
            </a:br>
            <a:r>
              <a:rPr lang="en-US" dirty="0" smtClean="0"/>
              <a:t>CS 451 – Fall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200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K-means: readjust centers</a:t>
            </a:r>
          </a:p>
        </p:txBody>
      </p:sp>
      <p:sp>
        <p:nvSpPr>
          <p:cNvPr id="54275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6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7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8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9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0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1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2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3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4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5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6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7" name="Rectangle 15"/>
          <p:cNvSpPr>
            <a:spLocks noChangeArrowheads="1"/>
          </p:cNvSpPr>
          <p:nvPr/>
        </p:nvSpPr>
        <p:spPr bwMode="auto">
          <a:xfrm>
            <a:off x="2209800" y="45720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44958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9" name="Rectangle 17"/>
          <p:cNvSpPr>
            <a:spLocks noChangeArrowheads="1"/>
          </p:cNvSpPr>
          <p:nvPr/>
        </p:nvSpPr>
        <p:spPr bwMode="auto">
          <a:xfrm>
            <a:off x="6858000" y="3733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563410" y="1904898"/>
            <a:ext cx="2133600" cy="2104077"/>
          </a:xfrm>
          <a:prstGeom prst="ellipse">
            <a:avLst/>
          </a:prstGeom>
          <a:noFill/>
          <a:ln w="38100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103770" y="2392944"/>
            <a:ext cx="1051680" cy="1127375"/>
          </a:xfrm>
          <a:prstGeom prst="ellipse">
            <a:avLst/>
          </a:prstGeom>
          <a:noFill/>
          <a:ln w="38100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883120" y="2803672"/>
            <a:ext cx="2133600" cy="2104077"/>
          </a:xfrm>
          <a:prstGeom prst="ellipse">
            <a:avLst/>
          </a:prstGeom>
          <a:noFill/>
          <a:ln w="38100" cmpd="sng">
            <a:solidFill>
              <a:srgbClr val="8E0573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423480" y="3291718"/>
            <a:ext cx="1051680" cy="1127375"/>
          </a:xfrm>
          <a:prstGeom prst="ellipse">
            <a:avLst/>
          </a:prstGeom>
          <a:noFill/>
          <a:ln w="38100" cmpd="sng">
            <a:solidFill>
              <a:srgbClr val="8E0573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280880" y="3657853"/>
            <a:ext cx="2133600" cy="2104077"/>
          </a:xfrm>
          <a:prstGeom prst="ellipse">
            <a:avLst/>
          </a:prstGeom>
          <a:noFill/>
          <a:ln w="38100" cmpd="sng">
            <a:solidFill>
              <a:srgbClr val="000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821240" y="4145899"/>
            <a:ext cx="1051680" cy="1127375"/>
          </a:xfrm>
          <a:prstGeom prst="ellipse">
            <a:avLst/>
          </a:prstGeom>
          <a:noFill/>
          <a:ln w="38100" cmpd="sng">
            <a:solidFill>
              <a:srgbClr val="000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24000" y="6179445"/>
            <a:ext cx="6436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Iteratively learning a collection of spherical clusters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005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 clustering: </a:t>
            </a:r>
            <a:br>
              <a:rPr lang="en-US" dirty="0" smtClean="0"/>
            </a:br>
            <a:r>
              <a:rPr lang="en-US" dirty="0" smtClean="0"/>
              <a:t>mixtures </a:t>
            </a:r>
            <a:r>
              <a:rPr lang="en-US" dirty="0"/>
              <a:t>of Gaussians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57200" y="1776478"/>
            <a:ext cx="8458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 smtClean="0"/>
              <a:t>Assume data came from a mixture of Gaussians (</a:t>
            </a:r>
            <a:r>
              <a:rPr lang="en-US" sz="2400" b="1" dirty="0" smtClean="0">
                <a:solidFill>
                  <a:srgbClr val="FF6600"/>
                </a:solidFill>
              </a:rPr>
              <a:t>elliptical data</a:t>
            </a:r>
            <a:r>
              <a:rPr lang="en-US" sz="2400" dirty="0" smtClean="0"/>
              <a:t>), assign data </a:t>
            </a:r>
            <a:r>
              <a:rPr lang="en-US" sz="2400" dirty="0"/>
              <a:t>to cluster with</a:t>
            </a:r>
            <a:r>
              <a:rPr lang="en-US" sz="2400" dirty="0" smtClean="0"/>
              <a:t> a </a:t>
            </a:r>
            <a:r>
              <a:rPr lang="en-US" sz="2400" dirty="0"/>
              <a:t>certain</a:t>
            </a:r>
            <a:r>
              <a:rPr lang="en-US" sz="2400" i="1" dirty="0"/>
              <a:t> </a:t>
            </a:r>
            <a:r>
              <a:rPr lang="en-US" sz="2400" i="1" dirty="0" smtClean="0"/>
              <a:t>probability</a:t>
            </a:r>
            <a:endParaRPr lang="en-US" sz="2400" i="1" dirty="0"/>
          </a:p>
        </p:txBody>
      </p:sp>
      <p:grpSp>
        <p:nvGrpSpPr>
          <p:cNvPr id="2" name="Group 4"/>
          <p:cNvGrpSpPr/>
          <p:nvPr/>
        </p:nvGrpSpPr>
        <p:grpSpPr>
          <a:xfrm>
            <a:off x="1066800" y="3581400"/>
            <a:ext cx="2209800" cy="2743200"/>
            <a:chOff x="3124200" y="3657600"/>
            <a:chExt cx="2209800" cy="2743200"/>
          </a:xfrm>
        </p:grpSpPr>
        <p:sp>
          <p:nvSpPr>
            <p:cNvPr id="6" name="Oval 10"/>
            <p:cNvSpPr>
              <a:spLocks noChangeArrowheads="1"/>
            </p:cNvSpPr>
            <p:nvPr/>
          </p:nvSpPr>
          <p:spPr bwMode="auto">
            <a:xfrm>
              <a:off x="3352800" y="3657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3124200" y="4038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3276600" y="4495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10"/>
            <p:cNvSpPr>
              <a:spLocks noChangeArrowheads="1"/>
            </p:cNvSpPr>
            <p:nvPr/>
          </p:nvSpPr>
          <p:spPr bwMode="auto">
            <a:xfrm>
              <a:off x="3581400" y="4114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3581400" y="4812582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3200400" y="51054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3581400" y="5410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3276600" y="5791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3657600" y="6096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Oval 10"/>
            <p:cNvSpPr>
              <a:spLocks noChangeArrowheads="1"/>
            </p:cNvSpPr>
            <p:nvPr/>
          </p:nvSpPr>
          <p:spPr bwMode="auto">
            <a:xfrm>
              <a:off x="4724400" y="3657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0"/>
            <p:cNvSpPr>
              <a:spLocks noChangeArrowheads="1"/>
            </p:cNvSpPr>
            <p:nvPr/>
          </p:nvSpPr>
          <p:spPr bwMode="auto">
            <a:xfrm>
              <a:off x="4495800" y="4038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0"/>
            <p:cNvSpPr>
              <a:spLocks noChangeArrowheads="1"/>
            </p:cNvSpPr>
            <p:nvPr/>
          </p:nvSpPr>
          <p:spPr bwMode="auto">
            <a:xfrm>
              <a:off x="4648200" y="4495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0"/>
            <p:cNvSpPr>
              <a:spLocks noChangeArrowheads="1"/>
            </p:cNvSpPr>
            <p:nvPr/>
          </p:nvSpPr>
          <p:spPr bwMode="auto">
            <a:xfrm>
              <a:off x="5029200" y="4191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0"/>
            <p:cNvSpPr>
              <a:spLocks noChangeArrowheads="1"/>
            </p:cNvSpPr>
            <p:nvPr/>
          </p:nvSpPr>
          <p:spPr bwMode="auto">
            <a:xfrm>
              <a:off x="4953000" y="4812582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0"/>
            <p:cNvSpPr>
              <a:spLocks noChangeArrowheads="1"/>
            </p:cNvSpPr>
            <p:nvPr/>
          </p:nvSpPr>
          <p:spPr bwMode="auto">
            <a:xfrm>
              <a:off x="4572000" y="4953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10"/>
            <p:cNvSpPr>
              <a:spLocks noChangeArrowheads="1"/>
            </p:cNvSpPr>
            <p:nvPr/>
          </p:nvSpPr>
          <p:spPr bwMode="auto">
            <a:xfrm>
              <a:off x="4953000" y="5562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4572000" y="5410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4876800" y="6096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" name="Group 23"/>
          <p:cNvGrpSpPr/>
          <p:nvPr/>
        </p:nvGrpSpPr>
        <p:grpSpPr>
          <a:xfrm>
            <a:off x="5943600" y="3505200"/>
            <a:ext cx="2209800" cy="2743200"/>
            <a:chOff x="3124200" y="3657600"/>
            <a:chExt cx="2209800" cy="2743200"/>
          </a:xfrm>
        </p:grpSpPr>
        <p:sp>
          <p:nvSpPr>
            <p:cNvPr id="25" name="Oval 10"/>
            <p:cNvSpPr>
              <a:spLocks noChangeArrowheads="1"/>
            </p:cNvSpPr>
            <p:nvPr/>
          </p:nvSpPr>
          <p:spPr bwMode="auto">
            <a:xfrm>
              <a:off x="3352800" y="3657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10"/>
            <p:cNvSpPr>
              <a:spLocks noChangeArrowheads="1"/>
            </p:cNvSpPr>
            <p:nvPr/>
          </p:nvSpPr>
          <p:spPr bwMode="auto">
            <a:xfrm>
              <a:off x="3124200" y="4038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10"/>
            <p:cNvSpPr>
              <a:spLocks noChangeArrowheads="1"/>
            </p:cNvSpPr>
            <p:nvPr/>
          </p:nvSpPr>
          <p:spPr bwMode="auto">
            <a:xfrm>
              <a:off x="3276600" y="4495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10"/>
            <p:cNvSpPr>
              <a:spLocks noChangeArrowheads="1"/>
            </p:cNvSpPr>
            <p:nvPr/>
          </p:nvSpPr>
          <p:spPr bwMode="auto">
            <a:xfrm>
              <a:off x="3581400" y="4114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10"/>
            <p:cNvSpPr>
              <a:spLocks noChangeArrowheads="1"/>
            </p:cNvSpPr>
            <p:nvPr/>
          </p:nvSpPr>
          <p:spPr bwMode="auto">
            <a:xfrm>
              <a:off x="3581400" y="4812582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3200400" y="51054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10"/>
            <p:cNvSpPr>
              <a:spLocks noChangeArrowheads="1"/>
            </p:cNvSpPr>
            <p:nvPr/>
          </p:nvSpPr>
          <p:spPr bwMode="auto">
            <a:xfrm>
              <a:off x="3581400" y="5410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3276600" y="5791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3657600" y="6096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Oval 10"/>
            <p:cNvSpPr>
              <a:spLocks noChangeArrowheads="1"/>
            </p:cNvSpPr>
            <p:nvPr/>
          </p:nvSpPr>
          <p:spPr bwMode="auto">
            <a:xfrm>
              <a:off x="4724400" y="3657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10"/>
            <p:cNvSpPr>
              <a:spLocks noChangeArrowheads="1"/>
            </p:cNvSpPr>
            <p:nvPr/>
          </p:nvSpPr>
          <p:spPr bwMode="auto">
            <a:xfrm>
              <a:off x="4495800" y="4038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Oval 10"/>
            <p:cNvSpPr>
              <a:spLocks noChangeArrowheads="1"/>
            </p:cNvSpPr>
            <p:nvPr/>
          </p:nvSpPr>
          <p:spPr bwMode="auto">
            <a:xfrm>
              <a:off x="4648200" y="4495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Oval 10"/>
            <p:cNvSpPr>
              <a:spLocks noChangeArrowheads="1"/>
            </p:cNvSpPr>
            <p:nvPr/>
          </p:nvSpPr>
          <p:spPr bwMode="auto">
            <a:xfrm>
              <a:off x="5029200" y="4191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10"/>
            <p:cNvSpPr>
              <a:spLocks noChangeArrowheads="1"/>
            </p:cNvSpPr>
            <p:nvPr/>
          </p:nvSpPr>
          <p:spPr bwMode="auto">
            <a:xfrm>
              <a:off x="4953000" y="4812582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10"/>
            <p:cNvSpPr>
              <a:spLocks noChangeArrowheads="1"/>
            </p:cNvSpPr>
            <p:nvPr/>
          </p:nvSpPr>
          <p:spPr bwMode="auto">
            <a:xfrm>
              <a:off x="4572000" y="4953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10"/>
            <p:cNvSpPr>
              <a:spLocks noChangeArrowheads="1"/>
            </p:cNvSpPr>
            <p:nvPr/>
          </p:nvSpPr>
          <p:spPr bwMode="auto">
            <a:xfrm>
              <a:off x="4953000" y="5562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4572000" y="5410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4876800" y="6096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3" name="Oval 42"/>
          <p:cNvSpPr/>
          <p:nvPr/>
        </p:nvSpPr>
        <p:spPr bwMode="auto">
          <a:xfrm>
            <a:off x="5715000" y="3352800"/>
            <a:ext cx="1295400" cy="3200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7086600" y="3352800"/>
            <a:ext cx="1295400" cy="3200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685800" y="3429000"/>
            <a:ext cx="2895600" cy="1371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762000" y="4724400"/>
            <a:ext cx="2971800" cy="1752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372039" y="2808853"/>
            <a:ext cx="1188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k</a:t>
            </a:r>
            <a:r>
              <a:rPr lang="en-US" sz="2400" dirty="0" smtClean="0"/>
              <a:t>-means</a:t>
            </a:r>
            <a:endParaRPr 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6735840" y="2728692"/>
            <a:ext cx="556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21407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Very similar at a high-level to K-means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Iterate between assigning points and recalculating cluster centers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000" dirty="0">
                <a:solidFill>
                  <a:srgbClr val="FF6600"/>
                </a:solidFill>
              </a:rPr>
              <a:t>Two main differences between </a:t>
            </a:r>
            <a:r>
              <a:rPr lang="en-US" sz="3000" dirty="0" smtClean="0">
                <a:solidFill>
                  <a:srgbClr val="FF6600"/>
                </a:solidFill>
              </a:rPr>
              <a:t>K-means </a:t>
            </a:r>
            <a:r>
              <a:rPr lang="en-US" sz="3000" dirty="0">
                <a:solidFill>
                  <a:srgbClr val="FF6600"/>
                </a:solidFill>
              </a:rPr>
              <a:t>and EM clustering:</a:t>
            </a:r>
          </a:p>
          <a:p>
            <a:pPr marL="342900" indent="-342900">
              <a:buAutoNum type="arabicPeriod"/>
            </a:pPr>
            <a:r>
              <a:rPr lang="en-US" sz="3000" dirty="0"/>
              <a:t>We assume </a:t>
            </a:r>
            <a:r>
              <a:rPr lang="en-US" sz="3000" dirty="0" smtClean="0"/>
              <a:t>elliptical </a:t>
            </a:r>
            <a:r>
              <a:rPr lang="en-US" sz="3000" dirty="0"/>
              <a:t>clusters (instead of spherical)</a:t>
            </a:r>
          </a:p>
          <a:p>
            <a:pPr marL="342900" indent="-342900">
              <a:buAutoNum type="arabicPeriod"/>
            </a:pPr>
            <a:r>
              <a:rPr lang="en-US" sz="3000" dirty="0"/>
              <a:t>It is a “soft” clustering algorithm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56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 clustering</a:t>
            </a:r>
            <a:endParaRPr lang="en-US" dirty="0"/>
          </a:p>
        </p:txBody>
      </p:sp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1213877" y="198364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985277" y="236464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1137677" y="282184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1442477" y="244084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1442477" y="313862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061477" y="343144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1442477" y="373624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1137677" y="411724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1518677" y="442204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Oval 10"/>
          <p:cNvSpPr>
            <a:spLocks noChangeArrowheads="1"/>
          </p:cNvSpPr>
          <p:nvPr/>
        </p:nvSpPr>
        <p:spPr bwMode="auto">
          <a:xfrm>
            <a:off x="2585477" y="198364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0"/>
          <p:cNvSpPr>
            <a:spLocks noChangeArrowheads="1"/>
          </p:cNvSpPr>
          <p:nvPr/>
        </p:nvSpPr>
        <p:spPr bwMode="auto">
          <a:xfrm>
            <a:off x="2356877" y="236464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0"/>
          <p:cNvSpPr>
            <a:spLocks noChangeArrowheads="1"/>
          </p:cNvSpPr>
          <p:nvPr/>
        </p:nvSpPr>
        <p:spPr bwMode="auto">
          <a:xfrm>
            <a:off x="2509277" y="282184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0"/>
          <p:cNvSpPr>
            <a:spLocks noChangeArrowheads="1"/>
          </p:cNvSpPr>
          <p:nvPr/>
        </p:nvSpPr>
        <p:spPr bwMode="auto">
          <a:xfrm>
            <a:off x="2890277" y="251704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0"/>
          <p:cNvSpPr>
            <a:spLocks noChangeArrowheads="1"/>
          </p:cNvSpPr>
          <p:nvPr/>
        </p:nvSpPr>
        <p:spPr bwMode="auto">
          <a:xfrm>
            <a:off x="2814077" y="313862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0"/>
          <p:cNvSpPr>
            <a:spLocks noChangeArrowheads="1"/>
          </p:cNvSpPr>
          <p:nvPr/>
        </p:nvSpPr>
        <p:spPr bwMode="auto">
          <a:xfrm>
            <a:off x="2433077" y="327904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10"/>
          <p:cNvSpPr>
            <a:spLocks noChangeArrowheads="1"/>
          </p:cNvSpPr>
          <p:nvPr/>
        </p:nvSpPr>
        <p:spPr bwMode="auto">
          <a:xfrm>
            <a:off x="2814077" y="388864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2433077" y="373624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2737877" y="442204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Oval 26"/>
          <p:cNvSpPr/>
          <p:nvPr/>
        </p:nvSpPr>
        <p:spPr bwMode="auto">
          <a:xfrm>
            <a:off x="794777" y="1843225"/>
            <a:ext cx="1295400" cy="3200400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2166377" y="1843225"/>
            <a:ext cx="1295400" cy="3200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2585477" y="2288443"/>
            <a:ext cx="1981987" cy="1143000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717532" y="1715085"/>
            <a:ext cx="18294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p(red) = 0.8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p(blue) = 0.2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3042678" y="3317143"/>
            <a:ext cx="1674854" cy="723900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869932" y="3576669"/>
            <a:ext cx="18294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p(red) = 0.9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p(blue) = 0.1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342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1464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Start with some initial cluster </a:t>
            </a:r>
            <a:r>
              <a:rPr lang="en-US" sz="2800" dirty="0" smtClean="0"/>
              <a:t>centers</a:t>
            </a:r>
          </a:p>
          <a:p>
            <a:pPr marL="0" indent="0">
              <a:buNone/>
            </a:pPr>
            <a:r>
              <a:rPr lang="en-US" sz="2800" i="1" dirty="0" smtClean="0"/>
              <a:t>Iterate</a:t>
            </a:r>
            <a:r>
              <a:rPr lang="en-US" sz="2800" i="1" dirty="0" smtClean="0"/>
              <a:t>:</a:t>
            </a:r>
          </a:p>
          <a:p>
            <a:pPr>
              <a:buFontTx/>
              <a:buChar char="-"/>
            </a:pPr>
            <a:r>
              <a:rPr lang="en-US" dirty="0" smtClean="0"/>
              <a:t>soft assigned points to each cluster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recalculate the cluster centers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06646" y="3272530"/>
            <a:ext cx="3278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Calculate: p(</a:t>
            </a:r>
            <a:r>
              <a:rPr lang="en-US" sz="24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θ</a:t>
            </a:r>
            <a:r>
              <a:rPr lang="en-US" sz="2400" baseline="-250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c</a:t>
            </a:r>
            <a:r>
              <a:rPr lang="en-US" sz="2400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| x)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2292" y="3734195"/>
            <a:ext cx="6387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the probability </a:t>
            </a:r>
            <a:r>
              <a:rPr lang="en-US" sz="2400" dirty="0" smtClean="0">
                <a:solidFill>
                  <a:srgbClr val="FF6600"/>
                </a:solidFill>
              </a:rPr>
              <a:t>of each point belonging to each </a:t>
            </a:r>
            <a:r>
              <a:rPr lang="en-US" sz="2400" dirty="0" smtClean="0">
                <a:solidFill>
                  <a:srgbClr val="FF6600"/>
                </a:solidFill>
              </a:rPr>
              <a:t>cluster</a:t>
            </a:r>
            <a:endParaRPr lang="en-US" sz="2400" dirty="0" smtClean="0">
              <a:solidFill>
                <a:srgbClr val="FF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2292" y="5314514"/>
            <a:ext cx="610518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Calculate </a:t>
            </a:r>
            <a:r>
              <a:rPr lang="en-US" sz="2400" dirty="0" smtClean="0">
                <a:solidFill>
                  <a:srgbClr val="0000FF"/>
                </a:solidFill>
              </a:rPr>
              <a:t>new cluster parameters, </a:t>
            </a:r>
            <a:r>
              <a:rPr lang="en-US" sz="2400" dirty="0" err="1" smtClean="0">
                <a:solidFill>
                  <a:srgbClr val="0000FF"/>
                </a:solidFill>
                <a:ea typeface="Lucida Grande"/>
                <a:cs typeface="Lucida Grande"/>
              </a:rPr>
              <a:t>θ</a:t>
            </a:r>
            <a:r>
              <a:rPr lang="en-US" sz="2400" baseline="-25000" dirty="0" err="1" smtClean="0">
                <a:solidFill>
                  <a:srgbClr val="0000FF"/>
                </a:solidFill>
                <a:ea typeface="Lucida Grande"/>
                <a:cs typeface="Lucida Grande"/>
              </a:rPr>
              <a:t>c</a:t>
            </a:r>
            <a:endParaRPr lang="en-US" sz="2400" dirty="0">
              <a:solidFill>
                <a:srgbClr val="0000FF"/>
              </a:solidFill>
              <a:ea typeface="Lucida Grande"/>
              <a:cs typeface="Lucida Grande"/>
            </a:endParaRPr>
          </a:p>
          <a:p>
            <a:r>
              <a:rPr lang="en-US" sz="2400" dirty="0" smtClean="0">
                <a:solidFill>
                  <a:srgbClr val="FF6600"/>
                </a:solidFill>
                <a:ea typeface="Lucida Grande"/>
                <a:cs typeface="Lucida Grande"/>
              </a:rPr>
              <a:t>maximum likelihood cluster centers given the current soft clustering</a:t>
            </a:r>
            <a:endParaRPr lang="en-US" sz="24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625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692275" y="274638"/>
            <a:ext cx="6307138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 smtClean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EM example</a:t>
            </a:r>
            <a:endParaRPr lang="en-US" sz="4400" dirty="0">
              <a:solidFill>
                <a:srgbClr val="000000"/>
              </a:solidFill>
              <a:ea typeface="Bitstream Vera Sans" charset="0"/>
              <a:cs typeface="Bitstream Vera Sans" charset="0"/>
            </a:endParaRP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6756609" y="6458340"/>
            <a:ext cx="27051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Figure from Chris Bishop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0688" y="1585913"/>
            <a:ext cx="1701800" cy="170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47841" y="5288495"/>
            <a:ext cx="4585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Start with some initial cluster centers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34525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692275" y="274638"/>
            <a:ext cx="6307138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 smtClean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Step 1: soft cluster points</a:t>
            </a:r>
            <a:endParaRPr lang="en-US" sz="4400" dirty="0">
              <a:solidFill>
                <a:srgbClr val="000000"/>
              </a:solidFill>
              <a:ea typeface="Bitstream Vera Sans" charset="0"/>
              <a:cs typeface="Bitstream Vera Sans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0688" y="1585913"/>
            <a:ext cx="1701800" cy="170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171400" y="5288495"/>
            <a:ext cx="5534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Which points belong to which clusters (soft)?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6756609" y="6458340"/>
            <a:ext cx="27051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Figure from Chris Bishop</a:t>
            </a:r>
          </a:p>
        </p:txBody>
      </p:sp>
    </p:spTree>
    <p:extLst>
      <p:ext uri="{BB962C8B-B14F-4D97-AF65-F5344CB8AC3E}">
        <p14:creationId xmlns:p14="http://schemas.microsoft.com/office/powerpoint/2010/main" val="42000464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692275" y="274638"/>
            <a:ext cx="6307138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 smtClean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Step 1: soft cluster points</a:t>
            </a:r>
            <a:endParaRPr lang="en-US" sz="4400" dirty="0">
              <a:solidFill>
                <a:srgbClr val="000000"/>
              </a:solidFill>
              <a:ea typeface="Bitstream Vera Sans" charset="0"/>
              <a:cs typeface="Bitstream Vera Sans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0688" y="1585913"/>
            <a:ext cx="1701800" cy="170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6813" y="1585913"/>
            <a:ext cx="1728787" cy="172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171400" y="5288495"/>
            <a:ext cx="5313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Notice it’s a soft (probabilistic) assignment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6756609" y="6458340"/>
            <a:ext cx="27051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Figure from Chris Bishop</a:t>
            </a:r>
          </a:p>
        </p:txBody>
      </p:sp>
    </p:spTree>
    <p:extLst>
      <p:ext uri="{BB962C8B-B14F-4D97-AF65-F5344CB8AC3E}">
        <p14:creationId xmlns:p14="http://schemas.microsoft.com/office/powerpoint/2010/main" val="135018363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692275" y="274638"/>
            <a:ext cx="6307138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 smtClean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Step 2: recalculate centers</a:t>
            </a:r>
            <a:endParaRPr lang="en-US" sz="4400" dirty="0">
              <a:solidFill>
                <a:srgbClr val="000000"/>
              </a:solidFill>
              <a:ea typeface="Bitstream Vera Sans" charset="0"/>
              <a:cs typeface="Bitstream Vera Sans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0688" y="1585913"/>
            <a:ext cx="1701800" cy="170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6813" y="1585913"/>
            <a:ext cx="1728787" cy="172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756609" y="6458340"/>
            <a:ext cx="27051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Figure from Chris Bishop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71400" y="5288495"/>
            <a:ext cx="4468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do the new centers look like?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64490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692275" y="274638"/>
            <a:ext cx="6307138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 smtClean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Step 2: recalculate centers</a:t>
            </a:r>
            <a:endParaRPr lang="en-US" sz="4400" dirty="0">
              <a:solidFill>
                <a:srgbClr val="000000"/>
              </a:solidFill>
              <a:ea typeface="Bitstream Vera Sans" charset="0"/>
              <a:cs typeface="Bitstream Vera Sans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0688" y="1585913"/>
            <a:ext cx="1701800" cy="170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6813" y="1585913"/>
            <a:ext cx="1728787" cy="172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1585913"/>
            <a:ext cx="1727200" cy="172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756609" y="6458340"/>
            <a:ext cx="27051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Figure from Chris Bishop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3734" y="5288495"/>
            <a:ext cx="6892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Cluster centers get a </a:t>
            </a:r>
            <a:r>
              <a:rPr lang="en-US" sz="2400" b="1" dirty="0" smtClean="0">
                <a:solidFill>
                  <a:srgbClr val="0000FF"/>
                </a:solidFill>
              </a:rPr>
              <a:t>weighted</a:t>
            </a:r>
            <a:r>
              <a:rPr lang="en-US" sz="2400" dirty="0" smtClean="0">
                <a:solidFill>
                  <a:srgbClr val="0000FF"/>
                </a:solidFill>
              </a:rPr>
              <a:t> contribution from points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87110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Final project</a:t>
            </a:r>
          </a:p>
          <a:p>
            <a:pPr marL="777240" lvl="1" indent="-457200"/>
            <a:r>
              <a:rPr lang="en-US" dirty="0" smtClean="0"/>
              <a:t>Presentations on Friday</a:t>
            </a:r>
          </a:p>
          <a:p>
            <a:pPr marL="1051560" lvl="2" indent="-457200"/>
            <a:r>
              <a:rPr lang="en-US" dirty="0" smtClean="0"/>
              <a:t>3 minute max</a:t>
            </a:r>
          </a:p>
          <a:p>
            <a:pPr marL="1051560" lvl="2" indent="-457200"/>
            <a:r>
              <a:rPr lang="en-US" dirty="0" smtClean="0"/>
              <a:t>1-2 PowerPoint slides.  E-mail me by 9am on Friday</a:t>
            </a:r>
          </a:p>
          <a:p>
            <a:pPr marL="1051560" lvl="2" indent="-457200"/>
            <a:r>
              <a:rPr lang="en-US" dirty="0" smtClean="0"/>
              <a:t>What problem you tackled and results</a:t>
            </a:r>
            <a:endParaRPr lang="en-US" dirty="0"/>
          </a:p>
          <a:p>
            <a:pPr marL="777240" lvl="1" indent="-457200"/>
            <a:r>
              <a:rPr lang="en-US" dirty="0" smtClean="0"/>
              <a:t>Paper and final code submitted on Sunday</a:t>
            </a:r>
          </a:p>
          <a:p>
            <a:pPr marL="777240" lvl="1" indent="-457200"/>
            <a:endParaRPr lang="en-US" dirty="0"/>
          </a:p>
          <a:p>
            <a:pPr marL="0" indent="0">
              <a:buNone/>
            </a:pPr>
            <a:r>
              <a:rPr lang="en-US" dirty="0" smtClean="0"/>
              <a:t>Final exam next week</a:t>
            </a:r>
          </a:p>
        </p:txBody>
      </p:sp>
    </p:spTree>
    <p:extLst>
      <p:ext uri="{BB962C8B-B14F-4D97-AF65-F5344CB8AC3E}">
        <p14:creationId xmlns:p14="http://schemas.microsoft.com/office/powerpoint/2010/main" val="1220972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692275" y="274638"/>
            <a:ext cx="6307138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 smtClean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keep iterating…</a:t>
            </a:r>
            <a:endParaRPr lang="en-US" sz="4400" dirty="0">
              <a:solidFill>
                <a:srgbClr val="000000"/>
              </a:solidFill>
              <a:ea typeface="Bitstream Vera Sans" charset="0"/>
              <a:cs typeface="Bitstream Vera Sans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0688" y="1585913"/>
            <a:ext cx="1701800" cy="170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6813" y="1585913"/>
            <a:ext cx="1728787" cy="172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1585913"/>
            <a:ext cx="1727200" cy="172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90688" y="3544888"/>
            <a:ext cx="1670050" cy="1670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06813" y="3544888"/>
            <a:ext cx="1728787" cy="172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22938" y="3516313"/>
            <a:ext cx="1728787" cy="172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756609" y="6458340"/>
            <a:ext cx="27051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Figure from Chris Bishop</a:t>
            </a:r>
          </a:p>
        </p:txBody>
      </p:sp>
    </p:spTree>
    <p:extLst>
      <p:ext uri="{BB962C8B-B14F-4D97-AF65-F5344CB8AC3E}">
        <p14:creationId xmlns:p14="http://schemas.microsoft.com/office/powerpoint/2010/main" val="373201181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Model: mixture of Gaussians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05055" y="3442594"/>
            <a:ext cx="646089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do </a:t>
            </a:r>
            <a:r>
              <a:rPr lang="en-US" sz="2800" dirty="0" smtClean="0">
                <a:solidFill>
                  <a:srgbClr val="FF0000"/>
                </a:solidFill>
              </a:rPr>
              <a:t>you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define a Gaussian (i.e. ellipse)</a:t>
            </a:r>
            <a:r>
              <a:rPr lang="en-US" sz="2800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In 1-D?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In M-D?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337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Gaussian in 1D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150364"/>
              </p:ext>
            </p:extLst>
          </p:nvPr>
        </p:nvGraphicFramePr>
        <p:xfrm>
          <a:off x="2143125" y="1720850"/>
          <a:ext cx="3967163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9" name="Equation" r:id="rId4" imgW="1600200" imgH="469900" progId="Equation.3">
                  <p:embed/>
                </p:oleObj>
              </mc:Choice>
              <mc:Fallback>
                <p:oleObj name="Equation" r:id="rId4" imgW="16002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43125" y="1720850"/>
                        <a:ext cx="3967163" cy="1163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3492" y="4013200"/>
            <a:ext cx="4445000" cy="284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6514" y="3167342"/>
            <a:ext cx="8240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parameterized by the mean and the standard deviation/variance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49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Gaussian in multiple dimensions</a:t>
            </a:r>
            <a:endParaRPr lang="en-US" dirty="0"/>
          </a:p>
        </p:txBody>
      </p:sp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1905000" y="1881188"/>
          <a:ext cx="5343525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9" name="Equation" r:id="rId4" imgW="3848040" imgH="469800" progId="Equation.3">
                  <p:embed/>
                </p:oleObj>
              </mc:Choice>
              <mc:Fallback>
                <p:oleObj name="Equation" r:id="rId4" imgW="38480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881188"/>
                        <a:ext cx="5343525" cy="652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07" name="Picture 7" descr="filter_5"/>
          <p:cNvPicPr>
            <a:picLocks noChangeAspect="1" noChangeArrowheads="1"/>
          </p:cNvPicPr>
          <p:nvPr/>
        </p:nvPicPr>
        <p:blipFill>
          <a:blip r:embed="rId6"/>
          <a:srcRect l="17342" t="35130" r="15178" b="5251"/>
          <a:stretch>
            <a:fillRect/>
          </a:stretch>
        </p:blipFill>
        <p:spPr bwMode="auto">
          <a:xfrm>
            <a:off x="457200" y="2895600"/>
            <a:ext cx="4656137" cy="2316162"/>
          </a:xfrm>
          <a:prstGeom prst="rect">
            <a:avLst/>
          </a:prstGeom>
          <a:noFill/>
        </p:spPr>
      </p:pic>
      <p:pic>
        <p:nvPicPr>
          <p:cNvPr id="25611" name="Picture 11" descr="fig6"/>
          <p:cNvPicPr>
            <a:picLocks noChangeAspect="1" noChangeArrowheads="1"/>
          </p:cNvPicPr>
          <p:nvPr/>
        </p:nvPicPr>
        <p:blipFill>
          <a:blip r:embed="rId7"/>
          <a:srcRect l="19141" t="18224" r="10876" b="26018"/>
          <a:stretch>
            <a:fillRect/>
          </a:stretch>
        </p:blipFill>
        <p:spPr bwMode="auto">
          <a:xfrm>
            <a:off x="5965825" y="3230563"/>
            <a:ext cx="2635250" cy="1544637"/>
          </a:xfrm>
          <a:prstGeom prst="rect">
            <a:avLst/>
          </a:prstGeom>
          <a:noFill/>
        </p:spPr>
      </p:pic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5410200" y="4724400"/>
            <a:ext cx="36576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/>
              <a:t>Covariance determines </a:t>
            </a:r>
          </a:p>
          <a:p>
            <a:r>
              <a:rPr lang="en-US" dirty="0"/>
              <a:t>the shape of these contours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582333" y="2314222"/>
            <a:ext cx="3217334" cy="3429000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113337" y="2314222"/>
            <a:ext cx="1191508" cy="3429000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09600" y="5743222"/>
            <a:ext cx="8339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We learn the means of each cluster (i.e. the center) and the covariance matrix (i.e. how spread out it is in any given direction)</a:t>
            </a:r>
            <a:endParaRPr lang="en-US" sz="24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801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692275" y="274638"/>
            <a:ext cx="6307138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 smtClean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Step 1: soft cluster points</a:t>
            </a:r>
            <a:endParaRPr lang="en-US" sz="4400" dirty="0">
              <a:solidFill>
                <a:srgbClr val="000000"/>
              </a:solidFill>
              <a:ea typeface="Bitstream Vera Sans" charset="0"/>
              <a:cs typeface="Bitstream Vera Sans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0688" y="1585913"/>
            <a:ext cx="1701800" cy="170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6813" y="1585913"/>
            <a:ext cx="1728787" cy="172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692275" y="5870882"/>
            <a:ext cx="6025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do we calculate these probabilities?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12648" y="3622059"/>
            <a:ext cx="8153400" cy="1959988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dirty="0" smtClean="0"/>
              <a:t>soft assigned points to each cluster</a:t>
            </a:r>
          </a:p>
          <a:p>
            <a:pPr marL="320040" lvl="1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Calculate</a:t>
            </a:r>
            <a:r>
              <a:rPr lang="en-US" dirty="0">
                <a:solidFill>
                  <a:srgbClr val="FF6600"/>
                </a:solidFill>
              </a:rPr>
              <a:t>: p</a:t>
            </a:r>
            <a:r>
              <a:rPr lang="en-US" dirty="0" smtClean="0">
                <a:solidFill>
                  <a:srgbClr val="FF6600"/>
                </a:solidFill>
              </a:rPr>
              <a:t>(</a:t>
            </a:r>
            <a:r>
              <a:rPr lang="en-US" dirty="0" err="1" smtClean="0">
                <a:solidFill>
                  <a:srgbClr val="FF6600"/>
                </a:solidFill>
                <a:latin typeface="Lucida Grande"/>
                <a:ea typeface="Lucida Grande"/>
                <a:cs typeface="Lucida Grande"/>
              </a:rPr>
              <a:t>θ</a:t>
            </a:r>
            <a:r>
              <a:rPr lang="en-US" baseline="-25000" dirty="0" err="1" smtClean="0">
                <a:solidFill>
                  <a:srgbClr val="FF6600"/>
                </a:solidFill>
                <a:latin typeface="Lucida Grande"/>
                <a:ea typeface="Lucida Grande"/>
                <a:cs typeface="Lucida Grande"/>
              </a:rPr>
              <a:t>c</a:t>
            </a:r>
            <a:r>
              <a:rPr lang="en-US" dirty="0" err="1" smtClean="0">
                <a:solidFill>
                  <a:srgbClr val="FF6600"/>
                </a:solidFill>
                <a:latin typeface="Lucida Grande"/>
                <a:ea typeface="Lucida Grande"/>
                <a:cs typeface="Lucida Grande"/>
              </a:rPr>
              <a:t>|x</a:t>
            </a:r>
            <a:r>
              <a:rPr lang="en-US" dirty="0" smtClean="0">
                <a:solidFill>
                  <a:srgbClr val="FF6600"/>
                </a:solidFill>
                <a:latin typeface="Lucida Grande"/>
                <a:ea typeface="Lucida Grande"/>
                <a:cs typeface="Lucida Grande"/>
              </a:rPr>
              <a:t>)</a:t>
            </a:r>
          </a:p>
          <a:p>
            <a:pPr marL="320040" lvl="1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the </a:t>
            </a:r>
            <a:r>
              <a:rPr lang="en-US" dirty="0">
                <a:solidFill>
                  <a:srgbClr val="FF6600"/>
                </a:solidFill>
              </a:rPr>
              <a:t>probability of each point belonging to each </a:t>
            </a:r>
            <a:r>
              <a:rPr lang="en-US" dirty="0" smtClean="0">
                <a:solidFill>
                  <a:srgbClr val="FF6600"/>
                </a:solidFill>
              </a:rPr>
              <a:t>cluster</a:t>
            </a:r>
            <a:endParaRPr lang="en-US" dirty="0" smtClean="0">
              <a:solidFill>
                <a:srgbClr val="FF6600"/>
              </a:solidFill>
            </a:endParaRPr>
          </a:p>
          <a:p>
            <a:pPr>
              <a:buFontTx/>
              <a:buChar char="-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1099203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692275" y="274638"/>
            <a:ext cx="6307138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 smtClean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Step 1: soft cluster points</a:t>
            </a:r>
            <a:endParaRPr lang="en-US" sz="4400" dirty="0">
              <a:solidFill>
                <a:srgbClr val="000000"/>
              </a:solidFill>
              <a:ea typeface="Bitstream Vera Sans" charset="0"/>
              <a:cs typeface="Bitstream Vera Sans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0688" y="1585913"/>
            <a:ext cx="1701800" cy="170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6813" y="1585913"/>
            <a:ext cx="1728787" cy="172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894848" y="5698403"/>
            <a:ext cx="76878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Just plug into the Gaussian equation for each cluster!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(and normalize to make a probability)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12648" y="3622059"/>
            <a:ext cx="8153400" cy="1959988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dirty="0" smtClean="0"/>
              <a:t>soft assigned points to each cluster</a:t>
            </a:r>
          </a:p>
          <a:p>
            <a:pPr marL="320040" lvl="1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Calculate</a:t>
            </a:r>
            <a:r>
              <a:rPr lang="en-US" dirty="0">
                <a:solidFill>
                  <a:srgbClr val="FF6600"/>
                </a:solidFill>
              </a:rPr>
              <a:t>: p</a:t>
            </a:r>
            <a:r>
              <a:rPr lang="en-US" dirty="0" smtClean="0">
                <a:solidFill>
                  <a:srgbClr val="FF6600"/>
                </a:solidFill>
              </a:rPr>
              <a:t>(</a:t>
            </a:r>
            <a:r>
              <a:rPr lang="en-US" dirty="0" err="1" smtClean="0">
                <a:solidFill>
                  <a:srgbClr val="FF6600"/>
                </a:solidFill>
                <a:latin typeface="Lucida Grande"/>
                <a:ea typeface="Lucida Grande"/>
                <a:cs typeface="Lucida Grande"/>
              </a:rPr>
              <a:t>θ</a:t>
            </a:r>
            <a:r>
              <a:rPr lang="en-US" baseline="-25000" dirty="0" err="1" smtClean="0">
                <a:solidFill>
                  <a:srgbClr val="FF6600"/>
                </a:solidFill>
                <a:latin typeface="Lucida Grande"/>
                <a:ea typeface="Lucida Grande"/>
                <a:cs typeface="Lucida Grande"/>
              </a:rPr>
              <a:t>c</a:t>
            </a:r>
            <a:r>
              <a:rPr lang="en-US" dirty="0" err="1" smtClean="0">
                <a:solidFill>
                  <a:srgbClr val="FF6600"/>
                </a:solidFill>
                <a:latin typeface="Lucida Grande"/>
                <a:ea typeface="Lucida Grande"/>
                <a:cs typeface="Lucida Grande"/>
              </a:rPr>
              <a:t>|x</a:t>
            </a:r>
            <a:r>
              <a:rPr lang="en-US" dirty="0" smtClean="0">
                <a:solidFill>
                  <a:srgbClr val="FF6600"/>
                </a:solidFill>
                <a:latin typeface="Lucida Grande"/>
                <a:ea typeface="Lucida Grande"/>
                <a:cs typeface="Lucida Grande"/>
              </a:rPr>
              <a:t>)</a:t>
            </a:r>
          </a:p>
          <a:p>
            <a:pPr marL="320040" lvl="1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the </a:t>
            </a:r>
            <a:r>
              <a:rPr lang="en-US" dirty="0">
                <a:solidFill>
                  <a:srgbClr val="FF6600"/>
                </a:solidFill>
              </a:rPr>
              <a:t>probability of each point belonging to each </a:t>
            </a:r>
            <a:r>
              <a:rPr lang="en-US" dirty="0" smtClean="0">
                <a:solidFill>
                  <a:srgbClr val="FF6600"/>
                </a:solidFill>
              </a:rPr>
              <a:t>cluster</a:t>
            </a:r>
            <a:endParaRPr lang="en-US" dirty="0" smtClean="0">
              <a:solidFill>
                <a:srgbClr val="FF6600"/>
              </a:solidFill>
            </a:endParaRPr>
          </a:p>
          <a:p>
            <a:pPr>
              <a:buFontTx/>
              <a:buChar char="-"/>
            </a:pPr>
            <a:endParaRPr lang="en-US" dirty="0" smtClean="0"/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3057145" y="4562853"/>
            <a:ext cx="1019049" cy="1260989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90833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692275" y="274638"/>
            <a:ext cx="6307138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 smtClean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Step 2: recalculate centers</a:t>
            </a:r>
            <a:endParaRPr lang="en-US" sz="4400" dirty="0">
              <a:solidFill>
                <a:srgbClr val="000000"/>
              </a:solidFill>
              <a:ea typeface="Bitstream Vera Sans" charset="0"/>
              <a:cs typeface="Bitstream Vera Sans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0688" y="1585913"/>
            <a:ext cx="1701800" cy="170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6813" y="1585913"/>
            <a:ext cx="1728787" cy="172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1585913"/>
            <a:ext cx="1727200" cy="172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982926" y="3892450"/>
            <a:ext cx="71851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Recalculate centers:</a:t>
            </a:r>
          </a:p>
          <a:p>
            <a:pPr lvl="1"/>
            <a:r>
              <a:rPr lang="en-US" sz="2400" dirty="0" smtClean="0">
                <a:solidFill>
                  <a:srgbClr val="FF6600"/>
                </a:solidFill>
              </a:rPr>
              <a:t>calculate new cluster parameters, </a:t>
            </a:r>
            <a:r>
              <a:rPr lang="en-US" sz="2400" dirty="0" err="1">
                <a:solidFill>
                  <a:srgbClr val="FF6600"/>
                </a:solidFill>
                <a:ea typeface="Lucida Grande"/>
                <a:cs typeface="Lucida Grande"/>
              </a:rPr>
              <a:t>θ</a:t>
            </a:r>
            <a:r>
              <a:rPr lang="en-US" sz="2400" baseline="-25000" dirty="0" err="1">
                <a:solidFill>
                  <a:srgbClr val="FF6600"/>
                </a:solidFill>
                <a:ea typeface="Lucida Grande"/>
                <a:cs typeface="Lucida Grande"/>
              </a:rPr>
              <a:t>c</a:t>
            </a:r>
            <a:endParaRPr lang="en-US" sz="2400" dirty="0">
              <a:solidFill>
                <a:srgbClr val="FF6600"/>
              </a:solidFill>
              <a:ea typeface="Lucida Grande"/>
              <a:cs typeface="Lucida Grande"/>
            </a:endParaRPr>
          </a:p>
          <a:p>
            <a:pPr lvl="1"/>
            <a:r>
              <a:rPr lang="en-US" sz="2400" dirty="0">
                <a:solidFill>
                  <a:srgbClr val="FF6600"/>
                </a:solidFill>
                <a:ea typeface="Lucida Grande"/>
                <a:cs typeface="Lucida Grande"/>
              </a:rPr>
              <a:t>maximum likelihood cluster centers given the current soft clustering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25013" y="5870882"/>
            <a:ext cx="5400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do calculate the cluster centers?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96310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Fitting a Gaussian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86154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What is the “best”-fit Gaussian for this data?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7488846"/>
              </p:ext>
            </p:extLst>
          </p:nvPr>
        </p:nvGraphicFramePr>
        <p:xfrm>
          <a:off x="2676166" y="5493751"/>
          <a:ext cx="3967163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6" name="Equation" r:id="rId3" imgW="1600200" imgH="469900" progId="Equation.3">
                  <p:embed/>
                </p:oleObj>
              </mc:Choice>
              <mc:Fallback>
                <p:oleObj name="Equation" r:id="rId3" imgW="16002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76166" y="5493751"/>
                        <a:ext cx="3967163" cy="1163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08866" y="2540145"/>
            <a:ext cx="4071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10, 10, 10, 9, 9, 8, 11, 7, 6, …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09305" y="4703973"/>
            <a:ext cx="5871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Recall this is the 1-D Gaussian equation: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15989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Fitting a Gaussian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86154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What is the “best”-fit Gaussian for this data?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7588733"/>
              </p:ext>
            </p:extLst>
          </p:nvPr>
        </p:nvGraphicFramePr>
        <p:xfrm>
          <a:off x="2676166" y="5493751"/>
          <a:ext cx="3967163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7" name="Equation" r:id="rId3" imgW="1600200" imgH="469900" progId="Equation.3">
                  <p:embed/>
                </p:oleObj>
              </mc:Choice>
              <mc:Fallback>
                <p:oleObj name="Equation" r:id="rId3" imgW="16002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76166" y="5493751"/>
                        <a:ext cx="3967163" cy="1163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08866" y="2540145"/>
            <a:ext cx="4071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10, 10, 10, 9, 9, 8, 11, 7, 6, …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09305" y="4703973"/>
            <a:ext cx="5871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Recall this is the 1-D Gaussian equation: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78949" y="3575019"/>
            <a:ext cx="7388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The MLE is just the mean and variance of the data!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249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692275" y="274638"/>
            <a:ext cx="6307138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 smtClean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Step 2: recalculate centers</a:t>
            </a:r>
            <a:endParaRPr lang="en-US" sz="4400" dirty="0">
              <a:solidFill>
                <a:srgbClr val="000000"/>
              </a:solidFill>
              <a:ea typeface="Bitstream Vera Sans" charset="0"/>
              <a:cs typeface="Bitstream Vera Sans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0688" y="1585913"/>
            <a:ext cx="1701800" cy="170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6813" y="1585913"/>
            <a:ext cx="1728787" cy="172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1585913"/>
            <a:ext cx="1727200" cy="172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982926" y="3892450"/>
            <a:ext cx="71851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Recalculate centers:</a:t>
            </a:r>
          </a:p>
          <a:p>
            <a:pPr lvl="1"/>
            <a:r>
              <a:rPr lang="en-US" sz="2400" dirty="0" smtClean="0">
                <a:solidFill>
                  <a:srgbClr val="FF6600"/>
                </a:solidFill>
              </a:rPr>
              <a:t>Calculate </a:t>
            </a:r>
            <a:r>
              <a:rPr lang="en-US" sz="2400" dirty="0" err="1">
                <a:solidFill>
                  <a:srgbClr val="FF6600"/>
                </a:solidFill>
                <a:ea typeface="Lucida Grande"/>
                <a:cs typeface="Lucida Grande"/>
              </a:rPr>
              <a:t>θ</a:t>
            </a:r>
            <a:r>
              <a:rPr lang="en-US" sz="2400" baseline="-25000" dirty="0" err="1">
                <a:solidFill>
                  <a:srgbClr val="FF6600"/>
                </a:solidFill>
                <a:ea typeface="Lucida Grande"/>
                <a:cs typeface="Lucida Grande"/>
              </a:rPr>
              <a:t>c</a:t>
            </a:r>
            <a:endParaRPr lang="en-US" sz="2400" dirty="0">
              <a:solidFill>
                <a:srgbClr val="FF6600"/>
              </a:solidFill>
              <a:ea typeface="Lucida Grande"/>
              <a:cs typeface="Lucida Grande"/>
            </a:endParaRPr>
          </a:p>
          <a:p>
            <a:pPr lvl="1"/>
            <a:r>
              <a:rPr lang="en-US" sz="2400" dirty="0">
                <a:solidFill>
                  <a:srgbClr val="FF6600"/>
                </a:solidFill>
                <a:ea typeface="Lucida Grande"/>
                <a:cs typeface="Lucida Grande"/>
              </a:rPr>
              <a:t>maximum likelihood cluster centers given the current </a:t>
            </a:r>
            <a:r>
              <a:rPr lang="en-US" sz="2400" b="1" i="1" dirty="0">
                <a:solidFill>
                  <a:srgbClr val="FF0000"/>
                </a:solidFill>
                <a:ea typeface="Lucida Grande"/>
                <a:cs typeface="Lucida Grande"/>
              </a:rPr>
              <a:t>soft clustering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25013" y="5870882"/>
            <a:ext cx="5972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do we deal with “soft” data points?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48034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K</a:t>
            </a:r>
            <a:r>
              <a:rPr lang="en-US" dirty="0" smtClean="0"/>
              <a:t>-means</a:t>
            </a:r>
            <a:endParaRPr lang="en-US" dirty="0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153400" cy="3314032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800" dirty="0" smtClean="0"/>
              <a:t>Start with some initial cluster centers</a:t>
            </a:r>
          </a:p>
          <a:p>
            <a:pPr marL="0" indent="0" eaLnBrk="1" hangingPunct="1">
              <a:buNone/>
            </a:pPr>
            <a:endParaRPr lang="en-US" sz="2800" dirty="0" smtClean="0"/>
          </a:p>
          <a:p>
            <a:pPr marL="0" indent="0" eaLnBrk="1" hangingPunct="1">
              <a:buNone/>
            </a:pPr>
            <a:r>
              <a:rPr lang="en-US" sz="2800" dirty="0" smtClean="0"/>
              <a:t>Iterate:</a:t>
            </a:r>
          </a:p>
          <a:p>
            <a:pPr lvl="1" eaLnBrk="1" hangingPunct="1"/>
            <a:r>
              <a:rPr lang="en-US" sz="2400" dirty="0" smtClean="0"/>
              <a:t>Assign/cluster each example to closest center</a:t>
            </a:r>
          </a:p>
          <a:p>
            <a:pPr lvl="1" eaLnBrk="1" hangingPunct="1"/>
            <a:r>
              <a:rPr lang="en-US" sz="2400" dirty="0" smtClean="0"/>
              <a:t>Recalculate centers as the mean of the points </a:t>
            </a:r>
            <a:r>
              <a:rPr lang="en-US" sz="2400" dirty="0"/>
              <a:t>in a </a:t>
            </a:r>
            <a:r>
              <a:rPr lang="en-US" sz="2400" dirty="0" smtClean="0"/>
              <a:t>cluster</a:t>
            </a:r>
          </a:p>
        </p:txBody>
      </p:sp>
    </p:spTree>
    <p:extLst>
      <p:ext uri="{BB962C8B-B14F-4D97-AF65-F5344CB8AC3E}">
        <p14:creationId xmlns:p14="http://schemas.microsoft.com/office/powerpoint/2010/main" val="306717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692275" y="274638"/>
            <a:ext cx="6307138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 smtClean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Step 2: recalculate centers</a:t>
            </a:r>
            <a:endParaRPr lang="en-US" sz="4400" dirty="0">
              <a:solidFill>
                <a:srgbClr val="000000"/>
              </a:solidFill>
              <a:ea typeface="Bitstream Vera Sans" charset="0"/>
              <a:cs typeface="Bitstream Vera Sans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0688" y="1585913"/>
            <a:ext cx="1701800" cy="170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6813" y="1585913"/>
            <a:ext cx="1728787" cy="172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1585913"/>
            <a:ext cx="1727200" cy="172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982926" y="3892450"/>
            <a:ext cx="71851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Recalculate centers:</a:t>
            </a:r>
          </a:p>
          <a:p>
            <a:pPr lvl="1"/>
            <a:r>
              <a:rPr lang="en-US" sz="2400" dirty="0" smtClean="0">
                <a:solidFill>
                  <a:srgbClr val="FF6600"/>
                </a:solidFill>
              </a:rPr>
              <a:t>Calculate </a:t>
            </a:r>
            <a:r>
              <a:rPr lang="en-US" sz="2400" dirty="0" err="1">
                <a:solidFill>
                  <a:srgbClr val="FF6600"/>
                </a:solidFill>
                <a:ea typeface="Lucida Grande"/>
                <a:cs typeface="Lucida Grande"/>
              </a:rPr>
              <a:t>θ</a:t>
            </a:r>
            <a:r>
              <a:rPr lang="en-US" sz="2400" baseline="-25000" dirty="0" err="1">
                <a:solidFill>
                  <a:srgbClr val="FF6600"/>
                </a:solidFill>
                <a:ea typeface="Lucida Grande"/>
                <a:cs typeface="Lucida Grande"/>
              </a:rPr>
              <a:t>c</a:t>
            </a:r>
            <a:endParaRPr lang="en-US" sz="2400" dirty="0">
              <a:solidFill>
                <a:srgbClr val="FF6600"/>
              </a:solidFill>
              <a:ea typeface="Lucida Grande"/>
              <a:cs typeface="Lucida Grande"/>
            </a:endParaRPr>
          </a:p>
          <a:p>
            <a:pPr lvl="1"/>
            <a:r>
              <a:rPr lang="en-US" sz="2400" dirty="0">
                <a:solidFill>
                  <a:srgbClr val="FF6600"/>
                </a:solidFill>
                <a:ea typeface="Lucida Grande"/>
                <a:cs typeface="Lucida Grande"/>
              </a:rPr>
              <a:t>maximum likelihood cluster centers given the current </a:t>
            </a:r>
            <a:r>
              <a:rPr lang="en-US" sz="2400" b="1" i="1" dirty="0">
                <a:solidFill>
                  <a:srgbClr val="0000FF"/>
                </a:solidFill>
                <a:ea typeface="Lucida Grande"/>
                <a:cs typeface="Lucida Grande"/>
              </a:rPr>
              <a:t>soft clustering</a:t>
            </a:r>
            <a:endParaRPr lang="en-US" sz="2400" b="1" i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36307" y="5870882"/>
            <a:ext cx="3188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Use fractional counts!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01007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 and M steps: creating a better model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07848" y="2624666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Expectation</a:t>
            </a:r>
            <a:r>
              <a:rPr lang="en-US" sz="2400" dirty="0" smtClean="0"/>
              <a:t>: Given the current model, figure out the expected probabilities of the data points to each cluster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07848" y="4986866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Maximization</a:t>
            </a:r>
            <a:r>
              <a:rPr lang="en-US" sz="2400" dirty="0" smtClean="0"/>
              <a:t>: Given the probabilistic assignment of all the points, estimate a new model, </a:t>
            </a:r>
            <a:r>
              <a:rPr lang="en-US" sz="24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θ</a:t>
            </a:r>
            <a:r>
              <a:rPr lang="en-US" sz="2400" baseline="-250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c</a:t>
            </a:r>
            <a:r>
              <a:rPr lang="en-US" sz="2400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527048" y="3539066"/>
            <a:ext cx="14529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p(</a:t>
            </a:r>
            <a:r>
              <a:rPr lang="en-US" sz="32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θ</a:t>
            </a:r>
            <a:r>
              <a:rPr lang="en-US" sz="3200" baseline="-250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c</a:t>
            </a:r>
            <a:r>
              <a:rPr lang="en-US" sz="32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|x</a:t>
            </a:r>
            <a:r>
              <a:rPr lang="en-US" sz="3200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)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39758" y="3539066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is the probability of each point belonging to each cluster?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3247" y="5825066"/>
            <a:ext cx="6600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Just like NB maximum likelihood estimation, except we use fractional counts instead of whole counts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9612" y="1792111"/>
            <a:ext cx="5897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EM stands for Expectation Maximization</a:t>
            </a:r>
            <a:endParaRPr lang="en-US" sz="28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275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Similar to </a:t>
            </a:r>
            <a:r>
              <a:rPr lang="en-US" i="1" dirty="0"/>
              <a:t>k</a:t>
            </a:r>
            <a:r>
              <a:rPr lang="en-US" dirty="0" smtClean="0"/>
              <a:t>-means</a:t>
            </a:r>
            <a:endParaRPr lang="en-US" dirty="0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2918178"/>
          </a:xfrm>
        </p:spPr>
        <p:txBody>
          <a:bodyPr>
            <a:normAutofit fontScale="85000" lnSpcReduction="10000"/>
          </a:bodyPr>
          <a:lstStyle/>
          <a:p>
            <a:pPr marL="0" indent="0" eaLnBrk="1" hangingPunct="1">
              <a:buNone/>
            </a:pPr>
            <a:r>
              <a:rPr lang="en-US" sz="2800" dirty="0" smtClean="0"/>
              <a:t>Iterate:</a:t>
            </a:r>
          </a:p>
          <a:p>
            <a:pPr marL="457200" lvl="1" indent="0" eaLnBrk="1" hangingPunct="1">
              <a:buNone/>
            </a:pPr>
            <a:r>
              <a:rPr lang="en-US" sz="2800" dirty="0" smtClean="0">
                <a:solidFill>
                  <a:srgbClr val="ED958F"/>
                </a:solidFill>
              </a:rPr>
              <a:t>Assign/cluster each point to closest center</a:t>
            </a:r>
          </a:p>
          <a:p>
            <a:pPr marL="457200" lvl="1" indent="0" eaLnBrk="1" hangingPunct="1">
              <a:buNone/>
            </a:pPr>
            <a:endParaRPr lang="en-US" sz="2800" dirty="0" smtClean="0">
              <a:solidFill>
                <a:srgbClr val="ED958F"/>
              </a:solidFill>
            </a:endParaRPr>
          </a:p>
          <a:p>
            <a:pPr lvl="1" eaLnBrk="1" hangingPunct="1"/>
            <a:endParaRPr lang="en-US" sz="2800" dirty="0" smtClean="0"/>
          </a:p>
          <a:p>
            <a:pPr lvl="1" eaLnBrk="1" hangingPunct="1"/>
            <a:endParaRPr lang="en-US" sz="2800" dirty="0" smtClean="0"/>
          </a:p>
          <a:p>
            <a:pPr lvl="1" eaLnBrk="1" hangingPunct="1">
              <a:buNone/>
            </a:pPr>
            <a:endParaRPr lang="en-US" sz="2800" dirty="0" smtClean="0"/>
          </a:p>
          <a:p>
            <a:pPr marL="457200" lvl="1" indent="0" eaLnBrk="1" hangingPunct="1">
              <a:buNone/>
            </a:pPr>
            <a:r>
              <a:rPr lang="en-US" sz="2800" dirty="0" smtClean="0">
                <a:solidFill>
                  <a:srgbClr val="ED958F"/>
                </a:solidFill>
              </a:rPr>
              <a:t>Recalculate centers as the mean of the points </a:t>
            </a:r>
            <a:r>
              <a:rPr lang="en-US" sz="2800" dirty="0">
                <a:solidFill>
                  <a:srgbClr val="ED958F"/>
                </a:solidFill>
              </a:rPr>
              <a:t>in a </a:t>
            </a:r>
            <a:r>
              <a:rPr lang="en-US" sz="2800" dirty="0" smtClean="0">
                <a:solidFill>
                  <a:srgbClr val="ED958F"/>
                </a:solidFill>
              </a:rPr>
              <a:t>cluster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0" y="2743200"/>
            <a:ext cx="5029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Expectation: Given the current model, figure out the expected probabilities of the points to each cluster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010400" y="2971800"/>
            <a:ext cx="14529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p(</a:t>
            </a:r>
            <a:r>
              <a:rPr lang="en-US" sz="32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θ</a:t>
            </a:r>
            <a:r>
              <a:rPr lang="en-US" sz="3200" baseline="-250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c</a:t>
            </a:r>
            <a:r>
              <a:rPr lang="en-US" sz="32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|x</a:t>
            </a:r>
            <a:r>
              <a:rPr lang="en-US" sz="3200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)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4718428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Maximization: Given the probabilistic assignment of all the points, estimate a new model, </a:t>
            </a:r>
            <a:r>
              <a:rPr lang="en-US" sz="24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θ</a:t>
            </a:r>
            <a:r>
              <a:rPr lang="en-US" sz="2400" baseline="-250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c</a:t>
            </a:r>
            <a:r>
              <a:rPr lang="en-US" sz="2400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3552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 and M steps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7526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Expectation</a:t>
            </a:r>
            <a:r>
              <a:rPr lang="en-US" sz="2400" dirty="0" smtClean="0"/>
              <a:t>: Given the current model, figure out the expected probabilities of the data points to each cluster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6670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Maximization</a:t>
            </a:r>
            <a:r>
              <a:rPr lang="en-US" sz="2400" dirty="0" smtClean="0"/>
              <a:t>: Given the probabilistic assignment of all the points, estimate a new model, </a:t>
            </a:r>
            <a:r>
              <a:rPr lang="en-US" sz="24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θ</a:t>
            </a:r>
            <a:r>
              <a:rPr lang="en-US" sz="2400" baseline="-250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c</a:t>
            </a:r>
            <a:r>
              <a:rPr lang="en-US" sz="2400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12648" y="44196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each iterations increases the likelihood of the data and guaranteed to converge (though to a local optimum)!</a:t>
            </a:r>
            <a:endParaRPr lang="en-US" sz="2800" dirty="0">
              <a:solidFill>
                <a:srgbClr val="FF66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3810000"/>
            <a:ext cx="5638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6600"/>
                </a:solidFill>
              </a:rPr>
              <a:t>Iterate:</a:t>
            </a:r>
            <a:endParaRPr lang="en-US" sz="3200" b="1" i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695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EM is a general purpose approach for training a model when you don’t have labels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Not just for clustering!</a:t>
            </a:r>
          </a:p>
          <a:p>
            <a:pPr lvl="1"/>
            <a:r>
              <a:rPr lang="en-US" dirty="0" smtClean="0"/>
              <a:t>K-means is just for clustering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One of the most general purpose unsupervised approaches</a:t>
            </a:r>
          </a:p>
          <a:p>
            <a:pPr lvl="1"/>
            <a:r>
              <a:rPr lang="en-US" dirty="0" smtClean="0"/>
              <a:t>can be hard to get right!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000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is a general framework</a:t>
            </a:r>
            <a:endParaRPr lang="en-US" dirty="0"/>
          </a:p>
        </p:txBody>
      </p:sp>
      <p:sp>
        <p:nvSpPr>
          <p:cNvPr id="7045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3820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Create an initial model,</a:t>
            </a:r>
            <a:r>
              <a:rPr lang="en-US" sz="2400" dirty="0" smtClean="0"/>
              <a:t> </a:t>
            </a:r>
            <a:r>
              <a:rPr lang="el-GR" sz="2400" dirty="0" smtClean="0">
                <a:ea typeface="Times New Roman" charset="0"/>
                <a:cs typeface="Times New Roman" charset="0"/>
              </a:rPr>
              <a:t>θ</a:t>
            </a:r>
            <a:r>
              <a:rPr lang="en-US" sz="2400" dirty="0" smtClean="0"/>
              <a:t>’ </a:t>
            </a:r>
            <a:endParaRPr lang="en-US" sz="2400" dirty="0"/>
          </a:p>
          <a:p>
            <a:pPr lvl="1"/>
            <a:r>
              <a:rPr lang="en-US" sz="2000" dirty="0"/>
              <a:t>Arbitrarily, randomly, or with a small set of training </a:t>
            </a:r>
            <a:r>
              <a:rPr lang="en-US" sz="2000" dirty="0" smtClean="0"/>
              <a:t>examples</a:t>
            </a:r>
          </a:p>
          <a:p>
            <a:pPr lvl="1"/>
            <a:endParaRPr lang="en-US" sz="2000" dirty="0" smtClean="0"/>
          </a:p>
          <a:p>
            <a:pPr marL="0" indent="0">
              <a:buNone/>
            </a:pPr>
            <a:r>
              <a:rPr lang="en-US" sz="2400" dirty="0"/>
              <a:t>Use the model </a:t>
            </a:r>
            <a:r>
              <a:rPr lang="el-GR" sz="2400" dirty="0">
                <a:ea typeface="Times New Roman" charset="0"/>
                <a:cs typeface="Times New Roman" charset="0"/>
              </a:rPr>
              <a:t>θ</a:t>
            </a:r>
            <a:r>
              <a:rPr lang="en-US" sz="2400" dirty="0"/>
              <a:t>’ to obtain another model </a:t>
            </a:r>
            <a:r>
              <a:rPr lang="el-GR" sz="2400" dirty="0">
                <a:ea typeface="Times New Roman" charset="0"/>
                <a:cs typeface="Times New Roman" charset="0"/>
              </a:rPr>
              <a:t>θ</a:t>
            </a:r>
            <a:r>
              <a:rPr lang="en-US" sz="2400" dirty="0"/>
              <a:t> such that</a:t>
            </a:r>
          </a:p>
          <a:p>
            <a:pPr lvl="1">
              <a:buFont typeface="Wingdings" charset="2"/>
              <a:buNone/>
            </a:pPr>
            <a:r>
              <a:rPr lang="en-US" sz="2000" dirty="0"/>
              <a:t> </a:t>
            </a:r>
            <a:r>
              <a:rPr lang="el-GR" sz="3200" dirty="0">
                <a:latin typeface="Times" charset="0"/>
              </a:rPr>
              <a:t>Σ</a:t>
            </a:r>
            <a:r>
              <a:rPr lang="en-US" sz="2000" baseline="-25000" dirty="0" err="1"/>
              <a:t>i</a:t>
            </a:r>
            <a:r>
              <a:rPr lang="en-US" sz="2000" baseline="-25000" dirty="0"/>
              <a:t> </a:t>
            </a:r>
            <a:r>
              <a:rPr lang="en-US" sz="2000" dirty="0"/>
              <a:t>log P</a:t>
            </a:r>
            <a:r>
              <a:rPr lang="el-GR" sz="2000" baseline="-25000" dirty="0">
                <a:ea typeface="Times New Roman" charset="0"/>
                <a:cs typeface="Times New Roman" charset="0"/>
              </a:rPr>
              <a:t>θ</a:t>
            </a:r>
            <a:r>
              <a:rPr lang="en-US" sz="2000" dirty="0" smtClean="0"/>
              <a:t>(</a:t>
            </a:r>
            <a:r>
              <a:rPr lang="en-US" sz="2000" dirty="0" err="1" smtClean="0"/>
              <a:t>data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) </a:t>
            </a:r>
            <a:r>
              <a:rPr lang="en-US" sz="2000" dirty="0"/>
              <a:t>&gt; </a:t>
            </a:r>
            <a:r>
              <a:rPr lang="el-GR" sz="3200" dirty="0">
                <a:latin typeface="Times" charset="0"/>
              </a:rPr>
              <a:t>Σ</a:t>
            </a:r>
            <a:r>
              <a:rPr lang="en-US" sz="2000" baseline="-25000" dirty="0" err="1"/>
              <a:t>i</a:t>
            </a:r>
            <a:r>
              <a:rPr lang="en-US" sz="2000" baseline="-25000" dirty="0"/>
              <a:t> </a:t>
            </a:r>
            <a:r>
              <a:rPr lang="en-US" sz="2000" dirty="0"/>
              <a:t>log P</a:t>
            </a:r>
            <a:r>
              <a:rPr lang="el-GR" sz="2000" baseline="-25000" dirty="0">
                <a:ea typeface="Times New Roman" charset="0"/>
                <a:cs typeface="Times New Roman" charset="0"/>
              </a:rPr>
              <a:t>θ</a:t>
            </a:r>
            <a:r>
              <a:rPr lang="en-US" sz="2000" baseline="-25000" dirty="0"/>
              <a:t>’</a:t>
            </a:r>
            <a:r>
              <a:rPr lang="en-US" sz="2000" dirty="0" smtClean="0"/>
              <a:t>(</a:t>
            </a:r>
            <a:r>
              <a:rPr lang="en-US" sz="2000" dirty="0" err="1" smtClean="0"/>
              <a:t>data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)</a:t>
            </a:r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Let </a:t>
            </a:r>
            <a:r>
              <a:rPr lang="el-GR" sz="2400" dirty="0" smtClean="0">
                <a:ea typeface="Times New Roman" charset="0"/>
                <a:cs typeface="Times New Roman" charset="0"/>
              </a:rPr>
              <a:t>θ</a:t>
            </a:r>
            <a:r>
              <a:rPr lang="en-US" sz="2400" dirty="0" smtClean="0"/>
              <a:t>’ = </a:t>
            </a:r>
            <a:r>
              <a:rPr lang="el-GR" sz="2400" dirty="0" smtClean="0">
                <a:ea typeface="Times New Roman" charset="0"/>
                <a:cs typeface="Times New Roman" charset="0"/>
              </a:rPr>
              <a:t>θ</a:t>
            </a:r>
            <a:r>
              <a:rPr lang="en-US" sz="2400" dirty="0" smtClean="0"/>
              <a:t> and repeat </a:t>
            </a:r>
            <a:r>
              <a:rPr lang="en-US" sz="2400" dirty="0"/>
              <a:t>the above step until reaching a local </a:t>
            </a:r>
            <a:r>
              <a:rPr lang="en-US" sz="2400" dirty="0" smtClean="0"/>
              <a:t>maximum</a:t>
            </a:r>
          </a:p>
          <a:p>
            <a:pPr lvl="1"/>
            <a:r>
              <a:rPr lang="en-US" sz="2000" dirty="0"/>
              <a:t>Guaranteed to find a better model after each </a:t>
            </a:r>
            <a:r>
              <a:rPr lang="en-US" sz="2000" dirty="0" smtClean="0"/>
              <a:t>iteration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5941367"/>
            <a:ext cx="399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Where else have you seen EM?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6488" y="3505200"/>
            <a:ext cx="33196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i.e. better models data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(increased log likelihood)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060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shows up all over the 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dirty="0" smtClean="0"/>
              <a:t>Training </a:t>
            </a:r>
            <a:r>
              <a:rPr lang="en-US" sz="1800" dirty="0" err="1" smtClean="0"/>
              <a:t>HMMs</a:t>
            </a:r>
            <a:r>
              <a:rPr lang="en-US" sz="1800" dirty="0" smtClean="0"/>
              <a:t> (Baum-Welch algorithm)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Learning probabilities for Bayesian networks</a:t>
            </a:r>
          </a:p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EM-clustering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Learning word alignments for language translation</a:t>
            </a:r>
          </a:p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Learning Twitter friend network</a:t>
            </a:r>
          </a:p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Genetics</a:t>
            </a:r>
          </a:p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Finance</a:t>
            </a:r>
          </a:p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Anytime you have a model and unlabeled data!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17597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clustering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K-means and EM-clustering are by far the most popular for clustering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However, they can’t handle all clustering tasks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What types of clustering problems can’t they handle?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312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</a:t>
            </a:r>
            <a:r>
              <a:rPr lang="en-US" dirty="0" err="1" smtClean="0"/>
              <a:t>gaussian</a:t>
            </a:r>
            <a:r>
              <a:rPr lang="en-US" dirty="0" smtClean="0"/>
              <a:t> data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057400"/>
            <a:ext cx="4398990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334000" y="2590800"/>
            <a:ext cx="2812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is the problem?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7196" y="3678368"/>
            <a:ext cx="33196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Similar to classification: </a:t>
            </a:r>
            <a:br>
              <a:rPr lang="en-US" sz="2400" dirty="0" smtClean="0"/>
            </a:br>
            <a:r>
              <a:rPr lang="en-US" sz="2400" dirty="0" smtClean="0"/>
              <a:t>global </a:t>
            </a:r>
            <a:r>
              <a:rPr lang="en-US" sz="2400" dirty="0" smtClean="0"/>
              <a:t>decision (linear model) </a:t>
            </a:r>
            <a:r>
              <a:rPr lang="en-US" sz="2400" dirty="0" smtClean="0"/>
              <a:t>vs. local </a:t>
            </a:r>
            <a:r>
              <a:rPr lang="en-US" sz="2400" dirty="0" smtClean="0"/>
              <a:t>decision (K-NN)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5943600"/>
            <a:ext cx="2420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Spectral clustering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824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clustering examples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75" y="1600200"/>
            <a:ext cx="878522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62013" y="6400800"/>
            <a:ext cx="75961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800" dirty="0"/>
              <a:t>Ng et al On Spectral clustering: analysis and algorithm</a:t>
            </a:r>
          </a:p>
        </p:txBody>
      </p:sp>
    </p:spTree>
    <p:extLst>
      <p:ext uri="{BB962C8B-B14F-4D97-AF65-F5344CB8AC3E}">
        <p14:creationId xmlns:p14="http://schemas.microsoft.com/office/powerpoint/2010/main" val="2750108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K-means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3962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Determining K is challenging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Spherical assumption about the data (distance to cluster center)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Hard clustering isn’t always right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Greedy approach</a:t>
            </a:r>
          </a:p>
        </p:txBody>
      </p:sp>
    </p:spTree>
    <p:extLst>
      <p:ext uri="{BB962C8B-B14F-4D97-AF65-F5344CB8AC3E}">
        <p14:creationId xmlns:p14="http://schemas.microsoft.com/office/powerpoint/2010/main" val="3490705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clustering examples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2775" y="1600200"/>
            <a:ext cx="4721225" cy="46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787525"/>
            <a:ext cx="4483100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9600" y="6400800"/>
            <a:ext cx="75961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800" dirty="0"/>
              <a:t>Ng et al On Spectral clustering: analysis and algorithm</a:t>
            </a:r>
          </a:p>
        </p:txBody>
      </p:sp>
    </p:spTree>
    <p:extLst>
      <p:ext uri="{BB962C8B-B14F-4D97-AF65-F5344CB8AC3E}">
        <p14:creationId xmlns:p14="http://schemas.microsoft.com/office/powerpoint/2010/main" val="1185436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clustering examples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9600" y="6400800"/>
            <a:ext cx="75961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800" dirty="0"/>
              <a:t>Ng et al On Spectral clustering: analysis and algorithm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1" y="1600201"/>
            <a:ext cx="464875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08771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K-means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3048000" y="1981200"/>
            <a:ext cx="2209800" cy="2743200"/>
            <a:chOff x="3124200" y="3657600"/>
            <a:chExt cx="2209800" cy="2743200"/>
          </a:xfrm>
        </p:grpSpPr>
        <p:sp>
          <p:nvSpPr>
            <p:cNvPr id="4" name="Oval 10"/>
            <p:cNvSpPr>
              <a:spLocks noChangeArrowheads="1"/>
            </p:cNvSpPr>
            <p:nvPr/>
          </p:nvSpPr>
          <p:spPr bwMode="auto">
            <a:xfrm>
              <a:off x="3352800" y="3657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Oval 10"/>
            <p:cNvSpPr>
              <a:spLocks noChangeArrowheads="1"/>
            </p:cNvSpPr>
            <p:nvPr/>
          </p:nvSpPr>
          <p:spPr bwMode="auto">
            <a:xfrm>
              <a:off x="3124200" y="4038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10"/>
            <p:cNvSpPr>
              <a:spLocks noChangeArrowheads="1"/>
            </p:cNvSpPr>
            <p:nvPr/>
          </p:nvSpPr>
          <p:spPr bwMode="auto">
            <a:xfrm>
              <a:off x="3276600" y="4495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3581400" y="4114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3581400" y="4812582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10"/>
            <p:cNvSpPr>
              <a:spLocks noChangeArrowheads="1"/>
            </p:cNvSpPr>
            <p:nvPr/>
          </p:nvSpPr>
          <p:spPr bwMode="auto">
            <a:xfrm>
              <a:off x="3200400" y="51054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3581400" y="5410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3276600" y="5791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3657600" y="6096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4724400" y="3657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4495800" y="4038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0"/>
            <p:cNvSpPr>
              <a:spLocks noChangeArrowheads="1"/>
            </p:cNvSpPr>
            <p:nvPr/>
          </p:nvSpPr>
          <p:spPr bwMode="auto">
            <a:xfrm>
              <a:off x="4648200" y="4495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0"/>
            <p:cNvSpPr>
              <a:spLocks noChangeArrowheads="1"/>
            </p:cNvSpPr>
            <p:nvPr/>
          </p:nvSpPr>
          <p:spPr bwMode="auto">
            <a:xfrm>
              <a:off x="5029200" y="4191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0"/>
            <p:cNvSpPr>
              <a:spLocks noChangeArrowheads="1"/>
            </p:cNvSpPr>
            <p:nvPr/>
          </p:nvSpPr>
          <p:spPr bwMode="auto">
            <a:xfrm>
              <a:off x="4953000" y="4812582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0"/>
            <p:cNvSpPr>
              <a:spLocks noChangeArrowheads="1"/>
            </p:cNvSpPr>
            <p:nvPr/>
          </p:nvSpPr>
          <p:spPr bwMode="auto">
            <a:xfrm>
              <a:off x="4572000" y="4953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0"/>
            <p:cNvSpPr>
              <a:spLocks noChangeArrowheads="1"/>
            </p:cNvSpPr>
            <p:nvPr/>
          </p:nvSpPr>
          <p:spPr bwMode="auto">
            <a:xfrm>
              <a:off x="4953000" y="5562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4572000" y="5410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4876800" y="6096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752600" y="55626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would K-means give us here?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243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Assumes spherical clusters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124200" y="2057400"/>
            <a:ext cx="2209800" cy="2743200"/>
            <a:chOff x="3124200" y="3657600"/>
            <a:chExt cx="2209800" cy="2743200"/>
          </a:xfrm>
        </p:grpSpPr>
        <p:sp>
          <p:nvSpPr>
            <p:cNvPr id="6" name="Oval 10"/>
            <p:cNvSpPr>
              <a:spLocks noChangeArrowheads="1"/>
            </p:cNvSpPr>
            <p:nvPr/>
          </p:nvSpPr>
          <p:spPr bwMode="auto">
            <a:xfrm>
              <a:off x="3352800" y="3657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3124200" y="4038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3276600" y="4495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10"/>
            <p:cNvSpPr>
              <a:spLocks noChangeArrowheads="1"/>
            </p:cNvSpPr>
            <p:nvPr/>
          </p:nvSpPr>
          <p:spPr bwMode="auto">
            <a:xfrm>
              <a:off x="3581400" y="4114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3581400" y="4812582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3200400" y="51054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3581400" y="5410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3276600" y="5791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3657600" y="6096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Oval 10"/>
            <p:cNvSpPr>
              <a:spLocks noChangeArrowheads="1"/>
            </p:cNvSpPr>
            <p:nvPr/>
          </p:nvSpPr>
          <p:spPr bwMode="auto">
            <a:xfrm>
              <a:off x="4724400" y="3657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0"/>
            <p:cNvSpPr>
              <a:spLocks noChangeArrowheads="1"/>
            </p:cNvSpPr>
            <p:nvPr/>
          </p:nvSpPr>
          <p:spPr bwMode="auto">
            <a:xfrm>
              <a:off x="4495800" y="4038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0"/>
            <p:cNvSpPr>
              <a:spLocks noChangeArrowheads="1"/>
            </p:cNvSpPr>
            <p:nvPr/>
          </p:nvSpPr>
          <p:spPr bwMode="auto">
            <a:xfrm>
              <a:off x="4648200" y="4495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0"/>
            <p:cNvSpPr>
              <a:spLocks noChangeArrowheads="1"/>
            </p:cNvSpPr>
            <p:nvPr/>
          </p:nvSpPr>
          <p:spPr bwMode="auto">
            <a:xfrm>
              <a:off x="5029200" y="4191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0"/>
            <p:cNvSpPr>
              <a:spLocks noChangeArrowheads="1"/>
            </p:cNvSpPr>
            <p:nvPr/>
          </p:nvSpPr>
          <p:spPr bwMode="auto">
            <a:xfrm>
              <a:off x="4953000" y="4812582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0"/>
            <p:cNvSpPr>
              <a:spLocks noChangeArrowheads="1"/>
            </p:cNvSpPr>
            <p:nvPr/>
          </p:nvSpPr>
          <p:spPr bwMode="auto">
            <a:xfrm>
              <a:off x="4572000" y="4953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10"/>
            <p:cNvSpPr>
              <a:spLocks noChangeArrowheads="1"/>
            </p:cNvSpPr>
            <p:nvPr/>
          </p:nvSpPr>
          <p:spPr bwMode="auto">
            <a:xfrm>
              <a:off x="4953000" y="5562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4572000" y="5410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4876800" y="6096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5" name="Oval 44"/>
          <p:cNvSpPr/>
          <p:nvPr/>
        </p:nvSpPr>
        <p:spPr bwMode="auto">
          <a:xfrm>
            <a:off x="2743200" y="1905000"/>
            <a:ext cx="2895600" cy="1371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2819400" y="3200400"/>
            <a:ext cx="2971800" cy="1752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676400" y="5862935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k-means assumes spherical clusters!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693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K-means: </a:t>
            </a:r>
            <a:r>
              <a:rPr lang="en-US" dirty="0" smtClean="0"/>
              <a:t>another view</a:t>
            </a:r>
            <a:endParaRPr lang="en-US" dirty="0"/>
          </a:p>
        </p:txBody>
      </p:sp>
      <p:sp>
        <p:nvSpPr>
          <p:cNvPr id="48132" name="Oval 4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3" name="Oval 5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4" name="Oval 6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5" name="Oval 7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6" name="Oval 8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7" name="Oval 9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8" name="Oval 10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9" name="Oval 11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0" name="Oval 12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1" name="Oval 13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2" name="Oval 14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3" name="Oval 15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13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K-means: another view</a:t>
            </a:r>
            <a:endParaRPr lang="en-US" sz="3200" dirty="0"/>
          </a:p>
        </p:txBody>
      </p:sp>
      <p:sp>
        <p:nvSpPr>
          <p:cNvPr id="52227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3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4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5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6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7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8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3048000" y="35052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50292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5943600" y="35052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4038600" y="1889779"/>
            <a:ext cx="2133600" cy="2104077"/>
          </a:xfrm>
          <a:prstGeom prst="ellipse">
            <a:avLst/>
          </a:prstGeom>
          <a:noFill/>
          <a:ln w="38100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78960" y="2377825"/>
            <a:ext cx="1051680" cy="1127375"/>
          </a:xfrm>
          <a:prstGeom prst="ellipse">
            <a:avLst/>
          </a:prstGeom>
          <a:noFill/>
          <a:ln w="38100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989728" y="2575579"/>
            <a:ext cx="2133600" cy="2104077"/>
          </a:xfrm>
          <a:prstGeom prst="ellipse">
            <a:avLst/>
          </a:prstGeom>
          <a:noFill/>
          <a:ln w="38100" cmpd="sng">
            <a:solidFill>
              <a:srgbClr val="8E0573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530088" y="3063625"/>
            <a:ext cx="1051680" cy="1127375"/>
          </a:xfrm>
          <a:prstGeom prst="ellipse">
            <a:avLst/>
          </a:prstGeom>
          <a:noFill/>
          <a:ln w="38100" cmpd="sng">
            <a:solidFill>
              <a:srgbClr val="8E0573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085749" y="2651169"/>
            <a:ext cx="2133600" cy="2104077"/>
          </a:xfrm>
          <a:prstGeom prst="ellipse">
            <a:avLst/>
          </a:prstGeom>
          <a:noFill/>
          <a:ln w="38100" cmpd="sng">
            <a:solidFill>
              <a:srgbClr val="000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626109" y="3139215"/>
            <a:ext cx="1051680" cy="1127375"/>
          </a:xfrm>
          <a:prstGeom prst="ellipse">
            <a:avLst/>
          </a:prstGeom>
          <a:noFill/>
          <a:ln w="38100" cmpd="sng">
            <a:solidFill>
              <a:srgbClr val="000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99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K-means: assign points to nearest center</a:t>
            </a:r>
          </a:p>
        </p:txBody>
      </p:sp>
      <p:sp>
        <p:nvSpPr>
          <p:cNvPr id="49155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6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7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8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9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0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1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2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3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4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5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6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3048000" y="35052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50292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5943600" y="35052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038600" y="1889779"/>
            <a:ext cx="2133600" cy="2104077"/>
          </a:xfrm>
          <a:prstGeom prst="ellipse">
            <a:avLst/>
          </a:prstGeom>
          <a:noFill/>
          <a:ln w="38100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78960" y="2377825"/>
            <a:ext cx="1051680" cy="1127375"/>
          </a:xfrm>
          <a:prstGeom prst="ellipse">
            <a:avLst/>
          </a:prstGeom>
          <a:noFill/>
          <a:ln w="38100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989728" y="2575579"/>
            <a:ext cx="2133600" cy="2104077"/>
          </a:xfrm>
          <a:prstGeom prst="ellipse">
            <a:avLst/>
          </a:prstGeom>
          <a:noFill/>
          <a:ln w="38100" cmpd="sng">
            <a:solidFill>
              <a:srgbClr val="8E0573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530088" y="3063625"/>
            <a:ext cx="1051680" cy="1127375"/>
          </a:xfrm>
          <a:prstGeom prst="ellipse">
            <a:avLst/>
          </a:prstGeom>
          <a:noFill/>
          <a:ln w="38100" cmpd="sng">
            <a:solidFill>
              <a:srgbClr val="8E0573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085749" y="2651169"/>
            <a:ext cx="2133600" cy="2104077"/>
          </a:xfrm>
          <a:prstGeom prst="ellipse">
            <a:avLst/>
          </a:prstGeom>
          <a:noFill/>
          <a:ln w="38100" cmpd="sng">
            <a:solidFill>
              <a:srgbClr val="000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626109" y="3139215"/>
            <a:ext cx="1051680" cy="1127375"/>
          </a:xfrm>
          <a:prstGeom prst="ellipse">
            <a:avLst/>
          </a:prstGeom>
          <a:noFill/>
          <a:ln w="38100" cmpd="sng">
            <a:solidFill>
              <a:srgbClr val="000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noFill/>
        <a:ln w="38100" cmpd="sng"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4145</TotalTime>
  <Words>1227</Words>
  <Application>Microsoft Macintosh PowerPoint</Application>
  <PresentationFormat>On-screen Show (4:3)</PresentationFormat>
  <Paragraphs>212</Paragraphs>
  <Slides>41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Median</vt:lpstr>
      <vt:lpstr>Equation</vt:lpstr>
      <vt:lpstr>Clustering Beyond  K-means</vt:lpstr>
      <vt:lpstr>Administrative</vt:lpstr>
      <vt:lpstr>K-means</vt:lpstr>
      <vt:lpstr>Problems with K-means</vt:lpstr>
      <vt:lpstr>Problems with K-means</vt:lpstr>
      <vt:lpstr>Assumes spherical clusters</vt:lpstr>
      <vt:lpstr>K-means: another view</vt:lpstr>
      <vt:lpstr>K-means: another view</vt:lpstr>
      <vt:lpstr>K-means: assign points to nearest center</vt:lpstr>
      <vt:lpstr>K-means: readjust centers</vt:lpstr>
      <vt:lpstr>EM clustering:  mixtures of Gaussians</vt:lpstr>
      <vt:lpstr>EM clustering</vt:lpstr>
      <vt:lpstr>Soft clustering</vt:lpstr>
      <vt:lpstr>EM clustering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Model: mixture of Gaussians</vt:lpstr>
      <vt:lpstr>Gaussian in 1D</vt:lpstr>
      <vt:lpstr>Gaussian in multiple dimensions</vt:lpstr>
      <vt:lpstr>PowerPoint Presentation</vt:lpstr>
      <vt:lpstr>PowerPoint Presentation</vt:lpstr>
      <vt:lpstr>PowerPoint Presentation</vt:lpstr>
      <vt:lpstr>Fitting a Gaussian</vt:lpstr>
      <vt:lpstr>Fitting a Gaussian</vt:lpstr>
      <vt:lpstr>PowerPoint Presentation</vt:lpstr>
      <vt:lpstr>PowerPoint Presentation</vt:lpstr>
      <vt:lpstr>E and M steps: creating a better model</vt:lpstr>
      <vt:lpstr>Similar to k-means</vt:lpstr>
      <vt:lpstr>E and M steps</vt:lpstr>
      <vt:lpstr>EM</vt:lpstr>
      <vt:lpstr>EM is a general framework</vt:lpstr>
      <vt:lpstr>EM shows up all over the place</vt:lpstr>
      <vt:lpstr>Other clustering algorithms</vt:lpstr>
      <vt:lpstr>Non-gaussian data</vt:lpstr>
      <vt:lpstr>Spectral clustering examples</vt:lpstr>
      <vt:lpstr>Spectral clustering examples</vt:lpstr>
      <vt:lpstr>Spectral clustering examples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Kauchak</dc:creator>
  <cp:lastModifiedBy>David Kauchak</cp:lastModifiedBy>
  <cp:revision>323</cp:revision>
  <dcterms:created xsi:type="dcterms:W3CDTF">2013-09-08T20:10:23Z</dcterms:created>
  <dcterms:modified xsi:type="dcterms:W3CDTF">2013-12-04T15:54:57Z</dcterms:modified>
</cp:coreProperties>
</file>