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oleObject9.bin" ContentType="application/vnd.openxmlformats-officedocument.oleObject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307" r:id="rId3"/>
    <p:sldId id="28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95" r:id="rId15"/>
    <p:sldId id="350" r:id="rId16"/>
    <p:sldId id="380" r:id="rId17"/>
    <p:sldId id="388" r:id="rId18"/>
    <p:sldId id="389" r:id="rId19"/>
    <p:sldId id="390" r:id="rId20"/>
    <p:sldId id="391" r:id="rId21"/>
    <p:sldId id="351" r:id="rId22"/>
    <p:sldId id="352" r:id="rId23"/>
    <p:sldId id="353" r:id="rId24"/>
    <p:sldId id="354" r:id="rId25"/>
    <p:sldId id="355" r:id="rId26"/>
    <p:sldId id="356" r:id="rId27"/>
    <p:sldId id="393" r:id="rId28"/>
    <p:sldId id="394" r:id="rId29"/>
    <p:sldId id="357" r:id="rId30"/>
    <p:sldId id="358" r:id="rId31"/>
    <p:sldId id="359" r:id="rId32"/>
    <p:sldId id="360" r:id="rId33"/>
    <p:sldId id="361" r:id="rId34"/>
    <p:sldId id="362" r:id="rId35"/>
    <p:sldId id="363" r:id="rId36"/>
    <p:sldId id="396" r:id="rId37"/>
    <p:sldId id="397" r:id="rId38"/>
    <p:sldId id="398" r:id="rId39"/>
    <p:sldId id="399" r:id="rId40"/>
    <p:sldId id="400" r:id="rId41"/>
    <p:sldId id="401" r:id="rId42"/>
    <p:sldId id="40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573"/>
    <a:srgbClr val="8E0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0" autoAdjust="0"/>
  </p:normalViewPr>
  <p:slideViewPr>
    <p:cSldViewPr snapToGrid="0" snapToObjects="1">
      <p:cViewPr varScale="1">
        <p:scale>
          <a:sx n="90" d="100"/>
          <a:sy n="90" d="100"/>
        </p:scale>
        <p:origin x="-10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1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Relationship Id="rId2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Relationship Id="rId2" Type="http://schemas.openxmlformats.org/officeDocument/2006/relationships/image" Target="../media/image1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Relationship Id="rId2" Type="http://schemas.openxmlformats.org/officeDocument/2006/relationships/image" Target="../media/image21.emf"/><Relationship Id="rId3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12/2/13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11F1F-34D3-B64E-829D-0DD76ACC9D7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12/2/13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12/2/13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13.e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1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7.emf"/><Relationship Id="rId5" Type="http://schemas.openxmlformats.org/officeDocument/2006/relationships/oleObject" Target="../embeddings/Microsoft_Equation1.bin"/><Relationship Id="rId6" Type="http://schemas.openxmlformats.org/officeDocument/2006/relationships/image" Target="../media/image18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19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image" Target="../media/image1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20.emf"/><Relationship Id="rId5" Type="http://schemas.openxmlformats.org/officeDocument/2006/relationships/oleObject" Target="../embeddings/Microsoft_Equation4.bin"/><Relationship Id="rId6" Type="http://schemas.openxmlformats.org/officeDocument/2006/relationships/image" Target="../media/image21.emf"/><Relationship Id="rId7" Type="http://schemas.openxmlformats.org/officeDocument/2006/relationships/oleObject" Target="../embeddings/Microsoft_Equation5.bin"/><Relationship Id="rId8" Type="http://schemas.openxmlformats.org/officeDocument/2006/relationships/image" Target="../media/image19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Unsupervised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K-means: readjust centers</a:t>
            </a:r>
          </a:p>
        </p:txBody>
      </p:sp>
      <p:sp>
        <p:nvSpPr>
          <p:cNvPr id="56323" name="Oval 3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5" name="Oval 5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7" name="Oval 7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8" name="Oval 8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9" name="Oval 9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0" name="Oval 10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1" name="Oval 11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2" name="Oval 12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3" name="Oval 13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4" name="Oval 1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2133600" y="4572000"/>
            <a:ext cx="228600" cy="2286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4419600" y="30480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6858000" y="3733800"/>
            <a:ext cx="228600" cy="2286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90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K-means: assign points to nearest center</a:t>
            </a:r>
          </a:p>
        </p:txBody>
      </p:sp>
      <p:sp>
        <p:nvSpPr>
          <p:cNvPr id="57347" name="Oval 3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8" name="Oval 1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2133600" y="4572000"/>
            <a:ext cx="228600" cy="2286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4419600" y="30480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6858000" y="3733800"/>
            <a:ext cx="228600" cy="2286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59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K-means: readjust centers</a:t>
            </a:r>
          </a:p>
        </p:txBody>
      </p:sp>
      <p:sp>
        <p:nvSpPr>
          <p:cNvPr id="59395" name="Oval 3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9" name="Oval 7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0" name="Oval 8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2" name="Oval 10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4" name="Oval 12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5" name="Oval 13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6" name="Oval 1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1752600" y="4724400"/>
            <a:ext cx="228600" cy="2286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8" name="Rectangle 16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6858000" y="3733800"/>
            <a:ext cx="228600" cy="2286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13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K-means: assign points to nearest center</a:t>
            </a:r>
          </a:p>
        </p:txBody>
      </p:sp>
      <p:sp>
        <p:nvSpPr>
          <p:cNvPr id="60419" name="Oval 3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1" name="Oval 5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3" name="Oval 7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4" name="Oval 8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5" name="Oval 9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6" name="Oval 10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7" name="Oval 11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8" name="Oval 12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9" name="Oval 13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0" name="Oval 1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1752600" y="4724400"/>
            <a:ext cx="228600" cy="2286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auto">
          <a:xfrm>
            <a:off x="6858000" y="3733800"/>
            <a:ext cx="228600" cy="2286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2971800" y="58674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No changes:  Done</a:t>
            </a:r>
          </a:p>
        </p:txBody>
      </p:sp>
    </p:spTree>
    <p:extLst>
      <p:ext uri="{BB962C8B-B14F-4D97-AF65-F5344CB8AC3E}">
        <p14:creationId xmlns:p14="http://schemas.microsoft.com/office/powerpoint/2010/main" val="2631116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K-means variations/parameters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strike="sngStrike" dirty="0" smtClean="0"/>
              <a:t>Initial (seed) cluster centers</a:t>
            </a:r>
          </a:p>
          <a:p>
            <a:pPr marL="0" indent="0" eaLnBrk="1" hangingPunct="1">
              <a:buNone/>
            </a:pPr>
            <a:endParaRPr lang="en-US" sz="2800" dirty="0" smtClean="0"/>
          </a:p>
          <a:p>
            <a:pPr marL="0" indent="0" eaLnBrk="1" hangingPunct="1">
              <a:buNone/>
            </a:pPr>
            <a:r>
              <a:rPr lang="en-US" sz="2800" strike="sngStrike" dirty="0" smtClean="0"/>
              <a:t>Convergence</a:t>
            </a:r>
          </a:p>
          <a:p>
            <a:pPr lvl="1" eaLnBrk="1" hangingPunct="1"/>
            <a:r>
              <a:rPr lang="en-US" strike="sngStrike" dirty="0">
                <a:ea typeface="ＭＳ Ｐゴシック" charset="-128"/>
              </a:rPr>
              <a:t>A fixed number of </a:t>
            </a:r>
            <a:r>
              <a:rPr lang="en-US" strike="sngStrike" dirty="0" smtClean="0">
                <a:ea typeface="ＭＳ Ｐゴシック" charset="-128"/>
              </a:rPr>
              <a:t>iterations</a:t>
            </a:r>
          </a:p>
          <a:p>
            <a:pPr lvl="1" eaLnBrk="1" hangingPunct="1"/>
            <a:r>
              <a:rPr lang="en-US" strike="sngStrike" dirty="0" smtClean="0">
                <a:ea typeface="ＭＳ Ｐゴシック" charset="-128"/>
              </a:rPr>
              <a:t>partitions unchanged</a:t>
            </a:r>
          </a:p>
          <a:p>
            <a:pPr lvl="1" eaLnBrk="1" hangingPunct="1"/>
            <a:r>
              <a:rPr lang="en-US" strike="sngStrike" dirty="0" smtClean="0">
                <a:ea typeface="ＭＳ Ｐゴシック" charset="-128"/>
              </a:rPr>
              <a:t>Cluster centers don’t change</a:t>
            </a:r>
          </a:p>
          <a:p>
            <a:pPr marL="0" indent="0" eaLnBrk="1" hangingPunct="1">
              <a:buNone/>
            </a:pPr>
            <a:endParaRPr lang="en-US" sz="2800" dirty="0" smtClean="0"/>
          </a:p>
          <a:p>
            <a:pPr marL="0" indent="0" eaLnBrk="1" hangingPunct="1">
              <a:buNone/>
            </a:pPr>
            <a:r>
              <a:rPr lang="en-US" sz="2800" dirty="0" smtClean="0"/>
              <a:t>K!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1035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Many Clusters?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1524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/>
              <a:t>Number of clusters </a:t>
            </a:r>
            <a:r>
              <a:rPr lang="en-US" sz="2000" i="1" dirty="0"/>
              <a:t>K</a:t>
            </a:r>
            <a:r>
              <a:rPr lang="en-US" sz="2000" i="1" dirty="0" smtClean="0"/>
              <a:t> </a:t>
            </a:r>
            <a:r>
              <a:rPr lang="en-US" sz="2000" dirty="0" smtClean="0"/>
              <a:t>must be provided</a:t>
            </a: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How should we determine the number of clusters?</a:t>
            </a: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How did we deal with models becoming too complicated previously?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743200" y="2895600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990600" y="32766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524000" y="3657600"/>
            <a:ext cx="304800" cy="304800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1066800" y="4038600"/>
            <a:ext cx="304800" cy="304800"/>
          </a:xfrm>
          <a:prstGeom prst="ellipse">
            <a:avLst/>
          </a:prstGeom>
          <a:solidFill>
            <a:srgbClr val="00009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762000" y="3657600"/>
            <a:ext cx="304800" cy="3048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3429000" y="3733800"/>
            <a:ext cx="304800" cy="304800"/>
          </a:xfrm>
          <a:prstGeom prst="ellipse">
            <a:avLst/>
          </a:prstGeom>
          <a:solidFill>
            <a:srgbClr val="00A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26670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2971800" y="42672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7315200" y="28956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5562600" y="32766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9"/>
          <p:cNvSpPr>
            <a:spLocks noChangeArrowheads="1"/>
          </p:cNvSpPr>
          <p:nvPr/>
        </p:nvSpPr>
        <p:spPr bwMode="auto">
          <a:xfrm>
            <a:off x="6096000" y="36576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5638800" y="40386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11"/>
          <p:cNvSpPr>
            <a:spLocks noChangeArrowheads="1"/>
          </p:cNvSpPr>
          <p:nvPr/>
        </p:nvSpPr>
        <p:spPr bwMode="auto">
          <a:xfrm>
            <a:off x="5334000" y="36576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12"/>
          <p:cNvSpPr>
            <a:spLocks noChangeArrowheads="1"/>
          </p:cNvSpPr>
          <p:nvPr/>
        </p:nvSpPr>
        <p:spPr bwMode="auto">
          <a:xfrm>
            <a:off x="8001000" y="37338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13"/>
          <p:cNvSpPr>
            <a:spLocks noChangeArrowheads="1"/>
          </p:cNvSpPr>
          <p:nvPr/>
        </p:nvSpPr>
        <p:spPr bwMode="auto">
          <a:xfrm>
            <a:off x="7239000" y="35052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Oval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52400" y="5029200"/>
            <a:ext cx="1595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too many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315200" y="4953000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too few</a:t>
            </a:r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4724400"/>
            <a:ext cx="2578100" cy="19050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4724400"/>
            <a:ext cx="2387600" cy="1993900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 bwMode="auto">
          <a:xfrm rot="5400000">
            <a:off x="2515394" y="4799806"/>
            <a:ext cx="38100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19285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Regularization!!!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Statistical test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331" y="2227179"/>
            <a:ext cx="24765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403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loss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590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K-means is trying to minimize: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789889"/>
              </p:ext>
            </p:extLst>
          </p:nvPr>
        </p:nvGraphicFramePr>
        <p:xfrm>
          <a:off x="900113" y="2377486"/>
          <a:ext cx="5710237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3" name="Equation" r:id="rId3" imgW="3149600" imgH="457200" progId="Equation.3">
                  <p:embed/>
                </p:oleObj>
              </mc:Choice>
              <mc:Fallback>
                <p:oleObj name="Equation" r:id="rId3" imgW="31496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0113" y="2377486"/>
                        <a:ext cx="5710237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83538" y="3783264"/>
            <a:ext cx="4919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happens when k increases?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1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loss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590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K-means is trying to minimize: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118096"/>
              </p:ext>
            </p:extLst>
          </p:nvPr>
        </p:nvGraphicFramePr>
        <p:xfrm>
          <a:off x="900113" y="2377486"/>
          <a:ext cx="5710237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6" name="Equation" r:id="rId3" imgW="3149600" imgH="457200" progId="Equation.3">
                  <p:embed/>
                </p:oleObj>
              </mc:Choice>
              <mc:Fallback>
                <p:oleObj name="Equation" r:id="rId3" imgW="31496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0113" y="2377486"/>
                        <a:ext cx="5710237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6226" y="3418748"/>
            <a:ext cx="7308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Loss goes down!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aking the model more complicated allows us more flexibility, but can “</a:t>
            </a:r>
            <a:r>
              <a:rPr lang="en-US" sz="2400" dirty="0" err="1" smtClean="0">
                <a:solidFill>
                  <a:srgbClr val="0000FF"/>
                </a:solidFill>
              </a:rPr>
              <a:t>overfit</a:t>
            </a:r>
            <a:r>
              <a:rPr lang="en-US" sz="2400" dirty="0" smtClean="0">
                <a:solidFill>
                  <a:srgbClr val="0000FF"/>
                </a:solidFill>
              </a:rPr>
              <a:t>” to the data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98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loss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590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K-means is trying to minimize: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747747"/>
              </p:ext>
            </p:extLst>
          </p:nvPr>
        </p:nvGraphicFramePr>
        <p:xfrm>
          <a:off x="888332" y="2257174"/>
          <a:ext cx="7022454" cy="937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25" name="Equation" r:id="rId3" imgW="3429000" imgH="457200" progId="Equation.3">
                  <p:embed/>
                </p:oleObj>
              </mc:Choice>
              <mc:Fallback>
                <p:oleObj name="Equation" r:id="rId3" imgW="34290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8332" y="2257174"/>
                        <a:ext cx="7022454" cy="9378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own Arrow 5"/>
          <p:cNvSpPr/>
          <p:nvPr/>
        </p:nvSpPr>
        <p:spPr>
          <a:xfrm>
            <a:off x="3796618" y="3207749"/>
            <a:ext cx="695158" cy="1003304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491137"/>
              </p:ext>
            </p:extLst>
          </p:nvPr>
        </p:nvGraphicFramePr>
        <p:xfrm>
          <a:off x="1247232" y="4499948"/>
          <a:ext cx="4233820" cy="542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26" name="Equation" r:id="rId5" imgW="1689100" imgH="215900" progId="Equation.3">
                  <p:embed/>
                </p:oleObj>
              </mc:Choice>
              <mc:Fallback>
                <p:oleObj name="Equation" r:id="rId5" imgW="16891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47232" y="4499948"/>
                        <a:ext cx="4233820" cy="5421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466207"/>
              </p:ext>
            </p:extLst>
          </p:nvPr>
        </p:nvGraphicFramePr>
        <p:xfrm>
          <a:off x="1247232" y="5269082"/>
          <a:ext cx="3792663" cy="565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27" name="Equation" r:id="rId7" imgW="1447800" imgH="215900" progId="Equation.3">
                  <p:embed/>
                </p:oleObj>
              </mc:Choice>
              <mc:Fallback>
                <p:oleObj name="Equation" r:id="rId7" imgW="14478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47232" y="5269082"/>
                        <a:ext cx="3792663" cy="5651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75157" y="4540052"/>
            <a:ext cx="3210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(where N = number of points)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165671" y="5946619"/>
            <a:ext cx="5731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effect will this have?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Which will tend to produce smaller k?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529984" y="5002187"/>
            <a:ext cx="26162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2 regularization options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20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Final </a:t>
            </a:r>
            <a:r>
              <a:rPr lang="en-US" dirty="0" smtClean="0"/>
              <a:t>project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Schedule fo</a:t>
            </a:r>
            <a:r>
              <a:rPr lang="en-US" dirty="0" smtClean="0"/>
              <a:t>r the rest of the semester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0972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loss revisited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427243"/>
              </p:ext>
            </p:extLst>
          </p:nvPr>
        </p:nvGraphicFramePr>
        <p:xfrm>
          <a:off x="1027789" y="2133738"/>
          <a:ext cx="4233820" cy="542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4" name="Equation" r:id="rId3" imgW="1689100" imgH="215900" progId="Equation.3">
                  <p:embed/>
                </p:oleObj>
              </mc:Choice>
              <mc:Fallback>
                <p:oleObj name="Equation" r:id="rId3" imgW="16891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7789" y="2133738"/>
                        <a:ext cx="4233820" cy="5421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843329"/>
              </p:ext>
            </p:extLst>
          </p:nvPr>
        </p:nvGraphicFramePr>
        <p:xfrm>
          <a:off x="1027789" y="2902872"/>
          <a:ext cx="3792663" cy="565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5" name="Equation" r:id="rId5" imgW="1447800" imgH="215900" progId="Equation.3">
                  <p:embed/>
                </p:oleObj>
              </mc:Choice>
              <mc:Fallback>
                <p:oleObj name="Equation" r:id="rId5" imgW="14478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7789" y="2902872"/>
                        <a:ext cx="3792663" cy="5651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55714" y="2173842"/>
            <a:ext cx="3210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(where N = number of points)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749427" y="2635977"/>
            <a:ext cx="26162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2 regularization options</a:t>
            </a:r>
            <a:endParaRPr lang="en-US" sz="2000" dirty="0">
              <a:solidFill>
                <a:srgbClr val="FF66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27263" y="4144143"/>
            <a:ext cx="853878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577" y="4398209"/>
            <a:ext cx="75756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AIC penalizes increases in K more harshly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Both require a change to the K-means algorithm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Tend to work reasonably well in practice if you don’t know K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695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Statistical approach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43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Assume data is Gaussian (i.e. spherical)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Test for this</a:t>
            </a:r>
          </a:p>
          <a:p>
            <a:pPr lvl="1"/>
            <a:r>
              <a:rPr lang="en-US" dirty="0" smtClean="0"/>
              <a:t>Testing in high dimensions doesn’t work well</a:t>
            </a:r>
          </a:p>
          <a:p>
            <a:pPr lvl="1"/>
            <a:r>
              <a:rPr lang="en-US" dirty="0" smtClean="0"/>
              <a:t>Testing in lower dimensions does work well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4267200"/>
            <a:ext cx="2578100" cy="1905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267200"/>
            <a:ext cx="2387600" cy="19939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581400" y="6324600"/>
            <a:ext cx="1095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ideas?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39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Project to one dimension and check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9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cluster, project down to one dimension</a:t>
            </a:r>
          </a:p>
          <a:p>
            <a:pPr lvl="1"/>
            <a:r>
              <a:rPr lang="en-US" dirty="0" smtClean="0"/>
              <a:t>Use a statistical test to see if the data is Gaussian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971800"/>
            <a:ext cx="25781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119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Project to one dimension and check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9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cluster, project down to one dimension</a:t>
            </a:r>
          </a:p>
          <a:p>
            <a:pPr lvl="1"/>
            <a:r>
              <a:rPr lang="en-US" dirty="0" smtClean="0"/>
              <a:t>Use a statistical test to see if the data is Gaussian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971800"/>
            <a:ext cx="2578100" cy="1905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2590800" y="6018212"/>
            <a:ext cx="28194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2819400" y="3124200"/>
            <a:ext cx="381000" cy="533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0767" y="5247728"/>
            <a:ext cx="435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will this look like projected to 1-D?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614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Project to one dimension and check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9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cluster, project down to one dimension</a:t>
            </a:r>
          </a:p>
          <a:p>
            <a:pPr lvl="1"/>
            <a:r>
              <a:rPr lang="en-US" dirty="0" smtClean="0"/>
              <a:t>Use a statistical test to see if the data is Gaussian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971800"/>
            <a:ext cx="2578100" cy="1905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2590800" y="6018212"/>
            <a:ext cx="28194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Freeform 11"/>
          <p:cNvSpPr/>
          <p:nvPr/>
        </p:nvSpPr>
        <p:spPr bwMode="auto">
          <a:xfrm>
            <a:off x="2731519" y="5269931"/>
            <a:ext cx="2192404" cy="680958"/>
          </a:xfrm>
          <a:custGeom>
            <a:avLst/>
            <a:gdLst>
              <a:gd name="connsiteX0" fmla="*/ 0 w 2192404"/>
              <a:gd name="connsiteY0" fmla="*/ 649007 h 680958"/>
              <a:gd name="connsiteX1" fmla="*/ 778723 w 2192404"/>
              <a:gd name="connsiteY1" fmla="*/ 589098 h 680958"/>
              <a:gd name="connsiteX2" fmla="*/ 1126153 w 2192404"/>
              <a:gd name="connsiteY2" fmla="*/ 1997 h 680958"/>
              <a:gd name="connsiteX3" fmla="*/ 1413681 w 2192404"/>
              <a:gd name="connsiteY3" fmla="*/ 577117 h 680958"/>
              <a:gd name="connsiteX4" fmla="*/ 2192404 w 2192404"/>
              <a:gd name="connsiteY4" fmla="*/ 625043 h 68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2404" h="680958">
                <a:moveTo>
                  <a:pt x="0" y="649007"/>
                </a:moveTo>
                <a:lnTo>
                  <a:pt x="778723" y="589098"/>
                </a:lnTo>
                <a:cubicBezTo>
                  <a:pt x="966415" y="481263"/>
                  <a:pt x="1020327" y="3994"/>
                  <a:pt x="1126153" y="1997"/>
                </a:cubicBezTo>
                <a:cubicBezTo>
                  <a:pt x="1231979" y="0"/>
                  <a:pt x="1235973" y="473276"/>
                  <a:pt x="1413681" y="577117"/>
                </a:cubicBezTo>
                <a:cubicBezTo>
                  <a:pt x="1591389" y="680958"/>
                  <a:pt x="2192404" y="625043"/>
                  <a:pt x="2192404" y="625043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819400" y="3124200"/>
            <a:ext cx="381000" cy="533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8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Project to one dimension and check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9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cluster, project down to one dimension</a:t>
            </a:r>
          </a:p>
          <a:p>
            <a:pPr lvl="1"/>
            <a:r>
              <a:rPr lang="en-US" dirty="0" smtClean="0"/>
              <a:t>Use a statistical test to see if the data is Gaussian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971800"/>
            <a:ext cx="2578100" cy="1905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2133600" y="6019800"/>
            <a:ext cx="32766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3048000" y="3505200"/>
            <a:ext cx="1371600" cy="685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0768" y="5247728"/>
            <a:ext cx="4575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will this look like projected to 1-D?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06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Project to one dimension and check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9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cluster, project down to one dimension</a:t>
            </a:r>
          </a:p>
          <a:p>
            <a:pPr lvl="1"/>
            <a:r>
              <a:rPr lang="en-US" dirty="0" smtClean="0"/>
              <a:t>Use a statistical test to see if the data is Gaussian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971800"/>
            <a:ext cx="2578100" cy="1905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2133600" y="6019800"/>
            <a:ext cx="32766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3048000" y="3505200"/>
            <a:ext cx="1371600" cy="685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362200" y="5420400"/>
            <a:ext cx="2731519" cy="523200"/>
          </a:xfrm>
          <a:custGeom>
            <a:avLst/>
            <a:gdLst>
              <a:gd name="connsiteX0" fmla="*/ 0 w 2731519"/>
              <a:gd name="connsiteY0" fmla="*/ 501233 h 523200"/>
              <a:gd name="connsiteX1" fmla="*/ 587037 w 2731519"/>
              <a:gd name="connsiteY1" fmla="*/ 441325 h 523200"/>
              <a:gd name="connsiteX2" fmla="*/ 862585 w 2731519"/>
              <a:gd name="connsiteY2" fmla="*/ 9985 h 523200"/>
              <a:gd name="connsiteX3" fmla="*/ 1054270 w 2731519"/>
              <a:gd name="connsiteY3" fmla="*/ 381416 h 523200"/>
              <a:gd name="connsiteX4" fmla="*/ 1449622 w 2731519"/>
              <a:gd name="connsiteY4" fmla="*/ 465288 h 523200"/>
              <a:gd name="connsiteX5" fmla="*/ 1785071 w 2731519"/>
              <a:gd name="connsiteY5" fmla="*/ 381416 h 523200"/>
              <a:gd name="connsiteX6" fmla="*/ 1952796 w 2731519"/>
              <a:gd name="connsiteY6" fmla="*/ 21967 h 523200"/>
              <a:gd name="connsiteX7" fmla="*/ 2108541 w 2731519"/>
              <a:gd name="connsiteY7" fmla="*/ 357453 h 523200"/>
              <a:gd name="connsiteX8" fmla="*/ 2731519 w 2731519"/>
              <a:gd name="connsiteY8" fmla="*/ 429343 h 52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31519" h="523200">
                <a:moveTo>
                  <a:pt x="0" y="501233"/>
                </a:moveTo>
                <a:cubicBezTo>
                  <a:pt x="221636" y="512216"/>
                  <a:pt x="443273" y="523200"/>
                  <a:pt x="587037" y="441325"/>
                </a:cubicBezTo>
                <a:cubicBezTo>
                  <a:pt x="730801" y="359450"/>
                  <a:pt x="784713" y="19970"/>
                  <a:pt x="862585" y="9985"/>
                </a:cubicBezTo>
                <a:cubicBezTo>
                  <a:pt x="940457" y="0"/>
                  <a:pt x="956431" y="305532"/>
                  <a:pt x="1054270" y="381416"/>
                </a:cubicBezTo>
                <a:cubicBezTo>
                  <a:pt x="1152109" y="457300"/>
                  <a:pt x="1327822" y="465288"/>
                  <a:pt x="1449622" y="465288"/>
                </a:cubicBezTo>
                <a:cubicBezTo>
                  <a:pt x="1571422" y="465288"/>
                  <a:pt x="1701209" y="455303"/>
                  <a:pt x="1785071" y="381416"/>
                </a:cubicBezTo>
                <a:cubicBezTo>
                  <a:pt x="1868933" y="307529"/>
                  <a:pt x="1898884" y="25961"/>
                  <a:pt x="1952796" y="21967"/>
                </a:cubicBezTo>
                <a:cubicBezTo>
                  <a:pt x="2006708" y="17973"/>
                  <a:pt x="1978754" y="289557"/>
                  <a:pt x="2108541" y="357453"/>
                </a:cubicBezTo>
                <a:cubicBezTo>
                  <a:pt x="2238328" y="425349"/>
                  <a:pt x="2731519" y="429343"/>
                  <a:pt x="2731519" y="429343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38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Project to one dimension and check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9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cluster, project down to one dimension</a:t>
            </a:r>
          </a:p>
          <a:p>
            <a:pPr lvl="1"/>
            <a:r>
              <a:rPr lang="en-US" dirty="0" smtClean="0"/>
              <a:t>Use a statistical test to see if the data is Gaussian</a:t>
            </a:r>
          </a:p>
        </p:txBody>
      </p:sp>
      <p:sp>
        <p:nvSpPr>
          <p:cNvPr id="3" name="Oval 2"/>
          <p:cNvSpPr/>
          <p:nvPr/>
        </p:nvSpPr>
        <p:spPr>
          <a:xfrm>
            <a:off x="3515864" y="363621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654896" y="365493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68264" y="378861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39936" y="3780594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46360" y="387417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98760" y="3906258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24424" y="3898242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74688" y="432333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13720" y="434205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727088" y="447573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98760" y="4467714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505184" y="456129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657584" y="4593378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783248" y="4585362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133600" y="6019800"/>
            <a:ext cx="32766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77699" y="5368674"/>
            <a:ext cx="4672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will this look like projected to 1-D?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860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Project to one dimension and check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9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cluster, project down to one dimension</a:t>
            </a:r>
          </a:p>
          <a:p>
            <a:pPr lvl="1"/>
            <a:r>
              <a:rPr lang="en-US" dirty="0" smtClean="0"/>
              <a:t>Use a statistical test to see if the data is Gaussian</a:t>
            </a:r>
          </a:p>
        </p:txBody>
      </p:sp>
      <p:sp>
        <p:nvSpPr>
          <p:cNvPr id="3" name="Oval 2"/>
          <p:cNvSpPr/>
          <p:nvPr/>
        </p:nvSpPr>
        <p:spPr>
          <a:xfrm>
            <a:off x="3515864" y="363621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654896" y="365493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68264" y="378861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39936" y="3780594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46360" y="387417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98760" y="3906258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24424" y="3898242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74688" y="432333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13720" y="434205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727088" y="447573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98760" y="4467714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505184" y="4561290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657584" y="4593378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783248" y="4585362"/>
            <a:ext cx="80211" cy="80211"/>
          </a:xfrm>
          <a:prstGeom prst="ellipse">
            <a:avLst/>
          </a:prstGeom>
          <a:solidFill>
            <a:srgbClr val="3366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133600" y="6019800"/>
            <a:ext cx="32766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099430" y="6210255"/>
            <a:ext cx="1255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Solution?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2530999" y="5269931"/>
            <a:ext cx="2192404" cy="680958"/>
          </a:xfrm>
          <a:custGeom>
            <a:avLst/>
            <a:gdLst>
              <a:gd name="connsiteX0" fmla="*/ 0 w 2192404"/>
              <a:gd name="connsiteY0" fmla="*/ 649007 h 680958"/>
              <a:gd name="connsiteX1" fmla="*/ 778723 w 2192404"/>
              <a:gd name="connsiteY1" fmla="*/ 589098 h 680958"/>
              <a:gd name="connsiteX2" fmla="*/ 1126153 w 2192404"/>
              <a:gd name="connsiteY2" fmla="*/ 1997 h 680958"/>
              <a:gd name="connsiteX3" fmla="*/ 1413681 w 2192404"/>
              <a:gd name="connsiteY3" fmla="*/ 577117 h 680958"/>
              <a:gd name="connsiteX4" fmla="*/ 2192404 w 2192404"/>
              <a:gd name="connsiteY4" fmla="*/ 625043 h 68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2404" h="680958">
                <a:moveTo>
                  <a:pt x="0" y="649007"/>
                </a:moveTo>
                <a:lnTo>
                  <a:pt x="778723" y="589098"/>
                </a:lnTo>
                <a:cubicBezTo>
                  <a:pt x="966415" y="481263"/>
                  <a:pt x="1020327" y="3994"/>
                  <a:pt x="1126153" y="1997"/>
                </a:cubicBezTo>
                <a:cubicBezTo>
                  <a:pt x="1231979" y="0"/>
                  <a:pt x="1235973" y="473276"/>
                  <a:pt x="1413681" y="577117"/>
                </a:cubicBezTo>
                <a:cubicBezTo>
                  <a:pt x="1591389" y="680958"/>
                  <a:pt x="2192404" y="625043"/>
                  <a:pt x="2192404" y="625043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77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Project to one dimension and check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9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cluster, project down to one dimension</a:t>
            </a:r>
          </a:p>
          <a:p>
            <a:pPr lvl="1"/>
            <a:r>
              <a:rPr lang="en-US" dirty="0" smtClean="0"/>
              <a:t>Use a statistical test to see if the data is Gaussian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971800"/>
            <a:ext cx="2578100" cy="1905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34675" y="5791200"/>
            <a:ext cx="5010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Chose the dimension of the projection as the dimension with highest variance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V="1">
            <a:off x="2590800" y="3657600"/>
            <a:ext cx="2133600" cy="457200"/>
          </a:xfrm>
          <a:prstGeom prst="line">
            <a:avLst/>
          </a:prstGeom>
          <a:noFill/>
          <a:ln w="38100" cap="flat" cmpd="sng" algn="ctr">
            <a:solidFill>
              <a:srgbClr val="00E4A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rot="5400000" flipH="1" flipV="1">
            <a:off x="3314700" y="2857500"/>
            <a:ext cx="1981200" cy="1905000"/>
          </a:xfrm>
          <a:prstGeom prst="line">
            <a:avLst/>
          </a:prstGeom>
          <a:noFill/>
          <a:ln w="38100" cap="flat" cmpd="sng" algn="ctr">
            <a:solidFill>
              <a:srgbClr val="00E4A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50015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learning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798" y="3431117"/>
            <a:ext cx="1993900" cy="1917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448" y="1526117"/>
            <a:ext cx="1943100" cy="1905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0200" y="1526117"/>
            <a:ext cx="1676400" cy="1689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5248" y="1691217"/>
            <a:ext cx="25908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9448" y="3575050"/>
            <a:ext cx="2870200" cy="16383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12648" y="6016260"/>
            <a:ext cx="7867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Unsupervised </a:t>
            </a:r>
            <a:r>
              <a:rPr lang="en-US" sz="2400" dirty="0" smtClean="0">
                <a:solidFill>
                  <a:srgbClr val="0000FF"/>
                </a:solidFill>
              </a:rPr>
              <a:t>learning: given data, i.e. examples, but no labels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1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synthetic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971800"/>
            <a:ext cx="7315200" cy="2095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5000" y="53340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Split too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7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Compared to other approaches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5867400"/>
            <a:ext cx="701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http://cs.baylor.edu/~hamerly/papers/nips_03.pdf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133600"/>
            <a:ext cx="8240734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869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K-Means time </a:t>
            </a:r>
            <a:r>
              <a:rPr lang="en-US" dirty="0"/>
              <a:t>c</a:t>
            </a:r>
            <a:r>
              <a:rPr lang="en-US" dirty="0" smtClean="0"/>
              <a:t>omplexity</a:t>
            </a:r>
            <a:endParaRPr lang="en-US" dirty="0"/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648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Variables: </a:t>
            </a:r>
            <a:r>
              <a:rPr lang="en-US" i="1" dirty="0" smtClean="0"/>
              <a:t>K</a:t>
            </a:r>
            <a:r>
              <a:rPr lang="en-US" dirty="0" smtClean="0"/>
              <a:t> clusters, </a:t>
            </a:r>
            <a:r>
              <a:rPr lang="en-US" i="1" dirty="0" smtClean="0"/>
              <a:t>n</a:t>
            </a:r>
            <a:r>
              <a:rPr lang="en-US" dirty="0" smtClean="0"/>
              <a:t> data points, </a:t>
            </a:r>
            <a:br>
              <a:rPr lang="en-US" dirty="0" smtClean="0"/>
            </a:br>
            <a:r>
              <a:rPr lang="en-US" i="1" dirty="0" smtClean="0"/>
              <a:t>m</a:t>
            </a:r>
            <a:r>
              <a:rPr lang="en-US" dirty="0" smtClean="0"/>
              <a:t> features/dimensions, </a:t>
            </a:r>
            <a:r>
              <a:rPr lang="en-US" i="1" dirty="0" smtClean="0"/>
              <a:t>I</a:t>
            </a:r>
            <a:r>
              <a:rPr lang="en-US" dirty="0" smtClean="0"/>
              <a:t> iterations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What is the runtime complexity?</a:t>
            </a:r>
          </a:p>
          <a:p>
            <a:pPr lvl="1" eaLnBrk="1" hangingPunct="1"/>
            <a:r>
              <a:rPr lang="en-US" dirty="0" smtClean="0"/>
              <a:t>Computing </a:t>
            </a:r>
            <a:r>
              <a:rPr lang="en-US" dirty="0"/>
              <a:t>distance between two</a:t>
            </a:r>
            <a:r>
              <a:rPr lang="en-US" dirty="0" smtClean="0"/>
              <a:t> </a:t>
            </a:r>
            <a:r>
              <a:rPr lang="en-US" dirty="0" smtClean="0"/>
              <a:t>points (e.g. </a:t>
            </a:r>
            <a:r>
              <a:rPr lang="en-US" dirty="0" err="1" smtClean="0"/>
              <a:t>euclidean</a:t>
            </a:r>
            <a:r>
              <a:rPr lang="en-US" dirty="0" smtClean="0"/>
              <a:t>)</a:t>
            </a:r>
            <a:endParaRPr lang="en-US" dirty="0" smtClean="0"/>
          </a:p>
          <a:p>
            <a:pPr lvl="1" eaLnBrk="1" hangingPunct="1"/>
            <a:r>
              <a:rPr lang="en-US" dirty="0"/>
              <a:t>Reassigning </a:t>
            </a:r>
            <a:r>
              <a:rPr lang="en-US" dirty="0" smtClean="0"/>
              <a:t>clusters</a:t>
            </a:r>
            <a:endParaRPr lang="en-US" i="1" dirty="0" smtClean="0"/>
          </a:p>
          <a:p>
            <a:pPr lvl="1" eaLnBrk="1" hangingPunct="1"/>
            <a:r>
              <a:rPr lang="en-US" dirty="0"/>
              <a:t>Computing</a:t>
            </a:r>
            <a:r>
              <a:rPr lang="en-US" dirty="0" smtClean="0"/>
              <a:t> new centers</a:t>
            </a:r>
          </a:p>
          <a:p>
            <a:pPr lvl="1" eaLnBrk="1" hangingPunct="1"/>
            <a:r>
              <a:rPr lang="en-US" dirty="0" smtClean="0"/>
              <a:t>Iterate…</a:t>
            </a:r>
          </a:p>
        </p:txBody>
      </p:sp>
    </p:spTree>
    <p:extLst>
      <p:ext uri="{BB962C8B-B14F-4D97-AF65-F5344CB8AC3E}">
        <p14:creationId xmlns:p14="http://schemas.microsoft.com/office/powerpoint/2010/main" val="1673177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K-Means time </a:t>
            </a:r>
            <a:r>
              <a:rPr lang="en-US" dirty="0"/>
              <a:t>c</a:t>
            </a:r>
            <a:r>
              <a:rPr lang="en-US" dirty="0" smtClean="0"/>
              <a:t>omplexity</a:t>
            </a:r>
            <a:endParaRPr lang="en-US" dirty="0"/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987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/>
              <a:t>Variables: </a:t>
            </a:r>
            <a:r>
              <a:rPr lang="en-US" sz="2400" i="1" dirty="0" smtClean="0"/>
              <a:t>K</a:t>
            </a:r>
            <a:r>
              <a:rPr lang="en-US" sz="2400" dirty="0" smtClean="0"/>
              <a:t> clusters, </a:t>
            </a:r>
            <a:r>
              <a:rPr lang="en-US" sz="2400" i="1" dirty="0" err="1" smtClean="0"/>
              <a:t>n</a:t>
            </a:r>
            <a:r>
              <a:rPr lang="en-US" sz="2400" dirty="0" smtClean="0"/>
              <a:t> data points, </a:t>
            </a:r>
            <a:br>
              <a:rPr lang="en-US" sz="2400" dirty="0" smtClean="0"/>
            </a:br>
            <a:r>
              <a:rPr lang="en-US" sz="2400" i="1" dirty="0" err="1" smtClean="0"/>
              <a:t>m</a:t>
            </a:r>
            <a:r>
              <a:rPr lang="en-US" sz="2400" dirty="0" smtClean="0"/>
              <a:t> features/dimensions, </a:t>
            </a:r>
            <a:r>
              <a:rPr lang="en-US" sz="2400" i="1" dirty="0" smtClean="0"/>
              <a:t>I</a:t>
            </a:r>
            <a:r>
              <a:rPr lang="en-US" sz="2400" dirty="0" smtClean="0"/>
              <a:t> iterations</a:t>
            </a:r>
          </a:p>
          <a:p>
            <a:pPr marL="0" indent="0" eaLnBrk="1" hangingPunct="1">
              <a:buNone/>
            </a:pPr>
            <a:endParaRPr lang="en-US" sz="2400" dirty="0" smtClean="0"/>
          </a:p>
          <a:p>
            <a:pPr marL="0" indent="0" eaLnBrk="1" hangingPunct="1">
              <a:buNone/>
            </a:pPr>
            <a:r>
              <a:rPr lang="en-US" sz="2400" dirty="0" smtClean="0"/>
              <a:t>What is the runtime complexity?</a:t>
            </a:r>
          </a:p>
          <a:p>
            <a:pPr lvl="1" eaLnBrk="1" hangingPunct="1"/>
            <a:r>
              <a:rPr lang="en-US" sz="2000" dirty="0" smtClean="0"/>
              <a:t>Computing </a:t>
            </a:r>
            <a:r>
              <a:rPr lang="en-US" sz="2000" dirty="0"/>
              <a:t>distance between two</a:t>
            </a:r>
            <a:r>
              <a:rPr lang="en-US" sz="2000" dirty="0" smtClean="0"/>
              <a:t> points </a:t>
            </a:r>
            <a:r>
              <a:rPr lang="en-US" sz="2000" dirty="0"/>
              <a:t>is O</a:t>
            </a:r>
            <a:r>
              <a:rPr lang="en-US" sz="2000" i="1" dirty="0"/>
              <a:t>(m)</a:t>
            </a:r>
            <a:r>
              <a:rPr lang="en-US" sz="2000" dirty="0"/>
              <a:t> where </a:t>
            </a:r>
            <a:r>
              <a:rPr lang="en-US" sz="2000" i="1" dirty="0"/>
              <a:t>m</a:t>
            </a:r>
            <a:r>
              <a:rPr lang="en-US" sz="2000" dirty="0"/>
              <a:t> is the dimensionality of the </a:t>
            </a:r>
            <a:r>
              <a:rPr lang="en-US" sz="2000" dirty="0" smtClean="0"/>
              <a:t>vectors/number of features.</a:t>
            </a:r>
            <a:endParaRPr lang="en-US" sz="2000" dirty="0"/>
          </a:p>
          <a:p>
            <a:pPr lvl="1" eaLnBrk="1" hangingPunct="1"/>
            <a:r>
              <a:rPr lang="en-US" sz="2000" dirty="0"/>
              <a:t>Reassigning clusters: </a:t>
            </a:r>
            <a:r>
              <a:rPr lang="en-US" sz="2000" dirty="0" err="1"/>
              <a:t>O</a:t>
            </a:r>
            <a:r>
              <a:rPr lang="en-US" sz="2000" i="1" dirty="0" err="1"/>
              <a:t>(Kn</a:t>
            </a:r>
            <a:r>
              <a:rPr lang="en-US" sz="2000" i="1" dirty="0"/>
              <a:t>)</a:t>
            </a:r>
            <a:r>
              <a:rPr lang="en-US" sz="2000" dirty="0"/>
              <a:t> distance computations, or </a:t>
            </a:r>
            <a:r>
              <a:rPr lang="en-US" sz="2000" dirty="0" err="1"/>
              <a:t>O</a:t>
            </a:r>
            <a:r>
              <a:rPr lang="en-US" sz="2000" i="1" dirty="0" err="1"/>
              <a:t>(Knm</a:t>
            </a:r>
            <a:r>
              <a:rPr lang="en-US" sz="2000" i="1" dirty="0" smtClean="0"/>
              <a:t>)</a:t>
            </a:r>
          </a:p>
          <a:p>
            <a:pPr lvl="1" eaLnBrk="1" hangingPunct="1"/>
            <a:r>
              <a:rPr lang="en-US" sz="2000" dirty="0"/>
              <a:t>Computing </a:t>
            </a:r>
            <a:r>
              <a:rPr lang="en-US" sz="2000" dirty="0" err="1"/>
              <a:t>centroids</a:t>
            </a:r>
            <a:r>
              <a:rPr lang="en-US" sz="2000" dirty="0"/>
              <a:t>: Each</a:t>
            </a:r>
            <a:r>
              <a:rPr lang="en-US" sz="2000" dirty="0" smtClean="0"/>
              <a:t> points gets </a:t>
            </a:r>
            <a:r>
              <a:rPr lang="en-US" sz="2000" dirty="0"/>
              <a:t>added once to some </a:t>
            </a:r>
            <a:r>
              <a:rPr lang="en-US" sz="2000" dirty="0" err="1"/>
              <a:t>centroid</a:t>
            </a:r>
            <a:r>
              <a:rPr lang="en-US" sz="2000" dirty="0"/>
              <a:t>: </a:t>
            </a:r>
            <a:r>
              <a:rPr lang="en-US" sz="2000" dirty="0" err="1"/>
              <a:t>O</a:t>
            </a:r>
            <a:r>
              <a:rPr lang="en-US" sz="2000" i="1" dirty="0" err="1"/>
              <a:t>(nm</a:t>
            </a:r>
            <a:r>
              <a:rPr lang="en-US" sz="2000" i="1" dirty="0" smtClean="0"/>
              <a:t>)</a:t>
            </a:r>
          </a:p>
          <a:p>
            <a:pPr lvl="1" eaLnBrk="1" hangingPunct="1"/>
            <a:r>
              <a:rPr lang="en-US" sz="2000" dirty="0"/>
              <a:t>Assume these two steps are each done once for </a:t>
            </a:r>
            <a:r>
              <a:rPr lang="en-US" sz="2000" i="1" dirty="0"/>
              <a:t>I</a:t>
            </a:r>
            <a:r>
              <a:rPr lang="en-US" sz="2000" dirty="0"/>
              <a:t> iterations:  </a:t>
            </a:r>
            <a:r>
              <a:rPr lang="en-US" sz="2000" dirty="0" err="1"/>
              <a:t>O</a:t>
            </a:r>
            <a:r>
              <a:rPr lang="en-US" sz="2000" i="1" dirty="0" err="1"/>
              <a:t>(</a:t>
            </a:r>
            <a:r>
              <a:rPr lang="en-US" sz="2000" i="1" dirty="0" err="1" smtClean="0"/>
              <a:t>Iknm</a:t>
            </a:r>
            <a:r>
              <a:rPr lang="en-US" sz="2000" i="1" dirty="0" smtClean="0"/>
              <a:t>)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805451"/>
            <a:ext cx="6978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 practice, K-means converges quickly and is fairly fast 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728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Is A Good Clustering?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305800" cy="2362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/>
              <a:t>Internal criterion: A good clustering will produce high quality clusters in which: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the </a:t>
            </a:r>
            <a:r>
              <a:rPr lang="en-US" u="sng" dirty="0">
                <a:ea typeface="ＭＳ Ｐゴシック" charset="-128"/>
              </a:rPr>
              <a:t>intra-class</a:t>
            </a:r>
            <a:r>
              <a:rPr lang="en-US" dirty="0">
                <a:ea typeface="ＭＳ Ｐゴシック" charset="-128"/>
              </a:rPr>
              <a:t> (that is, intra-cluster) similarity is high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the </a:t>
            </a:r>
            <a:r>
              <a:rPr lang="en-US" u="sng" dirty="0">
                <a:ea typeface="ＭＳ Ｐゴシック" charset="-128"/>
              </a:rPr>
              <a:t>inter-class</a:t>
            </a:r>
            <a:r>
              <a:rPr lang="en-US" dirty="0">
                <a:ea typeface="ＭＳ Ｐゴシック" charset="-128"/>
              </a:rPr>
              <a:t> similarity is </a:t>
            </a:r>
            <a:r>
              <a:rPr lang="en-US" dirty="0" smtClean="0">
                <a:ea typeface="ＭＳ Ｐゴシック" charset="-128"/>
              </a:rPr>
              <a:t>low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5486400"/>
            <a:ext cx="45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would you evaluate clustering?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081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Common approach: use labeled data</a:t>
            </a:r>
            <a:endParaRPr lang="en-US" sz="36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99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Use data with known classes</a:t>
            </a:r>
          </a:p>
          <a:p>
            <a:pPr lvl="1" eaLnBrk="1" hangingPunct="1"/>
            <a:r>
              <a:rPr lang="en-US" sz="2000" dirty="0" smtClean="0"/>
              <a:t>For example, document classification data</a:t>
            </a:r>
          </a:p>
          <a:p>
            <a:pPr marL="0" indent="0" eaLnBrk="1" hangingPunct="1">
              <a:buNone/>
            </a:pPr>
            <a:endParaRPr lang="en-US" sz="2000" dirty="0" smtClean="0">
              <a:ea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219200" y="3505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219200" y="4114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219200" y="4724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192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192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9800" y="3505200"/>
            <a:ext cx="228600" cy="38100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09800" y="4114800"/>
            <a:ext cx="228600" cy="38100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209800" y="4724400"/>
            <a:ext cx="228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09800" y="5334000"/>
            <a:ext cx="228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209800" y="5943600"/>
            <a:ext cx="228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2400" y="2971800"/>
            <a:ext cx="725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058000" y="2971800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34290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If we clustered this data (ignoring labels) what would we like to see?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62400" y="4626114"/>
            <a:ext cx="36058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</a:t>
            </a:r>
            <a:r>
              <a:rPr lang="en-US" sz="2000" dirty="0" smtClean="0">
                <a:solidFill>
                  <a:srgbClr val="0000FF"/>
                </a:solidFill>
              </a:rPr>
              <a:t>eproduces </a:t>
            </a:r>
            <a:r>
              <a:rPr lang="en-US" sz="2000" dirty="0">
                <a:solidFill>
                  <a:srgbClr val="0000FF"/>
                </a:solidFill>
              </a:rPr>
              <a:t>class partitions</a:t>
            </a:r>
          </a:p>
          <a:p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38600" y="556260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can we quantify this?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05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Common approach: use labeled data</a:t>
            </a:r>
            <a:endParaRPr lang="en-US" sz="36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5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0000FF"/>
                </a:solidFill>
                <a:ea typeface="Arial" charset="0"/>
                <a:cs typeface="Arial" charset="0"/>
              </a:rPr>
              <a:t>Purity</a:t>
            </a:r>
            <a:r>
              <a:rPr lang="en-US" sz="2400" dirty="0" smtClean="0">
                <a:ea typeface="Arial" charset="0"/>
                <a:cs typeface="Arial" charset="0"/>
              </a:rPr>
              <a:t>, </a:t>
            </a:r>
            <a:r>
              <a:rPr lang="en-US" altLang="ja-JP" sz="2400" dirty="0" smtClean="0"/>
              <a:t>the proportion of the dominant class in the cluster</a:t>
            </a:r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809625" y="2476500"/>
            <a:ext cx="1943100" cy="19431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    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</a:t>
            </a: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3429000" y="2476500"/>
            <a:ext cx="1943100" cy="19431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    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351588" y="2476500"/>
            <a:ext cx="1943100" cy="19431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    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339966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62063" y="4519613"/>
            <a:ext cx="106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76663" y="4519613"/>
            <a:ext cx="1330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823075" y="4519613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III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91911" y="5257800"/>
            <a:ext cx="4822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Cluster I: Purity = 1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/4 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(max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(3, 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1, 0)) = 3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4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91911" y="5732166"/>
            <a:ext cx="455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II: Purity = 1/6 (max(1, 4, 1)) = 4/6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69686" y="6189366"/>
            <a:ext cx="464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III: Purity = 1/5 (max(2, 0, 3)) = 3/5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19800" y="5791200"/>
            <a:ext cx="2023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Overall purity?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604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05200"/>
            <a:ext cx="7772400" cy="3124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Cluster </a:t>
            </a:r>
            <a:r>
              <a:rPr lang="en-US" dirty="0"/>
              <a:t>average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Weighted average: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361227"/>
              </p:ext>
            </p:extLst>
          </p:nvPr>
        </p:nvGraphicFramePr>
        <p:xfrm>
          <a:off x="3733800" y="3886200"/>
          <a:ext cx="20129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Equation" r:id="rId3" imgW="1117600" imgH="558800" progId="Equation.3">
                  <p:embed/>
                </p:oleObj>
              </mc:Choice>
              <mc:Fallback>
                <p:oleObj name="Equation" r:id="rId3" imgW="1117600" imgH="558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33800" y="3886200"/>
                        <a:ext cx="201295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362200" y="1752600"/>
            <a:ext cx="4822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Cluster I: Purity = 1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/4 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(max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(3, 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1, 0)) = 3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4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362200" y="2226966"/>
            <a:ext cx="455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II: Purity = 1/6 (max(1, 4, 1)) = 4/6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339975" y="2684166"/>
            <a:ext cx="464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III: Purity = 1/5 (max(2, 0, 3)) = 3/5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201955"/>
              </p:ext>
            </p:extLst>
          </p:nvPr>
        </p:nvGraphicFramePr>
        <p:xfrm>
          <a:off x="3810000" y="5638800"/>
          <a:ext cx="418623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Equation" r:id="rId5" imgW="2324100" imgH="558800" progId="Equation.3">
                  <p:embed/>
                </p:oleObj>
              </mc:Choice>
              <mc:Fallback>
                <p:oleObj name="Equation" r:id="rId5" imgW="2324100" imgH="558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0" y="5638800"/>
                        <a:ext cx="4186238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5224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Purity issues…</a:t>
            </a:r>
            <a:endParaRPr lang="en-US" sz="36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0000FF"/>
                </a:solidFill>
                <a:ea typeface="Arial" charset="0"/>
                <a:cs typeface="Arial" charset="0"/>
              </a:rPr>
              <a:t>Purity</a:t>
            </a:r>
            <a:r>
              <a:rPr lang="en-US" sz="2400" dirty="0" smtClean="0">
                <a:ea typeface="Arial" charset="0"/>
                <a:cs typeface="Arial" charset="0"/>
              </a:rPr>
              <a:t>, </a:t>
            </a:r>
            <a:r>
              <a:rPr lang="en-US" altLang="ja-JP" sz="2400" dirty="0" smtClean="0"/>
              <a:t>the proportion of the dominant class in the cluster</a:t>
            </a:r>
          </a:p>
          <a:p>
            <a:pPr marL="0" indent="0" eaLnBrk="1" hangingPunct="1">
              <a:buNone/>
            </a:pPr>
            <a:endParaRPr lang="en-US" sz="2400" dirty="0"/>
          </a:p>
          <a:p>
            <a:pPr marL="0" indent="0" eaLnBrk="1" hangingPunct="1">
              <a:buNone/>
            </a:pPr>
            <a:r>
              <a:rPr lang="en-US" dirty="0" smtClean="0"/>
              <a:t>Good for comparing two algorithms, but not understanding how well a single algorithm is doing, </a:t>
            </a:r>
            <a:r>
              <a:rPr lang="en-US" dirty="0" smtClean="0">
                <a:solidFill>
                  <a:srgbClr val="FF0000"/>
                </a:solidFill>
              </a:rPr>
              <a:t>why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sz="2200" dirty="0" smtClean="0"/>
          </a:p>
          <a:p>
            <a:pPr lvl="1" eaLnBrk="1" hangingPunct="1"/>
            <a:r>
              <a:rPr lang="en-US" sz="2200" dirty="0" smtClean="0"/>
              <a:t>Increasing </a:t>
            </a:r>
            <a:r>
              <a:rPr lang="en-US" sz="2200" dirty="0" smtClean="0"/>
              <a:t>the number of clusters increases purity</a:t>
            </a:r>
          </a:p>
          <a:p>
            <a:pPr marL="914400" lvl="2" indent="0" eaLnBrk="1" hangingPunct="1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42236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Purity isn’t perfect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828800" y="2209800"/>
            <a:ext cx="1905000" cy="19812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876800" y="2209800"/>
            <a:ext cx="1905000" cy="19812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362200" y="25908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819400" y="2743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743200" y="35052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048000" y="3124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200400" y="26670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124200" y="3505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181600" y="28956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410200" y="25908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334000" y="3429000"/>
            <a:ext cx="152400" cy="152400"/>
          </a:xfrm>
          <a:prstGeom prst="ellipse">
            <a:avLst/>
          </a:prstGeom>
          <a:solidFill>
            <a:srgbClr val="008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791200" y="3505200"/>
            <a:ext cx="152400" cy="152400"/>
          </a:xfrm>
          <a:prstGeom prst="ellipse">
            <a:avLst/>
          </a:prstGeom>
          <a:solidFill>
            <a:srgbClr val="008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0" y="3124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248400" y="26670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172200" y="3505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81200" y="4375463"/>
            <a:ext cx="48534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is better based on purity?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Which do you think is better?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Ideas?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737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</a:t>
            </a:r>
            <a:r>
              <a:rPr lang="en-US" dirty="0" smtClean="0"/>
              <a:t>-means</a:t>
            </a:r>
            <a:endParaRPr lang="en-US" dirty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3314032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 smtClean="0"/>
              <a:t>Start </a:t>
            </a:r>
            <a:r>
              <a:rPr lang="en-US" sz="2800" dirty="0" smtClean="0"/>
              <a:t>with some initial cluster </a:t>
            </a:r>
            <a:r>
              <a:rPr lang="en-US" sz="2800" dirty="0" smtClean="0"/>
              <a:t>centers</a:t>
            </a:r>
          </a:p>
          <a:p>
            <a:pPr marL="0" indent="0" eaLnBrk="1" hangingPunct="1">
              <a:buNone/>
            </a:pPr>
            <a:endParaRPr lang="en-US" sz="2800" dirty="0" smtClean="0"/>
          </a:p>
          <a:p>
            <a:pPr marL="0" indent="0" eaLnBrk="1" hangingPunct="1">
              <a:buNone/>
            </a:pPr>
            <a:r>
              <a:rPr lang="en-US" sz="2800" dirty="0" smtClean="0"/>
              <a:t>Iterate:</a:t>
            </a:r>
          </a:p>
          <a:p>
            <a:pPr lvl="1" eaLnBrk="1" hangingPunct="1"/>
            <a:r>
              <a:rPr lang="en-US" sz="2400" dirty="0" smtClean="0"/>
              <a:t>Assign/cluster each example to closest center</a:t>
            </a:r>
          </a:p>
          <a:p>
            <a:pPr lvl="1" eaLnBrk="1" hangingPunct="1"/>
            <a:r>
              <a:rPr lang="en-US" sz="2400" dirty="0" smtClean="0"/>
              <a:t>Recalculate centers as the mean of the points </a:t>
            </a:r>
            <a:r>
              <a:rPr lang="en-US" sz="2400" dirty="0"/>
              <a:t>in a </a:t>
            </a:r>
            <a:r>
              <a:rPr lang="en-US" sz="2400" dirty="0" smtClean="0"/>
              <a:t>cluster</a:t>
            </a:r>
          </a:p>
        </p:txBody>
      </p:sp>
    </p:spTree>
    <p:extLst>
      <p:ext uri="{BB962C8B-B14F-4D97-AF65-F5344CB8AC3E}">
        <p14:creationId xmlns:p14="http://schemas.microsoft.com/office/powerpoint/2010/main" val="60454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Common approach: use labeled data</a:t>
            </a:r>
            <a:endParaRPr lang="en-US" sz="36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Average entropy</a:t>
            </a:r>
            <a:r>
              <a:rPr lang="en-US" dirty="0" smtClean="0"/>
              <a:t> of classes in clusters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72631" y="3810000"/>
            <a:ext cx="5878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where p(</a:t>
            </a:r>
            <a:r>
              <a:rPr lang="en-US" sz="2400" dirty="0" err="1" smtClean="0"/>
              <a:t>class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) is proportion of class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in cluster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207337"/>
              </p:ext>
            </p:extLst>
          </p:nvPr>
        </p:nvGraphicFramePr>
        <p:xfrm>
          <a:off x="1717571" y="2614300"/>
          <a:ext cx="6573923" cy="893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3" name="Equation" r:id="rId3" imgW="2717800" imgH="368300" progId="Equation.3">
                  <p:embed/>
                </p:oleObj>
              </mc:Choice>
              <mc:Fallback>
                <p:oleObj name="Equation" r:id="rId3" imgW="2717800" imgH="368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7571" y="2614300"/>
                        <a:ext cx="6573923" cy="893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030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Common approach: use labeled data</a:t>
            </a:r>
            <a:endParaRPr lang="en-US" sz="36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Average entropy</a:t>
            </a:r>
            <a:r>
              <a:rPr lang="en-US" dirty="0" smtClean="0"/>
              <a:t> of classes in clusters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1752600" y="3352800"/>
            <a:ext cx="1905000" cy="19812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800600" y="3352800"/>
            <a:ext cx="1905000" cy="19812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057400" y="40386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286000" y="37338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209800" y="45720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743200" y="3886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667000" y="46482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971800" y="4267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124200" y="38100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048000" y="4648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105400" y="40386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334000" y="37338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257800" y="4572000"/>
            <a:ext cx="152400" cy="152400"/>
          </a:xfrm>
          <a:prstGeom prst="ellipse">
            <a:avLst/>
          </a:prstGeom>
          <a:solidFill>
            <a:srgbClr val="008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791200" y="3886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715000" y="4648200"/>
            <a:ext cx="152400" cy="152400"/>
          </a:xfrm>
          <a:prstGeom prst="ellipse">
            <a:avLst/>
          </a:prstGeom>
          <a:solidFill>
            <a:srgbClr val="008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019800" y="4267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172200" y="38100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96000" y="4648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5715000"/>
            <a:ext cx="1412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entropy?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931009"/>
              </p:ext>
            </p:extLst>
          </p:nvPr>
        </p:nvGraphicFramePr>
        <p:xfrm>
          <a:off x="1577043" y="2417762"/>
          <a:ext cx="6017529" cy="81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7" name="Equation" r:id="rId3" imgW="2717800" imgH="368300" progId="Equation.3">
                  <p:embed/>
                </p:oleObj>
              </mc:Choice>
              <mc:Fallback>
                <p:oleObj name="Equation" r:id="rId3" imgW="2717800" imgH="368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7043" y="2417762"/>
                        <a:ext cx="6017529" cy="817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553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Common approach: use labeled data</a:t>
            </a:r>
            <a:endParaRPr lang="en-US" sz="36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Average entropy</a:t>
            </a:r>
            <a:r>
              <a:rPr lang="en-US" dirty="0" smtClean="0"/>
              <a:t> of classes in clusters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1752600" y="3352800"/>
            <a:ext cx="1905000" cy="19812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800600" y="3352800"/>
            <a:ext cx="1905000" cy="19812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057400" y="40386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286000" y="37338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209800" y="45720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743200" y="3886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667000" y="46482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971800" y="4267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124200" y="38100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048000" y="4648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105400" y="40386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334000" y="3733800"/>
            <a:ext cx="152400" cy="152400"/>
          </a:xfrm>
          <a:prstGeom prst="ellipse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257800" y="4572000"/>
            <a:ext cx="152400" cy="152400"/>
          </a:xfrm>
          <a:prstGeom prst="ellipse">
            <a:avLst/>
          </a:prstGeom>
          <a:solidFill>
            <a:srgbClr val="008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791200" y="3886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715000" y="4648200"/>
            <a:ext cx="152400" cy="152400"/>
          </a:xfrm>
          <a:prstGeom prst="ellipse">
            <a:avLst/>
          </a:prstGeom>
          <a:solidFill>
            <a:srgbClr val="008000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019800" y="4267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172200" y="38100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96000" y="4648200"/>
            <a:ext cx="152400" cy="152400"/>
          </a:xfrm>
          <a:prstGeom prst="ellipse">
            <a:avLst/>
          </a:prstGeom>
          <a:solidFill>
            <a:srgbClr val="0000FF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072193"/>
              </p:ext>
            </p:extLst>
          </p:nvPr>
        </p:nvGraphicFramePr>
        <p:xfrm>
          <a:off x="414085" y="5948363"/>
          <a:ext cx="2957749" cy="363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3" name="Equation" r:id="rId3" imgW="1651000" imgH="203200" progId="Equation.3">
                  <p:embed/>
                </p:oleObj>
              </mc:Choice>
              <mc:Fallback>
                <p:oleObj name="Equation" r:id="rId3" imgW="1651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085" y="5948363"/>
                        <a:ext cx="2957749" cy="363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591747"/>
              </p:ext>
            </p:extLst>
          </p:nvPr>
        </p:nvGraphicFramePr>
        <p:xfrm>
          <a:off x="3825720" y="5943600"/>
          <a:ext cx="5096940" cy="368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4" name="Equation" r:id="rId5" imgW="2806700" imgH="203200" progId="Equation.3">
                  <p:embed/>
                </p:oleObj>
              </mc:Choice>
              <mc:Fallback>
                <p:oleObj name="Equation" r:id="rId5" imgW="28067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25720" y="5943600"/>
                        <a:ext cx="5096940" cy="368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688381"/>
              </p:ext>
            </p:extLst>
          </p:nvPr>
        </p:nvGraphicFramePr>
        <p:xfrm>
          <a:off x="1577043" y="2417762"/>
          <a:ext cx="6017529" cy="81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5" name="Equation" r:id="rId7" imgW="2717800" imgH="368300" progId="Equation.3">
                  <p:embed/>
                </p:oleObj>
              </mc:Choice>
              <mc:Fallback>
                <p:oleObj name="Equation" r:id="rId7" imgW="2717800" imgH="368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77043" y="2417762"/>
                        <a:ext cx="6017529" cy="817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1929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K-means: an example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9" name="Oval 11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0" name="Oval 12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1" name="Oval 13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2" name="Oval 14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3" name="Oval 15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57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K-means: Initialize centers randomly</a:t>
            </a:r>
          </a:p>
        </p:txBody>
      </p:sp>
      <p:sp>
        <p:nvSpPr>
          <p:cNvPr id="52227" name="Oval 3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4" name="Oval 10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5" name="Oval 11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6" name="Oval 12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3048000" y="3505200"/>
            <a:ext cx="228600" cy="2286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5029200" y="2819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5943600" y="3505200"/>
            <a:ext cx="228600" cy="2286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40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K-means: assign points to nearest center</a:t>
            </a:r>
          </a:p>
        </p:txBody>
      </p:sp>
      <p:sp>
        <p:nvSpPr>
          <p:cNvPr id="49155" name="Oval 3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0" name="Oval 8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3" name="Oval 11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4" name="Oval 12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5" name="Oval 13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6" name="Oval 1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3048000" y="3505200"/>
            <a:ext cx="228600" cy="2286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5029200" y="2819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5943600" y="3505200"/>
            <a:ext cx="228600" cy="2286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04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K-means: readjust centers</a:t>
            </a:r>
          </a:p>
        </p:txBody>
      </p:sp>
      <p:sp>
        <p:nvSpPr>
          <p:cNvPr id="54275" name="Oval 3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77" name="Oval 5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78" name="Oval 6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2" name="Oval 10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3" name="Oval 11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4" name="Oval 12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5" name="Oval 13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6" name="Oval 1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2209800" y="4572000"/>
            <a:ext cx="228600" cy="2286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4495800" y="2819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6858000" y="3733800"/>
            <a:ext cx="228600" cy="2286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2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K-means: assign points to nearest center</a:t>
            </a:r>
          </a:p>
        </p:txBody>
      </p:sp>
      <p:sp>
        <p:nvSpPr>
          <p:cNvPr id="55299" name="Oval 3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8" name="Oval 12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9" name="Oval 13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10" name="Oval 1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2209800" y="4572000"/>
            <a:ext cx="228600" cy="2286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4495800" y="2819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6858000" y="3733800"/>
            <a:ext cx="228600" cy="2286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6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4237</TotalTime>
  <Words>1065</Words>
  <Application>Microsoft Macintosh PowerPoint</Application>
  <PresentationFormat>On-screen Show (4:3)</PresentationFormat>
  <Paragraphs>187</Paragraphs>
  <Slides>42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Median</vt:lpstr>
      <vt:lpstr>Equation</vt:lpstr>
      <vt:lpstr>Microsoft Equation</vt:lpstr>
      <vt:lpstr>Unsupervised learning</vt:lpstr>
      <vt:lpstr>Administrative</vt:lpstr>
      <vt:lpstr>Unsupervised learning</vt:lpstr>
      <vt:lpstr>K-means</vt:lpstr>
      <vt:lpstr>K-means: an example</vt:lpstr>
      <vt:lpstr>K-means: Initialize centers randomly</vt:lpstr>
      <vt:lpstr>K-means: assign points to nearest center</vt:lpstr>
      <vt:lpstr>K-means: readjust centers</vt:lpstr>
      <vt:lpstr>K-means: assign points to nearest center</vt:lpstr>
      <vt:lpstr>K-means: readjust centers</vt:lpstr>
      <vt:lpstr>K-means: assign points to nearest center</vt:lpstr>
      <vt:lpstr>K-means: readjust centers</vt:lpstr>
      <vt:lpstr>K-means: assign points to nearest center</vt:lpstr>
      <vt:lpstr>K-means variations/parameters</vt:lpstr>
      <vt:lpstr>How Many Clusters?</vt:lpstr>
      <vt:lpstr>Many approaches</vt:lpstr>
      <vt:lpstr>k-means loss revisited</vt:lpstr>
      <vt:lpstr>k-means loss revisited</vt:lpstr>
      <vt:lpstr>k-means loss revisited</vt:lpstr>
      <vt:lpstr>k-means loss revisited</vt:lpstr>
      <vt:lpstr>Statistical approach</vt:lpstr>
      <vt:lpstr>Project to one dimension and check</vt:lpstr>
      <vt:lpstr>Project to one dimension and check</vt:lpstr>
      <vt:lpstr>Project to one dimension and check</vt:lpstr>
      <vt:lpstr>Project to one dimension and check</vt:lpstr>
      <vt:lpstr>Project to one dimension and check</vt:lpstr>
      <vt:lpstr>Project to one dimension and check</vt:lpstr>
      <vt:lpstr>Project to one dimension and check</vt:lpstr>
      <vt:lpstr>Project to one dimension and check</vt:lpstr>
      <vt:lpstr>On synthetic data</vt:lpstr>
      <vt:lpstr>Compared to other approaches</vt:lpstr>
      <vt:lpstr>K-Means time complexity</vt:lpstr>
      <vt:lpstr>K-Means time complexity</vt:lpstr>
      <vt:lpstr>What Is A Good Clustering?</vt:lpstr>
      <vt:lpstr>Common approach: use labeled data</vt:lpstr>
      <vt:lpstr>Common approach: use labeled data</vt:lpstr>
      <vt:lpstr>Overall purity</vt:lpstr>
      <vt:lpstr>Purity issues…</vt:lpstr>
      <vt:lpstr>Purity isn’t perfect</vt:lpstr>
      <vt:lpstr>Common approach: use labeled data</vt:lpstr>
      <vt:lpstr>Common approach: use labeled data</vt:lpstr>
      <vt:lpstr>Common approach: use labeled data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301</cp:revision>
  <dcterms:created xsi:type="dcterms:W3CDTF">2013-09-08T20:10:23Z</dcterms:created>
  <dcterms:modified xsi:type="dcterms:W3CDTF">2013-12-02T17:57:35Z</dcterms:modified>
</cp:coreProperties>
</file>