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07" r:id="rId3"/>
    <p:sldId id="278" r:id="rId4"/>
    <p:sldId id="283" r:id="rId5"/>
    <p:sldId id="308" r:id="rId6"/>
    <p:sldId id="291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81" r:id="rId45"/>
    <p:sldId id="382" r:id="rId46"/>
    <p:sldId id="383" r:id="rId47"/>
    <p:sldId id="384" r:id="rId48"/>
    <p:sldId id="385" r:id="rId49"/>
    <p:sldId id="346" r:id="rId50"/>
    <p:sldId id="347" r:id="rId51"/>
    <p:sldId id="348" r:id="rId52"/>
    <p:sldId id="349" r:id="rId53"/>
    <p:sldId id="371" r:id="rId54"/>
    <p:sldId id="372" r:id="rId55"/>
    <p:sldId id="373" r:id="rId56"/>
    <p:sldId id="374" r:id="rId57"/>
    <p:sldId id="375" r:id="rId58"/>
    <p:sldId id="376" r:id="rId59"/>
    <p:sldId id="378" r:id="rId60"/>
    <p:sldId id="379" r:id="rId61"/>
    <p:sldId id="386" r:id="rId62"/>
    <p:sldId id="377" r:id="rId63"/>
    <p:sldId id="38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yes and no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will get different centers, but the three outliers</a:t>
            </a:r>
            <a:r>
              <a:rPr lang="en-US" baseline="0" dirty="0" smtClean="0"/>
              <a:t> will always get chosen!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11/25/13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11/25/13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4" imgW="7086600" imgH="5486400" progId="Word.Document.8">
                  <p:embed/>
                </p:oleObj>
              </mc:Choice>
              <mc:Fallback>
                <p:oleObj name="Document" r:id="rId4" imgW="708660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Gene expression data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7463"/>
            <a:ext cx="8153400" cy="990601"/>
          </a:xfrm>
        </p:spPr>
        <p:txBody>
          <a:bodyPr/>
          <a:lstStyle/>
          <a:p>
            <a:pPr algn="ctr"/>
            <a:r>
              <a:rPr lang="en-US" dirty="0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732" y="812800"/>
            <a:ext cx="7467600" cy="5600700"/>
          </a:xfrm>
          <a:ln/>
        </p:spPr>
      </p:pic>
    </p:spTree>
    <p:extLst>
      <p:ext uri="{BB962C8B-B14F-4D97-AF65-F5344CB8AC3E}">
        <p14:creationId xmlns:p14="http://schemas.microsoft.com/office/powerpoint/2010/main" val="4071940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clustering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result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Google News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" y="1772651"/>
            <a:ext cx="23622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77" y="1772651"/>
            <a:ext cx="6282623" cy="4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in search advertising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</a:t>
            </a:r>
            <a:r>
              <a:rPr lang="en-US" dirty="0" smtClean="0"/>
              <a:t>suggestion</a:t>
            </a:r>
          </a:p>
          <a:p>
            <a:pPr lvl="1"/>
            <a:r>
              <a:rPr lang="en-US" dirty="0" smtClean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  <p:extLst>
      <p:ext uri="{BB962C8B-B14F-4D97-AF65-F5344CB8AC3E}">
        <p14:creationId xmlns:p14="http://schemas.microsoft.com/office/powerpoint/2010/main" val="1470576770"/>
      </p:ext>
    </p:extLst>
  </p:cSld>
  <p:clrMapOvr>
    <a:masterClrMapping/>
  </p:clrMapOvr>
  <p:transition xmlns:p14="http://schemas.microsoft.com/office/powerpoint/2010/main" advTm="14681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applications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</a:t>
            </a:r>
            <a:r>
              <a:rPr lang="en-US" dirty="0" smtClean="0"/>
              <a:t>of </a:t>
            </a:r>
            <a:r>
              <a:rPr lang="en-US" dirty="0"/>
              <a:t>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</a:t>
            </a:r>
            <a:r>
              <a:rPr lang="en-US" dirty="0" smtClean="0"/>
              <a:t>who IM/text/twitter </a:t>
            </a:r>
            <a:r>
              <a:rPr lang="en-US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953573571"/>
      </p:ext>
    </p:extLst>
  </p:cSld>
  <p:clrMapOvr>
    <a:masterClrMapping/>
  </p:clrMapOvr>
  <p:transition xmlns:p14="http://schemas.microsoft.com/office/powerpoint/2010/main" advTm="933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Data visualization</a:t>
            </a:r>
            <a:endParaRPr lang="en-US" sz="3300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0" y="1533360"/>
            <a:ext cx="8153400" cy="1543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Wise et al, “Visualizing the non-visual” PNNL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ThemeScapes</a:t>
            </a:r>
            <a:r>
              <a:rPr lang="en-US" sz="2400" dirty="0"/>
              <a:t>, </a:t>
            </a:r>
            <a:r>
              <a:rPr lang="en-US" sz="2400" dirty="0" err="1"/>
              <a:t>Cartia</a:t>
            </a:r>
            <a:endParaRPr lang="en-US" sz="2400" dirty="0"/>
          </a:p>
          <a:p>
            <a:pPr lvl="1" eaLnBrk="1" hangingPunct="1"/>
            <a:r>
              <a:rPr lang="en-US" sz="1700" dirty="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 dirty="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5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21968"/>
            <a:ext cx="244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55568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</a:t>
            </a:r>
            <a:r>
              <a:rPr lang="en-US" sz="2000" dirty="0" smtClean="0">
                <a:solidFill>
                  <a:srgbClr val="FF0000"/>
                </a:solidFill>
              </a:rPr>
              <a:t> clustering algorithms have you seen/used?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Similarity</a:t>
            </a:r>
            <a:r>
              <a:rPr lang="en-US" dirty="0">
                <a:ea typeface="ＭＳ Ｐゴシック" charset="-128"/>
              </a:rPr>
              <a:t>/</a:t>
            </a:r>
            <a:r>
              <a:rPr lang="en-US" dirty="0" smtClean="0">
                <a:ea typeface="ＭＳ Ｐゴシック" charset="-128"/>
              </a:rPr>
              <a:t>distance between examples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Flat clustering or hierarchical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Number of clusters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Data </a:t>
            </a:r>
            <a:r>
              <a:rPr lang="en-US" dirty="0">
                <a:ea typeface="ＭＳ Ｐゴシック" charset="-128"/>
              </a:rPr>
              <a:t>driven</a:t>
            </a:r>
            <a:r>
              <a:rPr lang="en-US" dirty="0" smtClean="0">
                <a:ea typeface="ＭＳ Ｐゴシック" charset="-128"/>
              </a:rPr>
              <a:t>?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7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office hours today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Flat algorithms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Refine it iteratively</a:t>
            </a:r>
            <a:endParaRPr lang="en-US" sz="1200" dirty="0" smtClean="0">
              <a:ea typeface="ＭＳ Ｐゴシック" charset="-128"/>
            </a:endParaRPr>
          </a:p>
          <a:p>
            <a:pPr lvl="2" eaLnBrk="1" hangingPunct="1"/>
            <a:r>
              <a:rPr lang="en-US" i="1" dirty="0" smtClean="0">
                <a:ea typeface="ＭＳ Ｐゴシック" charset="-128"/>
              </a:rPr>
              <a:t>K </a:t>
            </a:r>
            <a:r>
              <a:rPr lang="en-US" dirty="0" smtClean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Hierarchical algorithms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Hard clustering: Each example belongs to exactly one cluster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Makes more sense for applications like creating </a:t>
            </a:r>
            <a:r>
              <a:rPr lang="en-US" sz="2000" dirty="0" err="1" smtClean="0">
                <a:ea typeface="ＭＳ Ｐゴシック" charset="-128"/>
              </a:rPr>
              <a:t>browsable</a:t>
            </a:r>
            <a:r>
              <a:rPr lang="en-US" sz="2000" dirty="0" smtClean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 smtClean="0">
                <a:ea typeface="ＭＳ Ｐゴシック" charset="-128"/>
              </a:rPr>
              <a:t>i</a:t>
            </a:r>
            <a:r>
              <a:rPr lang="en-US" sz="2000" dirty="0" smtClean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69449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Most well-known and popular clustering algorithm: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dirty="0" smtClean="0"/>
              <a:t>Assign/cluster each example to closest center</a:t>
            </a:r>
          </a:p>
          <a:p>
            <a:pPr lvl="1" eaLnBrk="1" hangingPunct="1"/>
            <a:r>
              <a:rPr lang="en-US" sz="2000" dirty="0" smtClean="0"/>
              <a:t>Recalculate centers as the mean of the points </a:t>
            </a:r>
            <a:r>
              <a:rPr lang="en-US" sz="2000" dirty="0"/>
              <a:t>in a </a:t>
            </a:r>
            <a:r>
              <a:rPr lang="en-US" sz="2000" dirty="0" smtClean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6045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given labeled examples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model/</a:t>
            </a:r>
          </a:p>
          <a:p>
            <a:r>
              <a:rPr lang="en-US" sz="2400" dirty="0" smtClean="0"/>
              <a:t>predictor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26311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do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1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over each point: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get distance to each cluster center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assign to closest center (hard cluster)</a:t>
            </a:r>
            <a:endParaRPr lang="en-US" sz="2000" dirty="0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60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over each point: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get </a:t>
            </a:r>
            <a:r>
              <a:rPr lang="en-US" sz="2000" b="1" dirty="0" smtClean="0">
                <a:solidFill>
                  <a:srgbClr val="FF0000"/>
                </a:solidFill>
              </a:rPr>
              <a:t>distance</a:t>
            </a:r>
            <a:r>
              <a:rPr lang="en-US" sz="2000" dirty="0" smtClean="0"/>
              <a:t> to each cluster center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assign to closest center (hard cluster)</a:t>
            </a:r>
            <a:endParaRPr lang="en-US" sz="2000" dirty="0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18332" y="6261768"/>
            <a:ext cx="495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hat distance measure should we use?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54597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1562100" imgH="368300" progId="Equation.3">
                  <p:embed/>
                </p:oleObj>
              </mc:Choice>
              <mc:Fallback>
                <p:oleObj name="Equation" r:id="rId3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good for spatial data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Clustering documents (e.g. wine data)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One feature for each word.  The value is the number of times that word occurs.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Documents </a:t>
            </a:r>
            <a:r>
              <a:rPr lang="en-US" sz="2400" dirty="0"/>
              <a:t>are points or vectors in this </a:t>
            </a:r>
            <a:r>
              <a:rPr lang="en-US" sz="2400" dirty="0" smtClean="0"/>
              <a:t>space</a:t>
            </a:r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741725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08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When Euclidean distance doesn’t work</a:t>
            </a:r>
            <a:endParaRPr lang="en-US" sz="32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document is closest to q using Euclidian distance?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Which do you think should be closer?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 smtClean="0"/>
              <a:t>Issues with Euclidian distance</a:t>
            </a:r>
            <a:endParaRPr lang="en-US" sz="40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905001"/>
            <a:ext cx="3276600" cy="4691063"/>
          </a:xfrm>
        </p:spPr>
        <p:txBody>
          <a:bodyPr/>
          <a:lstStyle/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Euclidean distance between </a:t>
            </a:r>
            <a:r>
              <a:rPr lang="en-US" sz="2000" i="1" dirty="0" smtClean="0">
                <a:solidFill>
                  <a:srgbClr val="0000FF"/>
                </a:solidFill>
              </a:rPr>
              <a:t>q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</a:rPr>
              <a:t>2</a:t>
            </a:r>
            <a:r>
              <a:rPr lang="en-US" sz="2000" dirty="0"/>
              <a:t> is </a:t>
            </a:r>
            <a:r>
              <a:rPr lang="en-US" sz="2000" dirty="0" smtClean="0"/>
              <a:t>large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but, the distribution </a:t>
            </a:r>
            <a:r>
              <a:rPr lang="en-US" sz="2000" dirty="0"/>
              <a:t>of terms in the query </a:t>
            </a:r>
            <a:r>
              <a:rPr lang="en-US" sz="2000" i="1" dirty="0">
                <a:solidFill>
                  <a:srgbClr val="0000FF"/>
                </a:solidFill>
              </a:rPr>
              <a:t>q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the distribution of terms </a:t>
            </a:r>
            <a:r>
              <a:rPr lang="en-US" sz="2000" dirty="0"/>
              <a:t>in </a:t>
            </a:r>
            <a:r>
              <a:rPr lang="en-US" sz="2000" dirty="0" smtClean="0"/>
              <a:t>the document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</a:rPr>
              <a:t>2</a:t>
            </a:r>
            <a:r>
              <a:rPr lang="en-US" sz="2000" dirty="0"/>
              <a:t> </a:t>
            </a:r>
            <a:r>
              <a:rPr lang="en-US" sz="2000" dirty="0" smtClean="0"/>
              <a:t>are very similar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>
                <a:solidFill>
                  <a:srgbClr val="008000"/>
                </a:solidFill>
              </a:rPr>
              <a:t>This is not what we want!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osine similarity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16723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3" imgW="2794000" imgH="660400" progId="Equation.3">
                  <p:embed/>
                </p:oleObj>
              </mc:Choice>
              <mc:Fallback>
                <p:oleObj name="Equation" r:id="rId3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0870"/>
            <a:ext cx="346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correlated with the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angle between two vectors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48" y="6016260"/>
            <a:ext cx="7765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Unupervised</a:t>
            </a:r>
            <a:r>
              <a:rPr lang="en-US" sz="2400" dirty="0" smtClean="0">
                <a:solidFill>
                  <a:srgbClr val="0000FF"/>
                </a:solidFill>
              </a:rPr>
              <a:t> learning: given data, i.e. examples, but no labels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cosine similarity is a similarity between 0 and 1, with things that are similar 1 and not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want a distance measure, cosine distance: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68931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32" y="5132136"/>
            <a:ext cx="7860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good for text data and many other “real world” data sets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is computationally friendly since we only need to consider features that have non-zero values </a:t>
            </a:r>
            <a:r>
              <a:rPr lang="en-US" sz="2400" b="1" dirty="0" smtClean="0">
                <a:solidFill>
                  <a:srgbClr val="0000FF"/>
                </a:solidFill>
              </a:rPr>
              <a:t>both</a:t>
            </a:r>
            <a:r>
              <a:rPr lang="en-US" sz="2400" dirty="0" smtClean="0">
                <a:solidFill>
                  <a:srgbClr val="0000FF"/>
                </a:solidFill>
              </a:rPr>
              <a:t> examples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3681" y="6104499"/>
            <a:ext cx="452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here are the cluster centers?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4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419600" y="3886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039185"/>
            <a:ext cx="41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ow do we calculate these?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of the points in the cluster: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95513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11475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Equation" r:id="rId5" imgW="1117600" imgH="317500" progId="Equation.3">
                  <p:embed/>
                </p:oleObj>
              </mc:Choice>
              <mc:Fallback>
                <p:oleObj name="Equation" r:id="rId5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10070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Equation" r:id="rId7" imgW="825500" imgH="444500" progId="Equation.3">
                  <p:embed/>
                </p:oleObj>
              </mc:Choice>
              <mc:Fallback>
                <p:oleObj name="Equation" r:id="rId7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0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734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K-means tries to minimize what is called the “k-means” loss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97754"/>
              </p:ext>
            </p:extLst>
          </p:nvPr>
        </p:nvGraphicFramePr>
        <p:xfrm>
          <a:off x="1474956" y="2993854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2993854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4224420"/>
            <a:ext cx="713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that is, the sum of the squared distances from each point to the associated cluster center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06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802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each step of k-means move towards reducing this loss function (or at least not increasing)?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10537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This isn’t quite a complete proof/argument, but: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Any other assignment would end up in a larger loss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The mean of a set of values minimizes the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0698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6590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mean that k-means will always find the minimum loss/clustering?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21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NO!  It will find </a:t>
            </a:r>
            <a:r>
              <a:rPr lang="en-US" sz="2400" i="1" dirty="0" smtClean="0">
                <a:solidFill>
                  <a:srgbClr val="0000FF"/>
                </a:solidFill>
              </a:rPr>
              <a:t>a minimum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Unfortunately, the k-means loss function is generally not convex and for most problems has many, many minima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We’re only guaranteed to find one of them</a:t>
            </a:r>
          </a:p>
        </p:txBody>
      </p:sp>
    </p:spTree>
    <p:extLst>
      <p:ext uri="{BB962C8B-B14F-4D97-AF65-F5344CB8AC3E}">
        <p14:creationId xmlns:p14="http://schemas.microsoft.com/office/powerpoint/2010/main" val="86111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800" dirty="0" smtClean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800" dirty="0" smtClean="0"/>
          </a:p>
          <a:p>
            <a:pPr marL="0" indent="0" eaLnBrk="1" hangingPunct="1">
              <a:buFont typeface="Wingdings" charset="2"/>
              <a:buNone/>
            </a:pPr>
            <a:r>
              <a:rPr lang="en-US" sz="28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/>
              <a:t>Recalculate centers as the mean of the points in a cluster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some other variations/parameters we haven’t specified?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1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863" y="5899868"/>
            <a:ext cx="68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Given some example without labels, do something!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Convergence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</a:t>
            </a:r>
            <a:r>
              <a:rPr lang="en-US" dirty="0" smtClean="0">
                <a:ea typeface="ＭＳ Ｐゴシック" charset="-128"/>
              </a:rPr>
              <a:t>iterations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6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868968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168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26168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307368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16968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835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3167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145568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868968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145568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2253" y="5370096"/>
            <a:ext cx="345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happen here?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3253" y="6132096"/>
            <a:ext cx="280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Seed selection ideas?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2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Seed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</a:t>
            </a:r>
            <a:r>
              <a:rPr lang="en-US" sz="2400" dirty="0" smtClean="0"/>
              <a:t> drastically based </a:t>
            </a:r>
            <a:r>
              <a:rPr lang="en-US" sz="2400" dirty="0"/>
              <a:t>on random seed </a:t>
            </a:r>
            <a:r>
              <a:rPr lang="en-US" sz="2400" dirty="0" smtClean="0"/>
              <a:t>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Some </a:t>
            </a:r>
            <a:r>
              <a:rPr lang="en-US" sz="2400" dirty="0"/>
              <a:t>seeds can result in poor convergence rate, or convergence to sub-optimal </a:t>
            </a:r>
            <a:r>
              <a:rPr lang="en-US" sz="2400" dirty="0" err="1" smtClean="0"/>
              <a:t>clusterings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Random centers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Points least </a:t>
            </a:r>
            <a:r>
              <a:rPr lang="en-US" sz="2000" dirty="0">
                <a:ea typeface="ＭＳ Ｐゴシック" charset="-128"/>
              </a:rPr>
              <a:t>similar to any existing</a:t>
            </a:r>
            <a:r>
              <a:rPr lang="en-US" sz="2000" dirty="0" smtClean="0">
                <a:ea typeface="ＭＳ Ｐゴシック" charset="-128"/>
              </a:rPr>
              <a:t> center (furthest centers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</a:t>
            </a:r>
            <a:r>
              <a:rPr lang="en-US" sz="2000" dirty="0" smtClean="0">
                <a:ea typeface="ＭＳ Ｐゴシック" charset="-128"/>
              </a:rPr>
              <a:t> clustering method</a:t>
            </a:r>
            <a:endParaRPr 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6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centers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5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pick random point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2 to K:</a:t>
            </a:r>
          </a:p>
          <a:p>
            <a:pPr marL="320040" lvl="1" indent="0">
              <a:buNone/>
            </a:pPr>
            <a:r>
              <a:rPr lang="en-US" dirty="0" err="1" smtClean="0"/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 = point that is furthest from </a:t>
            </a:r>
            <a:r>
              <a:rPr lang="en-US" b="1" dirty="0" smtClean="0"/>
              <a:t>any</a:t>
            </a:r>
            <a:r>
              <a:rPr lang="en-US" dirty="0" smtClean="0"/>
              <a:t> previous centers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0665"/>
              </p:ext>
            </p:extLst>
          </p:nvPr>
        </p:nvGraphicFramePr>
        <p:xfrm>
          <a:off x="1951789" y="3901572"/>
          <a:ext cx="4930015" cy="11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3" imgW="2286000" imgH="520700" progId="Equation.3">
                  <p:embed/>
                </p:oleObj>
              </mc:Choice>
              <mc:Fallback>
                <p:oleObj name="Equation" r:id="rId3" imgW="228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789" y="3901572"/>
                        <a:ext cx="4930015" cy="11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053" y="3743158"/>
            <a:ext cx="836499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8" y="5506564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smallest distance from x to any previous center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5289256" y="3741196"/>
            <a:ext cx="494632" cy="299192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7538" y="5528655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point with the largest distance to any previous center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005643" y="4682747"/>
            <a:ext cx="494632" cy="11530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a random point for the first center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 will be chosen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Furthest point from center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 will be chosen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Furthest point from center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 will be chosen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Furthest point from center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31958" y="3533275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1103" y="607175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issues/concerns with this approach?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points concerns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6527" y="5851662"/>
            <a:ext cx="474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k = 4, which points will get chosen?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7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learn clusters/groups without any label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important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points concerns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89159" y="5119650"/>
            <a:ext cx="527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do a number of trials, will we get different centers?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4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points concerns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68053" y="5100264"/>
            <a:ext cx="44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Doesn’t deal well with outliers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 smtClean="0"/>
          </a:p>
          <a:p>
            <a:pPr marL="0" indent="0">
              <a:buFont typeface="Wingdings"/>
              <a:buNone/>
            </a:pPr>
            <a:r>
              <a:rPr lang="en-US" dirty="0" smtClean="0"/>
              <a:t>for k = 2 to </a:t>
            </a:r>
            <a:r>
              <a:rPr lang="en-US" b="1" dirty="0" smtClean="0"/>
              <a:t>K</a:t>
            </a:r>
            <a:r>
              <a:rPr lang="en-US" dirty="0" smtClean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 to </a:t>
            </a:r>
            <a:r>
              <a:rPr lang="en-US" b="1" dirty="0" smtClean="0"/>
              <a:t>N</a:t>
            </a:r>
            <a:r>
              <a:rPr lang="en-US" dirty="0" smtClean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= min d(x</a:t>
            </a:r>
            <a:r>
              <a:rPr lang="en-US" baseline="-25000" dirty="0" smtClean="0"/>
              <a:t>i</a:t>
            </a:r>
            <a:r>
              <a:rPr lang="en-US" dirty="0" smtClean="0"/>
              <a:t>, μ</a:t>
            </a:r>
            <a:r>
              <a:rPr lang="en-US" baseline="-25000" dirty="0" smtClean="0"/>
              <a:t>1…k-1</a:t>
            </a:r>
            <a:r>
              <a:rPr lang="en-US" dirty="0" smtClean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= randomly pick point </a:t>
            </a:r>
            <a:r>
              <a:rPr lang="en-US" b="1" i="1" dirty="0" smtClean="0">
                <a:solidFill>
                  <a:srgbClr val="FF6600"/>
                </a:solidFill>
              </a:rPr>
              <a:t>proportionate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FF6600"/>
                </a:solidFill>
              </a:rPr>
              <a:t>s</a:t>
            </a:r>
            <a:endParaRPr lang="en-US" b="1" i="1" baseline="-2500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84" y="5601368"/>
            <a:ext cx="29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this help?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 smtClean="0"/>
          </a:p>
          <a:p>
            <a:pPr marL="0" indent="0">
              <a:buFont typeface="Wingdings"/>
              <a:buNone/>
            </a:pPr>
            <a:r>
              <a:rPr lang="en-US" dirty="0" smtClean="0"/>
              <a:t>for k = 2 to </a:t>
            </a:r>
            <a:r>
              <a:rPr lang="en-US" b="1" dirty="0" smtClean="0"/>
              <a:t>K</a:t>
            </a:r>
            <a:r>
              <a:rPr lang="en-US" dirty="0" smtClean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 to </a:t>
            </a:r>
            <a:r>
              <a:rPr lang="en-US" b="1" dirty="0" smtClean="0"/>
              <a:t>N</a:t>
            </a:r>
            <a:r>
              <a:rPr lang="en-US" dirty="0" smtClean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= min d(x</a:t>
            </a:r>
            <a:r>
              <a:rPr lang="en-US" baseline="-25000" dirty="0" smtClean="0"/>
              <a:t>i</a:t>
            </a:r>
            <a:r>
              <a:rPr lang="en-US" dirty="0" smtClean="0"/>
              <a:t>, μ</a:t>
            </a:r>
            <a:r>
              <a:rPr lang="en-US" baseline="-25000" dirty="0" smtClean="0"/>
              <a:t>1…k-1</a:t>
            </a:r>
            <a:r>
              <a:rPr lang="en-US" dirty="0" smtClean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= randomly pick point </a:t>
            </a:r>
            <a:r>
              <a:rPr lang="en-US" b="1" i="1" dirty="0" smtClean="0">
                <a:solidFill>
                  <a:srgbClr val="FF6600"/>
                </a:solidFill>
              </a:rPr>
              <a:t>proportionate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FF6600"/>
                </a:solidFill>
              </a:rPr>
              <a:t>s</a:t>
            </a:r>
            <a:endParaRPr lang="en-US" b="1" i="1" baseline="-2500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00" y="490621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Makes it possible to select other points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if #points &gt;&gt; #outliers, we will pick good points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Makes it non-deterministic, which will help with random runs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Nice theoretical guarantees!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</a:t>
            </a:r>
            <a:r>
              <a:rPr lang="en-US" dirty="0" smtClean="0"/>
              <a:t>supervised learning: clustering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into classes/clusters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2999" y="5638800"/>
            <a:ext cx="721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No</a:t>
            </a:r>
            <a:r>
              <a:rPr lang="en-US" sz="2400" dirty="0" smtClean="0">
                <a:solidFill>
                  <a:srgbClr val="FF6600"/>
                </a:solidFill>
              </a:rPr>
              <a:t> “supervision”, we’re only given data and want to find natural groupings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8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learning: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Most frequently, when people think of unsupervised learning they think clustering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Another category: learning probabilities/parameters for models without supervision</a:t>
            </a:r>
          </a:p>
          <a:p>
            <a:pPr lvl="1"/>
            <a:r>
              <a:rPr lang="en-US" sz="2400" dirty="0" smtClean="0"/>
              <a:t>Learn a translation dictionary</a:t>
            </a:r>
          </a:p>
          <a:p>
            <a:pPr lvl="1"/>
            <a:r>
              <a:rPr lang="en-US" sz="2400" dirty="0" smtClean="0"/>
              <a:t>Learn a grammar for a language</a:t>
            </a:r>
          </a:p>
          <a:p>
            <a:pPr lvl="1"/>
            <a:r>
              <a:rPr lang="en-US" sz="2400" dirty="0" smtClean="0"/>
              <a:t>Learn the social graph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22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34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4153</TotalTime>
  <Words>1682</Words>
  <Application>Microsoft Macintosh PowerPoint</Application>
  <PresentationFormat>On-screen Show (4:3)</PresentationFormat>
  <Paragraphs>311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Median</vt:lpstr>
      <vt:lpstr>Document</vt:lpstr>
      <vt:lpstr>Equation</vt:lpstr>
      <vt:lpstr>Unsupervised learning</vt:lpstr>
      <vt:lpstr>Administrative</vt:lpstr>
      <vt:lpstr>Supervised learning</vt:lpstr>
      <vt:lpstr>Unsupervised learning</vt:lpstr>
      <vt:lpstr>Unsupervised learning</vt:lpstr>
      <vt:lpstr>Unsupervised learning applications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 (e.g. wine data)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loss function</vt:lpstr>
      <vt:lpstr>Minimizing k-means loss</vt:lpstr>
      <vt:lpstr>Minimizing k-means loss</vt:lpstr>
      <vt:lpstr>Minimizing k-means loss</vt:lpstr>
      <vt:lpstr>Minimizing k-means loss</vt:lpstr>
      <vt:lpstr>K-means variations/parameters</vt:lpstr>
      <vt:lpstr>K-means variations/parameters</vt:lpstr>
      <vt:lpstr>K-means: Initialize centers randomly</vt:lpstr>
      <vt:lpstr>Seed choice</vt:lpstr>
      <vt:lpstr>Furthest centers heuristic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Furthest points concerns</vt:lpstr>
      <vt:lpstr>Furthest points concerns</vt:lpstr>
      <vt:lpstr>Furthest points concerns</vt:lpstr>
      <vt:lpstr>K-means++</vt:lpstr>
      <vt:lpstr>K-means++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234</cp:revision>
  <dcterms:created xsi:type="dcterms:W3CDTF">2013-09-08T20:10:23Z</dcterms:created>
  <dcterms:modified xsi:type="dcterms:W3CDTF">2013-11-25T17:47:33Z</dcterms:modified>
</cp:coreProperties>
</file>