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258" r:id="rId3"/>
    <p:sldId id="335" r:id="rId4"/>
    <p:sldId id="333" r:id="rId5"/>
    <p:sldId id="342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48" r:id="rId14"/>
    <p:sldId id="347" r:id="rId15"/>
    <p:sldId id="349" r:id="rId16"/>
    <p:sldId id="354" r:id="rId17"/>
    <p:sldId id="355" r:id="rId18"/>
    <p:sldId id="353" r:id="rId19"/>
    <p:sldId id="356" r:id="rId20"/>
    <p:sldId id="362" r:id="rId21"/>
    <p:sldId id="380" r:id="rId22"/>
    <p:sldId id="377" r:id="rId23"/>
    <p:sldId id="357" r:id="rId24"/>
    <p:sldId id="350" r:id="rId25"/>
    <p:sldId id="358" r:id="rId26"/>
    <p:sldId id="359" r:id="rId27"/>
    <p:sldId id="360" r:id="rId28"/>
    <p:sldId id="361" r:id="rId29"/>
    <p:sldId id="381" r:id="rId30"/>
    <p:sldId id="352" r:id="rId31"/>
    <p:sldId id="364" r:id="rId32"/>
    <p:sldId id="365" r:id="rId33"/>
    <p:sldId id="351" r:id="rId34"/>
    <p:sldId id="366" r:id="rId35"/>
    <p:sldId id="383" r:id="rId36"/>
    <p:sldId id="363" r:id="rId37"/>
    <p:sldId id="367" r:id="rId38"/>
    <p:sldId id="368" r:id="rId39"/>
    <p:sldId id="38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9/13/13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Error/noise</a:t>
            </a:r>
            <a:r>
              <a:rPr lang="en-US" baseline="0" dirty="0" smtClean="0"/>
              <a:t> in the data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Missing discriminating preference, e.g. maybe we also need to know whether the person has a good jacket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330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an</a:t>
            </a:r>
            <a:r>
              <a:rPr lang="en-US" baseline="0" dirty="0" smtClean="0"/>
              <a:t> aside, how did we decide to pick the label for normal-&gt;road-&gt;rainy?  There were no examples in the training data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48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many of the same things we used to “pre-prune”, i.e.</a:t>
            </a:r>
            <a:r>
              <a:rPr lang="en-US" baseline="0" dirty="0" smtClean="0"/>
              <a:t> stop building early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28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tend to perform roughly</a:t>
            </a:r>
            <a:r>
              <a:rPr lang="en-US" baseline="0" dirty="0" smtClean="0"/>
              <a:t> the same, so we often won’t worry too much about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9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this is also</a:t>
            </a:r>
            <a:r>
              <a:rPr lang="en-US" baseline="0" dirty="0" smtClean="0"/>
              <a:t> why many decision tree learning algorithms always use binary splits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92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9/13/13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49325" y="1981200"/>
            <a:ext cx="76612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06119C8-9BF8-8B48-8701-D6A2B07AFA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0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9/13/13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198342"/>
              </p:ext>
            </p:extLst>
          </p:nvPr>
        </p:nvGraphicFramePr>
        <p:xfrm>
          <a:off x="753479" y="4667792"/>
          <a:ext cx="4170948" cy="1432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089733" y="3588811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60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</a:t>
            </a:r>
            <a:r>
              <a:rPr lang="en-US" dirty="0" smtClean="0">
                <a:solidFill>
                  <a:srgbClr val="BFBFBF"/>
                </a:solidFill>
              </a:rPr>
              <a:t>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NO: 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16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18169" y="1850916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2"/>
          </p:cNvCxnSpPr>
          <p:nvPr/>
        </p:nvCxnSpPr>
        <p:spPr>
          <a:xfrm flipH="1">
            <a:off x="1450807" y="2220248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3" idx="2"/>
          </p:cNvCxnSpPr>
          <p:nvPr/>
        </p:nvCxnSpPr>
        <p:spPr>
          <a:xfrm>
            <a:off x="2183294" y="2220248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9627" y="2220248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20930" y="2187982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42801" y="2759969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4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65101" y="2679758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flipH="1">
            <a:off x="2597733" y="3049090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>
            <a:off x="3271729" y="3049090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201751" y="3049090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67862" y="3016824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678357" y="3588811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257009" y="3974913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093453" y="3508600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1826088" y="3877932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20" idx="2"/>
          </p:cNvCxnSpPr>
          <p:nvPr/>
        </p:nvCxnSpPr>
        <p:spPr>
          <a:xfrm>
            <a:off x="2597733" y="3877932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30103" y="3877932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996214" y="3845666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662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rgbClr val="BFBFBF"/>
                </a:solidFill>
              </a:rPr>
              <a:t>NO: </a:t>
            </a:r>
            <a:r>
              <a:rPr lang="en-US" dirty="0" smtClean="0">
                <a:solidFill>
                  <a:srgbClr val="BFBFBF"/>
                </a:solidFill>
              </a:rPr>
              <a:t>0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68322" y="441765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NO: 0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8" name="Straight Arrow Connector 27"/>
          <p:cNvCxnSpPr>
            <a:stCxn id="20" idx="2"/>
            <a:endCxn id="29" idx="0"/>
          </p:cNvCxnSpPr>
          <p:nvPr/>
        </p:nvCxnSpPr>
        <p:spPr>
          <a:xfrm flipH="1">
            <a:off x="2562709" y="3877932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177609" y="441765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FBFBF"/>
                </a:solidFill>
              </a:rPr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1</a:t>
            </a:r>
            <a:endParaRPr lang="en-US" dirty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814226"/>
              </p:ext>
            </p:extLst>
          </p:nvPr>
        </p:nvGraphicFramePr>
        <p:xfrm>
          <a:off x="4798427" y="1903836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49982" y="6084500"/>
            <a:ext cx="1960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Training error?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81627" y="5715168"/>
            <a:ext cx="451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Are we always guaranteed to get a training error of 0?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7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Problematic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68802"/>
              </p:ext>
            </p:extLst>
          </p:nvPr>
        </p:nvGraphicFramePr>
        <p:xfrm>
          <a:off x="2205000" y="1729875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Snowy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94525" y="5734913"/>
            <a:ext cx="3033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When can this happen?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7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862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Base case: If all data belong to the same class, create a leaf node with that label </a:t>
            </a:r>
            <a:r>
              <a:rPr lang="en-US" b="1" i="1" dirty="0" smtClean="0">
                <a:solidFill>
                  <a:srgbClr val="FF0000"/>
                </a:solidFill>
              </a:rPr>
              <a:t>OR</a:t>
            </a:r>
            <a:r>
              <a:rPr lang="en-US" dirty="0" smtClean="0"/>
              <a:t> all the data has the same feature values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2980" y="3866412"/>
            <a:ext cx="763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Do we always want to go all the way to the bottom?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91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86294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9342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785404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62326" y="5337536"/>
            <a:ext cx="3987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Is that what you would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70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149968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54182" y="54970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6086820" y="58664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819307" y="58664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15640" y="58664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256943" y="58341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68953" y="6342524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13535" y="634252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4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1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1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8" name="Straight Arrow Connector 47"/>
          <p:cNvCxnSpPr>
            <a:stCxn id="41" idx="2"/>
            <a:endCxn id="49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77259" y="5032507"/>
            <a:ext cx="1370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Maybe…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62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the tree look like for…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45717"/>
              </p:ext>
            </p:extLst>
          </p:nvPr>
        </p:nvGraphicFramePr>
        <p:xfrm>
          <a:off x="569430" y="1682286"/>
          <a:ext cx="8196618" cy="44554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103"/>
                <a:gridCol w="1366103"/>
                <a:gridCol w="1366103"/>
                <a:gridCol w="1366103"/>
                <a:gridCol w="1366103"/>
                <a:gridCol w="1366103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Jacket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ML</a:t>
                      </a:r>
                      <a:r>
                        <a:rPr lang="en-US" sz="1400" baseline="0" dirty="0" smtClean="0"/>
                        <a:t> grade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Heavy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Light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20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959631"/>
              </p:ext>
            </p:extLst>
          </p:nvPr>
        </p:nvGraphicFramePr>
        <p:xfrm>
          <a:off x="256079" y="1931712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1871" y="3412241"/>
            <a:ext cx="44106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6600"/>
                </a:solidFill>
              </a:rPr>
              <a:t>Overfitting</a:t>
            </a:r>
            <a:r>
              <a:rPr lang="en-US" sz="2400" dirty="0" smtClean="0"/>
              <a:t> occurs when we bias our model too much towards the training data</a:t>
            </a:r>
          </a:p>
          <a:p>
            <a:endParaRPr lang="en-US" sz="2400" dirty="0"/>
          </a:p>
          <a:p>
            <a:r>
              <a:rPr lang="en-US" sz="2400" dirty="0" smtClean="0"/>
              <a:t>Our goal is to learn a </a:t>
            </a:r>
            <a:r>
              <a:rPr lang="en-US" sz="2400" b="1" dirty="0" smtClean="0"/>
              <a:t>general</a:t>
            </a:r>
            <a:r>
              <a:rPr lang="en-US" sz="2400" dirty="0" smtClean="0"/>
              <a:t> model that will work on the training data as well as other data (i.e. test data)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889889" y="2777147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571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77724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</a:t>
            </a:r>
            <a:r>
              <a:rPr lang="en-US" sz="3200" dirty="0" smtClean="0"/>
              <a:t>1… how’d it go?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Assignment 2</a:t>
            </a:r>
          </a:p>
          <a:p>
            <a:pPr>
              <a:buFontTx/>
              <a:buChar char="-"/>
            </a:pPr>
            <a:r>
              <a:rPr lang="en-US" sz="3200" dirty="0" smtClean="0"/>
              <a:t>out soon</a:t>
            </a:r>
          </a:p>
          <a:p>
            <a:pPr>
              <a:buFontTx/>
              <a:buChar char="-"/>
            </a:pPr>
            <a:r>
              <a:rPr lang="en-US" sz="3200" dirty="0" smtClean="0"/>
              <a:t>building decision trees</a:t>
            </a:r>
          </a:p>
          <a:p>
            <a:pPr>
              <a:buFontTx/>
              <a:buChar char="-"/>
            </a:pPr>
            <a:r>
              <a:rPr lang="en-US" sz="3200" dirty="0" smtClean="0"/>
              <a:t>Java with some starter code</a:t>
            </a:r>
          </a:p>
          <a:p>
            <a:pPr>
              <a:buFontTx/>
              <a:buChar char="-"/>
            </a:pPr>
            <a:r>
              <a:rPr lang="en-US" sz="3200" dirty="0" smtClean="0"/>
              <a:t>competition</a:t>
            </a:r>
          </a:p>
          <a:p>
            <a:pPr>
              <a:buFontTx/>
              <a:buChar char="-"/>
            </a:pPr>
            <a:r>
              <a:rPr lang="en-US" sz="3200" dirty="0" smtClean="0"/>
              <a:t>extra credit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973" y="5841860"/>
            <a:ext cx="8674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Our decision tree learning procedure always decreases training error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550" y="1609655"/>
            <a:ext cx="6616700" cy="4216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79750" y="6319400"/>
            <a:ext cx="281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Is that what we want?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39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set error!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269" y="2106008"/>
            <a:ext cx="8294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Machine </a:t>
            </a:r>
            <a:r>
              <a:rPr lang="en-US" sz="2400" dirty="0"/>
              <a:t>learning is about predicting the future based on the past</a:t>
            </a:r>
            <a:r>
              <a:rPr lang="en-US" sz="2400" dirty="0" smtClean="0"/>
              <a:t>.</a:t>
            </a:r>
          </a:p>
          <a:p>
            <a:r>
              <a:rPr lang="tr-TR" sz="2400" dirty="0">
                <a:solidFill>
                  <a:schemeClr val="tx2"/>
                </a:solidFill>
              </a:rPr>
              <a:t>					-- </a:t>
            </a:r>
            <a:r>
              <a:rPr lang="tr-TR" sz="2400" dirty="0" smtClean="0">
                <a:solidFill>
                  <a:schemeClr val="tx2"/>
                </a:solidFill>
              </a:rPr>
              <a:t>Hal </a:t>
            </a:r>
            <a:r>
              <a:rPr lang="tr-TR" sz="2400" dirty="0" err="1" smtClean="0">
                <a:solidFill>
                  <a:schemeClr val="tx2"/>
                </a:solidFill>
              </a:rPr>
              <a:t>Daume</a:t>
            </a:r>
            <a:r>
              <a:rPr lang="tr-TR" sz="2400" dirty="0" smtClean="0">
                <a:solidFill>
                  <a:schemeClr val="tx2"/>
                </a:solidFill>
              </a:rPr>
              <a:t> III</a:t>
            </a:r>
            <a:endParaRPr lang="tr-TR" sz="2400" dirty="0">
              <a:solidFill>
                <a:schemeClr val="tx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4561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13854" y="4655446"/>
            <a:ext cx="1308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Training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 rot="19287826">
            <a:off x="1648475" y="4111748"/>
            <a:ext cx="925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learn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2511793" y="4473223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723459" y="4706779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predictor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39269" y="3541889"/>
            <a:ext cx="71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past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77801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76891" y="3541889"/>
            <a:ext cx="0" cy="304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19287826">
            <a:off x="7931673" y="3974257"/>
            <a:ext cx="1194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predict</a:t>
            </a:r>
            <a:endParaRPr lang="en-US" sz="2800" dirty="0"/>
          </a:p>
        </p:txBody>
      </p:sp>
      <p:sp>
        <p:nvSpPr>
          <p:cNvPr id="25" name="Oval 24"/>
          <p:cNvSpPr/>
          <p:nvPr/>
        </p:nvSpPr>
        <p:spPr>
          <a:xfrm>
            <a:off x="6485952" y="4481002"/>
            <a:ext cx="1518033" cy="1354666"/>
          </a:xfrm>
          <a:prstGeom prst="ellipse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697618" y="4714558"/>
            <a:ext cx="13063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model/</a:t>
            </a:r>
          </a:p>
          <a:p>
            <a:r>
              <a:rPr lang="en-US" sz="2400" dirty="0" smtClean="0"/>
              <a:t>predictor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86994" y="354188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future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394934" y="4162777"/>
            <a:ext cx="1297640" cy="2074333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4466543" y="4655446"/>
            <a:ext cx="11437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Testing</a:t>
            </a:r>
          </a:p>
          <a:p>
            <a:pPr algn="ctr"/>
            <a:r>
              <a:rPr lang="en-US" sz="2800" dirty="0" smtClean="0"/>
              <a:t>Data</a:t>
            </a:r>
            <a:endParaRPr lang="en-US" sz="2800" dirty="0"/>
          </a:p>
        </p:txBody>
      </p:sp>
      <p:sp>
        <p:nvSpPr>
          <p:cNvPr id="32" name="Right Arrow 31"/>
          <p:cNvSpPr/>
          <p:nvPr/>
        </p:nvSpPr>
        <p:spPr>
          <a:xfrm>
            <a:off x="5777251" y="4866958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8159270" y="4852049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038939" y="3270250"/>
            <a:ext cx="1993562" cy="347662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78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pic>
        <p:nvPicPr>
          <p:cNvPr id="12" name="Picture 11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35005" y="1608652"/>
            <a:ext cx="6592642" cy="420152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98973" y="5857805"/>
            <a:ext cx="8945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Even though the training error is decreasing, the testing error can go up!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8261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Overfitting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19348"/>
              </p:ext>
            </p:extLst>
          </p:nvPr>
        </p:nvGraphicFramePr>
        <p:xfrm>
          <a:off x="256079" y="2173849"/>
          <a:ext cx="4170948" cy="3355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9894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834279" y="1931712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5566917" y="2301044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6299404" y="2301044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895737" y="2301044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7040" y="2268778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49050" y="2777147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81211" y="2760554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6713843" y="3129886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387839" y="3129886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17861" y="3129886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883972" y="3097620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992551" y="358592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73119" y="4055709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209563" y="3589396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5942198" y="3958728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6713843" y="3958728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546213" y="395872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112324" y="3926462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660448" y="449089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84432" y="441677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6642972" y="3958728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373119" y="4489432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40790" y="5337536"/>
            <a:ext cx="467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we prevent </a:t>
            </a:r>
            <a:r>
              <a:rPr lang="en-US" sz="2800" dirty="0" err="1" smtClean="0">
                <a:solidFill>
                  <a:srgbClr val="FF0000"/>
                </a:solidFill>
              </a:rPr>
              <a:t>overfitting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59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If all data belong to the same class, create a leaf node with that label </a:t>
            </a: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</a:t>
            </a:r>
            <a:r>
              <a:rPr lang="en-US" sz="2800" dirty="0" smtClean="0"/>
              <a:t>values </a:t>
            </a: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</a:p>
          <a:p>
            <a:pPr>
              <a:buFontTx/>
              <a:buChar char="-"/>
            </a:pPr>
            <a:r>
              <a:rPr lang="en-US" sz="2800" dirty="0" smtClean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8125" y="4996418"/>
            <a:ext cx="5638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One idea: stop building the tree early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63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Base case: If all data belong to the same class, create a leaf node with that label </a:t>
            </a:r>
            <a:r>
              <a:rPr lang="en-US" sz="2800" b="1" i="1" dirty="0">
                <a:solidFill>
                  <a:srgbClr val="FF0000"/>
                </a:solidFill>
              </a:rPr>
              <a:t>OR</a:t>
            </a:r>
            <a:r>
              <a:rPr lang="en-US" sz="2800" dirty="0"/>
              <a:t> all the data has the same feature </a:t>
            </a:r>
            <a:r>
              <a:rPr lang="en-US" sz="2800" dirty="0" smtClean="0"/>
              <a:t>values </a:t>
            </a:r>
            <a:r>
              <a:rPr lang="en-US" sz="2800" b="1" i="1" dirty="0" smtClean="0">
                <a:solidFill>
                  <a:srgbClr val="FF0000"/>
                </a:solidFill>
              </a:rPr>
              <a:t>OR</a:t>
            </a:r>
          </a:p>
          <a:p>
            <a:pPr>
              <a:buFontTx/>
              <a:buChar char="-"/>
            </a:pPr>
            <a:r>
              <a:rPr lang="en-US" sz="2800" dirty="0" smtClean="0"/>
              <a:t>We’ve reached a particular depth in the tree</a:t>
            </a:r>
          </a:p>
          <a:p>
            <a:pPr>
              <a:buFontTx/>
              <a:buChar char="-"/>
            </a:pPr>
            <a:r>
              <a:rPr lang="en-US" sz="2800" dirty="0" smtClean="0"/>
              <a:t>We only have a certain </a:t>
            </a:r>
            <a:r>
              <a:rPr lang="en-US" sz="2800" dirty="0" smtClean="0"/>
              <a:t>number/fraction </a:t>
            </a:r>
            <a:r>
              <a:rPr lang="en-US" sz="2800" dirty="0" smtClean="0"/>
              <a:t>of examples remaining</a:t>
            </a:r>
          </a:p>
          <a:p>
            <a:pPr>
              <a:buFontTx/>
              <a:buChar char="-"/>
            </a:pPr>
            <a:r>
              <a:rPr lang="en-US" sz="2800" dirty="0" smtClean="0"/>
              <a:t>We’ve reached a particular training error</a:t>
            </a:r>
          </a:p>
          <a:p>
            <a:pPr>
              <a:buFontTx/>
              <a:buChar char="-"/>
            </a:pPr>
            <a:r>
              <a:rPr lang="en-US" sz="2800" dirty="0" smtClean="0"/>
              <a:t>Use development data (more on this later)</a:t>
            </a:r>
          </a:p>
          <a:p>
            <a:pPr>
              <a:buFontTx/>
              <a:buChar char="-"/>
            </a:pPr>
            <a:r>
              <a:rPr lang="en-US" sz="2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58904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5109" y="2228324"/>
            <a:ext cx="42877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Pruning: after the tree is built, go back and “prune” the tree, i.e. remove some lower parts of the tree</a:t>
            </a:r>
          </a:p>
          <a:p>
            <a:endParaRPr lang="en-US" sz="2400" dirty="0"/>
          </a:p>
          <a:p>
            <a:r>
              <a:rPr lang="en-US" sz="2400" dirty="0" smtClean="0"/>
              <a:t>Similar to stopping early, but done after the entire tree is built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736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Build the full tree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978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0401" y="5816840"/>
            <a:ext cx="1923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Build the full tree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581527" y="5803185"/>
            <a:ext cx="41513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Prune back leaves that are too specific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1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</a:t>
            </a:r>
            <a:r>
              <a:rPr lang="en-US" dirty="0" err="1" smtClean="0"/>
              <a:t>overfitting</a:t>
            </a:r>
            <a:r>
              <a:rPr lang="en-US" dirty="0" smtClean="0"/>
              <a:t>: pruning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05097" y="2268778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937735" y="2638110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70222" y="2638110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6555" y="2638110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07858" y="2605844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9868" y="311421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52029" y="309762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flipH="1">
            <a:off x="2084661" y="346695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2758657" y="346695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88679" y="346695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54790" y="343468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3369" y="3922989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743937" y="4392775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80381" y="3926462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1313016" y="4295794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084661" y="4295794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7031" y="4295794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483142" y="426352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31266" y="4827958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55250" y="4753844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Straight Arrow Connector 25"/>
          <p:cNvCxnSpPr>
            <a:stCxn id="19" idx="2"/>
            <a:endCxn id="27" idx="0"/>
          </p:cNvCxnSpPr>
          <p:nvPr/>
        </p:nvCxnSpPr>
        <p:spPr>
          <a:xfrm flipH="1">
            <a:off x="2013790" y="4295794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43937" y="4826498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4340725" y="3466952"/>
            <a:ext cx="606778" cy="570665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491929" y="3250020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9" idx="2"/>
          </p:cNvCxnSpPr>
          <p:nvPr/>
        </p:nvCxnSpPr>
        <p:spPr>
          <a:xfrm flipH="1">
            <a:off x="6224567" y="3619352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9" idx="2"/>
          </p:cNvCxnSpPr>
          <p:nvPr/>
        </p:nvCxnSpPr>
        <p:spPr>
          <a:xfrm>
            <a:off x="6957054" y="3619352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53387" y="3619352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7394690" y="3587086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906700" y="409545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12390" y="409545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937736" y="2822776"/>
            <a:ext cx="2630819" cy="2543464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88940" y="5603130"/>
            <a:ext cx="29738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Pruning criterion?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4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Base case: If all data belong to the same class, create a leaf node with that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Otherwise:</a:t>
            </a:r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data value and call recursively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79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non-binary attributes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496014"/>
              </p:ext>
            </p:extLst>
          </p:nvPr>
        </p:nvGraphicFramePr>
        <p:xfrm>
          <a:off x="430071" y="1723132"/>
          <a:ext cx="8267700" cy="420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0" name="Worksheet" r:id="rId3" imgW="8267700" imgH="4203700" progId="Excel.Sheet.12">
                  <p:embed/>
                </p:oleObj>
              </mc:Choice>
              <mc:Fallback>
                <p:oleObj name="Worksheet" r:id="rId3" imgW="8267700" imgH="4203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071" y="1723132"/>
                        <a:ext cx="8267700" cy="420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72047" y="1723132"/>
            <a:ext cx="5107121" cy="195108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0071" y="1680424"/>
            <a:ext cx="1276855" cy="237816"/>
          </a:xfrm>
          <a:prstGeom prst="rect">
            <a:avLst/>
          </a:prstGeom>
          <a:solidFill>
            <a:srgbClr val="FFFF00">
              <a:alpha val="1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52261" y="6089273"/>
            <a:ext cx="8628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 we do with features that have multiple values? Real-values?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57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with multiple values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38358" y="3333602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74802" y="2867289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flipH="1">
            <a:off x="1507437" y="3236621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2279082" y="3236621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11452" y="3236621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77563" y="3204355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225687" y="3768785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49671" y="3694671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Arrow Connector 11"/>
          <p:cNvCxnSpPr>
            <a:stCxn id="5" idx="2"/>
            <a:endCxn id="13" idx="0"/>
          </p:cNvCxnSpPr>
          <p:nvPr/>
        </p:nvCxnSpPr>
        <p:spPr>
          <a:xfrm flipH="1">
            <a:off x="2208211" y="3236621"/>
            <a:ext cx="70871" cy="53070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8358" y="3767325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87601" y="4587931"/>
            <a:ext cx="2884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Treat as an n-</a:t>
            </a:r>
            <a:r>
              <a:rPr lang="en-US" sz="2400" dirty="0" err="1" smtClean="0">
                <a:solidFill>
                  <a:srgbClr val="0000FF"/>
                </a:solidFill>
              </a:rPr>
              <a:t>ary</a:t>
            </a:r>
            <a:r>
              <a:rPr lang="en-US" sz="2400" dirty="0" smtClean="0">
                <a:solidFill>
                  <a:srgbClr val="0000FF"/>
                </a:solidFill>
              </a:rPr>
              <a:t> split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93110" y="4587931"/>
            <a:ext cx="37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Treat as multiple binary splits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7189" y="2217206"/>
            <a:ext cx="76727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Rainy?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 flipH="1">
            <a:off x="4909828" y="2586538"/>
            <a:ext cx="650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2"/>
          </p:cNvCxnSpPr>
          <p:nvPr/>
        </p:nvCxnSpPr>
        <p:spPr>
          <a:xfrm>
            <a:off x="5560824" y="2586538"/>
            <a:ext cx="83289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13839" y="2586538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041047" y="2513307"/>
            <a:ext cx="102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 Rainy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628074" y="3118702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rgbClr val="BFBFB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6000" y="4064003"/>
            <a:ext cx="51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71194" y="4064003"/>
            <a:ext cx="539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056278" y="3051955"/>
            <a:ext cx="86792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Snowy?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7" idx="2"/>
            <a:endCxn id="26" idx="0"/>
          </p:cNvCxnSpPr>
          <p:nvPr/>
        </p:nvCxnSpPr>
        <p:spPr>
          <a:xfrm flipH="1">
            <a:off x="6041047" y="3421287"/>
            <a:ext cx="449192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2"/>
            <a:endCxn id="24" idx="0"/>
          </p:cNvCxnSpPr>
          <p:nvPr/>
        </p:nvCxnSpPr>
        <p:spPr>
          <a:xfrm>
            <a:off x="6490239" y="3421287"/>
            <a:ext cx="562934" cy="64271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31796" y="3518268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887938" y="3518268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292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Real-valued features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1754" y="4292221"/>
            <a:ext cx="126658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Fare &lt; $20</a:t>
            </a:r>
            <a:endParaRPr lang="en-US" dirty="0"/>
          </a:p>
        </p:txBody>
      </p:sp>
      <p:cxnSp>
        <p:nvCxnSpPr>
          <p:cNvPr id="5" name="Straight Arrow Connector 4"/>
          <p:cNvCxnSpPr>
            <a:stCxn id="4" idx="2"/>
          </p:cNvCxnSpPr>
          <p:nvPr/>
        </p:nvCxnSpPr>
        <p:spPr>
          <a:xfrm flipH="1">
            <a:off x="1174396" y="4661553"/>
            <a:ext cx="90064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2075044" y="4661553"/>
            <a:ext cx="58323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31481" y="4652589"/>
            <a:ext cx="48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44515" y="4629287"/>
            <a:ext cx="45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5980" y="1897983"/>
            <a:ext cx="84600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Use any comparison test (&gt;, &lt;, ≤, ≥) to split the data into two parts</a:t>
            </a:r>
          </a:p>
          <a:p>
            <a:endParaRPr lang="en-US" sz="2800" dirty="0"/>
          </a:p>
          <a:p>
            <a:r>
              <a:rPr lang="en-US" sz="2800" dirty="0" smtClean="0"/>
              <a:t>Select a range filter, i.e. min &lt; value &lt; max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406336" y="4259955"/>
            <a:ext cx="60316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Fare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 flipH="1">
            <a:off x="4505688" y="4629287"/>
            <a:ext cx="1202229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2"/>
          </p:cNvCxnSpPr>
          <p:nvPr/>
        </p:nvCxnSpPr>
        <p:spPr>
          <a:xfrm flipH="1">
            <a:off x="5406336" y="4629287"/>
            <a:ext cx="301581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5707917" y="4629287"/>
            <a:ext cx="751089" cy="7514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2"/>
          </p:cNvCxnSpPr>
          <p:nvPr/>
        </p:nvCxnSpPr>
        <p:spPr>
          <a:xfrm>
            <a:off x="5707917" y="4629287"/>
            <a:ext cx="1529447" cy="5990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04383" y="4620323"/>
            <a:ext cx="643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0-10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088974" y="4946495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10-20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32653" y="4914229"/>
            <a:ext cx="770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0-50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639035" y="4652589"/>
            <a:ext cx="59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&gt;50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47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splitting criterion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46366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Otherwise: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calculate the </a:t>
            </a:r>
            <a:r>
              <a:rPr lang="en-US" dirty="0">
                <a:solidFill>
                  <a:srgbClr val="FF0000"/>
                </a:solidFill>
              </a:rPr>
              <a:t>“score”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for each feature if we used it to split the data</a:t>
            </a:r>
          </a:p>
          <a:p>
            <a:pPr>
              <a:buFontTx/>
              <a:buChar char="-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pick the feature with the highest score, partition the data based on that data value and call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recursively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648" y="4690009"/>
            <a:ext cx="7977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We used training error for the score.  Any other 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6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splitting criterion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4201" y="1485900"/>
            <a:ext cx="4737100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6763" y="5516440"/>
            <a:ext cx="86581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 Entropy: how much uncertainty there is in the distribution over labels after the split</a:t>
            </a:r>
          </a:p>
          <a:p>
            <a:r>
              <a:rPr lang="en-US" sz="2000" dirty="0" smtClean="0"/>
              <a:t>- </a:t>
            </a:r>
            <a:r>
              <a:rPr lang="en-US" sz="2000" dirty="0" err="1" smtClean="0"/>
              <a:t>Gini</a:t>
            </a:r>
            <a:r>
              <a:rPr lang="en-US" sz="2000" dirty="0" smtClean="0"/>
              <a:t>: sum of the square of the label proportions after split</a:t>
            </a:r>
          </a:p>
          <a:p>
            <a:r>
              <a:rPr lang="en-US" sz="2000" dirty="0" smtClean="0"/>
              <a:t>- Training error = misclassification error</a:t>
            </a:r>
          </a:p>
        </p:txBody>
      </p:sp>
    </p:spTree>
    <p:extLst>
      <p:ext uri="{BB962C8B-B14F-4D97-AF65-F5344CB8AC3E}">
        <p14:creationId xmlns:p14="http://schemas.microsoft.com/office/powerpoint/2010/main" val="1253865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03398" y="1612900"/>
            <a:ext cx="2800477" cy="955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Good?   Bad?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3028950"/>
            <a:ext cx="32385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73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</a:t>
            </a:r>
            <a:r>
              <a:rPr lang="en-US" dirty="0" smtClean="0"/>
              <a:t>trees: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Very intuitive and easy to interpret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Fast to run and fairly easy to implement (Assignment 2 </a:t>
            </a:r>
            <a:r>
              <a:rPr lang="en-US" dirty="0" smtClean="0">
                <a:sym typeface="Wingdings"/>
              </a:rPr>
              <a:t>)</a:t>
            </a:r>
          </a:p>
          <a:p>
            <a:pPr marL="0" indent="0">
              <a:buNone/>
            </a:pP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 smtClean="0"/>
              <a:t>Historically, perform fairly well (especially with a few more tricks we’ll see later 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No prior assumptions about the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916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 careful with features with lots of values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905880"/>
              </p:ext>
            </p:extLst>
          </p:nvPr>
        </p:nvGraphicFramePr>
        <p:xfrm>
          <a:off x="2956048" y="2276057"/>
          <a:ext cx="4170950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190"/>
                <a:gridCol w="834190"/>
                <a:gridCol w="834190"/>
                <a:gridCol w="834190"/>
                <a:gridCol w="834190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67218" y="6108996"/>
            <a:ext cx="5200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feature would be at the top here?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50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Can be problematic (slow, bad performance) with large numbers of features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Can’t learn some very simple data sets (e.g. some types of linearly separable data)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Pruning/tuning can be tricky to get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31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Base </a:t>
            </a:r>
            <a:r>
              <a:rPr lang="en-US" dirty="0" smtClean="0"/>
              <a:t>cases:</a:t>
            </a:r>
          </a:p>
          <a:p>
            <a:pPr marL="514350" indent="-514350">
              <a:buAutoNum type="arabicPeriod"/>
            </a:pPr>
            <a:r>
              <a:rPr lang="en-US" dirty="0" smtClean="0"/>
              <a:t>If </a:t>
            </a:r>
            <a:r>
              <a:rPr lang="en-US" dirty="0" smtClean="0"/>
              <a:t>all data belong to the same class, </a:t>
            </a:r>
            <a:r>
              <a:rPr lang="en-US" dirty="0" smtClean="0"/>
              <a:t>pick that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all the data have the same feature values,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we’re out of features to examine, pick majority label</a:t>
            </a:r>
          </a:p>
          <a:p>
            <a:pPr marL="514350" indent="-514350">
              <a:buAutoNum type="arabicPeriod"/>
            </a:pPr>
            <a:r>
              <a:rPr lang="en-US" dirty="0" smtClean="0"/>
              <a:t>If the we don’t have any data left, pick majority label of </a:t>
            </a:r>
            <a:r>
              <a:rPr lang="en-US" i="1" dirty="0" smtClean="0"/>
              <a:t>parent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i="1" dirty="0" smtClean="0">
                <a:solidFill>
                  <a:srgbClr val="FF6600"/>
                </a:solidFill>
              </a:rPr>
              <a:t>If some other stopping criteria </a:t>
            </a:r>
            <a:r>
              <a:rPr lang="en-US" dirty="0" smtClean="0"/>
              <a:t>exists to avoid </a:t>
            </a:r>
            <a:r>
              <a:rPr lang="en-US" dirty="0" err="1" smtClean="0"/>
              <a:t>overfitting</a:t>
            </a:r>
            <a:r>
              <a:rPr lang="en-US" dirty="0" smtClean="0"/>
              <a:t>, pick majority label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Otherwise:</a:t>
            </a:r>
          </a:p>
          <a:p>
            <a:pPr>
              <a:buFontTx/>
              <a:buChar char="-"/>
            </a:pPr>
            <a:r>
              <a:rPr lang="en-US" dirty="0" smtClean="0"/>
              <a:t>calculate the “score” for each feature if we used it to split the data</a:t>
            </a:r>
          </a:p>
          <a:p>
            <a:pPr>
              <a:buFontTx/>
              <a:buChar char="-"/>
            </a:pPr>
            <a:r>
              <a:rPr lang="en-US" dirty="0" smtClean="0"/>
              <a:t>pick the feature with the highest score, partition the data based on that data value and call recursively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737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6897850" y="5571650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Partitioning the data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334337"/>
              </p:ext>
            </p:extLst>
          </p:nvPr>
        </p:nvGraphicFramePr>
        <p:xfrm>
          <a:off x="334210" y="2112202"/>
          <a:ext cx="4170948" cy="356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77263" y="1724526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6309895" y="2093858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2"/>
          </p:cNvCxnSpPr>
          <p:nvPr/>
        </p:nvCxnSpPr>
        <p:spPr>
          <a:xfrm>
            <a:off x="6983891" y="2093858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13913" y="2093858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80024" y="2061592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01895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390519" y="2633579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650952" y="3424289"/>
            <a:ext cx="93025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Unicycle 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6383590" y="3793621"/>
            <a:ext cx="732487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2"/>
          </p:cNvCxnSpPr>
          <p:nvPr/>
        </p:nvCxnSpPr>
        <p:spPr>
          <a:xfrm>
            <a:off x="7116077" y="3793621"/>
            <a:ext cx="751401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712410" y="3793621"/>
            <a:ext cx="102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Mountain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3713" y="3761355"/>
            <a:ext cx="867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875584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4</a:t>
            </a:r>
          </a:p>
          <a:p>
            <a:r>
              <a:rPr lang="en-US" dirty="0" smtClean="0"/>
              <a:t>NO: 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64208" y="4333342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4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34294" y="5105337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2"/>
          </p:cNvCxnSpPr>
          <p:nvPr/>
        </p:nvCxnSpPr>
        <p:spPr>
          <a:xfrm flipH="1">
            <a:off x="6466929" y="5474669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2" idx="2"/>
          </p:cNvCxnSpPr>
          <p:nvPr/>
        </p:nvCxnSpPr>
        <p:spPr>
          <a:xfrm>
            <a:off x="7238574" y="5474669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70944" y="5474669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637055" y="5442403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8070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809163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2" idx="2"/>
            <a:endCxn id="32" idx="0"/>
          </p:cNvCxnSpPr>
          <p:nvPr/>
        </p:nvCxnSpPr>
        <p:spPr>
          <a:xfrm flipH="1">
            <a:off x="7203550" y="5474669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18450" y="6014390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1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63704" y="5145595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3</a:t>
            </a:r>
            <a:r>
              <a:rPr lang="en-US" sz="2000" dirty="0" smtClean="0">
                <a:solidFill>
                  <a:srgbClr val="008000"/>
                </a:solidFill>
              </a:rPr>
              <a:t>/</a:t>
            </a:r>
            <a:r>
              <a:rPr lang="en-US" sz="2000" dirty="0" smtClean="0">
                <a:solidFill>
                  <a:srgbClr val="008000"/>
                </a:solidFill>
              </a:rPr>
              <a:t>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</a:t>
            </a:r>
            <a:r>
              <a:rPr lang="en-US" sz="2000" dirty="0" smtClean="0">
                <a:solidFill>
                  <a:srgbClr val="008000"/>
                </a:solidFill>
              </a:rPr>
              <a:t>10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4</a:t>
            </a:r>
            <a:r>
              <a:rPr lang="en-US" sz="2000" dirty="0" smtClean="0">
                <a:solidFill>
                  <a:srgbClr val="008000"/>
                </a:solidFill>
              </a:rPr>
              <a:t>/</a:t>
            </a:r>
            <a:r>
              <a:rPr lang="en-US" sz="2000" dirty="0" smtClean="0">
                <a:solidFill>
                  <a:srgbClr val="008000"/>
                </a:solidFill>
              </a:rPr>
              <a:t>10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524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error vs. accuracy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22085" y="1868905"/>
            <a:ext cx="2358824" cy="1555384"/>
            <a:chOff x="5801895" y="1724526"/>
            <a:chExt cx="2358824" cy="1555384"/>
          </a:xfrm>
        </p:grpSpPr>
        <p:sp>
          <p:nvSpPr>
            <p:cNvPr id="6" name="TextBox 5"/>
            <p:cNvSpPr txBox="1"/>
            <p:nvPr/>
          </p:nvSpPr>
          <p:spPr>
            <a:xfrm>
              <a:off x="6577263" y="1724526"/>
              <a:ext cx="813256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Terrain</a:t>
              </a:r>
              <a:endParaRPr lang="en-US" dirty="0"/>
            </a:p>
          </p:txBody>
        </p:sp>
        <p:cxnSp>
          <p:nvCxnSpPr>
            <p:cNvPr id="8" name="Straight Arrow Connector 7"/>
            <p:cNvCxnSpPr>
              <a:stCxn id="6" idx="2"/>
            </p:cNvCxnSpPr>
            <p:nvPr/>
          </p:nvCxnSpPr>
          <p:spPr>
            <a:xfrm flipH="1">
              <a:off x="6309895" y="2093858"/>
              <a:ext cx="67399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6" idx="2"/>
            </p:cNvCxnSpPr>
            <p:nvPr/>
          </p:nvCxnSpPr>
          <p:spPr>
            <a:xfrm>
              <a:off x="6983891" y="2093858"/>
              <a:ext cx="809898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913913" y="2093858"/>
              <a:ext cx="6633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Road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0024" y="2061592"/>
              <a:ext cx="57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Trail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801895" y="2633579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390519" y="2633579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3</a:t>
              </a:r>
              <a:endParaRPr lang="en-US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500235" y="1868905"/>
            <a:ext cx="2708773" cy="1555384"/>
            <a:chOff x="5712410" y="3424289"/>
            <a:chExt cx="2708773" cy="1555384"/>
          </a:xfrm>
        </p:grpSpPr>
        <p:sp>
          <p:nvSpPr>
            <p:cNvPr id="15" name="TextBox 14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6" name="Straight Arrow Connector 15"/>
            <p:cNvCxnSpPr>
              <a:stCxn id="15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5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4</a:t>
              </a:r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202500" y="1868905"/>
            <a:ext cx="2783459" cy="1555384"/>
            <a:chOff x="5807063" y="5105337"/>
            <a:chExt cx="2783459" cy="1555384"/>
          </a:xfrm>
        </p:grpSpPr>
        <p:sp>
          <p:nvSpPr>
            <p:cNvPr id="33" name="TextBox 32"/>
            <p:cNvSpPr txBox="1"/>
            <p:nvPr/>
          </p:nvSpPr>
          <p:spPr>
            <a:xfrm>
              <a:off x="6897850" y="5571650"/>
              <a:ext cx="7791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Snowy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34294" y="5105337"/>
              <a:ext cx="1008559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Weather</a:t>
              </a:r>
              <a:endParaRPr lang="en-US" dirty="0"/>
            </a:p>
          </p:txBody>
        </p:sp>
        <p:cxnSp>
          <p:nvCxnSpPr>
            <p:cNvPr id="23" name="Straight Arrow Connector 22"/>
            <p:cNvCxnSpPr>
              <a:stCxn id="22" idx="2"/>
            </p:cNvCxnSpPr>
            <p:nvPr/>
          </p:nvCxnSpPr>
          <p:spPr>
            <a:xfrm flipH="1">
              <a:off x="6466929" y="5474669"/>
              <a:ext cx="771645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2" idx="2"/>
            </p:cNvCxnSpPr>
            <p:nvPr/>
          </p:nvCxnSpPr>
          <p:spPr>
            <a:xfrm>
              <a:off x="7238574" y="5474669"/>
              <a:ext cx="712246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070944" y="5474669"/>
              <a:ext cx="678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Rainy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37055" y="5442403"/>
              <a:ext cx="7119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Sunny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070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163" y="6014390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2</a:t>
              </a:r>
            </a:p>
            <a:p>
              <a:r>
                <a:rPr lang="en-US" dirty="0" smtClean="0"/>
                <a:t>NO: 1</a:t>
              </a:r>
              <a:endParaRPr lang="en-US" dirty="0"/>
            </a:p>
          </p:txBody>
        </p:sp>
        <p:cxnSp>
          <p:nvCxnSpPr>
            <p:cNvPr id="29" name="Straight Arrow Connector 28"/>
            <p:cNvCxnSpPr>
              <a:stCxn id="22" idx="2"/>
              <a:endCxn id="32" idx="0"/>
            </p:cNvCxnSpPr>
            <p:nvPr/>
          </p:nvCxnSpPr>
          <p:spPr>
            <a:xfrm flipH="1">
              <a:off x="7203550" y="5474669"/>
              <a:ext cx="35024" cy="539721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6818450" y="6014390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b="1" dirty="0" smtClean="0">
                  <a:solidFill>
                    <a:srgbClr val="008000"/>
                  </a:solidFill>
                </a:rPr>
                <a:t>NO</a:t>
              </a:r>
              <a:r>
                <a:rPr lang="en-US" dirty="0" smtClean="0"/>
                <a:t>: 2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912937" y="5705893"/>
            <a:ext cx="6701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Training error</a:t>
            </a:r>
            <a:r>
              <a:rPr lang="en-US" sz="2400" dirty="0" smtClean="0"/>
              <a:t>: the average error over the training set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503444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3</a:t>
            </a:r>
            <a:r>
              <a:rPr lang="en-US" sz="2000" dirty="0" smtClean="0">
                <a:solidFill>
                  <a:srgbClr val="FF6600"/>
                </a:solidFill>
              </a:rPr>
              <a:t>/</a:t>
            </a:r>
            <a:r>
              <a:rPr lang="en-US" sz="2000" dirty="0" smtClean="0">
                <a:solidFill>
                  <a:srgbClr val="FF6600"/>
                </a:solidFill>
              </a:rPr>
              <a:t>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22119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2</a:t>
            </a:r>
            <a:r>
              <a:rPr lang="en-US" sz="2000" dirty="0" smtClean="0">
                <a:solidFill>
                  <a:srgbClr val="FF6600"/>
                </a:solidFill>
              </a:rPr>
              <a:t>/</a:t>
            </a:r>
            <a:r>
              <a:rPr lang="en-US" sz="2000" dirty="0" smtClean="0">
                <a:solidFill>
                  <a:srgbClr val="FF6600"/>
                </a:solidFill>
              </a:rPr>
              <a:t>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265285" y="375652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4</a:t>
            </a:r>
            <a:r>
              <a:rPr lang="en-US" sz="2000" dirty="0" smtClean="0">
                <a:solidFill>
                  <a:srgbClr val="FF6600"/>
                </a:solidFill>
              </a:rPr>
              <a:t>/</a:t>
            </a:r>
            <a:r>
              <a:rPr lang="en-US" sz="2000" dirty="0" smtClean="0">
                <a:solidFill>
                  <a:srgbClr val="FF6600"/>
                </a:solidFill>
              </a:rPr>
              <a:t>10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38216" y="6168501"/>
            <a:ext cx="8337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Training </a:t>
            </a:r>
            <a:r>
              <a:rPr lang="en-US" sz="2400" dirty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ccuracy</a:t>
            </a:r>
            <a:r>
              <a:rPr lang="en-US" sz="2400" dirty="0" smtClean="0"/>
              <a:t>: </a:t>
            </a:r>
            <a:r>
              <a:rPr lang="en-US" sz="2400" dirty="0" smtClean="0"/>
              <a:t>the average </a:t>
            </a:r>
            <a:r>
              <a:rPr lang="en-US" sz="2400" dirty="0" smtClean="0"/>
              <a:t>percent correct over the training set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8216" y="3613651"/>
            <a:ext cx="9872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Training </a:t>
            </a:r>
          </a:p>
          <a:p>
            <a:r>
              <a:rPr lang="en-US" sz="2000" dirty="0" smtClean="0">
                <a:solidFill>
                  <a:srgbClr val="FF6600"/>
                </a:solidFill>
              </a:rPr>
              <a:t>error: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06744" y="4204261"/>
            <a:ext cx="114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Training 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accuracy: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539356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7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smtClean="0">
                <a:solidFill>
                  <a:srgbClr val="0000FF"/>
                </a:solidFill>
              </a:rPr>
              <a:t>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58031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8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smtClean="0">
                <a:solidFill>
                  <a:srgbClr val="0000FF"/>
                </a:solidFill>
              </a:rPr>
              <a:t>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301197" y="4309036"/>
            <a:ext cx="7374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6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smtClean="0">
                <a:solidFill>
                  <a:srgbClr val="0000FF"/>
                </a:solidFill>
              </a:rPr>
              <a:t>10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8024" y="5143500"/>
            <a:ext cx="5821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training error = 1-accuracy    (and vice versa)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08930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3074096" y="1818650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4</a:t>
              </a:r>
            </a:p>
            <a:p>
              <a:r>
                <a:rPr lang="en-US" dirty="0" smtClean="0"/>
                <a:t>NO: 0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685112"/>
              </p:ext>
            </p:extLst>
          </p:nvPr>
        </p:nvGraphicFramePr>
        <p:xfrm>
          <a:off x="4858508" y="3518405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568510"/>
              </p:ext>
            </p:extLst>
          </p:nvPr>
        </p:nvGraphicFramePr>
        <p:xfrm>
          <a:off x="140541" y="3603609"/>
          <a:ext cx="4170948" cy="173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Mountain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Mountain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81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</a:rPr>
                <a:t>NO: 0</a:t>
              </a:r>
              <a:endParaRPr lang="en-US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386343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dirty="0" smtClean="0"/>
              <a:t>NO: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464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Recurse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79627" y="1850916"/>
            <a:ext cx="2708773" cy="1555384"/>
            <a:chOff x="5712410" y="3424289"/>
            <a:chExt cx="2708773" cy="1555384"/>
          </a:xfrm>
        </p:grpSpPr>
        <p:sp>
          <p:nvSpPr>
            <p:cNvPr id="13" name="TextBox 12"/>
            <p:cNvSpPr txBox="1"/>
            <p:nvPr/>
          </p:nvSpPr>
          <p:spPr>
            <a:xfrm>
              <a:off x="6650952" y="3424289"/>
              <a:ext cx="930250" cy="36933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Unicycle 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2"/>
            </p:cNvCxnSpPr>
            <p:nvPr/>
          </p:nvCxnSpPr>
          <p:spPr>
            <a:xfrm flipH="1">
              <a:off x="6383590" y="3793621"/>
              <a:ext cx="732487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3" idx="2"/>
            </p:cNvCxnSpPr>
            <p:nvPr/>
          </p:nvCxnSpPr>
          <p:spPr>
            <a:xfrm>
              <a:off x="7116077" y="3793621"/>
              <a:ext cx="751401" cy="45951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712410" y="3793621"/>
              <a:ext cx="102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Mountain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553713" y="3761355"/>
              <a:ext cx="867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Normal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875584" y="4333342"/>
              <a:ext cx="78135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</a:rPr>
                <a:t>YES</a:t>
              </a:r>
              <a:r>
                <a:rPr lang="en-US" dirty="0" smtClean="0"/>
                <a:t>: 4</a:t>
              </a:r>
            </a:p>
            <a:p>
              <a:r>
                <a:rPr lang="en-US" dirty="0" smtClean="0">
                  <a:solidFill>
                    <a:srgbClr val="BFBFBF"/>
                  </a:solidFill>
                </a:rPr>
                <a:t>NO: 0</a:t>
              </a:r>
              <a:endParaRPr lang="en-US" dirty="0">
                <a:solidFill>
                  <a:srgbClr val="BFBFBF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464208" y="4333342"/>
              <a:ext cx="7702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YES: 2</a:t>
              </a:r>
            </a:p>
            <a:p>
              <a:r>
                <a:rPr lang="en-US" dirty="0" smtClean="0"/>
                <a:t>NO: 4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79945"/>
              </p:ext>
            </p:extLst>
          </p:nvPr>
        </p:nvGraphicFramePr>
        <p:xfrm>
          <a:off x="1216151" y="3692194"/>
          <a:ext cx="4170948" cy="234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7"/>
                <a:gridCol w="1042737"/>
                <a:gridCol w="1042737"/>
                <a:gridCol w="1042737"/>
              </a:tblGrid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Terrain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Unicycle-type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Go-For-Ride?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Trail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Snowy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NO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Rainy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YES</a:t>
                      </a:r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Trail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Sunny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2248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Normal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Snowy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792052" y="4427707"/>
            <a:ext cx="77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Snowy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77263" y="1697790"/>
            <a:ext cx="81325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Terrain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2" idx="2"/>
          </p:cNvCxnSpPr>
          <p:nvPr/>
        </p:nvCxnSpPr>
        <p:spPr>
          <a:xfrm flipH="1">
            <a:off x="6309895" y="2067122"/>
            <a:ext cx="67399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>
            <a:off x="6983891" y="2067122"/>
            <a:ext cx="809898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13913" y="2067122"/>
            <a:ext cx="663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Road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480024" y="2034856"/>
            <a:ext cx="577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Trail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801895" y="2606843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2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390519" y="2606843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3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628496" y="3961394"/>
            <a:ext cx="10085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Weather</a:t>
            </a:r>
            <a:endParaRPr lang="en-US" dirty="0"/>
          </a:p>
        </p:txBody>
      </p:sp>
      <p:cxnSp>
        <p:nvCxnSpPr>
          <p:cNvPr id="38" name="Straight Arrow Connector 37"/>
          <p:cNvCxnSpPr>
            <a:stCxn id="37" idx="2"/>
          </p:cNvCxnSpPr>
          <p:nvPr/>
        </p:nvCxnSpPr>
        <p:spPr>
          <a:xfrm flipH="1">
            <a:off x="6361131" y="4330726"/>
            <a:ext cx="771645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7" idx="2"/>
          </p:cNvCxnSpPr>
          <p:nvPr/>
        </p:nvCxnSpPr>
        <p:spPr>
          <a:xfrm>
            <a:off x="7132776" y="4330726"/>
            <a:ext cx="712246" cy="459510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965146" y="4330726"/>
            <a:ext cx="67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Rainy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31257" y="4298460"/>
            <a:ext cx="71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Sunny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012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703365" y="4870447"/>
            <a:ext cx="7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YES</a:t>
            </a:r>
            <a:r>
              <a:rPr lang="en-US" dirty="0" smtClean="0"/>
              <a:t>: 1</a:t>
            </a:r>
          </a:p>
          <a:p>
            <a:r>
              <a:rPr lang="en-US" dirty="0" smtClean="0"/>
              <a:t>NO: 1</a:t>
            </a:r>
            <a:endParaRPr lang="en-US" dirty="0"/>
          </a:p>
        </p:txBody>
      </p:sp>
      <p:cxnSp>
        <p:nvCxnSpPr>
          <p:cNvPr id="44" name="Straight Arrow Connector 43"/>
          <p:cNvCxnSpPr>
            <a:stCxn id="37" idx="2"/>
            <a:endCxn id="45" idx="0"/>
          </p:cNvCxnSpPr>
          <p:nvPr/>
        </p:nvCxnSpPr>
        <p:spPr>
          <a:xfrm flipH="1">
            <a:off x="7097752" y="4330726"/>
            <a:ext cx="35024" cy="53972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12652" y="4870447"/>
            <a:ext cx="77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YES: 0</a:t>
            </a:r>
          </a:p>
          <a:p>
            <a:r>
              <a:rPr lang="en-US" b="1" dirty="0" smtClean="0">
                <a:solidFill>
                  <a:srgbClr val="008000"/>
                </a:solidFill>
              </a:rPr>
              <a:t>NO</a:t>
            </a:r>
            <a:r>
              <a:rPr lang="en-US" dirty="0" smtClean="0"/>
              <a:t>: 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725142" y="3322862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1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34808" y="5639043"/>
            <a:ext cx="595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2</a:t>
            </a:r>
            <a:r>
              <a:rPr lang="en-US" sz="2000" dirty="0" smtClean="0">
                <a:solidFill>
                  <a:srgbClr val="008000"/>
                </a:solidFill>
              </a:rPr>
              <a:t>/6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638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2557</TotalTime>
  <Words>2334</Words>
  <Application>Microsoft Macintosh PowerPoint</Application>
  <PresentationFormat>On-screen Show (4:3)</PresentationFormat>
  <Paragraphs>1085</Paragraphs>
  <Slides>39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Median</vt:lpstr>
      <vt:lpstr>Worksheet</vt:lpstr>
      <vt:lpstr>Introduction to Machine Learning</vt:lpstr>
      <vt:lpstr>Admin</vt:lpstr>
      <vt:lpstr>Building decision trees</vt:lpstr>
      <vt:lpstr>Partitioning the data</vt:lpstr>
      <vt:lpstr>Decision trees</vt:lpstr>
      <vt:lpstr>Training error vs. accuracy</vt:lpstr>
      <vt:lpstr>Recurse</vt:lpstr>
      <vt:lpstr>Recurse</vt:lpstr>
      <vt:lpstr>Recurse</vt:lpstr>
      <vt:lpstr>Recurse</vt:lpstr>
      <vt:lpstr>Recurse</vt:lpstr>
      <vt:lpstr>Recurse</vt:lpstr>
      <vt:lpstr>Problematic data</vt:lpstr>
      <vt:lpstr>Recursive approach</vt:lpstr>
      <vt:lpstr>What would the tree look like for…</vt:lpstr>
      <vt:lpstr>What would the tree look like for…</vt:lpstr>
      <vt:lpstr>What would the tree look like for…</vt:lpstr>
      <vt:lpstr>What would the tree look like for…</vt:lpstr>
      <vt:lpstr>Overfitting</vt:lpstr>
      <vt:lpstr>Overfitting</vt:lpstr>
      <vt:lpstr>Test set error!</vt:lpstr>
      <vt:lpstr>Overfitting</vt:lpstr>
      <vt:lpstr>Overfitting</vt:lpstr>
      <vt:lpstr>Preventing overfitting</vt:lpstr>
      <vt:lpstr>Preventing overfitting</vt:lpstr>
      <vt:lpstr>Preventing overfitting: pruning</vt:lpstr>
      <vt:lpstr>Preventing overfitting: pruning</vt:lpstr>
      <vt:lpstr>Preventing overfitting: pruning</vt:lpstr>
      <vt:lpstr>Preventing overfitting: pruning</vt:lpstr>
      <vt:lpstr>Handling non-binary attributes</vt:lpstr>
      <vt:lpstr>Features with multiple values</vt:lpstr>
      <vt:lpstr>Real-valued features</vt:lpstr>
      <vt:lpstr>Other splitting criterion</vt:lpstr>
      <vt:lpstr>Other splitting criterion</vt:lpstr>
      <vt:lpstr>Decision trees</vt:lpstr>
      <vt:lpstr>Decision trees: the good</vt:lpstr>
      <vt:lpstr>Decision trees: the bad</vt:lpstr>
      <vt:lpstr>Decision trees: the bad</vt:lpstr>
      <vt:lpstr>Final DT algorithm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360</cp:revision>
  <dcterms:created xsi:type="dcterms:W3CDTF">2013-09-08T20:10:23Z</dcterms:created>
  <dcterms:modified xsi:type="dcterms:W3CDTF">2013-09-13T16:18:12Z</dcterms:modified>
</cp:coreProperties>
</file>