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charts/chart1.xml" ContentType="application/vnd.openxmlformats-officedocument.drawingml.chart+xml"/>
  <Override PartName="/ppt/embeddings/Microsoft_Equation4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charts/chart2.xml" ContentType="application/vnd.openxmlformats-officedocument.drawingml.chart+xml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358" r:id="rId3"/>
    <p:sldId id="359" r:id="rId4"/>
    <p:sldId id="360" r:id="rId5"/>
    <p:sldId id="361" r:id="rId6"/>
    <p:sldId id="363" r:id="rId7"/>
    <p:sldId id="362" r:id="rId8"/>
    <p:sldId id="364" r:id="rId9"/>
    <p:sldId id="365" r:id="rId10"/>
    <p:sldId id="366" r:id="rId11"/>
    <p:sldId id="367" r:id="rId12"/>
    <p:sldId id="369" r:id="rId13"/>
    <p:sldId id="368" r:id="rId14"/>
    <p:sldId id="370" r:id="rId15"/>
    <p:sldId id="371" r:id="rId16"/>
    <p:sldId id="372" r:id="rId17"/>
    <p:sldId id="373" r:id="rId18"/>
    <p:sldId id="374" r:id="rId19"/>
    <p:sldId id="375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76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9" autoAdjust="0"/>
    <p:restoredTop sz="94660"/>
  </p:normalViewPr>
  <p:slideViewPr>
    <p:cSldViewPr snapToObjects="1">
      <p:cViewPr varScale="1">
        <p:scale>
          <a:sx n="85" d="100"/>
          <a:sy n="85" d="100"/>
        </p:scale>
        <p:origin x="-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7023878112797"/>
          <c:y val="0.06070826306914"/>
          <c:w val="0.904396805582229"/>
          <c:h val="0.857484032877003"/>
        </c:manualLayout>
      </c:layout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Sheet1!$C$3:$C$102</c:f>
              <c:numCache>
                <c:formatCode>General</c:formatCode>
                <c:ptCount val="100"/>
                <c:pt idx="0">
                  <c:v>1.0</c:v>
                </c:pt>
                <c:pt idx="1">
                  <c:v>3.0</c:v>
                </c:pt>
                <c:pt idx="2">
                  <c:v>5.0</c:v>
                </c:pt>
                <c:pt idx="3">
                  <c:v>7.0</c:v>
                </c:pt>
                <c:pt idx="4">
                  <c:v>9.0</c:v>
                </c:pt>
                <c:pt idx="5">
                  <c:v>11.0</c:v>
                </c:pt>
                <c:pt idx="6">
                  <c:v>13.0</c:v>
                </c:pt>
                <c:pt idx="7">
                  <c:v>15.0</c:v>
                </c:pt>
                <c:pt idx="8">
                  <c:v>17.0</c:v>
                </c:pt>
                <c:pt idx="9">
                  <c:v>19.0</c:v>
                </c:pt>
                <c:pt idx="10">
                  <c:v>21.0</c:v>
                </c:pt>
                <c:pt idx="11">
                  <c:v>23.0</c:v>
                </c:pt>
                <c:pt idx="12">
                  <c:v>25.0</c:v>
                </c:pt>
                <c:pt idx="13">
                  <c:v>27.0</c:v>
                </c:pt>
                <c:pt idx="14">
                  <c:v>29.0</c:v>
                </c:pt>
                <c:pt idx="15">
                  <c:v>31.0</c:v>
                </c:pt>
                <c:pt idx="16">
                  <c:v>33.0</c:v>
                </c:pt>
                <c:pt idx="17">
                  <c:v>35.0</c:v>
                </c:pt>
                <c:pt idx="18">
                  <c:v>37.0</c:v>
                </c:pt>
                <c:pt idx="19">
                  <c:v>39.0</c:v>
                </c:pt>
                <c:pt idx="20">
                  <c:v>41.0</c:v>
                </c:pt>
                <c:pt idx="21">
                  <c:v>43.0</c:v>
                </c:pt>
                <c:pt idx="22">
                  <c:v>45.0</c:v>
                </c:pt>
                <c:pt idx="23">
                  <c:v>47.0</c:v>
                </c:pt>
                <c:pt idx="24">
                  <c:v>49.0</c:v>
                </c:pt>
                <c:pt idx="25">
                  <c:v>51.0</c:v>
                </c:pt>
                <c:pt idx="26">
                  <c:v>53.0</c:v>
                </c:pt>
                <c:pt idx="27">
                  <c:v>55.0</c:v>
                </c:pt>
                <c:pt idx="28">
                  <c:v>57.0</c:v>
                </c:pt>
                <c:pt idx="29">
                  <c:v>59.0</c:v>
                </c:pt>
                <c:pt idx="30">
                  <c:v>61.0</c:v>
                </c:pt>
                <c:pt idx="31">
                  <c:v>63.0</c:v>
                </c:pt>
                <c:pt idx="32">
                  <c:v>65.0</c:v>
                </c:pt>
                <c:pt idx="33">
                  <c:v>67.0</c:v>
                </c:pt>
                <c:pt idx="34">
                  <c:v>69.0</c:v>
                </c:pt>
                <c:pt idx="35">
                  <c:v>71.0</c:v>
                </c:pt>
                <c:pt idx="36">
                  <c:v>73.0</c:v>
                </c:pt>
                <c:pt idx="37">
                  <c:v>75.0</c:v>
                </c:pt>
                <c:pt idx="38">
                  <c:v>77.0</c:v>
                </c:pt>
                <c:pt idx="39">
                  <c:v>79.0</c:v>
                </c:pt>
                <c:pt idx="40">
                  <c:v>81.0</c:v>
                </c:pt>
                <c:pt idx="41">
                  <c:v>83.0</c:v>
                </c:pt>
                <c:pt idx="42">
                  <c:v>85.0</c:v>
                </c:pt>
                <c:pt idx="43">
                  <c:v>87.0</c:v>
                </c:pt>
                <c:pt idx="44">
                  <c:v>89.0</c:v>
                </c:pt>
                <c:pt idx="45">
                  <c:v>91.0</c:v>
                </c:pt>
                <c:pt idx="46">
                  <c:v>93.0</c:v>
                </c:pt>
                <c:pt idx="47">
                  <c:v>95.0</c:v>
                </c:pt>
                <c:pt idx="48">
                  <c:v>97.0</c:v>
                </c:pt>
                <c:pt idx="49">
                  <c:v>99.0</c:v>
                </c:pt>
                <c:pt idx="50">
                  <c:v>101.0</c:v>
                </c:pt>
                <c:pt idx="51">
                  <c:v>103.0</c:v>
                </c:pt>
                <c:pt idx="52">
                  <c:v>105.0</c:v>
                </c:pt>
                <c:pt idx="53">
                  <c:v>107.0</c:v>
                </c:pt>
                <c:pt idx="54">
                  <c:v>109.0</c:v>
                </c:pt>
                <c:pt idx="55">
                  <c:v>111.0</c:v>
                </c:pt>
                <c:pt idx="56">
                  <c:v>113.0</c:v>
                </c:pt>
                <c:pt idx="57">
                  <c:v>115.0</c:v>
                </c:pt>
                <c:pt idx="58">
                  <c:v>117.0</c:v>
                </c:pt>
                <c:pt idx="59">
                  <c:v>119.0</c:v>
                </c:pt>
                <c:pt idx="60">
                  <c:v>121.0</c:v>
                </c:pt>
                <c:pt idx="61">
                  <c:v>123.0</c:v>
                </c:pt>
                <c:pt idx="62">
                  <c:v>125.0</c:v>
                </c:pt>
                <c:pt idx="63">
                  <c:v>127.0</c:v>
                </c:pt>
                <c:pt idx="64">
                  <c:v>129.0</c:v>
                </c:pt>
                <c:pt idx="65">
                  <c:v>131.0</c:v>
                </c:pt>
                <c:pt idx="66">
                  <c:v>133.0</c:v>
                </c:pt>
                <c:pt idx="67">
                  <c:v>135.0</c:v>
                </c:pt>
                <c:pt idx="68">
                  <c:v>137.0</c:v>
                </c:pt>
                <c:pt idx="69">
                  <c:v>139.0</c:v>
                </c:pt>
                <c:pt idx="70">
                  <c:v>141.0</c:v>
                </c:pt>
                <c:pt idx="71">
                  <c:v>143.0</c:v>
                </c:pt>
                <c:pt idx="72">
                  <c:v>145.0</c:v>
                </c:pt>
                <c:pt idx="73">
                  <c:v>147.0</c:v>
                </c:pt>
                <c:pt idx="74">
                  <c:v>149.0</c:v>
                </c:pt>
                <c:pt idx="75">
                  <c:v>151.0</c:v>
                </c:pt>
                <c:pt idx="76">
                  <c:v>153.0</c:v>
                </c:pt>
                <c:pt idx="77">
                  <c:v>155.0</c:v>
                </c:pt>
                <c:pt idx="78">
                  <c:v>157.0</c:v>
                </c:pt>
                <c:pt idx="79">
                  <c:v>159.0</c:v>
                </c:pt>
                <c:pt idx="80">
                  <c:v>161.0</c:v>
                </c:pt>
                <c:pt idx="81">
                  <c:v>163.0</c:v>
                </c:pt>
                <c:pt idx="82">
                  <c:v>165.0</c:v>
                </c:pt>
                <c:pt idx="83">
                  <c:v>167.0</c:v>
                </c:pt>
                <c:pt idx="84">
                  <c:v>169.0</c:v>
                </c:pt>
                <c:pt idx="85">
                  <c:v>171.0</c:v>
                </c:pt>
                <c:pt idx="86">
                  <c:v>173.0</c:v>
                </c:pt>
                <c:pt idx="87">
                  <c:v>175.0</c:v>
                </c:pt>
                <c:pt idx="88">
                  <c:v>177.0</c:v>
                </c:pt>
                <c:pt idx="89">
                  <c:v>179.0</c:v>
                </c:pt>
                <c:pt idx="90">
                  <c:v>181.0</c:v>
                </c:pt>
                <c:pt idx="91">
                  <c:v>183.0</c:v>
                </c:pt>
                <c:pt idx="92">
                  <c:v>185.0</c:v>
                </c:pt>
                <c:pt idx="93">
                  <c:v>187.0</c:v>
                </c:pt>
                <c:pt idx="94">
                  <c:v>189.0</c:v>
                </c:pt>
                <c:pt idx="95">
                  <c:v>191.0</c:v>
                </c:pt>
                <c:pt idx="96">
                  <c:v>193.0</c:v>
                </c:pt>
                <c:pt idx="97">
                  <c:v>195.0</c:v>
                </c:pt>
                <c:pt idx="98">
                  <c:v>197.0</c:v>
                </c:pt>
                <c:pt idx="99">
                  <c:v>199.0</c:v>
                </c:pt>
              </c:numCache>
            </c:numRef>
          </c:cat>
          <c:val>
            <c:numRef>
              <c:f>Sheet1!$D$3:$D$102</c:f>
              <c:numCache>
                <c:formatCode>General</c:formatCode>
                <c:ptCount val="100"/>
                <c:pt idx="0">
                  <c:v>0.4</c:v>
                </c:pt>
                <c:pt idx="1">
                  <c:v>0.352</c:v>
                </c:pt>
                <c:pt idx="2">
                  <c:v>0.31744</c:v>
                </c:pt>
                <c:pt idx="3">
                  <c:v>0.289792</c:v>
                </c:pt>
                <c:pt idx="4">
                  <c:v>0.26656768</c:v>
                </c:pt>
                <c:pt idx="5">
                  <c:v>0.24650186752</c:v>
                </c:pt>
                <c:pt idx="6">
                  <c:v>0.228843952538</c:v>
                </c:pt>
                <c:pt idx="7">
                  <c:v>0.21310318261</c:v>
                </c:pt>
                <c:pt idx="8">
                  <c:v>0.198936489676</c:v>
                </c:pt>
                <c:pt idx="9">
                  <c:v>0.186092021415</c:v>
                </c:pt>
                <c:pt idx="10">
                  <c:v>0.174377866362</c:v>
                </c:pt>
                <c:pt idx="11">
                  <c:v>0.16364344064</c:v>
                </c:pt>
                <c:pt idx="12">
                  <c:v>0.153767768976</c:v>
                </c:pt>
                <c:pt idx="13">
                  <c:v>0.144651764363</c:v>
                </c:pt>
                <c:pt idx="14">
                  <c:v>0.136212948664</c:v>
                </c:pt>
                <c:pt idx="15">
                  <c:v>0.128381727695</c:v>
                </c:pt>
                <c:pt idx="16">
                  <c:v>0.121098692194</c:v>
                </c:pt>
                <c:pt idx="17">
                  <c:v>0.114312616763</c:v>
                </c:pt>
                <c:pt idx="18">
                  <c:v>0.10797894636</c:v>
                </c:pt>
                <c:pt idx="19">
                  <c:v>0.102058631289</c:v>
                </c:pt>
                <c:pt idx="20">
                  <c:v>0.0965172163829</c:v>
                </c:pt>
                <c:pt idx="21">
                  <c:v>0.0913241189848</c:v>
                </c:pt>
                <c:pt idx="22">
                  <c:v>0.0864520494259</c:v>
                </c:pt>
                <c:pt idx="23">
                  <c:v>0.0818765406227</c:v>
                </c:pt>
                <c:pt idx="24">
                  <c:v>0.0775755623477</c:v>
                </c:pt>
                <c:pt idx="25">
                  <c:v>0.0735292019866</c:v>
                </c:pt>
                <c:pt idx="26">
                  <c:v>0.0697193980774</c:v>
                </c:pt>
                <c:pt idx="27">
                  <c:v>0.0661297161718</c:v>
                </c:pt>
                <c:pt idx="28">
                  <c:v>0.0627451589466</c:v>
                </c:pt>
                <c:pt idx="29">
                  <c:v>0.0595520042678</c:v>
                </c:pt>
                <c:pt idx="30">
                  <c:v>0.0565376662511</c:v>
                </c:pt>
                <c:pt idx="31">
                  <c:v>0.053690575376</c:v>
                </c:pt>
                <c:pt idx="32">
                  <c:v>0.0510000744989</c:v>
                </c:pt>
                <c:pt idx="33">
                  <c:v>0.0484563282152</c:v>
                </c:pt>
                <c:pt idx="34">
                  <c:v>0.0460502434951</c:v>
                </c:pt>
                <c:pt idx="35">
                  <c:v>0.0437733998971</c:v>
                </c:pt>
                <c:pt idx="36">
                  <c:v>0.0416179879576</c:v>
                </c:pt>
                <c:pt idx="37">
                  <c:v>0.0395767545965</c:v>
                </c:pt>
                <c:pt idx="38">
                  <c:v>0.0376429545703</c:v>
                </c:pt>
                <c:pt idx="39">
                  <c:v>0.0358103071608</c:v>
                </c:pt>
                <c:pt idx="40">
                  <c:v>0.0340729574166</c:v>
                </c:pt>
                <c:pt idx="41">
                  <c:v>0.0324254413665</c:v>
                </c:pt>
                <c:pt idx="42">
                  <c:v>0.0308626547132</c:v>
                </c:pt>
                <c:pt idx="43">
                  <c:v>0.0293798245864</c:v>
                </c:pt>
                <c:pt idx="44">
                  <c:v>0.0279724839933</c:v>
                </c:pt>
                <c:pt idx="45">
                  <c:v>0.026636448657</c:v>
                </c:pt>
                <c:pt idx="46">
                  <c:v>0.0253677959724</c:v>
                </c:pt>
                <c:pt idx="47">
                  <c:v>0.0241628458481</c:v>
                </c:pt>
                <c:pt idx="48">
                  <c:v>0.02301814323</c:v>
                </c:pt>
                <c:pt idx="49">
                  <c:v>0.0219304421301</c:v>
                </c:pt>
                <c:pt idx="50">
                  <c:v>0.0208966910047</c:v>
                </c:pt>
                <c:pt idx="51">
                  <c:v>0.0199140193467</c:v>
                </c:pt>
                <c:pt idx="52">
                  <c:v>0.0189797253703</c:v>
                </c:pt>
                <c:pt idx="53">
                  <c:v>0.0180912646833</c:v>
                </c:pt>
                <c:pt idx="54">
                  <c:v>0.0172462398521</c:v>
                </c:pt>
                <c:pt idx="55">
                  <c:v>0.0164423907764</c:v>
                </c:pt>
                <c:pt idx="56">
                  <c:v>0.0156775857986</c:v>
                </c:pt>
                <c:pt idx="57">
                  <c:v>0.0149498134829</c:v>
                </c:pt>
                <c:pt idx="58">
                  <c:v>0.0142571750031</c:v>
                </c:pt>
                <c:pt idx="59">
                  <c:v>0.0135978770874</c:v>
                </c:pt>
                <c:pt idx="60">
                  <c:v>0.0129702254717</c:v>
                </c:pt>
                <c:pt idx="61">
                  <c:v>0.0123726188186</c:v>
                </c:pt>
                <c:pt idx="62">
                  <c:v>0.0118035430637</c:v>
                </c:pt>
                <c:pt idx="63">
                  <c:v>0.0112615661543</c:v>
                </c:pt>
                <c:pt idx="64">
                  <c:v>0.0107453331482</c:v>
                </c:pt>
                <c:pt idx="65">
                  <c:v>0.0102535616444</c:v>
                </c:pt>
                <c:pt idx="66">
                  <c:v>0.00978503752085</c:v>
                </c:pt>
                <c:pt idx="67">
                  <c:v>0.00933861095296</c:v>
                </c:pt>
                <c:pt idx="68">
                  <c:v>0.00891319269415</c:v>
                </c:pt>
                <c:pt idx="69">
                  <c:v>0.00850775059706</c:v>
                </c:pt>
                <c:pt idx="70">
                  <c:v>0.00812130635824</c:v>
                </c:pt>
                <c:pt idx="71">
                  <c:v>0.00775293246973</c:v>
                </c:pt>
                <c:pt idx="72">
                  <c:v>0.00740174936269</c:v>
                </c:pt>
                <c:pt idx="73">
                  <c:v>0.00706692272913</c:v>
                </c:pt>
                <c:pt idx="74">
                  <c:v>0.00674766100935</c:v>
                </c:pt>
                <c:pt idx="75">
                  <c:v>0.00644321303336</c:v>
                </c:pt>
                <c:pt idx="76">
                  <c:v>0.00615286580573</c:v>
                </c:pt>
                <c:pt idx="77">
                  <c:v>0.00587594242396</c:v>
                </c:pt>
                <c:pt idx="78">
                  <c:v>0.00561180012134</c:v>
                </c:pt>
                <c:pt idx="79">
                  <c:v>0.00535982842608</c:v>
                </c:pt>
                <c:pt idx="80">
                  <c:v>0.00511944742881</c:v>
                </c:pt>
                <c:pt idx="81">
                  <c:v>0.00489010615141</c:v>
                </c:pt>
                <c:pt idx="82">
                  <c:v>0.00467128101063</c:v>
                </c:pt>
                <c:pt idx="83">
                  <c:v>0.00446247437027</c:v>
                </c:pt>
                <c:pt idx="84">
                  <c:v>0.00426321317633</c:v>
                </c:pt>
                <c:pt idx="85">
                  <c:v>0.00407304766983</c:v>
                </c:pt>
                <c:pt idx="86">
                  <c:v>0.00389155017247</c:v>
                </c:pt>
                <c:pt idx="87">
                  <c:v>0.0037183139405</c:v>
                </c:pt>
                <c:pt idx="88">
                  <c:v>0.00355295208271</c:v>
                </c:pt>
                <c:pt idx="89">
                  <c:v>0.00339509653847</c:v>
                </c:pt>
                <c:pt idx="90">
                  <c:v>0.00324439711223</c:v>
                </c:pt>
                <c:pt idx="91">
                  <c:v>0.00310052056111</c:v>
                </c:pt>
                <c:pt idx="92">
                  <c:v>0.00296314973231</c:v>
                </c:pt>
                <c:pt idx="93">
                  <c:v>0.00283198274738</c:v>
                </c:pt>
                <c:pt idx="94">
                  <c:v>0.00270673223072</c:v>
                </c:pt>
                <c:pt idx="95">
                  <c:v>0.00258712457943</c:v>
                </c:pt>
                <c:pt idx="96">
                  <c:v>0.00247289927246</c:v>
                </c:pt>
                <c:pt idx="97">
                  <c:v>0.00236380821639</c:v>
                </c:pt>
                <c:pt idx="98">
                  <c:v>0.00225961512611</c:v>
                </c:pt>
                <c:pt idx="99">
                  <c:v>0.00216009493806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5276760"/>
        <c:axId val="-2135273816"/>
      </c:lineChart>
      <c:catAx>
        <c:axId val="-2135276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35273816"/>
        <c:crosses val="autoZero"/>
        <c:auto val="1"/>
        <c:lblAlgn val="ctr"/>
        <c:lblOffset val="100"/>
        <c:noMultiLvlLbl val="0"/>
      </c:catAx>
      <c:valAx>
        <c:axId val="-2135273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5276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Sheet1!$B$1:$B$100</c:f>
              <c:numCache>
                <c:formatCode>General</c:formatCode>
                <c:ptCount val="100"/>
                <c:pt idx="0">
                  <c:v>0.0</c:v>
                </c:pt>
                <c:pt idx="1">
                  <c:v>0.25</c:v>
                </c:pt>
                <c:pt idx="2">
                  <c:v>0.296296296296296</c:v>
                </c:pt>
                <c:pt idx="3">
                  <c:v>0.31640625</c:v>
                </c:pt>
                <c:pt idx="4">
                  <c:v>0.32768</c:v>
                </c:pt>
                <c:pt idx="5">
                  <c:v>0.334897976680384</c:v>
                </c:pt>
                <c:pt idx="6">
                  <c:v>0.339916677089114</c:v>
                </c:pt>
                <c:pt idx="7">
                  <c:v>0.343608915805817</c:v>
                </c:pt>
                <c:pt idx="8">
                  <c:v>0.346439416114618</c:v>
                </c:pt>
                <c:pt idx="9">
                  <c:v>0.3486784401</c:v>
                </c:pt>
                <c:pt idx="10">
                  <c:v>0.350493899481392</c:v>
                </c:pt>
                <c:pt idx="11">
                  <c:v>0.351995628014137</c:v>
                </c:pt>
                <c:pt idx="12">
                  <c:v>0.353258498471161</c:v>
                </c:pt>
                <c:pt idx="13">
                  <c:v>0.354335310219859</c:v>
                </c:pt>
                <c:pt idx="14">
                  <c:v>0.355264366494144</c:v>
                </c:pt>
                <c:pt idx="15">
                  <c:v>0.356074130451793</c:v>
                </c:pt>
                <c:pt idx="16">
                  <c:v>0.356786194746293</c:v>
                </c:pt>
                <c:pt idx="17">
                  <c:v>0.357417236794663</c:v>
                </c:pt>
                <c:pt idx="18">
                  <c:v>0.357980342203464</c:v>
                </c:pt>
                <c:pt idx="19">
                  <c:v>0.358485922408542</c:v>
                </c:pt>
                <c:pt idx="20">
                  <c:v>0.358942364640953</c:v>
                </c:pt>
                <c:pt idx="21">
                  <c:v>0.359356501095607</c:v>
                </c:pt>
                <c:pt idx="22">
                  <c:v>0.359733953380142</c:v>
                </c:pt>
                <c:pt idx="23">
                  <c:v>0.360079389285523</c:v>
                </c:pt>
                <c:pt idx="24">
                  <c:v>0.360396716858018</c:v>
                </c:pt>
                <c:pt idx="25">
                  <c:v>0.360689232936504</c:v>
                </c:pt>
                <c:pt idx="26">
                  <c:v>0.360959738150914</c:v>
                </c:pt>
                <c:pt idx="27">
                  <c:v>0.361210626896843</c:v>
                </c:pt>
                <c:pt idx="28">
                  <c:v>0.361443958416996</c:v>
                </c:pt>
                <c:pt idx="29">
                  <c:v>0.36166151346161</c:v>
                </c:pt>
                <c:pt idx="30">
                  <c:v>0.361864839829703</c:v>
                </c:pt>
                <c:pt idx="31">
                  <c:v>0.362055289256316</c:v>
                </c:pt>
                <c:pt idx="32">
                  <c:v>0.362234047505515</c:v>
                </c:pt>
                <c:pt idx="33">
                  <c:v>0.362402159085664</c:v>
                </c:pt>
                <c:pt idx="34">
                  <c:v>0.362560547675814</c:v>
                </c:pt>
                <c:pt idx="35">
                  <c:v>0.362710033107072</c:v>
                </c:pt>
                <c:pt idx="36">
                  <c:v>0.362851345558336</c:v>
                </c:pt>
                <c:pt idx="37">
                  <c:v>0.362985137485313</c:v>
                </c:pt>
                <c:pt idx="38">
                  <c:v>0.363111993694152</c:v>
                </c:pt>
                <c:pt idx="39">
                  <c:v>0.36323243988788</c:v>
                </c:pt>
                <c:pt idx="40">
                  <c:v>0.363346949949077</c:v>
                </c:pt>
                <c:pt idx="41">
                  <c:v>0.363455952171602</c:v>
                </c:pt>
                <c:pt idx="42">
                  <c:v>0.363559834614128</c:v>
                </c:pt>
                <c:pt idx="43">
                  <c:v>0.363658949716578</c:v>
                </c:pt>
                <c:pt idx="44">
                  <c:v>0.36375361829519</c:v>
                </c:pt>
                <c:pt idx="45">
                  <c:v>0.363844133011672</c:v>
                </c:pt>
                <c:pt idx="46">
                  <c:v>0.363930761395458</c:v>
                </c:pt>
                <c:pt idx="47">
                  <c:v>0.364013748484834</c:v>
                </c:pt>
                <c:pt idx="48">
                  <c:v>0.364093319141859</c:v>
                </c:pt>
                <c:pt idx="49">
                  <c:v>0.364169680087116</c:v>
                </c:pt>
                <c:pt idx="50">
                  <c:v>0.364243021693099</c:v>
                </c:pt>
                <c:pt idx="51">
                  <c:v>0.36431351956897</c:v>
                </c:pt>
                <c:pt idx="52">
                  <c:v>0.364381335964476</c:v>
                </c:pt>
                <c:pt idx="53">
                  <c:v>0.364446621016643</c:v>
                </c:pt>
                <c:pt idx="54">
                  <c:v>0.364509513859422</c:v>
                </c:pt>
                <c:pt idx="55">
                  <c:v>0.364570143613542</c:v>
                </c:pt>
                <c:pt idx="56">
                  <c:v>0.364628630271388</c:v>
                </c:pt>
                <c:pt idx="57">
                  <c:v>0.364685085489678</c:v>
                </c:pt>
                <c:pt idx="58">
                  <c:v>0.364739613300941</c:v>
                </c:pt>
                <c:pt idx="59">
                  <c:v>0.364792310753344</c:v>
                </c:pt>
                <c:pt idx="60">
                  <c:v>0.364843268487169</c:v>
                </c:pt>
                <c:pt idx="61">
                  <c:v>0.364892571255087</c:v>
                </c:pt>
                <c:pt idx="62">
                  <c:v>0.364940298392569</c:v>
                </c:pt>
                <c:pt idx="63">
                  <c:v>0.364986524243907</c:v>
                </c:pt>
                <c:pt idx="64">
                  <c:v>0.365031318548652</c:v>
                </c:pt>
                <c:pt idx="65">
                  <c:v>0.36507474679267</c:v>
                </c:pt>
                <c:pt idx="66">
                  <c:v>0.365116870527613</c:v>
                </c:pt>
                <c:pt idx="67">
                  <c:v>0.36515774766198</c:v>
                </c:pt>
                <c:pt idx="68">
                  <c:v>0.365197432726718</c:v>
                </c:pt>
                <c:pt idx="69">
                  <c:v>0.365235977117961</c:v>
                </c:pt>
                <c:pt idx="70">
                  <c:v>0.365273429319081</c:v>
                </c:pt>
                <c:pt idx="71">
                  <c:v>0.365309835104161</c:v>
                </c:pt>
                <c:pt idx="72">
                  <c:v>0.365345237724621</c:v>
                </c:pt>
                <c:pt idx="73">
                  <c:v>0.365379678080667</c:v>
                </c:pt>
                <c:pt idx="74">
                  <c:v>0.365413194878889</c:v>
                </c:pt>
                <c:pt idx="75">
                  <c:v>0.365445824777396</c:v>
                </c:pt>
                <c:pt idx="76">
                  <c:v>0.365477602519571</c:v>
                </c:pt>
                <c:pt idx="77">
                  <c:v>0.365508561057451</c:v>
                </c:pt>
                <c:pt idx="78">
                  <c:v>0.365538731665726</c:v>
                </c:pt>
                <c:pt idx="79">
                  <c:v>0.365568144047118</c:v>
                </c:pt>
                <c:pt idx="80">
                  <c:v>0.365596826429924</c:v>
                </c:pt>
                <c:pt idx="81">
                  <c:v>0.365624805658385</c:v>
                </c:pt>
                <c:pt idx="82">
                  <c:v>0.365652107276477</c:v>
                </c:pt>
                <c:pt idx="83">
                  <c:v>0.365678755605705</c:v>
                </c:pt>
                <c:pt idx="84">
                  <c:v>0.365704773817361</c:v>
                </c:pt>
                <c:pt idx="85">
                  <c:v>0.365730183999731</c:v>
                </c:pt>
                <c:pt idx="86">
                  <c:v>0.365755007220642</c:v>
                </c:pt>
                <c:pt idx="87">
                  <c:v>0.365779263585709</c:v>
                </c:pt>
                <c:pt idx="88">
                  <c:v>0.36580297229265</c:v>
                </c:pt>
                <c:pt idx="89">
                  <c:v>0.365826151681974</c:v>
                </c:pt>
                <c:pt idx="90">
                  <c:v>0.365848819284274</c:v>
                </c:pt>
                <c:pt idx="91">
                  <c:v>0.365870991864467</c:v>
                </c:pt>
                <c:pt idx="92">
                  <c:v>0.365892685463147</c:v>
                </c:pt>
                <c:pt idx="93">
                  <c:v>0.36591391543526</c:v>
                </c:pt>
                <c:pt idx="94">
                  <c:v>0.365934696486372</c:v>
                </c:pt>
                <c:pt idx="95">
                  <c:v>0.365955042706642</c:v>
                </c:pt>
                <c:pt idx="96">
                  <c:v>0.365974967602666</c:v>
                </c:pt>
                <c:pt idx="97">
                  <c:v>0.365994484127388</c:v>
                </c:pt>
                <c:pt idx="98">
                  <c:v>0.366013604708182</c:v>
                </c:pt>
                <c:pt idx="99">
                  <c:v>0.366032341273229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6181512"/>
        <c:axId val="-2136176280"/>
      </c:lineChart>
      <c:catAx>
        <c:axId val="-213618151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6176280"/>
        <c:crosses val="autoZero"/>
        <c:auto val="1"/>
        <c:lblAlgn val="ctr"/>
        <c:lblOffset val="100"/>
        <c:noMultiLvlLbl val="0"/>
      </c:catAx>
      <c:valAx>
        <c:axId val="-2136176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6181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AB8A2-4CDC-C644-955E-E61285109A67}" type="datetimeFigureOut">
              <a:rPr lang="en-US" smtClean="0"/>
              <a:t>11/18/13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D43B-3BE5-D943-AF8B-60202E0F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  <a:r>
              <a:rPr lang="en-US" baseline="0" dirty="0" smtClean="0"/>
              <a:t> we can’t do this </a:t>
            </a:r>
            <a:r>
              <a:rPr lang="en-US" baseline="0" dirty="0" smtClean="0">
                <a:sym typeface="Wingdings"/>
              </a:rPr>
              <a:t>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33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pretend like the training data defines out data generating distribution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sample with replacement to generate new “training” data 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3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which methods</a:t>
            </a:r>
            <a:r>
              <a:rPr lang="en-US" baseline="0" dirty="0" smtClean="0"/>
              <a:t> that we’ve seen so far are more unstable?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decision trees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5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oleObject" Target="../embeddings/Microsoft_Equation4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8.png"/><Relationship Id="rId7" Type="http://schemas.openxmlformats.org/officeDocument/2006/relationships/oleObject" Target="../embeddings/oleObject1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8.png"/><Relationship Id="rId7" Type="http://schemas.openxmlformats.org/officeDocument/2006/relationships/oleObject" Target="../embeddings/oleObject2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Ensemble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CS451 – Fall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 classifiers in general, for r = probability of mistake for individual classifier: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491710"/>
              </p:ext>
            </p:extLst>
          </p:nvPr>
        </p:nvGraphicFramePr>
        <p:xfrm>
          <a:off x="1985963" y="2819400"/>
          <a:ext cx="42465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7" name="Equation" r:id="rId3" imgW="1498600" imgH="228600" progId="Equation.3">
                  <p:embed/>
                </p:oleObj>
              </mc:Choice>
              <mc:Fallback>
                <p:oleObj name="Equation" r:id="rId3" imgW="14986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5963" y="2819400"/>
                        <a:ext cx="4246562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638073"/>
              </p:ext>
            </p:extLst>
          </p:nvPr>
        </p:nvGraphicFramePr>
        <p:xfrm>
          <a:off x="2010214" y="3810000"/>
          <a:ext cx="423818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93"/>
                <a:gridCol w="21190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p(error)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0.35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0.22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0.10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0.028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0.0073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34200" y="3000999"/>
            <a:ext cx="202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binomial distribution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2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</a:t>
            </a:r>
            <a:r>
              <a:rPr lang="en-US" dirty="0" smtClean="0"/>
              <a:t> classifiers in general, for r = probability of mistake for individual classifier: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01336"/>
              </p:ext>
            </p:extLst>
          </p:nvPr>
        </p:nvGraphicFramePr>
        <p:xfrm>
          <a:off x="835025" y="2667000"/>
          <a:ext cx="6546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475" name="Equation" r:id="rId3" imgW="2311400" imgH="228600" progId="Equation.3">
                  <p:embed/>
                </p:oleObj>
              </mc:Choice>
              <mc:Fallback>
                <p:oleObj name="Equation" r:id="rId3" imgW="23114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5025" y="2667000"/>
                        <a:ext cx="654685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65747"/>
              </p:ext>
            </p:extLst>
          </p:nvPr>
        </p:nvGraphicFramePr>
        <p:xfrm>
          <a:off x="1363662" y="3537175"/>
          <a:ext cx="564673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246"/>
                <a:gridCol w="1882246"/>
                <a:gridCol w="1882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p(error)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classifiers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p(error)</a:t>
                      </a:r>
                      <a:br>
                        <a:rPr lang="en-US" sz="2400" dirty="0" smtClean="0">
                          <a:solidFill>
                            <a:srgbClr val="000000"/>
                          </a:solidFill>
                        </a:rPr>
                      </a:b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classifiers</a:t>
                      </a:r>
                      <a:endParaRPr lang="en-US" sz="24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0.35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0.32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0.22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0.16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0.10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0.028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0.0086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0.0073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0.0012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06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 classifiers in general, for r = probability of mistake for individual classifier: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76796"/>
              </p:ext>
            </p:extLst>
          </p:nvPr>
        </p:nvGraphicFramePr>
        <p:xfrm>
          <a:off x="1497013" y="3141663"/>
          <a:ext cx="5973762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496" name="Equation" r:id="rId3" imgW="2108200" imgH="495300" progId="Equation.3">
                  <p:embed/>
                </p:oleObj>
              </mc:Choice>
              <mc:Fallback>
                <p:oleObj name="Equation" r:id="rId3" imgW="21082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7013" y="3141663"/>
                        <a:ext cx="5973762" cy="1401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38400" y="51816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(cumulative probability distribution for the binomial distribution)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615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Given enough classifiers…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793007"/>
              </p:ext>
            </p:extLst>
          </p:nvPr>
        </p:nvGraphicFramePr>
        <p:xfrm>
          <a:off x="1143000" y="2286000"/>
          <a:ext cx="719782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57884" y="6324600"/>
            <a:ext cx="106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 = 0.4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679644"/>
              </p:ext>
            </p:extLst>
          </p:nvPr>
        </p:nvGraphicFramePr>
        <p:xfrm>
          <a:off x="2546350" y="1503363"/>
          <a:ext cx="367030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518" name="Equation" r:id="rId4" imgW="2108200" imgH="495300" progId="Equation.3">
                  <p:embed/>
                </p:oleObj>
              </mc:Choice>
              <mc:Fallback>
                <p:oleObj name="Equation" r:id="rId4" imgW="2108200" imgH="495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46350" y="1503363"/>
                        <a:ext cx="3670300" cy="86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567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independent classifiers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90600" y="5892147"/>
            <a:ext cx="73318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Where to we get</a:t>
            </a:r>
            <a:r>
              <a:rPr lang="en-US" sz="3200" i="1" dirty="0" smtClean="0">
                <a:solidFill>
                  <a:srgbClr val="FF0000"/>
                </a:solidFill>
              </a:rPr>
              <a:t> m </a:t>
            </a:r>
            <a:r>
              <a:rPr lang="en-US" sz="3200" dirty="0" smtClean="0">
                <a:solidFill>
                  <a:srgbClr val="FF0000"/>
                </a:solidFill>
              </a:rPr>
              <a:t>independent classifiers?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286000" y="1600200"/>
            <a:ext cx="4086631" cy="3581400"/>
          </a:xfrm>
          <a:prstGeom prst="rect">
            <a:avLst/>
          </a:prstGeom>
          <a:solidFill>
            <a:srgbClr val="FF0000">
              <a:alpha val="26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63107" y="2781193"/>
            <a:ext cx="1476980" cy="1232785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52400" y="2921658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grpSp>
        <p:nvGrpSpPr>
          <p:cNvPr id="52" name="Group 37"/>
          <p:cNvGrpSpPr/>
          <p:nvPr/>
        </p:nvGrpSpPr>
        <p:grpSpPr>
          <a:xfrm>
            <a:off x="4992723" y="1752600"/>
            <a:ext cx="1022235" cy="551708"/>
            <a:chOff x="7391399" y="3505200"/>
            <a:chExt cx="1398808" cy="1371600"/>
          </a:xfrm>
          <a:effectLst/>
        </p:grpSpPr>
        <p:sp>
          <p:nvSpPr>
            <p:cNvPr id="53" name="Rounded Rectangle 5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585958" y="1827998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2540255" y="2581138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 rot="5400000">
            <a:off x="4071987" y="327107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1640087" y="2170216"/>
            <a:ext cx="868431" cy="9851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1640087" y="2781193"/>
            <a:ext cx="868431" cy="69264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640087" y="3875765"/>
            <a:ext cx="868431" cy="6512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5" idx="3"/>
            <a:endCxn id="53" idx="1"/>
          </p:cNvCxnSpPr>
          <p:nvPr/>
        </p:nvCxnSpPr>
        <p:spPr>
          <a:xfrm>
            <a:off x="4019589" y="2028053"/>
            <a:ext cx="973135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Group 37"/>
          <p:cNvGrpSpPr/>
          <p:nvPr/>
        </p:nvGrpSpPr>
        <p:grpSpPr>
          <a:xfrm>
            <a:off x="4986460" y="2469601"/>
            <a:ext cx="1022235" cy="551708"/>
            <a:chOff x="7391399" y="3505200"/>
            <a:chExt cx="1398809" cy="1371600"/>
          </a:xfrm>
          <a:effectLst/>
        </p:grpSpPr>
        <p:sp>
          <p:nvSpPr>
            <p:cNvPr id="63" name="Rounded Rectangle 6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cxnSp>
        <p:nvCxnSpPr>
          <p:cNvPr id="65" name="Straight Arrow Connector 64"/>
          <p:cNvCxnSpPr/>
          <p:nvPr/>
        </p:nvCxnSpPr>
        <p:spPr>
          <a:xfrm>
            <a:off x="4225597" y="2799011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593161" y="4226337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grpSp>
        <p:nvGrpSpPr>
          <p:cNvPr id="67" name="Group 66"/>
          <p:cNvGrpSpPr/>
          <p:nvPr/>
        </p:nvGrpSpPr>
        <p:grpSpPr>
          <a:xfrm>
            <a:off x="5039368" y="4114800"/>
            <a:ext cx="1051790" cy="551708"/>
            <a:chOff x="7391399" y="3505200"/>
            <a:chExt cx="1439251" cy="1371600"/>
          </a:xfrm>
          <a:effectLst/>
        </p:grpSpPr>
        <p:sp>
          <p:nvSpPr>
            <p:cNvPr id="68" name="Rounded Rectangle 6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cxnSp>
        <p:nvCxnSpPr>
          <p:cNvPr id="70" name="Straight Arrow Connector 69"/>
          <p:cNvCxnSpPr/>
          <p:nvPr/>
        </p:nvCxnSpPr>
        <p:spPr>
          <a:xfrm>
            <a:off x="4278503" y="4444210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06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different learning methods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00799" y="1676400"/>
            <a:ext cx="1736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decision tree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00799" y="2281535"/>
            <a:ext cx="691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k-</a:t>
            </a:r>
            <a:r>
              <a:rPr lang="en-US" sz="2400" dirty="0" err="1" smtClean="0">
                <a:solidFill>
                  <a:srgbClr val="0000FF"/>
                </a:solidFill>
              </a:rPr>
              <a:t>nn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0799" y="2819400"/>
            <a:ext cx="152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perceptron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0799" y="3429000"/>
            <a:ext cx="1661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naïve </a:t>
            </a:r>
            <a:r>
              <a:rPr lang="en-US" sz="2400" dirty="0" err="1" smtClean="0">
                <a:solidFill>
                  <a:srgbClr val="0000FF"/>
                </a:solidFill>
              </a:rPr>
              <a:t>bayes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0" y="4038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gradient descent variant 1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0799" y="4876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gradient descent variant 2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5400000">
            <a:off x="6821268" y="586291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33" name="TextBox 32"/>
          <p:cNvSpPr txBox="1"/>
          <p:nvPr/>
        </p:nvSpPr>
        <p:spPr>
          <a:xfrm>
            <a:off x="2573477" y="5803941"/>
            <a:ext cx="1687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Pros/cons?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3107" y="2781193"/>
            <a:ext cx="1476980" cy="1232785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52400" y="2921658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grpSp>
        <p:nvGrpSpPr>
          <p:cNvPr id="37" name="Group 37"/>
          <p:cNvGrpSpPr/>
          <p:nvPr/>
        </p:nvGrpSpPr>
        <p:grpSpPr>
          <a:xfrm>
            <a:off x="4992723" y="1752600"/>
            <a:ext cx="1022235" cy="551708"/>
            <a:chOff x="7391399" y="3505200"/>
            <a:chExt cx="1398808" cy="1371600"/>
          </a:xfrm>
          <a:effectLst/>
        </p:grpSpPr>
        <p:sp>
          <p:nvSpPr>
            <p:cNvPr id="38" name="Rounded Rectangle 3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585958" y="1827998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540255" y="2581138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42" name="TextBox 41"/>
          <p:cNvSpPr txBox="1"/>
          <p:nvPr/>
        </p:nvSpPr>
        <p:spPr>
          <a:xfrm rot="5400000">
            <a:off x="4071987" y="327107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1640087" y="2170216"/>
            <a:ext cx="868431" cy="9851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1640087" y="2781193"/>
            <a:ext cx="868431" cy="69264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640087" y="3875765"/>
            <a:ext cx="868431" cy="6512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3"/>
            <a:endCxn id="38" idx="1"/>
          </p:cNvCxnSpPr>
          <p:nvPr/>
        </p:nvCxnSpPr>
        <p:spPr>
          <a:xfrm>
            <a:off x="4019589" y="2028053"/>
            <a:ext cx="973135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37"/>
          <p:cNvGrpSpPr/>
          <p:nvPr/>
        </p:nvGrpSpPr>
        <p:grpSpPr>
          <a:xfrm>
            <a:off x="4986460" y="2469601"/>
            <a:ext cx="1022235" cy="551708"/>
            <a:chOff x="7391399" y="3505200"/>
            <a:chExt cx="1398809" cy="1371600"/>
          </a:xfrm>
          <a:effectLst/>
        </p:grpSpPr>
        <p:sp>
          <p:nvSpPr>
            <p:cNvPr id="48" name="Rounded Rectangle 4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>
            <a:off x="4225597" y="2799011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93161" y="4226337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5039368" y="4114800"/>
            <a:ext cx="1051790" cy="551708"/>
            <a:chOff x="7391399" y="3505200"/>
            <a:chExt cx="1439251" cy="1371600"/>
          </a:xfrm>
          <a:effectLst/>
        </p:grpSpPr>
        <p:sp>
          <p:nvSpPr>
            <p:cNvPr id="53" name="Rounded Rectangle 5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>
            <a:off x="4278503" y="4444210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688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different learning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Lots of existing classifiers already</a:t>
            </a:r>
          </a:p>
          <a:p>
            <a:pPr lvl="1"/>
            <a:r>
              <a:rPr lang="en-US" dirty="0" smtClean="0"/>
              <a:t>Can work well for some problems</a:t>
            </a:r>
          </a:p>
          <a:p>
            <a:pPr marL="32004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Cons/concerns:</a:t>
            </a:r>
          </a:p>
          <a:p>
            <a:pPr lvl="1"/>
            <a:r>
              <a:rPr lang="en-US" dirty="0" smtClean="0"/>
              <a:t>Often, classifiers are not independent, that is, </a:t>
            </a:r>
            <a:r>
              <a:rPr lang="en-US" b="1" dirty="0" smtClean="0">
                <a:solidFill>
                  <a:srgbClr val="FF6600"/>
                </a:solidFill>
              </a:rPr>
              <a:t>they make the same mistakes!</a:t>
            </a:r>
          </a:p>
          <a:p>
            <a:pPr lvl="2"/>
            <a:r>
              <a:rPr lang="en-US" dirty="0" smtClean="0"/>
              <a:t>e.g. many of these classifiers are linear models</a:t>
            </a:r>
          </a:p>
          <a:p>
            <a:pPr lvl="2"/>
            <a:r>
              <a:rPr lang="en-US" dirty="0" smtClean="0"/>
              <a:t>voting won’t help us if they’re making the same mistakes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2609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split up training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1153" y="1905000"/>
            <a:ext cx="1476980" cy="2827803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0446" y="282780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grpSp>
        <p:nvGrpSpPr>
          <p:cNvPr id="6" name="Group 37"/>
          <p:cNvGrpSpPr/>
          <p:nvPr/>
        </p:nvGrpSpPr>
        <p:grpSpPr>
          <a:xfrm>
            <a:off x="6718716" y="1835017"/>
            <a:ext cx="1022235" cy="551708"/>
            <a:chOff x="7391399" y="3505200"/>
            <a:chExt cx="1398808" cy="1371600"/>
          </a:xfrm>
          <a:effectLst/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67200" y="1905000"/>
            <a:ext cx="1433631" cy="400110"/>
          </a:xfrm>
          <a:prstGeom prst="rect">
            <a:avLst/>
          </a:prstGeom>
          <a:solidFill>
            <a:srgbClr val="F1CCB5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021561" y="325897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21561" y="2158125"/>
            <a:ext cx="64633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743200" y="1905000"/>
            <a:ext cx="840019" cy="400110"/>
          </a:xfrm>
          <a:prstGeom prst="rect">
            <a:avLst/>
          </a:prstGeom>
          <a:solidFill>
            <a:srgbClr val="FFFF00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 1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3855728" y="325897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663859" y="2158126"/>
            <a:ext cx="60334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37"/>
          <p:cNvGrpSpPr/>
          <p:nvPr/>
        </p:nvGrpSpPr>
        <p:grpSpPr>
          <a:xfrm>
            <a:off x="6718712" y="2438400"/>
            <a:ext cx="1022235" cy="551708"/>
            <a:chOff x="7391399" y="3505200"/>
            <a:chExt cx="1398809" cy="1371600"/>
          </a:xfrm>
          <a:effectLst/>
        </p:grpSpPr>
        <p:sp>
          <p:nvSpPr>
            <p:cNvPr id="38" name="Rounded Rectangle 3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267200" y="2508383"/>
            <a:ext cx="1433631" cy="400110"/>
          </a:xfrm>
          <a:prstGeom prst="rect">
            <a:avLst/>
          </a:prstGeom>
          <a:solidFill>
            <a:srgbClr val="F1CCB5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021561" y="2761508"/>
            <a:ext cx="64633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43200" y="2508383"/>
            <a:ext cx="840019" cy="400110"/>
          </a:xfrm>
          <a:prstGeom prst="rect">
            <a:avLst/>
          </a:prstGeom>
          <a:solidFill>
            <a:srgbClr val="FFFF00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 2</a:t>
            </a:r>
            <a:endParaRPr lang="en-US" sz="2000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3663859" y="2761509"/>
            <a:ext cx="60334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oup 37"/>
          <p:cNvGrpSpPr/>
          <p:nvPr/>
        </p:nvGrpSpPr>
        <p:grpSpPr>
          <a:xfrm>
            <a:off x="6718714" y="4248892"/>
            <a:ext cx="1051790" cy="551708"/>
            <a:chOff x="7391399" y="3505200"/>
            <a:chExt cx="1439251" cy="1371600"/>
          </a:xfrm>
          <a:effectLst/>
        </p:grpSpPr>
        <p:sp>
          <p:nvSpPr>
            <p:cNvPr id="45" name="Rounded Rectangle 4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267200" y="4318875"/>
            <a:ext cx="1433631" cy="400110"/>
          </a:xfrm>
          <a:prstGeom prst="rect">
            <a:avLst/>
          </a:prstGeom>
          <a:solidFill>
            <a:srgbClr val="F1CCB5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021561" y="4572000"/>
            <a:ext cx="64633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43200" y="4318875"/>
            <a:ext cx="869574" cy="400110"/>
          </a:xfrm>
          <a:prstGeom prst="rect">
            <a:avLst/>
          </a:prstGeom>
          <a:solidFill>
            <a:srgbClr val="FFFF00"/>
          </a:solidFill>
          <a:ln>
            <a:solidFill>
              <a:srgbClr val="3366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 m</a:t>
            </a:r>
            <a:endParaRPr lang="en-US" sz="2000" dirty="0"/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663859" y="4572001"/>
            <a:ext cx="60334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29046" y="4953000"/>
            <a:ext cx="8157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the same learning algorithm, but train on different parts of the training data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9129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</a:t>
            </a:r>
            <a:r>
              <a:rPr lang="en-US" dirty="0"/>
              <a:t>2</a:t>
            </a:r>
            <a:r>
              <a:rPr lang="en-US" dirty="0" smtClean="0"/>
              <a:t>: split up training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Learning from different data, so can’t </a:t>
            </a:r>
            <a:r>
              <a:rPr lang="en-US" dirty="0" err="1" smtClean="0"/>
              <a:t>overfit</a:t>
            </a:r>
            <a:r>
              <a:rPr lang="en-US" dirty="0"/>
              <a:t> </a:t>
            </a:r>
            <a:r>
              <a:rPr lang="en-US" dirty="0" smtClean="0"/>
              <a:t>to same examples</a:t>
            </a:r>
          </a:p>
          <a:p>
            <a:pPr lvl="1"/>
            <a:r>
              <a:rPr lang="en-US" dirty="0" smtClean="0"/>
              <a:t>Easy to </a:t>
            </a:r>
            <a:r>
              <a:rPr lang="en-US" dirty="0" smtClean="0"/>
              <a:t>implement</a:t>
            </a:r>
          </a:p>
          <a:p>
            <a:pPr lvl="1"/>
            <a:r>
              <a:rPr lang="en-US" dirty="0" smtClean="0"/>
              <a:t>fast</a:t>
            </a: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Cons/concerns:</a:t>
            </a:r>
          </a:p>
          <a:p>
            <a:pPr lvl="1"/>
            <a:r>
              <a:rPr lang="en-US" dirty="0" smtClean="0"/>
              <a:t>Each classifier is only training on a small amount of data</a:t>
            </a:r>
          </a:p>
          <a:p>
            <a:pPr lvl="1"/>
            <a:r>
              <a:rPr lang="en-US" dirty="0" smtClean="0"/>
              <a:t>Not clear why this would do any better than training on full data and using good regularization</a:t>
            </a:r>
          </a:p>
        </p:txBody>
      </p:sp>
    </p:spTree>
    <p:extLst>
      <p:ext uri="{BB962C8B-B14F-4D97-AF65-F5344CB8AC3E}">
        <p14:creationId xmlns:p14="http://schemas.microsoft.com/office/powerpoint/2010/main" val="3648542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3: bagging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4093" y="3276600"/>
            <a:ext cx="1476980" cy="1806939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386" y="371917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grpSp>
        <p:nvGrpSpPr>
          <p:cNvPr id="6" name="Group 37"/>
          <p:cNvGrpSpPr/>
          <p:nvPr/>
        </p:nvGrpSpPr>
        <p:grpSpPr>
          <a:xfrm>
            <a:off x="7721064" y="2346556"/>
            <a:ext cx="1022235" cy="551708"/>
            <a:chOff x="7391399" y="3505200"/>
            <a:chExt cx="1398808" cy="1371600"/>
          </a:xfrm>
          <a:effectLst/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69548" y="2416539"/>
            <a:ext cx="1433631" cy="400110"/>
          </a:xfrm>
          <a:prstGeom prst="rect">
            <a:avLst/>
          </a:prstGeom>
          <a:solidFill>
            <a:srgbClr val="F1CCB5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5715000" y="3483429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023909" y="2669664"/>
            <a:ext cx="64633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5400000">
            <a:off x="2565400" y="3886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66207" y="2669665"/>
            <a:ext cx="60334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37"/>
          <p:cNvGrpSpPr/>
          <p:nvPr/>
        </p:nvGrpSpPr>
        <p:grpSpPr>
          <a:xfrm>
            <a:off x="7721062" y="4760431"/>
            <a:ext cx="1051790" cy="551708"/>
            <a:chOff x="7391399" y="3505200"/>
            <a:chExt cx="1439251" cy="1371600"/>
          </a:xfrm>
          <a:effectLst/>
        </p:grpSpPr>
        <p:sp>
          <p:nvSpPr>
            <p:cNvPr id="23" name="Rounded Rectangle 2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269548" y="4830414"/>
            <a:ext cx="1433631" cy="400110"/>
          </a:xfrm>
          <a:prstGeom prst="rect">
            <a:avLst/>
          </a:prstGeom>
          <a:solidFill>
            <a:srgbClr val="F1CCB5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023909" y="5083539"/>
            <a:ext cx="64633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666207" y="5083540"/>
            <a:ext cx="603341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771073" y="2898264"/>
            <a:ext cx="819727" cy="82090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71073" y="4830414"/>
            <a:ext cx="819727" cy="4889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743200" y="1752599"/>
            <a:ext cx="1476980" cy="1828801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732493" y="2167049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1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2790220" y="4820185"/>
            <a:ext cx="1476980" cy="1733016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779513" y="518160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2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8</a:t>
            </a:r>
          </a:p>
          <a:p>
            <a:pPr lvl="1"/>
            <a:r>
              <a:rPr lang="en-US" dirty="0" smtClean="0"/>
              <a:t>8.2 graded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err="1" smtClean="0"/>
              <a:t>Hadoop</a:t>
            </a:r>
            <a:r>
              <a:rPr lang="en-US" dirty="0" smtClean="0"/>
              <a:t>/</a:t>
            </a:r>
            <a:r>
              <a:rPr lang="en-US" dirty="0" err="1" smtClean="0"/>
              <a:t>MapReduce</a:t>
            </a:r>
            <a:r>
              <a:rPr lang="en-US" dirty="0" smtClean="0"/>
              <a:t>: was it worthwhile?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Final project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generating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655086"/>
            <a:ext cx="428780" cy="420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876" y="5696769"/>
            <a:ext cx="375843" cy="378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62" y="5788790"/>
            <a:ext cx="418573" cy="246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252" y="5788790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482" y="5408867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5365965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4983628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192" y="4627063"/>
            <a:ext cx="418573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155778"/>
            <a:ext cx="428780" cy="42037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74157" y="6229689"/>
            <a:ext cx="361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generating distribution</a:t>
            </a:r>
            <a:endParaRPr lang="en-US" sz="2400" dirty="0"/>
          </a:p>
        </p:txBody>
      </p:sp>
      <p:sp>
        <p:nvSpPr>
          <p:cNvPr id="24" name="Oval 23"/>
          <p:cNvSpPr/>
          <p:nvPr/>
        </p:nvSpPr>
        <p:spPr>
          <a:xfrm>
            <a:off x="1684417" y="4491788"/>
            <a:ext cx="5347368" cy="175375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1411" y="3091655"/>
            <a:ext cx="418573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487" y="2333042"/>
            <a:ext cx="418573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631" y="2333042"/>
            <a:ext cx="428780" cy="4203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95" y="2712965"/>
            <a:ext cx="431361" cy="2462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1270" y="2844592"/>
            <a:ext cx="431361" cy="2462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033" y="2959184"/>
            <a:ext cx="375843" cy="3786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093" y="3280087"/>
            <a:ext cx="418573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742" y="3033868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946" y="3033868"/>
            <a:ext cx="428780" cy="4203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984" y="2309092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672" y="3658777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073" y="3526306"/>
            <a:ext cx="375843" cy="37869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6856" y="2657004"/>
            <a:ext cx="418573" cy="24621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6715" y="2409941"/>
            <a:ext cx="431361" cy="2462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478" y="2524533"/>
            <a:ext cx="375843" cy="37869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2538" y="2845436"/>
            <a:ext cx="418573" cy="24621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321" y="2104160"/>
            <a:ext cx="428780" cy="4203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3117" y="3224126"/>
            <a:ext cx="431361" cy="24621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518" y="3091655"/>
            <a:ext cx="375843" cy="378690"/>
          </a:xfrm>
          <a:prstGeom prst="rect">
            <a:avLst/>
          </a:prstGeom>
        </p:spPr>
      </p:pic>
      <p:cxnSp>
        <p:nvCxnSpPr>
          <p:cNvPr id="46" name="Straight Arrow Connector 45"/>
          <p:cNvCxnSpPr/>
          <p:nvPr/>
        </p:nvCxnSpPr>
        <p:spPr>
          <a:xfrm flipV="1">
            <a:off x="5792538" y="3658777"/>
            <a:ext cx="597363" cy="110038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774158" y="3904997"/>
            <a:ext cx="476758" cy="85416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86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situation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719" y="5821732"/>
            <a:ext cx="428780" cy="420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8259" y="5863415"/>
            <a:ext cx="375843" cy="378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6053" y="1620518"/>
            <a:ext cx="2080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 1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7245" y="5955436"/>
            <a:ext cx="418573" cy="246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7635" y="5955436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1865" y="5575513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0358" y="5532611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0358" y="5150274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575" y="4793709"/>
            <a:ext cx="418573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719" y="5322424"/>
            <a:ext cx="428780" cy="42037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537540" y="6396335"/>
            <a:ext cx="361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generating distribution</a:t>
            </a:r>
            <a:endParaRPr lang="en-US" sz="24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9469" y="3091655"/>
            <a:ext cx="418573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0545" y="2333042"/>
            <a:ext cx="418573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689" y="2333042"/>
            <a:ext cx="428780" cy="4203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1053" y="2712965"/>
            <a:ext cx="431361" cy="2462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9328" y="2844592"/>
            <a:ext cx="431361" cy="2462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7091" y="2959184"/>
            <a:ext cx="375843" cy="3786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151" y="3280087"/>
            <a:ext cx="418573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3033868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004" y="3033868"/>
            <a:ext cx="428780" cy="4203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8042" y="2309092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730" y="3658777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3131" y="3526306"/>
            <a:ext cx="375843" cy="37869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3736480" y="1676400"/>
            <a:ext cx="2080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 2</a:t>
            </a:r>
            <a:endParaRPr lang="en-US" sz="24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3575" y="2364974"/>
            <a:ext cx="418573" cy="2462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00972" y="3295398"/>
            <a:ext cx="418573" cy="24621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1480" y="2768847"/>
            <a:ext cx="431361" cy="24621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9755" y="2900474"/>
            <a:ext cx="431361" cy="24621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3800" y="2550954"/>
            <a:ext cx="418573" cy="246219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168" y="3069900"/>
            <a:ext cx="428780" cy="42037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8469" y="2364974"/>
            <a:ext cx="431361" cy="24621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16157" y="3714659"/>
            <a:ext cx="431361" cy="246219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0951" y="3146693"/>
            <a:ext cx="375843" cy="3786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8040" y="2535132"/>
            <a:ext cx="10912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7101" y="3570907"/>
            <a:ext cx="418573" cy="246219"/>
          </a:xfrm>
          <a:prstGeom prst="rect">
            <a:avLst/>
          </a:prstGeom>
        </p:spPr>
      </p:pic>
      <p:sp>
        <p:nvSpPr>
          <p:cNvPr id="9" name="Up Arrow 8"/>
          <p:cNvSpPr/>
          <p:nvPr/>
        </p:nvSpPr>
        <p:spPr>
          <a:xfrm>
            <a:off x="3383719" y="4111427"/>
            <a:ext cx="1644500" cy="682282"/>
          </a:xfrm>
          <a:prstGeom prst="upArrow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633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bagging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sp>
        <p:nvSpPr>
          <p:cNvPr id="29" name="Up Arrow 28"/>
          <p:cNvSpPr/>
          <p:nvPr/>
        </p:nvSpPr>
        <p:spPr>
          <a:xfrm>
            <a:off x="3383719" y="4114800"/>
            <a:ext cx="1644500" cy="682282"/>
          </a:xfrm>
          <a:prstGeom prst="upArrow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126" y="2364974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523" y="3295398"/>
            <a:ext cx="418573" cy="24621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0031" y="2768847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306" y="2900474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719" y="3069900"/>
            <a:ext cx="428780" cy="42037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7020" y="2364974"/>
            <a:ext cx="431361" cy="2462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708" y="3714659"/>
            <a:ext cx="431361" cy="24621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9502" y="3146693"/>
            <a:ext cx="375843" cy="378690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6934200" y="2606325"/>
            <a:ext cx="10912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652" y="3570907"/>
            <a:ext cx="418573" cy="24621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3162467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2</a:t>
            </a:r>
            <a:endParaRPr lang="en-US" sz="2400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932" y="3309437"/>
            <a:ext cx="418573" cy="24621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959" y="3295398"/>
            <a:ext cx="418573" cy="246219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787" y="2550954"/>
            <a:ext cx="418573" cy="24621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5155" y="3069900"/>
            <a:ext cx="428780" cy="42037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456" y="2364974"/>
            <a:ext cx="431361" cy="24621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2144" y="3714659"/>
            <a:ext cx="431361" cy="246219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5360" y="2797173"/>
            <a:ext cx="375843" cy="37869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088" y="3570907"/>
            <a:ext cx="418573" cy="246219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020" y="2340767"/>
            <a:ext cx="428780" cy="420373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646" y="2823681"/>
            <a:ext cx="418573" cy="24621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3600" y="5200472"/>
            <a:ext cx="365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Use training data as a proxy for the data generating distribution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4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126" y="2364974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23" y="3295398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0031" y="2768847"/>
            <a:ext cx="431361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06" y="2900474"/>
            <a:ext cx="431361" cy="24621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719" y="3069900"/>
            <a:ext cx="428780" cy="42037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7020" y="2364974"/>
            <a:ext cx="431361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708" y="3714659"/>
            <a:ext cx="431361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9502" y="3146693"/>
            <a:ext cx="375843" cy="37869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652" y="3570907"/>
            <a:ext cx="418573" cy="2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16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pick a random example from the real training data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2446157" y="5486400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44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add it to the new “training” data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33120" y="2362200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3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put it back (i.e. leave it) in the original training data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2472192" y="5503539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31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pick another random example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3974224" y="6149686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9502" y="3146693"/>
            <a:ext cx="375843" cy="37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69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pick another random example</a:t>
            </a:r>
            <a:endParaRPr lang="en-US" sz="2800" dirty="0"/>
          </a:p>
        </p:txBody>
      </p:sp>
      <p:sp>
        <p:nvSpPr>
          <p:cNvPr id="29" name="Oval 28"/>
          <p:cNvSpPr/>
          <p:nvPr/>
        </p:nvSpPr>
        <p:spPr>
          <a:xfrm>
            <a:off x="4526290" y="4863124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9502" y="3146693"/>
            <a:ext cx="375843" cy="37869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7020" y="2364974"/>
            <a:ext cx="431361" cy="2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170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with replacements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5031" y="1676400"/>
            <a:ext cx="231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“Training” data 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2667000"/>
            <a:ext cx="490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keep going until you’ve created a new “training” data set </a:t>
            </a:r>
            <a:endParaRPr lang="en-US" sz="28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126" y="2364974"/>
            <a:ext cx="418573" cy="24621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23" y="3295398"/>
            <a:ext cx="418573" cy="2462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0031" y="2768847"/>
            <a:ext cx="431361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06" y="2900474"/>
            <a:ext cx="431361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1" y="2550954"/>
            <a:ext cx="418573" cy="24621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719" y="3069900"/>
            <a:ext cx="428780" cy="42037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7020" y="2364974"/>
            <a:ext cx="431361" cy="24621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708" y="3714659"/>
            <a:ext cx="431361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9502" y="3146693"/>
            <a:ext cx="375843" cy="37869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652" y="3570907"/>
            <a:ext cx="418573" cy="24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45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Basic idea: </a:t>
            </a:r>
            <a:r>
              <a:rPr lang="en-US" dirty="0" smtClean="0"/>
              <a:t>if one classifier works well, why not use multiple classifiers!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07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create m “new” training data sets by sampling with replacement from the original training data set </a:t>
            </a:r>
            <a:r>
              <a:rPr lang="en-US" dirty="0" smtClean="0"/>
              <a:t>(called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6600"/>
                </a:solidFill>
              </a:rPr>
              <a:t>bootstrap</a:t>
            </a:r>
            <a:r>
              <a:rPr lang="en-US" dirty="0" smtClean="0"/>
              <a:t>” samples)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train a classifier on each of these data sets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classify, take the majority vote from the </a:t>
            </a:r>
            <a:r>
              <a:rPr lang="en-US" i="1" dirty="0" smtClean="0"/>
              <a:t>m</a:t>
            </a:r>
            <a:r>
              <a:rPr lang="en-US" dirty="0" smtClean="0"/>
              <a:t> classifiers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20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concerns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2565400" y="3886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743200" y="1752599"/>
            <a:ext cx="1476980" cy="1828801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2493" y="2167049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790220" y="4820185"/>
            <a:ext cx="1476980" cy="1733016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79513" y="518160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m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94093" y="3276600"/>
            <a:ext cx="1476980" cy="1806939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3386" y="371917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3409146"/>
            <a:ext cx="3900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Won’t </a:t>
            </a:r>
            <a:r>
              <a:rPr lang="en-US" sz="2800" dirty="0" smtClean="0">
                <a:solidFill>
                  <a:srgbClr val="FF0000"/>
                </a:solidFill>
              </a:rPr>
              <a:t>these </a:t>
            </a:r>
            <a:r>
              <a:rPr lang="en-US" sz="2800" dirty="0" smtClean="0">
                <a:solidFill>
                  <a:srgbClr val="FF0000"/>
                </a:solidFill>
              </a:rPr>
              <a:t>all </a:t>
            </a:r>
            <a:r>
              <a:rPr lang="en-US" sz="2800" dirty="0" smtClean="0">
                <a:solidFill>
                  <a:srgbClr val="FF0000"/>
                </a:solidFill>
              </a:rPr>
              <a:t>be basically the </a:t>
            </a:r>
            <a:r>
              <a:rPr lang="en-US" sz="2800" dirty="0" smtClean="0">
                <a:solidFill>
                  <a:srgbClr val="FF0000"/>
                </a:solidFill>
              </a:rPr>
              <a:t>same?</a:t>
            </a:r>
          </a:p>
        </p:txBody>
      </p:sp>
    </p:spTree>
    <p:extLst>
      <p:ext uri="{BB962C8B-B14F-4D97-AF65-F5344CB8AC3E}">
        <p14:creationId xmlns:p14="http://schemas.microsoft.com/office/powerpoint/2010/main" val="2269775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concerns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46157" y="5486400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27665" y="2286000"/>
            <a:ext cx="7284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 a data set of size n, what is the probability that a given example will </a:t>
            </a:r>
            <a:r>
              <a:rPr lang="en-US" sz="2800" b="1" dirty="0" smtClean="0">
                <a:solidFill>
                  <a:srgbClr val="FF0000"/>
                </a:solidFill>
              </a:rPr>
              <a:t>NOT</a:t>
            </a:r>
            <a:r>
              <a:rPr lang="en-US" sz="2800" dirty="0" smtClean="0">
                <a:solidFill>
                  <a:srgbClr val="FF0000"/>
                </a:solidFill>
              </a:rPr>
              <a:t> be select in a “new” training set sampled from the original?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25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concerns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46157" y="5486400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57900" y="1905000"/>
            <a:ext cx="770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probability it isn’t chosen the first time?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423299"/>
              </p:ext>
            </p:extLst>
          </p:nvPr>
        </p:nvGraphicFramePr>
        <p:xfrm>
          <a:off x="3581400" y="2984500"/>
          <a:ext cx="1600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469" name="Equation" r:id="rId7" imgW="457200" imgH="177800" progId="Equation.3">
                  <p:embed/>
                </p:oleObj>
              </mc:Choice>
              <mc:Fallback>
                <p:oleObj name="Equation" r:id="rId7" imgW="4572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1400" y="2984500"/>
                        <a:ext cx="16002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41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concerns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0359" y="48979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data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85" y="5787100"/>
            <a:ext cx="418573" cy="246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861" y="5028487"/>
            <a:ext cx="418573" cy="24621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005" y="5028487"/>
            <a:ext cx="428780" cy="4203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369" y="5408410"/>
            <a:ext cx="431361" cy="2462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6644" y="5540037"/>
            <a:ext cx="431361" cy="2462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4407" y="5654629"/>
            <a:ext cx="375843" cy="3786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467" y="5975532"/>
            <a:ext cx="418573" cy="2462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16" y="5729313"/>
            <a:ext cx="418573" cy="2462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1320" y="5729313"/>
            <a:ext cx="428780" cy="42037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5358" y="5004537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3046" y="6354222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0447" y="6221751"/>
            <a:ext cx="375843" cy="378690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 flipV="1">
            <a:off x="152400" y="4800600"/>
            <a:ext cx="8763000" cy="762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446157" y="5486400"/>
            <a:ext cx="652680" cy="567122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96304" y="1783546"/>
            <a:ext cx="74570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the probability it isn’t chosen the </a:t>
            </a:r>
            <a:r>
              <a:rPr lang="en-US" sz="2800" b="1" i="1" dirty="0" smtClean="0">
                <a:solidFill>
                  <a:srgbClr val="FF0000"/>
                </a:solidFill>
              </a:rPr>
              <a:t>any</a:t>
            </a:r>
            <a:r>
              <a:rPr lang="en-US" sz="2800" dirty="0" smtClean="0">
                <a:solidFill>
                  <a:srgbClr val="FF0000"/>
                </a:solidFill>
              </a:rPr>
              <a:t> of the n times?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324342"/>
              </p:ext>
            </p:extLst>
          </p:nvPr>
        </p:nvGraphicFramePr>
        <p:xfrm>
          <a:off x="2980689" y="2895146"/>
          <a:ext cx="2133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3" name="Equation" r:id="rId7" imgW="609600" imgH="228600" progId="Equation.3">
                  <p:embed/>
                </p:oleObj>
              </mc:Choice>
              <mc:Fallback>
                <p:oleObj name="Equation" r:id="rId7" imgW="6096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80689" y="2895146"/>
                        <a:ext cx="21336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30549" y="38100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Each draw is independent and has the same probability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3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overlap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988471"/>
              </p:ext>
            </p:extLst>
          </p:nvPr>
        </p:nvGraphicFramePr>
        <p:xfrm>
          <a:off x="1219200" y="2514600"/>
          <a:ext cx="6400800" cy="366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6182380"/>
            <a:ext cx="5660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Converges very quickly to 1/e ≈ 63%</a:t>
            </a:r>
            <a:endParaRPr 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294968"/>
              </p:ext>
            </p:extLst>
          </p:nvPr>
        </p:nvGraphicFramePr>
        <p:xfrm>
          <a:off x="3200400" y="1638300"/>
          <a:ext cx="2133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09" name="Equation" r:id="rId4" imgW="609600" imgH="228600" progId="Equation.3">
                  <p:embed/>
                </p:oleObj>
              </mc:Choice>
              <mc:Fallback>
                <p:oleObj name="Equation" r:id="rId4" imgW="6096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0400" y="1638300"/>
                        <a:ext cx="21336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48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overlap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2565400" y="388620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743200" y="1752599"/>
            <a:ext cx="1476980" cy="1828801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32493" y="2167049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790220" y="4820185"/>
            <a:ext cx="1476980" cy="1733016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79513" y="518160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 m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294093" y="3276600"/>
            <a:ext cx="1476980" cy="1806939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3386" y="371917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865335" y="2375210"/>
            <a:ext cx="3900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Won’t </a:t>
            </a:r>
            <a:r>
              <a:rPr lang="en-US" sz="2800" dirty="0" smtClean="0">
                <a:solidFill>
                  <a:srgbClr val="FF0000"/>
                </a:solidFill>
              </a:rPr>
              <a:t>these </a:t>
            </a:r>
            <a:r>
              <a:rPr lang="en-US" sz="2800" dirty="0" smtClean="0">
                <a:solidFill>
                  <a:srgbClr val="FF0000"/>
                </a:solidFill>
              </a:rPr>
              <a:t>all </a:t>
            </a:r>
            <a:r>
              <a:rPr lang="en-US" sz="2800" dirty="0" smtClean="0">
                <a:solidFill>
                  <a:srgbClr val="FF0000"/>
                </a:solidFill>
              </a:rPr>
              <a:t>be basically the </a:t>
            </a:r>
            <a:r>
              <a:rPr lang="en-US" sz="2800" dirty="0" smtClean="0">
                <a:solidFill>
                  <a:srgbClr val="FF0000"/>
                </a:solidFill>
              </a:rPr>
              <a:t>same?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65335" y="3886200"/>
            <a:ext cx="39007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On average, a randomly sampled data set will only contain 63% of the examples in the original</a:t>
            </a:r>
          </a:p>
        </p:txBody>
      </p:sp>
    </p:spTree>
    <p:extLst>
      <p:ext uri="{BB962C8B-B14F-4D97-AF65-F5344CB8AC3E}">
        <p14:creationId xmlns:p14="http://schemas.microsoft.com/office/powerpoint/2010/main" val="289611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bagging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Let’s say 10% of our examples are noisy (i.e. don’t provide good information)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For each of the </a:t>
            </a:r>
            <a:r>
              <a:rPr lang="en-US" dirty="0" smtClean="0">
                <a:solidFill>
                  <a:srgbClr val="FF0000"/>
                </a:solidFill>
              </a:rPr>
              <a:t>“new” data set, </a:t>
            </a:r>
            <a:r>
              <a:rPr lang="en-US" dirty="0" smtClean="0">
                <a:solidFill>
                  <a:srgbClr val="FF0000"/>
                </a:solidFill>
              </a:rPr>
              <a:t>what proportion of noisy examples will they have?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They’ll still have ~10% of the examples as noisy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However, these examples will only represent about a third of the original noisy examples</a:t>
            </a:r>
          </a:p>
          <a:p>
            <a:pPr marL="4572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For some classifiers that have trouble with noisy classifiers, this can help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23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does bagging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Bagging tends to reduce the </a:t>
            </a:r>
            <a:r>
              <a:rPr lang="en-US" i="1" dirty="0" smtClean="0">
                <a:solidFill>
                  <a:srgbClr val="FF6600"/>
                </a:solidFill>
              </a:rPr>
              <a:t>variance</a:t>
            </a:r>
            <a:r>
              <a:rPr lang="en-US" dirty="0" smtClean="0"/>
              <a:t> of the classifier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By voting, the classifiers are more robust to noisy examples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Bagging is most useful for classifiers that are: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Unstable: small changes in the training set produce very different models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Prone to </a:t>
            </a:r>
            <a:r>
              <a:rPr lang="en-US" dirty="0" err="1" smtClean="0">
                <a:solidFill>
                  <a:srgbClr val="000000"/>
                </a:solidFill>
              </a:rPr>
              <a:t>overfitting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Often has similar effect to regularization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431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Basic idea: </a:t>
            </a:r>
            <a:r>
              <a:rPr lang="en-US" dirty="0" smtClean="0"/>
              <a:t>if one classifier works well, why not use multiple classifiers!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58549" y="4439285"/>
            <a:ext cx="1476980" cy="1232785"/>
          </a:xfrm>
          <a:prstGeom prst="rect">
            <a:avLst/>
          </a:prstGeom>
          <a:solidFill>
            <a:srgbClr val="FFFF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842" y="4579750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grpSp>
        <p:nvGrpSpPr>
          <p:cNvPr id="6" name="Group 37"/>
          <p:cNvGrpSpPr/>
          <p:nvPr/>
        </p:nvGrpSpPr>
        <p:grpSpPr>
          <a:xfrm>
            <a:off x="5988165" y="3410692"/>
            <a:ext cx="1022235" cy="551708"/>
            <a:chOff x="7391399" y="3505200"/>
            <a:chExt cx="1398808" cy="1371600"/>
          </a:xfrm>
          <a:effectLst/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581400" y="3486090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6580" y="2667000"/>
            <a:ext cx="1147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Training</a:t>
            </a:r>
            <a:endParaRPr lang="en-US" sz="2400" dirty="0">
              <a:solidFill>
                <a:srgbClr val="8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2667000"/>
            <a:ext cx="8461248" cy="0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35697" y="4239230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5067429" y="492916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35529" y="3828308"/>
            <a:ext cx="868431" cy="9851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635529" y="4439285"/>
            <a:ext cx="868431" cy="69264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635529" y="5533857"/>
            <a:ext cx="868431" cy="65123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3"/>
            <a:endCxn id="7" idx="1"/>
          </p:cNvCxnSpPr>
          <p:nvPr/>
        </p:nvCxnSpPr>
        <p:spPr>
          <a:xfrm>
            <a:off x="5015031" y="3686145"/>
            <a:ext cx="973135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37"/>
          <p:cNvGrpSpPr/>
          <p:nvPr/>
        </p:nvGrpSpPr>
        <p:grpSpPr>
          <a:xfrm>
            <a:off x="5981902" y="4127693"/>
            <a:ext cx="1022235" cy="551708"/>
            <a:chOff x="7391399" y="3505200"/>
            <a:chExt cx="1398809" cy="1371600"/>
          </a:xfrm>
          <a:effectLst/>
        </p:grpSpPr>
        <p:sp>
          <p:nvSpPr>
            <p:cNvPr id="29" name="Rounded Rectangle 28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5221039" y="4457103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88603" y="5884429"/>
            <a:ext cx="1433631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learning </a:t>
            </a:r>
            <a:r>
              <a:rPr lang="en-US" sz="2000" dirty="0" err="1" smtClean="0"/>
              <a:t>alg</a:t>
            </a:r>
            <a:endParaRPr lang="en-US" sz="2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6034810" y="5772892"/>
            <a:ext cx="1051790" cy="551708"/>
            <a:chOff x="7391399" y="3505200"/>
            <a:chExt cx="1439251" cy="1371600"/>
          </a:xfrm>
          <a:effectLst/>
        </p:grpSpPr>
        <p:sp>
          <p:nvSpPr>
            <p:cNvPr id="39" name="Rounded Rectangle 38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>
            <a:off x="5273945" y="6102302"/>
            <a:ext cx="760863" cy="40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45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Basic idea: </a:t>
            </a:r>
            <a:r>
              <a:rPr lang="en-US" dirty="0" smtClean="0"/>
              <a:t>if one classifier works well, why not use multiple classifiers!</a:t>
            </a:r>
            <a:endParaRPr lang="en-US" dirty="0"/>
          </a:p>
        </p:txBody>
      </p:sp>
      <p:grpSp>
        <p:nvGrpSpPr>
          <p:cNvPr id="6" name="Group 37"/>
          <p:cNvGrpSpPr/>
          <p:nvPr/>
        </p:nvGrpSpPr>
        <p:grpSpPr>
          <a:xfrm>
            <a:off x="2426307" y="3581400"/>
            <a:ext cx="1022235" cy="551708"/>
            <a:chOff x="7391399" y="3505200"/>
            <a:chExt cx="1398808" cy="1371600"/>
          </a:xfrm>
          <a:effectLst/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576580" y="2667000"/>
            <a:ext cx="1006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Testing</a:t>
            </a:r>
            <a:endParaRPr lang="en-US" sz="2400" dirty="0">
              <a:solidFill>
                <a:srgbClr val="8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2667000"/>
            <a:ext cx="8461248" cy="0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37"/>
          <p:cNvGrpSpPr/>
          <p:nvPr/>
        </p:nvGrpSpPr>
        <p:grpSpPr>
          <a:xfrm>
            <a:off x="2420044" y="4203893"/>
            <a:ext cx="1022235" cy="551708"/>
            <a:chOff x="7391399" y="3505200"/>
            <a:chExt cx="1398809" cy="1371600"/>
          </a:xfrm>
          <a:effectLst/>
        </p:grpSpPr>
        <p:sp>
          <p:nvSpPr>
            <p:cNvPr id="29" name="Rounded Rectangle 28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grpSp>
        <p:nvGrpSpPr>
          <p:cNvPr id="32" name="Group 37"/>
          <p:cNvGrpSpPr/>
          <p:nvPr/>
        </p:nvGrpSpPr>
        <p:grpSpPr>
          <a:xfrm>
            <a:off x="2467933" y="5957295"/>
            <a:ext cx="1051790" cy="551708"/>
            <a:chOff x="7391399" y="3505200"/>
            <a:chExt cx="1439251" cy="1371600"/>
          </a:xfrm>
          <a:effectLst/>
        </p:grpSpPr>
        <p:sp>
          <p:nvSpPr>
            <p:cNvPr id="33" name="Rounded Rectangle 32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391399" y="3653754"/>
              <a:ext cx="1439251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m</a:t>
              </a:r>
              <a:endParaRPr lang="en-US" sz="2000" dirty="0"/>
            </a:p>
          </p:txBody>
        </p:sp>
      </p:grpSp>
      <p:sp>
        <p:nvSpPr>
          <p:cNvPr id="27" name="Rectangle 26"/>
          <p:cNvSpPr/>
          <p:nvPr/>
        </p:nvSpPr>
        <p:spPr bwMode="auto">
          <a:xfrm>
            <a:off x="569305" y="4876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3940314"/>
            <a:ext cx="1734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example to label</a:t>
            </a:r>
            <a:endParaRPr lang="en-US" sz="2000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277044" y="3856192"/>
            <a:ext cx="868431" cy="985185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277044" y="4467169"/>
            <a:ext cx="868431" cy="69264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277044" y="5299672"/>
            <a:ext cx="868431" cy="10412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5400000">
            <a:off x="3387558" y="497650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614789" y="3828308"/>
            <a:ext cx="838200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3608530" y="4450801"/>
            <a:ext cx="838200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3656417" y="6204203"/>
            <a:ext cx="838200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53644" y="3581400"/>
            <a:ext cx="129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53644" y="4203893"/>
            <a:ext cx="129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53644" y="5957295"/>
            <a:ext cx="131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m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0" y="4724400"/>
            <a:ext cx="3402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decide on the final prediction?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57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Ensemble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Basic idea: </a:t>
            </a:r>
            <a:r>
              <a:rPr lang="en-US" dirty="0" smtClean="0"/>
              <a:t>if one classifier works well, why not use multiple classifiers!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76580" y="2667000"/>
            <a:ext cx="1006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800000"/>
                </a:solidFill>
              </a:rPr>
              <a:t>Testing</a:t>
            </a:r>
            <a:endParaRPr lang="en-US" sz="2400" dirty="0">
              <a:solidFill>
                <a:srgbClr val="8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04800" y="2667000"/>
            <a:ext cx="8461248" cy="0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6284" y="3581400"/>
            <a:ext cx="129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6284" y="4203893"/>
            <a:ext cx="129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6284" y="5957295"/>
            <a:ext cx="131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prediction m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5400000">
            <a:off x="838200" y="497650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3946442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take majority vote</a:t>
            </a:r>
          </a:p>
          <a:p>
            <a:pPr marL="285750" indent="-28575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if they output probabilities, take a weighted vote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9000" y="5654689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does </a:t>
            </a:r>
            <a:r>
              <a:rPr lang="en-US" sz="2800" dirty="0" smtClean="0">
                <a:solidFill>
                  <a:srgbClr val="FF0000"/>
                </a:solidFill>
              </a:rPr>
              <a:t>having multiple </a:t>
            </a:r>
            <a:r>
              <a:rPr lang="en-US" sz="2800" dirty="0" smtClean="0">
                <a:solidFill>
                  <a:srgbClr val="FF0000"/>
                </a:solidFill>
              </a:rPr>
              <a:t>classifiers help us?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0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grpSp>
        <p:nvGrpSpPr>
          <p:cNvPr id="5" name="Group 37"/>
          <p:cNvGrpSpPr/>
          <p:nvPr/>
        </p:nvGrpSpPr>
        <p:grpSpPr>
          <a:xfrm>
            <a:off x="612648" y="3409803"/>
            <a:ext cx="1022235" cy="551708"/>
            <a:chOff x="7391399" y="3505200"/>
            <a:chExt cx="1398808" cy="1371600"/>
          </a:xfrm>
          <a:effectLst/>
        </p:grpSpPr>
        <p:sp>
          <p:nvSpPr>
            <p:cNvPr id="6" name="Rounded Rectangle 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391399" y="3653754"/>
              <a:ext cx="1398808" cy="6547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1</a:t>
              </a:r>
              <a:endParaRPr lang="en-US" sz="2000" dirty="0"/>
            </a:p>
          </p:txBody>
        </p:sp>
      </p:grpSp>
      <p:grpSp>
        <p:nvGrpSpPr>
          <p:cNvPr id="8" name="Group 37"/>
          <p:cNvGrpSpPr/>
          <p:nvPr/>
        </p:nvGrpSpPr>
        <p:grpSpPr>
          <a:xfrm>
            <a:off x="606385" y="4495800"/>
            <a:ext cx="1022235" cy="551708"/>
            <a:chOff x="7391399" y="3505200"/>
            <a:chExt cx="1398809" cy="1371600"/>
          </a:xfrm>
          <a:effectLst/>
        </p:grpSpPr>
        <p:sp>
          <p:nvSpPr>
            <p:cNvPr id="9" name="Rounded Rectangle 8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2</a:t>
              </a:r>
              <a:endParaRPr 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1449" y="1752600"/>
            <a:ext cx="788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Assume each classifier makes a mistake with some probability </a:t>
            </a:r>
            <a:r>
              <a:rPr lang="en-US" sz="2800" dirty="0" smtClean="0"/>
              <a:t>(e.g. 0.4, that is a </a:t>
            </a:r>
            <a:r>
              <a:rPr lang="en-US" sz="2800" dirty="0" smtClean="0"/>
              <a:t>40% error rate)</a:t>
            </a:r>
          </a:p>
        </p:txBody>
      </p:sp>
      <p:grpSp>
        <p:nvGrpSpPr>
          <p:cNvPr id="16" name="Group 37"/>
          <p:cNvGrpSpPr/>
          <p:nvPr/>
        </p:nvGrpSpPr>
        <p:grpSpPr>
          <a:xfrm>
            <a:off x="651449" y="5638800"/>
            <a:ext cx="1022235" cy="551708"/>
            <a:chOff x="7391399" y="3505200"/>
            <a:chExt cx="1398809" cy="1371600"/>
          </a:xfrm>
          <a:effectLst/>
        </p:grpSpPr>
        <p:sp>
          <p:nvSpPr>
            <p:cNvPr id="17" name="Rounded Rectangle 1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91399" y="3653754"/>
              <a:ext cx="1398809" cy="9947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model 3</a:t>
              </a:r>
              <a:endParaRPr lang="en-US" sz="20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133601" y="3647613"/>
            <a:ext cx="66324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Assuming the decisions made between classifiers are independent, what will be the </a:t>
            </a:r>
            <a:r>
              <a:rPr lang="en-US" sz="2800" dirty="0" smtClean="0">
                <a:solidFill>
                  <a:srgbClr val="FF0000"/>
                </a:solidFill>
              </a:rPr>
              <a:t>probability </a:t>
            </a:r>
            <a:r>
              <a:rPr lang="en-US" sz="2800" dirty="0" smtClean="0">
                <a:solidFill>
                  <a:srgbClr val="FF0000"/>
                </a:solidFill>
              </a:rPr>
              <a:t>that we make a mistake </a:t>
            </a:r>
            <a:r>
              <a:rPr lang="en-US" sz="2800" dirty="0" smtClean="0">
                <a:solidFill>
                  <a:srgbClr val="FF0000"/>
                </a:solidFill>
              </a:rPr>
              <a:t>(i.e. error rate) with </a:t>
            </a:r>
            <a:r>
              <a:rPr lang="en-US" sz="2800" dirty="0" smtClean="0">
                <a:solidFill>
                  <a:srgbClr val="FF0000"/>
                </a:solidFill>
              </a:rPr>
              <a:t>three classifiers for a binary classification problem?</a:t>
            </a:r>
          </a:p>
        </p:txBody>
      </p:sp>
    </p:spTree>
    <p:extLst>
      <p:ext uri="{BB962C8B-B14F-4D97-AF65-F5344CB8AC3E}">
        <p14:creationId xmlns:p14="http://schemas.microsoft.com/office/powerpoint/2010/main" val="91149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1449" y="1752600"/>
            <a:ext cx="788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Assume each classifier makes a mistake with some probability (e.g. 0.4, that is a 40% error rate)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438534"/>
              </p:ext>
            </p:extLst>
          </p:nvPr>
        </p:nvGraphicFramePr>
        <p:xfrm>
          <a:off x="381000" y="2987040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1371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prob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.6*.6*.6=0.216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.6*.6*.4=0.144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.6*.4*.6=0.144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.6*.4*.4=0.096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.4*.6*.6=0.144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.4*.6*.4=0.096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.4*.4*.6=0.096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.4*.4*.4=0.064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35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ensemble learning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1449" y="1752600"/>
            <a:ext cx="788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Assume each classifier makes a mistake with some probability (e.g. 0.4, that is a 40% error rate)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720426"/>
              </p:ext>
            </p:extLst>
          </p:nvPr>
        </p:nvGraphicFramePr>
        <p:xfrm>
          <a:off x="381000" y="2987040"/>
          <a:ext cx="609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371600"/>
                <a:gridCol w="13716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model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prob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.6*.6*.6=0.216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.6*.6*.4=0.144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.6*.4*.6=0.144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.6*.4*.4=0.096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.4*.6*.6=0.144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.4*.6*.4=0.096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8000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.4*.4*.6=0.096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"/>
                          <a:cs typeface="Times"/>
                        </a:rPr>
                        <a:t>I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.4*.4*.4=0.064</a:t>
                      </a:r>
                    </a:p>
                  </a:txBody>
                  <a:tcPr>
                    <a:solidFill>
                      <a:srgbClr val="F7696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02977" y="4604342"/>
            <a:ext cx="15580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0.096+</a:t>
            </a:r>
          </a:p>
          <a:p>
            <a:r>
              <a:rPr lang="en-US" dirty="0" smtClean="0"/>
              <a:t>0.096+</a:t>
            </a:r>
          </a:p>
          <a:p>
            <a:r>
              <a:rPr lang="en-US" dirty="0" smtClean="0"/>
              <a:t>0.096+</a:t>
            </a:r>
          </a:p>
          <a:p>
            <a:r>
              <a:rPr lang="en-US" dirty="0" smtClean="0"/>
              <a:t>0.064 = </a:t>
            </a:r>
          </a:p>
          <a:p>
            <a:r>
              <a:rPr lang="en-US" sz="2400" b="1" dirty="0" smtClean="0">
                <a:solidFill>
                  <a:srgbClr val="0000FF"/>
                </a:solidFill>
              </a:rPr>
              <a:t>35% error! </a:t>
            </a:r>
          </a:p>
        </p:txBody>
      </p:sp>
    </p:spTree>
    <p:extLst>
      <p:ext uri="{BB962C8B-B14F-4D97-AF65-F5344CB8AC3E}">
        <p14:creationId xmlns:p14="http://schemas.microsoft.com/office/powerpoint/2010/main" val="63797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9092</TotalTime>
  <Words>1415</Words>
  <Application>Microsoft Macintosh PowerPoint</Application>
  <PresentationFormat>On-screen Show (4:3)</PresentationFormat>
  <Paragraphs>353</Paragraphs>
  <Slides>38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Median</vt:lpstr>
      <vt:lpstr>Microsoft Equation</vt:lpstr>
      <vt:lpstr>Equation</vt:lpstr>
      <vt:lpstr>Ensemble learning</vt:lpstr>
      <vt:lpstr>Admin</vt:lpstr>
      <vt:lpstr>Ensemble learning</vt:lpstr>
      <vt:lpstr>Ensemble learning</vt:lpstr>
      <vt:lpstr>Ensemble learning</vt:lpstr>
      <vt:lpstr>Ensemble learning</vt:lpstr>
      <vt:lpstr>Benefits of ensemble learning</vt:lpstr>
      <vt:lpstr>Benefits of ensemble learning</vt:lpstr>
      <vt:lpstr>Benefits of ensemble learning</vt:lpstr>
      <vt:lpstr>Benefits of ensemble learning</vt:lpstr>
      <vt:lpstr>Benefits of ensemble learning</vt:lpstr>
      <vt:lpstr>Benefits of ensemble learning</vt:lpstr>
      <vt:lpstr>Given enough classifiers…</vt:lpstr>
      <vt:lpstr>Obtaining independent classifiers</vt:lpstr>
      <vt:lpstr>Idea 1: different learning methods</vt:lpstr>
      <vt:lpstr>Idea 1: different learning methods</vt:lpstr>
      <vt:lpstr>Idea 2: split up training data</vt:lpstr>
      <vt:lpstr>Idea 2: split up training data</vt:lpstr>
      <vt:lpstr>Idea 3: bagging</vt:lpstr>
      <vt:lpstr>data generating distribution</vt:lpstr>
      <vt:lpstr>Ideal situation</vt:lpstr>
      <vt:lpstr>bagging</vt:lpstr>
      <vt:lpstr>sampling with replacements</vt:lpstr>
      <vt:lpstr>sampling with replacements</vt:lpstr>
      <vt:lpstr>sampling with replacements</vt:lpstr>
      <vt:lpstr>sampling with replacements</vt:lpstr>
      <vt:lpstr>sampling with replacements</vt:lpstr>
      <vt:lpstr>sampling with replacements</vt:lpstr>
      <vt:lpstr>sampling with replacements</vt:lpstr>
      <vt:lpstr>bagging</vt:lpstr>
      <vt:lpstr>bagging concerns</vt:lpstr>
      <vt:lpstr>bagging concerns</vt:lpstr>
      <vt:lpstr>bagging concerns</vt:lpstr>
      <vt:lpstr>bagging concerns</vt:lpstr>
      <vt:lpstr>probability of overlap</vt:lpstr>
      <vt:lpstr>bagging overlap</vt:lpstr>
      <vt:lpstr>When does bagging work</vt:lpstr>
      <vt:lpstr>When does bagging work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1024</cp:revision>
  <cp:lastPrinted>2013-11-01T16:24:19Z</cp:lastPrinted>
  <dcterms:created xsi:type="dcterms:W3CDTF">2011-01-25T19:35:23Z</dcterms:created>
  <dcterms:modified xsi:type="dcterms:W3CDTF">2013-11-18T19:14:10Z</dcterms:modified>
</cp:coreProperties>
</file>