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2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3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58" r:id="rId3"/>
    <p:sldId id="602" r:id="rId4"/>
    <p:sldId id="601" r:id="rId5"/>
    <p:sldId id="598" r:id="rId6"/>
    <p:sldId id="590" r:id="rId7"/>
    <p:sldId id="591" r:id="rId8"/>
    <p:sldId id="592" r:id="rId9"/>
    <p:sldId id="593" r:id="rId10"/>
    <p:sldId id="594" r:id="rId11"/>
    <p:sldId id="595" r:id="rId12"/>
    <p:sldId id="596" r:id="rId13"/>
    <p:sldId id="597" r:id="rId14"/>
    <p:sldId id="599" r:id="rId15"/>
    <p:sldId id="600" r:id="rId16"/>
    <p:sldId id="605" r:id="rId17"/>
    <p:sldId id="606" r:id="rId18"/>
    <p:sldId id="60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9" autoAdjust="0"/>
    <p:restoredTop sz="94660"/>
  </p:normalViewPr>
  <p:slideViewPr>
    <p:cSldViewPr snapToObjects="1">
      <p:cViewPr varScale="1">
        <p:scale>
          <a:sx n="71" d="100"/>
          <a:sy n="71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AB8A2-4CDC-C644-955E-E61285109A67}" type="datetimeFigureOut">
              <a:rPr lang="en-US" smtClean="0"/>
              <a:t>11/1/13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D43B-3BE5-D943-AF8B-60202E0F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squared error is optimal if we assume that the data was actually generated from a line with </a:t>
            </a:r>
            <a:r>
              <a:rPr lang="en-US" dirty="0" err="1" smtClean="0"/>
              <a:t>gaussian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E063-BD86-A24D-8676-37A35E7CCE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squared error is optimal if we assume that the data was actually generated from a line with </a:t>
            </a:r>
            <a:r>
              <a:rPr lang="en-US" dirty="0" err="1" smtClean="0"/>
              <a:t>gaussian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E063-BD86-A24D-8676-37A35E7CCE3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squared error is optimal if we assume that the data was actually generated from a line with </a:t>
            </a:r>
            <a:r>
              <a:rPr lang="en-US" dirty="0" err="1" smtClean="0"/>
              <a:t>gaussian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E063-BD86-A24D-8676-37A35E7CCE3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8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CS451 – Fall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647700" y="4152900"/>
            <a:ext cx="3429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66800" y="5867400"/>
            <a:ext cx="396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1600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09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8288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752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5240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6764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981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76400" y="5105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5240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828800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21336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a line </a:t>
            </a:r>
            <a:r>
              <a:rPr lang="en-US" i="1" dirty="0" err="1" smtClean="0"/>
              <a:t>h</a:t>
            </a:r>
            <a:r>
              <a:rPr lang="en-US" dirty="0" smtClean="0"/>
              <a:t> that minimizes an error function: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266700" y="3924300"/>
            <a:ext cx="3352800" cy="381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343400" y="3048000"/>
          <a:ext cx="3886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65" name="Equation" r:id="rId4" imgW="1727200" imgH="304800" progId="Equation.3">
                  <p:embed/>
                </p:oleObj>
              </mc:Choice>
              <mc:Fallback>
                <p:oleObj name="Equation" r:id="rId4" imgW="17272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048000"/>
                        <a:ext cx="3886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677099"/>
              </p:ext>
            </p:extLst>
          </p:nvPr>
        </p:nvGraphicFramePr>
        <p:xfrm>
          <a:off x="4362450" y="4633913"/>
          <a:ext cx="45720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66" name="Equation" r:id="rId6" imgW="2032000" imgH="317500" progId="Equation.3">
                  <p:embed/>
                </p:oleObj>
              </mc:Choice>
              <mc:Fallback>
                <p:oleObj name="Equation" r:id="rId6" imgW="2032000" imgH="317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4633913"/>
                        <a:ext cx="45720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10000" y="39579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the case of a 2d line:</a:t>
            </a:r>
            <a:endParaRPr lang="en-US" dirty="0"/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7772400" y="4800600"/>
            <a:ext cx="457200" cy="1371600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9000" y="56460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function for a 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55876" y="5888560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6518" y="3825298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31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We’d like to </a:t>
            </a:r>
            <a:r>
              <a:rPr lang="en-US" i="1" dirty="0" smtClean="0"/>
              <a:t>minimize</a:t>
            </a:r>
            <a:r>
              <a:rPr lang="en-US" dirty="0" smtClean="0"/>
              <a:t> the error</a:t>
            </a:r>
          </a:p>
          <a:p>
            <a:pPr marL="365760" lvl="1" indent="0">
              <a:buNone/>
            </a:pPr>
            <a:r>
              <a:rPr lang="en-US" dirty="0" smtClean="0"/>
              <a:t>Find w</a:t>
            </a:r>
            <a:r>
              <a:rPr lang="en-US" baseline="-25000" dirty="0" smtClean="0"/>
              <a:t>1</a:t>
            </a:r>
            <a:r>
              <a:rPr lang="en-US" dirty="0" smtClean="0"/>
              <a:t> and w</a:t>
            </a:r>
            <a:r>
              <a:rPr lang="en-US" baseline="-25000" dirty="0" smtClean="0"/>
              <a:t>0</a:t>
            </a:r>
            <a:r>
              <a:rPr lang="en-US" dirty="0" smtClean="0"/>
              <a:t> such that the error is minimized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We can solve this in closed form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86370" name="Object 2"/>
          <p:cNvGraphicFramePr>
            <a:graphicFrameLocks noChangeAspect="1"/>
          </p:cNvGraphicFramePr>
          <p:nvPr/>
        </p:nvGraphicFramePr>
        <p:xfrm>
          <a:off x="1676400" y="3352800"/>
          <a:ext cx="4686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64" name="Equation" r:id="rId3" imgW="2082800" imgH="304800" progId="Equation.3">
                  <p:embed/>
                </p:oleObj>
              </mc:Choice>
              <mc:Fallback>
                <p:oleObj name="Equation" r:id="rId3" imgW="20828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352800"/>
                        <a:ext cx="4686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22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72381"/>
            <a:ext cx="8153400" cy="637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If we have m features, then we have a line in </a:t>
            </a:r>
            <a:r>
              <a:rPr lang="en-US" sz="2400" i="1" dirty="0" smtClean="0"/>
              <a:t>m</a:t>
            </a:r>
            <a:r>
              <a:rPr lang="en-US" sz="2400" dirty="0" smtClean="0"/>
              <a:t> dimensions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058258"/>
              </p:ext>
            </p:extLst>
          </p:nvPr>
        </p:nvGraphicFramePr>
        <p:xfrm>
          <a:off x="1802471" y="2946640"/>
          <a:ext cx="4914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88" name="Equation" r:id="rId3" imgW="2184400" imgH="203200" progId="Equation.3">
                  <p:embed/>
                </p:oleObj>
              </mc:Choice>
              <mc:Fallback>
                <p:oleObj name="Equation" r:id="rId3" imgW="2184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2471" y="2946640"/>
                        <a:ext cx="4914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93133" y="4101068"/>
            <a:ext cx="101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weights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3621248" y="3647755"/>
            <a:ext cx="725198" cy="18142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999829" y="3646547"/>
            <a:ext cx="725199" cy="27093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917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220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still calculate the squared error like before</a:t>
            </a: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758065" y="4237038"/>
          <a:ext cx="72866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37" name="Equation" r:id="rId3" imgW="3238500" imgH="304800" progId="Equation.3">
                  <p:embed/>
                </p:oleObj>
              </mc:Choice>
              <mc:Fallback>
                <p:oleObj name="Equation" r:id="rId3" imgW="32385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65" y="4237038"/>
                        <a:ext cx="72866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31991" y="5479144"/>
            <a:ext cx="472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Still can solve this exactly!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1562100" y="2779486"/>
          <a:ext cx="4914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38" name="Equation" r:id="rId5" imgW="2184400" imgH="203200" progId="Equation.3">
                  <p:embed/>
                </p:oleObj>
              </mc:Choice>
              <mc:Fallback>
                <p:oleObj name="Equation" r:id="rId5" imgW="2184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2779486"/>
                        <a:ext cx="4914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4434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function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250" y="3090333"/>
            <a:ext cx="3251200" cy="2159000"/>
          </a:xfrm>
          <a:prstGeom prst="rect">
            <a:avLst/>
          </a:prstGeom>
        </p:spPr>
      </p:pic>
      <p:graphicFrame>
        <p:nvGraphicFramePr>
          <p:cNvPr id="94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164486"/>
              </p:ext>
            </p:extLst>
          </p:nvPr>
        </p:nvGraphicFramePr>
        <p:xfrm>
          <a:off x="3178175" y="1889125"/>
          <a:ext cx="18827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30" name="Equation" r:id="rId4" imgW="1028700" imgH="393700" progId="Equation.3">
                  <p:embed/>
                </p:oleObj>
              </mc:Choice>
              <mc:Fallback>
                <p:oleObj name="Equation" r:id="rId4" imgW="1028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1889125"/>
                        <a:ext cx="1882775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383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2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Find the best fit of the data based on a logistic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3856710"/>
            <a:ext cx="3479800" cy="233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709" y="3374567"/>
            <a:ext cx="3763434" cy="28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7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is “big data”?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are some sources of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are the challenges of dealing with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are some of the tools you’ve heard of?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more info:</a:t>
            </a:r>
            <a:endParaRPr lang="en-US" dirty="0"/>
          </a:p>
          <a:p>
            <a:pPr marL="0" indent="0">
              <a:buNone/>
            </a:pPr>
            <a:r>
              <a:rPr lang="en-US" sz="2200" dirty="0"/>
              <a:t>http://</a:t>
            </a:r>
            <a:r>
              <a:rPr lang="en-US" sz="2200" dirty="0" err="1"/>
              <a:t>www.youtube.com</a:t>
            </a:r>
            <a:r>
              <a:rPr lang="en-US" sz="2200" dirty="0"/>
              <a:t>/</a:t>
            </a:r>
            <a:r>
              <a:rPr lang="en-US" sz="2200" dirty="0" err="1"/>
              <a:t>watch?v</a:t>
            </a:r>
            <a:r>
              <a:rPr lang="en-US" sz="2200" dirty="0"/>
              <a:t>=eEpxN0htRKI</a:t>
            </a:r>
          </a:p>
        </p:txBody>
      </p:sp>
    </p:spTree>
    <p:extLst>
      <p:ext uri="{BB962C8B-B14F-4D97-AF65-F5344CB8AC3E}">
        <p14:creationId xmlns:p14="http://schemas.microsoft.com/office/powerpoint/2010/main" val="155533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: </a:t>
            </a:r>
            <a:r>
              <a:rPr lang="en-US" dirty="0"/>
              <a:t>g</a:t>
            </a:r>
            <a:r>
              <a:rPr lang="en-US" dirty="0" smtClean="0"/>
              <a:t>uest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Patricia </a:t>
            </a:r>
            <a:r>
              <a:rPr lang="en-US" dirty="0" err="1" smtClean="0"/>
              <a:t>Florissi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CTO of EMC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PhD </a:t>
            </a:r>
            <a:r>
              <a:rPr lang="en-US" dirty="0" smtClean="0"/>
              <a:t>from Columbia </a:t>
            </a:r>
            <a:r>
              <a:rPr lang="en-US" dirty="0" smtClean="0"/>
              <a:t>University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312977"/>
            <a:ext cx="4199466" cy="2362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7800" y="4699084"/>
            <a:ext cx="542733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http://</a:t>
            </a:r>
            <a:r>
              <a:rPr lang="en-US" sz="1050" dirty="0" err="1"/>
              <a:t>www.mobileworldmag.com</a:t>
            </a:r>
            <a:r>
              <a:rPr lang="en-US" sz="1050" dirty="0"/>
              <a:t>/</a:t>
            </a:r>
            <a:r>
              <a:rPr lang="en-US" sz="1050" dirty="0" err="1"/>
              <a:t>emc</a:t>
            </a:r>
            <a:r>
              <a:rPr lang="en-US" sz="1050" dirty="0"/>
              <a:t>-leads-it-transformation-at-the-</a:t>
            </a:r>
            <a:r>
              <a:rPr lang="en-US" sz="1050" dirty="0" err="1"/>
              <a:t>emc</a:t>
            </a:r>
            <a:r>
              <a:rPr lang="en-US" sz="1050" dirty="0"/>
              <a:t>-forum/</a:t>
            </a:r>
          </a:p>
        </p:txBody>
      </p:sp>
    </p:spTree>
    <p:extLst>
      <p:ext uri="{BB962C8B-B14F-4D97-AF65-F5344CB8AC3E}">
        <p14:creationId xmlns:p14="http://schemas.microsoft.com/office/powerpoint/2010/main" val="415508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790097"/>
            <a:ext cx="6098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=XtLXPLb6EXs</a:t>
            </a:r>
          </a:p>
        </p:txBody>
      </p:sp>
    </p:spTree>
    <p:extLst>
      <p:ext uri="{BB962C8B-B14F-4D97-AF65-F5344CB8AC3E}">
        <p14:creationId xmlns:p14="http://schemas.microsoft.com/office/powerpoint/2010/main" val="262330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7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regression: three views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64659" y="1751806"/>
          <a:ext cx="61626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0" name="Equation" r:id="rId3" imgW="3365500" imgH="393700" progId="Equation.3">
                  <p:embed/>
                </p:oleObj>
              </mc:Choice>
              <mc:Fallback>
                <p:oleObj name="Equation" r:id="rId3" imgW="336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59" y="1751806"/>
                        <a:ext cx="6162675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681709"/>
              </p:ext>
            </p:extLst>
          </p:nvPr>
        </p:nvGraphicFramePr>
        <p:xfrm>
          <a:off x="376691" y="3636823"/>
          <a:ext cx="4814887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1" name="Equation" r:id="rId5" imgW="2628900" imgH="355600" progId="Equation.3">
                  <p:embed/>
                </p:oleObj>
              </mc:Choice>
              <mc:Fallback>
                <p:oleObj name="Equation" r:id="rId5" imgW="2628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91" y="3636823"/>
                        <a:ext cx="4814887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8950" y="1751806"/>
            <a:ext cx="216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linear classifier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6558" y="3486006"/>
            <a:ext cx="2165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conditional model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logistic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529957"/>
              </p:ext>
            </p:extLst>
          </p:nvPr>
        </p:nvGraphicFramePr>
        <p:xfrm>
          <a:off x="630027" y="5334000"/>
          <a:ext cx="43973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2" name="Equation" r:id="rId7" imgW="2400300" imgH="457200" progId="Equation.3">
                  <p:embed/>
                </p:oleObj>
              </mc:Choice>
              <mc:Fallback>
                <p:oleObj name="Equation" r:id="rId7" imgW="2400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27" y="5334000"/>
                        <a:ext cx="439737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53200" y="5334000"/>
            <a:ext cx="2403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linear model minimizing logistic loss</a:t>
            </a:r>
          </a:p>
        </p:txBody>
      </p:sp>
    </p:spTree>
    <p:extLst>
      <p:ext uri="{BB962C8B-B14F-4D97-AF65-F5344CB8AC3E}">
        <p14:creationId xmlns:p14="http://schemas.microsoft.com/office/powerpoint/2010/main" val="289701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2895600"/>
            <a:ext cx="5483352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is it called logistic regression?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86400" y="3048000"/>
            <a:ext cx="1524000" cy="381000"/>
          </a:xfrm>
          <a:prstGeom prst="rect">
            <a:avLst/>
          </a:prstGeom>
          <a:solidFill>
            <a:srgbClr val="FF6600">
              <a:alpha val="3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11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digression: </a:t>
            </a:r>
            <a:br>
              <a:rPr lang="en-US" dirty="0" smtClean="0"/>
            </a:br>
            <a:r>
              <a:rPr lang="en-US" dirty="0" smtClean="0"/>
              <a:t>regression vs. classification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438400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38200" y="3124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38200" y="3733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38200" y="4343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38200" y="4953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38200" y="5562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24384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837044" y="3135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37044" y="3733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37044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37044" y="4964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5562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 bwMode="auto">
          <a:xfrm>
            <a:off x="2667000" y="3810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8400" y="4724400"/>
            <a:ext cx="1124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extract</a:t>
            </a:r>
          </a:p>
          <a:p>
            <a:r>
              <a:rPr lang="en-US" sz="2000" dirty="0" smtClean="0"/>
              <a:t>features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0" y="2918936"/>
            <a:ext cx="152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AB932"/>
                </a:solidFill>
              </a:rPr>
              <a:t>f</a:t>
            </a:r>
            <a:r>
              <a:rPr lang="en-US" baseline="-25000" dirty="0" smtClean="0">
                <a:solidFill>
                  <a:srgbClr val="BAB932"/>
                </a:solidFill>
              </a:rPr>
              <a:t>1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2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3</a:t>
            </a:r>
            <a:r>
              <a:rPr lang="en-US" dirty="0" smtClean="0">
                <a:solidFill>
                  <a:srgbClr val="BAB932"/>
                </a:solidFill>
              </a:rPr>
              <a:t>, …, f</a:t>
            </a:r>
            <a:r>
              <a:rPr lang="en-US" baseline="-25000" dirty="0" smtClean="0">
                <a:solidFill>
                  <a:srgbClr val="BAB932"/>
                </a:solidFill>
              </a:rPr>
              <a:t>n</a:t>
            </a:r>
            <a:endParaRPr lang="en-US" baseline="-25000" dirty="0">
              <a:solidFill>
                <a:srgbClr val="BAB93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0" y="3452336"/>
            <a:ext cx="152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AB932"/>
                </a:solidFill>
              </a:rPr>
              <a:t>f</a:t>
            </a:r>
            <a:r>
              <a:rPr lang="en-US" baseline="-25000" dirty="0" smtClean="0">
                <a:solidFill>
                  <a:srgbClr val="BAB932"/>
                </a:solidFill>
              </a:rPr>
              <a:t>1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2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3</a:t>
            </a:r>
            <a:r>
              <a:rPr lang="en-US" dirty="0" smtClean="0">
                <a:solidFill>
                  <a:srgbClr val="BAB932"/>
                </a:solidFill>
              </a:rPr>
              <a:t>, …, f</a:t>
            </a:r>
            <a:r>
              <a:rPr lang="en-US" baseline="-25000" dirty="0" smtClean="0">
                <a:solidFill>
                  <a:srgbClr val="BAB932"/>
                </a:solidFill>
              </a:rPr>
              <a:t>n</a:t>
            </a:r>
            <a:endParaRPr lang="en-US" baseline="-25000" dirty="0">
              <a:solidFill>
                <a:srgbClr val="BAB93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0" y="3985736"/>
            <a:ext cx="152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AB932"/>
                </a:solidFill>
              </a:rPr>
              <a:t>f</a:t>
            </a:r>
            <a:r>
              <a:rPr lang="en-US" baseline="-25000" dirty="0" smtClean="0">
                <a:solidFill>
                  <a:srgbClr val="BAB932"/>
                </a:solidFill>
              </a:rPr>
              <a:t>1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2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3</a:t>
            </a:r>
            <a:r>
              <a:rPr lang="en-US" dirty="0" smtClean="0">
                <a:solidFill>
                  <a:srgbClr val="BAB932"/>
                </a:solidFill>
              </a:rPr>
              <a:t>, …, f</a:t>
            </a:r>
            <a:r>
              <a:rPr lang="en-US" baseline="-25000" dirty="0" smtClean="0">
                <a:solidFill>
                  <a:srgbClr val="BAB932"/>
                </a:solidFill>
              </a:rPr>
              <a:t>n</a:t>
            </a:r>
            <a:endParaRPr lang="en-US" baseline="-25000" dirty="0">
              <a:solidFill>
                <a:srgbClr val="BAB93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4595336"/>
            <a:ext cx="152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AB932"/>
                </a:solidFill>
              </a:rPr>
              <a:t>f</a:t>
            </a:r>
            <a:r>
              <a:rPr lang="en-US" baseline="-25000" dirty="0" smtClean="0">
                <a:solidFill>
                  <a:srgbClr val="BAB932"/>
                </a:solidFill>
              </a:rPr>
              <a:t>1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2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3</a:t>
            </a:r>
            <a:r>
              <a:rPr lang="en-US" dirty="0" smtClean="0">
                <a:solidFill>
                  <a:srgbClr val="BAB932"/>
                </a:solidFill>
              </a:rPr>
              <a:t>, …, f</a:t>
            </a:r>
            <a:r>
              <a:rPr lang="en-US" baseline="-25000" dirty="0" smtClean="0">
                <a:solidFill>
                  <a:srgbClr val="BAB932"/>
                </a:solidFill>
              </a:rPr>
              <a:t>n</a:t>
            </a:r>
            <a:endParaRPr lang="en-US" baseline="-25000" dirty="0">
              <a:solidFill>
                <a:srgbClr val="BAB93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3431" y="5193268"/>
            <a:ext cx="152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AB932"/>
                </a:solidFill>
              </a:rPr>
              <a:t>f</a:t>
            </a:r>
            <a:r>
              <a:rPr lang="en-US" baseline="-25000" dirty="0" smtClean="0">
                <a:solidFill>
                  <a:srgbClr val="BAB932"/>
                </a:solidFill>
              </a:rPr>
              <a:t>1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2</a:t>
            </a:r>
            <a:r>
              <a:rPr lang="en-US" dirty="0" smtClean="0">
                <a:solidFill>
                  <a:srgbClr val="BAB932"/>
                </a:solidFill>
              </a:rPr>
              <a:t>, f</a:t>
            </a:r>
            <a:r>
              <a:rPr lang="en-US" baseline="-25000" dirty="0" smtClean="0">
                <a:solidFill>
                  <a:srgbClr val="BAB932"/>
                </a:solidFill>
              </a:rPr>
              <a:t>3</a:t>
            </a:r>
            <a:r>
              <a:rPr lang="en-US" dirty="0" smtClean="0">
                <a:solidFill>
                  <a:srgbClr val="BAB932"/>
                </a:solidFill>
              </a:rPr>
              <a:t>, …, f</a:t>
            </a:r>
            <a:r>
              <a:rPr lang="en-US" baseline="-25000" dirty="0" smtClean="0">
                <a:solidFill>
                  <a:srgbClr val="BAB932"/>
                </a:solidFill>
              </a:rPr>
              <a:t>n</a:t>
            </a:r>
            <a:endParaRPr lang="en-US" baseline="-25000" dirty="0">
              <a:solidFill>
                <a:srgbClr val="BAB93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783" y="2438400"/>
            <a:ext cx="1111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features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36183" y="24384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5508753" y="2838510"/>
            <a:ext cx="611436" cy="2797874"/>
          </a:xfrm>
          <a:prstGeom prst="rect">
            <a:avLst/>
          </a:prstGeom>
          <a:solidFill>
            <a:srgbClr val="FF0000">
              <a:alpha val="4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374191" y="3066074"/>
            <a:ext cx="2685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classification: discrete (some finite set of labels)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regression: real value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8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647700" y="3971475"/>
            <a:ext cx="3429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66800" y="5685975"/>
            <a:ext cx="396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1600200" y="27141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81200" y="30951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0" y="28665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09800" y="34761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35523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828800" y="38571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752600" y="40857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524000" y="42381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676400" y="45429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981200" y="47715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76400" y="49239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524000" y="52287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828800" y="5304975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05400" y="1850912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some points, find the </a:t>
            </a:r>
            <a:r>
              <a:rPr lang="en-US" b="1" i="1" dirty="0" smtClean="0">
                <a:solidFill>
                  <a:srgbClr val="FF0000"/>
                </a:solidFill>
              </a:rPr>
              <a:t>line</a:t>
            </a:r>
            <a:r>
              <a:rPr lang="en-US" dirty="0" smtClean="0"/>
              <a:t> that best fits/explains the data</a:t>
            </a:r>
          </a:p>
          <a:p>
            <a:endParaRPr lang="en-US" dirty="0" smtClean="0"/>
          </a:p>
          <a:p>
            <a:r>
              <a:rPr lang="en-US" dirty="0" smtClean="0"/>
              <a:t>Our model is a line, i.e. we’re assuming a linear relationship between the feature and the label value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266700" y="3742875"/>
            <a:ext cx="3352800" cy="381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19100" y="6221607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can we find this line?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60285" y="5731325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90708" y="3716443"/>
            <a:ext cx="211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912455"/>
              </p:ext>
            </p:extLst>
          </p:nvPr>
        </p:nvGraphicFramePr>
        <p:xfrm>
          <a:off x="5308600" y="4511675"/>
          <a:ext cx="22780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44" name="Equation" r:id="rId3" imgW="914400" imgH="203200" progId="Equation.3">
                  <p:embed/>
                </p:oleObj>
              </mc:Choice>
              <mc:Fallback>
                <p:oleObj name="Equation" r:id="rId3" imgW="914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0" y="4511675"/>
                        <a:ext cx="2278063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6976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647700" y="4152900"/>
            <a:ext cx="3429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66800" y="5867400"/>
            <a:ext cx="396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1600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09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8288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752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5240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6764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981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76400" y="5105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5240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828800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218198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a line </a:t>
            </a:r>
            <a:r>
              <a:rPr lang="en-US" i="1" dirty="0" smtClean="0"/>
              <a:t>h</a:t>
            </a:r>
            <a:r>
              <a:rPr lang="en-US" dirty="0" smtClean="0"/>
              <a:t> that minimizes some loss/error function: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266700" y="3924300"/>
            <a:ext cx="3352800" cy="381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272088" y="2938463"/>
          <a:ext cx="17145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3" name="Equation" r:id="rId4" imgW="762000" imgH="165100" progId="Equation.3">
                  <p:embed/>
                </p:oleObj>
              </mc:Choice>
              <mc:Fallback>
                <p:oleObj name="Equation" r:id="rId4" imgW="7620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8" y="2938463"/>
                        <a:ext cx="171450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55876" y="5888560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feature (</a:t>
            </a:r>
            <a:r>
              <a:rPr lang="en-US" dirty="0" err="1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6518" y="3825298"/>
            <a:ext cx="211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3822095" y="3564859"/>
            <a:ext cx="5273525" cy="2123911"/>
            <a:chOff x="3822095" y="3564859"/>
            <a:chExt cx="5273525" cy="2123911"/>
          </a:xfrm>
        </p:grpSpPr>
        <p:sp>
          <p:nvSpPr>
            <p:cNvPr id="29" name="TextBox 28"/>
            <p:cNvSpPr txBox="1"/>
            <p:nvPr/>
          </p:nvSpPr>
          <p:spPr>
            <a:xfrm>
              <a:off x="3822095" y="3564859"/>
              <a:ext cx="3401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Sum of the individual errors:</a:t>
              </a:r>
              <a:endParaRPr lang="en-US" dirty="0"/>
            </a:p>
          </p:txBody>
        </p:sp>
        <p:graphicFrame>
          <p:nvGraphicFramePr>
            <p:cNvPr id="33796" name="Object 4"/>
            <p:cNvGraphicFramePr>
              <a:graphicFrameLocks noChangeAspect="1"/>
            </p:cNvGraphicFramePr>
            <p:nvPr/>
          </p:nvGraphicFramePr>
          <p:xfrm>
            <a:off x="4740275" y="4202113"/>
            <a:ext cx="360045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894" name="Equation" r:id="rId6" imgW="1600200" imgH="304800" progId="Equation.3">
                    <p:embed/>
                  </p:oleObj>
                </mc:Choice>
                <mc:Fallback>
                  <p:oleObj name="Equation" r:id="rId6" imgW="1600200" imgH="304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275" y="4202113"/>
                          <a:ext cx="3600450" cy="68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Left Brace 29"/>
            <p:cNvSpPr/>
            <p:nvPr/>
          </p:nvSpPr>
          <p:spPr bwMode="auto">
            <a:xfrm rot="16200000">
              <a:off x="7385360" y="4449845"/>
              <a:ext cx="457200" cy="1371600"/>
            </a:xfrm>
            <a:prstGeom prst="leftBrac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89525" y="5319438"/>
              <a:ext cx="28060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0/1 loss!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527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do we find the minimum of an equation?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Take the derivative, set to 0 and solve (going to be a min or a max)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problems here?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Ideas?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419237"/>
              </p:ext>
            </p:extLst>
          </p:nvPr>
        </p:nvGraphicFramePr>
        <p:xfrm>
          <a:off x="2303711" y="2362200"/>
          <a:ext cx="36004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2" name="Equation" r:id="rId3" imgW="1600200" imgH="304800" progId="Equation.3">
                  <p:embed/>
                </p:oleObj>
              </mc:Choice>
              <mc:Fallback>
                <p:oleObj name="Equation" r:id="rId3" imgW="16002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711" y="2362200"/>
                        <a:ext cx="36004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211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647700" y="4152900"/>
            <a:ext cx="3429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66800" y="5867400"/>
            <a:ext cx="396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1600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09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8288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752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5240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6764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981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76400" y="5105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5240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828800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266700" y="3924300"/>
            <a:ext cx="3352800" cy="381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343400" y="4229100"/>
          <a:ext cx="3886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41" name="Equation" r:id="rId4" imgW="1727200" imgH="304800" progId="Equation.3">
                  <p:embed/>
                </p:oleObj>
              </mc:Choice>
              <mc:Fallback>
                <p:oleObj name="Equation" r:id="rId4" imgW="17272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29100"/>
                        <a:ext cx="3886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55876" y="5888560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6518" y="3825298"/>
            <a:ext cx="211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321175" y="2095500"/>
          <a:ext cx="36004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42" name="Equation" r:id="rId6" imgW="1600200" imgH="304800" progId="Equation.3">
                  <p:embed/>
                </p:oleObj>
              </mc:Choice>
              <mc:Fallback>
                <p:oleObj name="Equation" r:id="rId6" imgW="16002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2095500"/>
                        <a:ext cx="36004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Down Arrow 28"/>
          <p:cNvSpPr/>
          <p:nvPr/>
        </p:nvSpPr>
        <p:spPr>
          <a:xfrm>
            <a:off x="5721052" y="3115735"/>
            <a:ext cx="653143" cy="838200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152572" y="5309810"/>
            <a:ext cx="338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squared error is convex!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0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8621</TotalTime>
  <Words>496</Words>
  <Application>Microsoft Macintosh PowerPoint</Application>
  <PresentationFormat>On-screen Show (4:3)</PresentationFormat>
  <Paragraphs>113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Median</vt:lpstr>
      <vt:lpstr>Equation</vt:lpstr>
      <vt:lpstr>Hadoop</vt:lpstr>
      <vt:lpstr>Admin</vt:lpstr>
      <vt:lpstr>logistic regression: three views</vt:lpstr>
      <vt:lpstr>Logistic regression</vt:lpstr>
      <vt:lpstr>A digression:  regression vs. classification</vt:lpstr>
      <vt:lpstr>linear regression</vt:lpstr>
      <vt:lpstr>Linear regression</vt:lpstr>
      <vt:lpstr>Error minimization</vt:lpstr>
      <vt:lpstr>Linear regression</vt:lpstr>
      <vt:lpstr>Linear regression</vt:lpstr>
      <vt:lpstr>Linear regression</vt:lpstr>
      <vt:lpstr>Multiple linear regression</vt:lpstr>
      <vt:lpstr>Multiple linear regression</vt:lpstr>
      <vt:lpstr>Logistic function</vt:lpstr>
      <vt:lpstr>Logistic regression</vt:lpstr>
      <vt:lpstr>Big Data</vt:lpstr>
      <vt:lpstr>Hadoop: guest speaker</vt:lpstr>
      <vt:lpstr>Hadoop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740</cp:revision>
  <cp:lastPrinted>2013-11-01T16:24:19Z</cp:lastPrinted>
  <dcterms:created xsi:type="dcterms:W3CDTF">2011-01-25T19:35:23Z</dcterms:created>
  <dcterms:modified xsi:type="dcterms:W3CDTF">2013-11-01T16:24:21Z</dcterms:modified>
</cp:coreProperties>
</file>