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6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7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notesSlides/notesSlide8.xml" ContentType="application/vnd.openxmlformats-officedocument.presentationml.notesSlide+xml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9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10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notesSlides/notesSlide11.xml" ContentType="application/vnd.openxmlformats-officedocument.presentationml.notesSlide+xml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358" r:id="rId3"/>
    <p:sldId id="525" r:id="rId4"/>
    <p:sldId id="540" r:id="rId5"/>
    <p:sldId id="538" r:id="rId6"/>
    <p:sldId id="539" r:id="rId7"/>
    <p:sldId id="541" r:id="rId8"/>
    <p:sldId id="542" r:id="rId9"/>
    <p:sldId id="543" r:id="rId10"/>
    <p:sldId id="544" r:id="rId11"/>
    <p:sldId id="547" r:id="rId12"/>
    <p:sldId id="548" r:id="rId13"/>
    <p:sldId id="549" r:id="rId14"/>
    <p:sldId id="545" r:id="rId15"/>
    <p:sldId id="551" r:id="rId16"/>
    <p:sldId id="550" r:id="rId17"/>
    <p:sldId id="552" r:id="rId18"/>
    <p:sldId id="575" r:id="rId19"/>
    <p:sldId id="576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4" r:id="rId29"/>
    <p:sldId id="577" r:id="rId30"/>
    <p:sldId id="578" r:id="rId31"/>
    <p:sldId id="579" r:id="rId32"/>
    <p:sldId id="580" r:id="rId33"/>
    <p:sldId id="581" r:id="rId34"/>
    <p:sldId id="582" r:id="rId35"/>
    <p:sldId id="583" r:id="rId36"/>
    <p:sldId id="584" r:id="rId37"/>
    <p:sldId id="586" r:id="rId38"/>
    <p:sldId id="585" r:id="rId39"/>
    <p:sldId id="588" r:id="rId40"/>
    <p:sldId id="587" r:id="rId41"/>
    <p:sldId id="589" r:id="rId42"/>
    <p:sldId id="601" r:id="rId43"/>
    <p:sldId id="603" r:id="rId44"/>
    <p:sldId id="604" r:id="rId45"/>
    <p:sldId id="605" r:id="rId46"/>
    <p:sldId id="606" r:id="rId47"/>
    <p:sldId id="607" r:id="rId48"/>
    <p:sldId id="608" r:id="rId49"/>
    <p:sldId id="609" r:id="rId50"/>
    <p:sldId id="610" r:id="rId51"/>
    <p:sldId id="611" r:id="rId52"/>
    <p:sldId id="612" r:id="rId53"/>
    <p:sldId id="61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9" autoAdjust="0"/>
    <p:restoredTop sz="94660"/>
  </p:normalViewPr>
  <p:slideViewPr>
    <p:cSldViewPr snapToObjects="1">
      <p:cViewPr varScale="1">
        <p:scale>
          <a:sx n="89" d="100"/>
          <a:sy n="89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8.emf"/><Relationship Id="rId3" Type="http://schemas.openxmlformats.org/officeDocument/2006/relationships/image" Target="../media/image5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no,</a:t>
            </a:r>
            <a:r>
              <a:rPr lang="en-US" baseline="0" dirty="0" smtClean="0"/>
              <a:t> it doesn’t very as theta changes.  It’s a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as lambda gets larger we bias more and more towards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Goes to 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let’s try a different route this time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rather than deriving</a:t>
            </a:r>
            <a:r>
              <a:rPr lang="en-US" baseline="0" dirty="0" smtClean="0"/>
              <a:t> a model (the book does it that way)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let’s start with a type of model and see if we can work our way towards a working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Yes!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 As the variance gets higher, the</a:t>
            </a:r>
            <a:r>
              <a:rPr lang="en-US" baseline="0" dirty="0" smtClean="0"/>
              <a:t> prior is weaker (more distributed probabilities).  Higher variance = lower lambda.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As the variance gets lower, the prior is stronger (more peaked distribution).</a:t>
            </a:r>
            <a:r>
              <a:rPr lang="en-US" baseline="0" dirty="0" smtClean="0"/>
              <a:t>  Lower variance = higher lambda.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3.emf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oleObject52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4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52.emf"/><Relationship Id="rId5" Type="http://schemas.openxmlformats.org/officeDocument/2006/relationships/image" Target="../media/image53.png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3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64.bin"/><Relationship Id="rId7" Type="http://schemas.openxmlformats.org/officeDocument/2006/relationships/image" Target="../media/image54.emf"/><Relationship Id="rId8" Type="http://schemas.openxmlformats.org/officeDocument/2006/relationships/oleObject" Target="../embeddings/oleObject65.bin"/><Relationship Id="rId9" Type="http://schemas.openxmlformats.org/officeDocument/2006/relationships/image" Target="../media/image55.emf"/><Relationship Id="rId10" Type="http://schemas.openxmlformats.org/officeDocument/2006/relationships/image" Target="../media/image53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56.emf"/><Relationship Id="rId5" Type="http://schemas.openxmlformats.org/officeDocument/2006/relationships/image" Target="../media/image57.pn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62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64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77.bin"/><Relationship Id="rId7" Type="http://schemas.openxmlformats.org/officeDocument/2006/relationships/image" Target="../media/image66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68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69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70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82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CS451 – 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47434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5" name="Equation" r:id="rId4" imgW="1714500" imgH="215900" progId="Equation.3">
                  <p:embed/>
                </p:oleObj>
              </mc:Choice>
              <mc:Fallback>
                <p:oleObj name="Equation" r:id="rId4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likelihood of the data under the model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probability of different parameters,</a:t>
            </a:r>
          </a:p>
          <a:p>
            <a:r>
              <a:rPr lang="en-US" sz="2000" dirty="0" smtClean="0"/>
              <a:t>call the </a:t>
            </a:r>
            <a:r>
              <a:rPr lang="en-US" sz="2000" dirty="0" smtClean="0">
                <a:solidFill>
                  <a:srgbClr val="FF6600"/>
                </a:solidFill>
              </a:rPr>
              <a:t>prior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298" y="4917824"/>
            <a:ext cx="8392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Assumes a </a:t>
            </a:r>
            <a:r>
              <a:rPr lang="en-US" sz="2800" dirty="0" smtClean="0">
                <a:solidFill>
                  <a:srgbClr val="FF6600"/>
                </a:solidFill>
              </a:rPr>
              <a:t>uniform prior</a:t>
            </a:r>
            <a:r>
              <a:rPr lang="en-US" sz="2800" dirty="0" smtClean="0">
                <a:solidFill>
                  <a:srgbClr val="0000FF"/>
                </a:solidFill>
              </a:rPr>
              <a:t>, i.e. all </a:t>
            </a:r>
            <a:r>
              <a:rPr lang="en-US" sz="2800" dirty="0" err="1" smtClean="0">
                <a:solidFill>
                  <a:srgbClr val="0000FF"/>
                </a:solidFill>
              </a:rPr>
              <a:t>Θ</a:t>
            </a:r>
            <a:r>
              <a:rPr lang="en-US" sz="2800" dirty="0" smtClean="0">
                <a:solidFill>
                  <a:srgbClr val="0000FF"/>
                </a:solidFill>
              </a:rPr>
              <a:t> are equally likely!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Relies solely on the likelihood</a:t>
            </a:r>
          </a:p>
        </p:txBody>
      </p:sp>
    </p:spTree>
    <p:extLst>
      <p:ext uri="{BB962C8B-B14F-4D97-AF65-F5344CB8AC3E}">
        <p14:creationId xmlns:p14="http://schemas.microsoft.com/office/powerpoint/2010/main" val="224790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16449"/>
              </p:ext>
            </p:extLst>
          </p:nvPr>
        </p:nvGraphicFramePr>
        <p:xfrm>
          <a:off x="2057400" y="2057400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3" imgW="1714500" imgH="215900" progId="Equation.3">
                  <p:embed/>
                </p:oleObj>
              </mc:Choice>
              <mc:Fallback>
                <p:oleObj name="Equation" r:id="rId3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2057400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663242"/>
              </p:ext>
            </p:extLst>
          </p:nvPr>
        </p:nvGraphicFramePr>
        <p:xfrm>
          <a:off x="304800" y="37338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5" imgW="1752600" imgH="457200" progId="Equation.3">
                  <p:embed/>
                </p:oleObj>
              </mc:Choice>
              <mc:Fallback>
                <p:oleObj name="Equation" r:id="rId5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286000" y="2560638"/>
            <a:ext cx="22098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00700" y="2560638"/>
            <a:ext cx="1905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6437" y="4071840"/>
            <a:ext cx="377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use any distribution we’d like</a:t>
            </a:r>
          </a:p>
          <a:p>
            <a:r>
              <a:rPr lang="en-US" dirty="0" smtClean="0"/>
              <a:t>This allows us to impart addition </a:t>
            </a:r>
            <a:r>
              <a:rPr lang="en-US" dirty="0" smtClean="0">
                <a:solidFill>
                  <a:srgbClr val="FF6600"/>
                </a:solidFill>
              </a:rPr>
              <a:t>bias</a:t>
            </a:r>
            <a:r>
              <a:rPr lang="en-US" dirty="0" smtClean="0"/>
              <a:t> into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8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on the prior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610073"/>
              </p:ext>
            </p:extLst>
          </p:nvPr>
        </p:nvGraphicFramePr>
        <p:xfrm>
          <a:off x="1295400" y="2560638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1" name="Equation" r:id="rId3" imgW="2438400" imgH="215900" progId="Equation.3">
                  <p:embed/>
                </p:oleObj>
              </mc:Choice>
              <mc:Fallback>
                <p:oleObj name="Equation" r:id="rId3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560638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959" y="1780652"/>
            <a:ext cx="634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Remember, the max is the same if we take the log:</a:t>
            </a:r>
            <a:endParaRPr lang="en-US" sz="24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632030"/>
              </p:ext>
            </p:extLst>
          </p:nvPr>
        </p:nvGraphicFramePr>
        <p:xfrm>
          <a:off x="622505" y="4052093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2" name="Equation" r:id="rId5" imgW="1879600" imgH="457200" progId="Equation.3">
                  <p:embed/>
                </p:oleObj>
              </mc:Choice>
              <mc:Fallback>
                <p:oleObj name="Equation" r:id="rId5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05" y="4052093"/>
                        <a:ext cx="3651250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895600" y="3147220"/>
            <a:ext cx="1278609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58528" y="3147220"/>
            <a:ext cx="370872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88084" y="4052093"/>
            <a:ext cx="377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use any distribution we’d like</a:t>
            </a:r>
          </a:p>
          <a:p>
            <a:r>
              <a:rPr lang="en-US" dirty="0" smtClean="0"/>
              <a:t>This allows us to impart addition </a:t>
            </a:r>
            <a:r>
              <a:rPr lang="en-US" dirty="0" smtClean="0">
                <a:solidFill>
                  <a:srgbClr val="FF6600"/>
                </a:solidFill>
              </a:rPr>
              <a:t>bias</a:t>
            </a:r>
            <a:r>
              <a:rPr lang="en-US" dirty="0" smtClean="0"/>
              <a:t> into the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5715000"/>
            <a:ext cx="5108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Does this look like something we’ve seen before?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9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</a:t>
            </a:r>
            <a:r>
              <a:rPr lang="en-US" dirty="0" err="1" smtClean="0"/>
              <a:t>vs</a:t>
            </a:r>
            <a:r>
              <a:rPr lang="en-US" dirty="0" smtClean="0"/>
              <a:t> prior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61647"/>
              </p:ext>
            </p:extLst>
          </p:nvPr>
        </p:nvGraphicFramePr>
        <p:xfrm>
          <a:off x="1295400" y="2362200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18" name="Equation" r:id="rId4" imgW="2438400" imgH="215900" progId="Equation.3">
                  <p:embed/>
                </p:oleObj>
              </mc:Choice>
              <mc:Fallback>
                <p:oleObj name="Equation" r:id="rId4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362200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127561"/>
              </p:ext>
            </p:extLst>
          </p:nvPr>
        </p:nvGraphicFramePr>
        <p:xfrm>
          <a:off x="1600200" y="4800600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19" name="Equation" r:id="rId6" imgW="2451100" imgH="457200" progId="Equation.3">
                  <p:embed/>
                </p:oleObj>
              </mc:Choice>
              <mc:Fallback>
                <p:oleObj name="Equation" r:id="rId6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4800600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4038600"/>
            <a:ext cx="335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loss function based on the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3505200"/>
            <a:ext cx="3121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likelihood based on the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8556" y="4038600"/>
            <a:ext cx="131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regularizer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4590" y="3505200"/>
            <a:ext cx="68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prior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endCxn id="5" idx="2"/>
          </p:cNvCxnSpPr>
          <p:nvPr/>
        </p:nvCxnSpPr>
        <p:spPr>
          <a:xfrm flipV="1">
            <a:off x="3276600" y="2865438"/>
            <a:ext cx="865187" cy="639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4545072"/>
            <a:ext cx="533400" cy="4079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19800" y="2865438"/>
            <a:ext cx="143668" cy="6150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91200" y="4483227"/>
            <a:ext cx="327498" cy="469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6886094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3389" y="3714690"/>
            <a:ext cx="39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fit 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1295400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15200" y="3705255"/>
            <a:ext cx="130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model bias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7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for NB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69707"/>
              </p:ext>
            </p:extLst>
          </p:nvPr>
        </p:nvGraphicFramePr>
        <p:xfrm>
          <a:off x="2057400" y="1660249"/>
          <a:ext cx="4495800" cy="39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17" name="Equation" r:id="rId4" imgW="2438400" imgH="215900" progId="Equation.3">
                  <p:embed/>
                </p:oleObj>
              </mc:Choice>
              <mc:Fallback>
                <p:oleObj name="Equation" r:id="rId4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660249"/>
                        <a:ext cx="4495800" cy="39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3194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prior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2490" y="23477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Dirichlet</a:t>
            </a:r>
            <a:r>
              <a:rPr lang="en-US" dirty="0" smtClean="0"/>
              <a:t> prior</a:t>
            </a:r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07848"/>
              </p:ext>
            </p:extLst>
          </p:nvPr>
        </p:nvGraphicFramePr>
        <p:xfrm>
          <a:off x="533400" y="5620794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18" name="Equation" r:id="rId6" imgW="1371600" imgH="431800" progId="Equation.3">
                  <p:embed/>
                </p:oleObj>
              </mc:Choice>
              <mc:Fallback>
                <p:oleObj name="Equation" r:id="rId6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20794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352800" y="2209800"/>
            <a:ext cx="0" cy="441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057835"/>
            <a:ext cx="1558910" cy="1313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747" y="3057835"/>
            <a:ext cx="1582698" cy="1313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3057836"/>
            <a:ext cx="1548569" cy="1313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5436" y="4520819"/>
            <a:ext cx="76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= 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35943" y="4736068"/>
            <a:ext cx="3774657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4659868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increasing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593" y="3029462"/>
            <a:ext cx="1548569" cy="1313938"/>
          </a:xfrm>
          <a:prstGeom prst="rect">
            <a:avLst/>
          </a:prstGeom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02718"/>
              </p:ext>
            </p:extLst>
          </p:nvPr>
        </p:nvGraphicFramePr>
        <p:xfrm>
          <a:off x="3513138" y="5573898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19" name="Equation" r:id="rId11" imgW="3060700" imgH="431800" progId="Equation.3">
                  <p:embed/>
                </p:oleObj>
              </mc:Choice>
              <mc:Fallback>
                <p:oleObj name="Equation" r:id="rId11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5573898"/>
                        <a:ext cx="555466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54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Prior: another view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51056"/>
              </p:ext>
            </p:extLst>
          </p:nvPr>
        </p:nvGraphicFramePr>
        <p:xfrm>
          <a:off x="2133600" y="2014855"/>
          <a:ext cx="40497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66" name="Equation" r:id="rId4" imgW="2120900" imgH="482600" progId="Equation.3">
                  <p:embed/>
                </p:oleObj>
              </mc:Choice>
              <mc:Fallback>
                <p:oleObj name="Equation" r:id="rId4" imgW="2120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2014855"/>
                        <a:ext cx="40497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3250" y="4731603"/>
            <a:ext cx="671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happens to our likelihood if, for one of the labels, we never saw a particular feature?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00930"/>
              </p:ext>
            </p:extLst>
          </p:nvPr>
        </p:nvGraphicFramePr>
        <p:xfrm>
          <a:off x="3022600" y="3352800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67" name="Equation" r:id="rId6" imgW="1371600" imgH="431800" progId="Equation.3">
                  <p:embed/>
                </p:oleObj>
              </mc:Choice>
              <mc:Fallback>
                <p:oleObj name="Equation" r:id="rId6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352800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0539" y="3500735"/>
            <a:ext cx="74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MLE: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927205"/>
            <a:ext cx="147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Goes to 0!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5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Prior: another view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69332"/>
              </p:ext>
            </p:extLst>
          </p:nvPr>
        </p:nvGraphicFramePr>
        <p:xfrm>
          <a:off x="1604963" y="446881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47" name="Equation" r:id="rId3" imgW="3060700" imgH="431800" progId="Equation.3">
                  <p:embed/>
                </p:oleObj>
              </mc:Choice>
              <mc:Fallback>
                <p:oleObj name="Equation" r:id="rId3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4468813"/>
                        <a:ext cx="555466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45492"/>
              </p:ext>
            </p:extLst>
          </p:nvPr>
        </p:nvGraphicFramePr>
        <p:xfrm>
          <a:off x="2819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48" name="Equation" r:id="rId5" imgW="1371600" imgH="431800" progId="Equation.3">
                  <p:embed/>
                </p:oleObj>
              </mc:Choice>
              <mc:Fallback>
                <p:oleObj name="Equation" r:id="rId5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3962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32325" y="5848290"/>
            <a:ext cx="2893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Adding a prior avoids this!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1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training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372463"/>
            <a:ext cx="1143000" cy="959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279" y="5638800"/>
            <a:ext cx="316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label, pretend like we’ve seen each feature value occur </a:t>
            </a:r>
            <a:r>
              <a:rPr lang="en-US" dirty="0" err="1" smtClean="0"/>
              <a:t>inλadditional</a:t>
            </a:r>
            <a:r>
              <a:rPr lang="en-US" dirty="0" smtClean="0"/>
              <a:t> examples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66800" y="4953000"/>
            <a:ext cx="3810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84754"/>
              </p:ext>
            </p:extLst>
          </p:nvPr>
        </p:nvGraphicFramePr>
        <p:xfrm>
          <a:off x="3581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2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4724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5562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Sometimes this is also called </a:t>
            </a:r>
            <a:r>
              <a:rPr lang="en-US" sz="2000" dirty="0" smtClean="0">
                <a:solidFill>
                  <a:srgbClr val="FF6600"/>
                </a:solidFill>
              </a:rPr>
              <a:t>smoothing </a:t>
            </a:r>
            <a:r>
              <a:rPr lang="en-US" sz="2000" dirty="0" smtClean="0">
                <a:solidFill>
                  <a:srgbClr val="0000FF"/>
                </a:solidFill>
              </a:rPr>
              <a:t>because it is seen as smoothing or interpolating between the MLE and some other distribution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227625"/>
              </p:ext>
            </p:extLst>
          </p:nvPr>
        </p:nvGraphicFramePr>
        <p:xfrm>
          <a:off x="2632869" y="437246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73" name="Equation" r:id="rId5" imgW="3060700" imgH="431800" progId="Equation.3">
                  <p:embed/>
                </p:oleObj>
              </mc:Choice>
              <mc:Fallback>
                <p:oleObj name="Equation" r:id="rId5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869" y="4372463"/>
                        <a:ext cx="5554662" cy="779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96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steps for probabilistic modeling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Which model do we use, i.e. how do we calculate p(</a:t>
            </a:r>
            <a:r>
              <a:rPr lang="en-US" i="1" dirty="0" smtClean="0"/>
              <a:t>feature, label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train the model, i.e. how to we we </a:t>
            </a:r>
            <a:r>
              <a:rPr lang="en-US" dirty="0" smtClean="0">
                <a:solidFill>
                  <a:srgbClr val="FF6600"/>
                </a:solidFill>
              </a:rPr>
              <a:t>estimate the probabilities</a:t>
            </a:r>
            <a:r>
              <a:rPr lang="en-US" dirty="0" smtClean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deal with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Probabilistic models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pick a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2: figure out how to estimate the probabilities for the model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Step 3 (optional): deal with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models </a:t>
            </a:r>
            <a:r>
              <a:rPr lang="en-US" dirty="0" err="1" smtClean="0"/>
              <a:t>vs</a:t>
            </a:r>
            <a:r>
              <a:rPr lang="en-US" dirty="0" smtClean="0"/>
              <a:t> conditional models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32169"/>
              </p:ext>
            </p:extLst>
          </p:nvPr>
        </p:nvGraphicFramePr>
        <p:xfrm>
          <a:off x="1676400" y="2978295"/>
          <a:ext cx="2538412" cy="52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67" name="Equation" r:id="rId3" imgW="1041400" imgH="215900" progId="Equation.3">
                  <p:embed/>
                </p:oleObj>
              </mc:Choice>
              <mc:Fallback>
                <p:oleObj name="Equation" r:id="rId3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978295"/>
                        <a:ext cx="2538412" cy="52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817" y="1892719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We’ve been trying to model the joint distribution (i.e. the data generating distribution):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9690" y="3810000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However, if all we’re interested in is classification, why not directly model the conditional distribution: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41828"/>
              </p:ext>
            </p:extLst>
          </p:nvPr>
        </p:nvGraphicFramePr>
        <p:xfrm>
          <a:off x="1662113" y="4654550"/>
          <a:ext cx="2600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68" name="Equation" r:id="rId5" imgW="1066800" imgH="215900" progId="Equation.3">
                  <p:embed/>
                </p:oleObj>
              </mc:Choice>
              <mc:Fallback>
                <p:oleObj name="Equation" r:id="rId5" imgW="1066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2113" y="4654550"/>
                        <a:ext cx="26003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8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CS Lunch on Thursday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try: linear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72711"/>
              </p:ext>
            </p:extLst>
          </p:nvPr>
        </p:nvGraphicFramePr>
        <p:xfrm>
          <a:off x="1171575" y="1938338"/>
          <a:ext cx="6257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07" name="Equation" r:id="rId4" imgW="2781300" imgH="215900" progId="Equation.3">
                  <p:embed/>
                </p:oleObj>
              </mc:Choice>
              <mc:Fallback>
                <p:oleObj name="Equation" r:id="rId4" imgW="278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1938338"/>
                        <a:ext cx="62579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038600"/>
            <a:ext cx="64996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 Nothing constrains it to be a probability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- Could still have combination of features and weight that exceeds 1 or is below 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0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problems with this?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4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model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8018" y="277293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probability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38189"/>
              </p:ext>
            </p:extLst>
          </p:nvPr>
        </p:nvGraphicFramePr>
        <p:xfrm>
          <a:off x="5594350" y="1662113"/>
          <a:ext cx="2400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94" name="Equation" r:id="rId3" imgW="1066800" imgH="215900" progId="Equation.3">
                  <p:embed/>
                </p:oleObj>
              </mc:Choice>
              <mc:Fallback>
                <p:oleObj name="Equation" r:id="rId3" imgW="1066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1662113"/>
                        <a:ext cx="24003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94350" y="1638000"/>
            <a:ext cx="2505075" cy="495600"/>
          </a:xfrm>
          <a:prstGeom prst="rect">
            <a:avLst/>
          </a:prstGeom>
          <a:solidFill>
            <a:srgbClr val="FF0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3581400" y="4038600"/>
            <a:ext cx="990600" cy="1143000"/>
          </a:xfrm>
          <a:prstGeom prst="rightArrow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9868" y="5253789"/>
            <a:ext cx="360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like linear models, can we transform the probability into a function that ranges over all values? </a:t>
            </a:r>
            <a:endParaRPr lang="en-US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95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47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Rather than predict the probability, we can predict the ratio of 1/0 (positive/negative)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Predict the </a:t>
            </a:r>
            <a:r>
              <a:rPr lang="en-US" sz="2400" b="1" dirty="0" smtClean="0"/>
              <a:t>odds</a:t>
            </a:r>
            <a:r>
              <a:rPr lang="en-US" sz="2400" dirty="0" smtClean="0"/>
              <a:t> that it is 1 (true): How much more likely is 1 than 0.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Does this help us?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25877"/>
              </p:ext>
            </p:extLst>
          </p:nvPr>
        </p:nvGraphicFramePr>
        <p:xfrm>
          <a:off x="922338" y="5146675"/>
          <a:ext cx="76533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55" name="Equation" r:id="rId3" imgW="4178300" imgH="431800" progId="Equation.3">
                  <p:embed/>
                </p:oleObj>
              </mc:Choice>
              <mc:Fallback>
                <p:oleObj name="Equation" r:id="rId3" imgW="4178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5146675"/>
                        <a:ext cx="7653337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8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model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odds ratio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961" y="3896714"/>
            <a:ext cx="3459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is the dividing line between class 1 and class 0 being selected?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42" name="Equation" r:id="rId3" imgW="1270000" imgH="393700" progId="Equation.3">
                  <p:embed/>
                </p:oleObj>
              </mc:Choice>
              <mc:Fallback>
                <p:oleObj name="Equation" r:id="rId3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43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06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3791" y="3039309"/>
            <a:ext cx="397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this suggest another transformation?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8242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29" name="Equation" r:id="rId3" imgW="1270000" imgH="393700" progId="Equation.3">
                  <p:embed/>
                </p:oleObj>
              </mc:Choice>
              <mc:Fallback>
                <p:oleObj name="Equation" r:id="rId3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4"/>
          <p:cNvGraphicFramePr>
            <a:graphicFrameLocks noChangeAspect="1"/>
          </p:cNvGraphicFramePr>
          <p:nvPr/>
        </p:nvGraphicFramePr>
        <p:xfrm>
          <a:off x="800100" y="2067540"/>
          <a:ext cx="44211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30" name="Equation" r:id="rId5" imgW="2413000" imgH="177800" progId="Equation.3">
                  <p:embed/>
                </p:oleObj>
              </mc:Choice>
              <mc:Fallback>
                <p:oleObj name="Equation" r:id="rId5" imgW="2413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067540"/>
                        <a:ext cx="44211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800100" y="1579335"/>
          <a:ext cx="41179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31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579335"/>
                        <a:ext cx="41179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    1     2    3    4    5    6     7     8    9   ….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397" y="4765513"/>
            <a:ext cx="134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odds ratio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24175" y="1543050"/>
            <a:ext cx="1981805" cy="361722"/>
          </a:xfrm>
          <a:prstGeom prst="rect">
            <a:avLst/>
          </a:prstGeom>
          <a:solidFill>
            <a:srgbClr val="FF0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4290" y="1543050"/>
            <a:ext cx="1862641" cy="361722"/>
          </a:xfrm>
          <a:prstGeom prst="rect">
            <a:avLst/>
          </a:prstGeom>
          <a:solidFill>
            <a:srgbClr val="008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82822" y="2392978"/>
            <a:ext cx="561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trying to find some transformation that transforms the odds ratio to a number that is -∞ to +∞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 smtClean="0"/>
              <a:t>Log odds (</a:t>
            </a:r>
            <a:r>
              <a:rPr lang="en-US" dirty="0" err="1" smtClean="0"/>
              <a:t>logit</a:t>
            </a:r>
            <a:r>
              <a:rPr lang="en-US" dirty="0" smtClean="0"/>
              <a:t> function)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regression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8346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0" name="Equation" r:id="rId3" imgW="1612900" imgH="215900" progId="Equation.3">
                  <p:embed/>
                </p:oleObj>
              </mc:Choice>
              <mc:Fallback>
                <p:oleObj name="Equation" r:id="rId3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5923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odds ratio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497513" y="1543050"/>
          <a:ext cx="26971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1" name="Equation" r:id="rId5" imgW="1473200" imgH="393700" progId="Equation.3">
                  <p:embed/>
                </p:oleObj>
              </mc:Choice>
              <mc:Fallback>
                <p:oleObj name="Equation" r:id="rId5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543050"/>
                        <a:ext cx="26971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473703" y="4267200"/>
            <a:ext cx="36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get the probability of an example?</a:t>
            </a:r>
          </a:p>
        </p:txBody>
      </p:sp>
    </p:spTree>
    <p:extLst>
      <p:ext uri="{BB962C8B-B14F-4D97-AF65-F5344CB8AC3E}">
        <p14:creationId xmlns:p14="http://schemas.microsoft.com/office/powerpoint/2010/main" val="119393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odds (</a:t>
            </a:r>
            <a:r>
              <a:rPr lang="en-US" dirty="0" err="1" smtClean="0"/>
              <a:t>logit</a:t>
            </a:r>
            <a:r>
              <a:rPr lang="en-US" dirty="0" smtClean="0"/>
              <a:t> function)</a:t>
            </a:r>
            <a:endParaRPr lang="en-US" dirty="0"/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25553"/>
              </p:ext>
            </p:extLst>
          </p:nvPr>
        </p:nvGraphicFramePr>
        <p:xfrm>
          <a:off x="1400175" y="1716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0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716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33088"/>
              </p:ext>
            </p:extLst>
          </p:nvPr>
        </p:nvGraphicFramePr>
        <p:xfrm>
          <a:off x="1836738" y="2949575"/>
          <a:ext cx="42576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1"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949575"/>
                        <a:ext cx="42576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2277"/>
              </p:ext>
            </p:extLst>
          </p:nvPr>
        </p:nvGraphicFramePr>
        <p:xfrm>
          <a:off x="1365250" y="4133850"/>
          <a:ext cx="62563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2" name="Equation" r:id="rId7" imgW="3416300" imgH="241300" progId="Equation.3">
                  <p:embed/>
                </p:oleObj>
              </mc:Choice>
              <mc:Fallback>
                <p:oleObj name="Equation" r:id="rId7" imgW="341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133850"/>
                        <a:ext cx="62563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69868"/>
              </p:ext>
            </p:extLst>
          </p:nvPr>
        </p:nvGraphicFramePr>
        <p:xfrm>
          <a:off x="2244725" y="5581650"/>
          <a:ext cx="45116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3" name="Equation" r:id="rId9" imgW="2463800" imgH="393700" progId="Equation.3">
                  <p:embed/>
                </p:oleObj>
              </mc:Choice>
              <mc:Fallback>
                <p:oleObj name="Equation" r:id="rId9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5581650"/>
                        <a:ext cx="45116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93143" y="4777619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393692" y="5345708"/>
            <a:ext cx="137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anyone recognize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9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3256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75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1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13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would we classify examples once we had a trained model?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If the sum &gt; 0 then p(1)/p(0) &gt; 1, so positive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the sum &lt; 0 then p(1)/p(0) &lt; 1, so negative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Still a </a:t>
            </a:r>
            <a:r>
              <a:rPr lang="en-US" i="1" dirty="0" smtClean="0"/>
              <a:t>linear</a:t>
            </a:r>
            <a:r>
              <a:rPr lang="en-US" dirty="0" smtClean="0"/>
              <a:t> classifier (decision boundary is a line)</a:t>
            </a:r>
            <a:endParaRPr lang="en-US" dirty="0"/>
          </a:p>
        </p:txBody>
      </p:sp>
      <p:graphicFrame>
        <p:nvGraphicFramePr>
          <p:cNvPr id="952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9567"/>
              </p:ext>
            </p:extLst>
          </p:nvPr>
        </p:nvGraphicFramePr>
        <p:xfrm>
          <a:off x="1508125" y="2732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99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732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6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should we learn the parameters for logistic regression (i.e. the </a:t>
            </a:r>
            <a:r>
              <a:rPr lang="en-US" dirty="0" err="1" smtClean="0">
                <a:solidFill>
                  <a:srgbClr val="FF0000"/>
                </a:solidFill>
              </a:rPr>
              <a:t>w’s</a:t>
            </a:r>
            <a:r>
              <a:rPr lang="en-US" dirty="0" smtClean="0">
                <a:solidFill>
                  <a:srgbClr val="FF0000"/>
                </a:solidFill>
              </a:rPr>
              <a:t>)?</a:t>
            </a:r>
          </a:p>
          <a:p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72802"/>
              </p:ext>
            </p:extLst>
          </p:nvPr>
        </p:nvGraphicFramePr>
        <p:xfrm>
          <a:off x="1774825" y="2982913"/>
          <a:ext cx="58594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90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982913"/>
                        <a:ext cx="585946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14944"/>
              </p:ext>
            </p:extLst>
          </p:nvPr>
        </p:nvGraphicFramePr>
        <p:xfrm>
          <a:off x="2163763" y="4724400"/>
          <a:ext cx="4465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91" name="Equation" r:id="rId5" imgW="2438400" imgH="393700" progId="Equation.3">
                  <p:embed/>
                </p:oleObj>
              </mc:Choice>
              <mc:Fallback>
                <p:oleObj name="Equation" r:id="rId5" imgW="2438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4724400"/>
                        <a:ext cx="4465637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6571" y="4003524"/>
            <a:ext cx="218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parameters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41334" y="3580191"/>
            <a:ext cx="495905" cy="350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26859" y="4659901"/>
            <a:ext cx="767619" cy="1935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4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Coin1 data: 3 Heads and 1 Tail</a:t>
            </a:r>
          </a:p>
          <a:p>
            <a:pPr marL="0" indent="0">
              <a:buNone/>
            </a:pPr>
            <a:r>
              <a:rPr lang="en-US" dirty="0" smtClean="0"/>
              <a:t>Coin2 data: 30 Heads and 10 tails</a:t>
            </a:r>
          </a:p>
          <a:p>
            <a:pPr marL="0" indent="0">
              <a:buNone/>
            </a:pPr>
            <a:r>
              <a:rPr lang="en-US" dirty="0" smtClean="0"/>
              <a:t>Coin3 data: 2 Tails</a:t>
            </a:r>
          </a:p>
          <a:p>
            <a:pPr marL="0" indent="0">
              <a:buNone/>
            </a:pPr>
            <a:r>
              <a:rPr lang="en-US" dirty="0" smtClean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59101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logistic regression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72115"/>
              </p:ext>
            </p:extLst>
          </p:nvPr>
        </p:nvGraphicFramePr>
        <p:xfrm>
          <a:off x="515600" y="2590800"/>
          <a:ext cx="33702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48" name="Equation" r:id="rId3" imgW="1841500" imgH="457200" progId="Equation.3">
                  <p:embed/>
                </p:oleObj>
              </mc:Choice>
              <mc:Fallback>
                <p:oleObj name="Equation" r:id="rId3" imgW="184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00" y="2590800"/>
                        <a:ext cx="3370263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36564"/>
              </p:ext>
            </p:extLst>
          </p:nvPr>
        </p:nvGraphicFramePr>
        <p:xfrm>
          <a:off x="2241213" y="3584575"/>
          <a:ext cx="36496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49" name="Equation" r:id="rId5" imgW="1993900" imgH="457200" progId="Equation.3">
                  <p:embed/>
                </p:oleObj>
              </mc:Choice>
              <mc:Fallback>
                <p:oleObj name="Equation" r:id="rId5" imgW="199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213" y="3584575"/>
                        <a:ext cx="36496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13526"/>
              </p:ext>
            </p:extLst>
          </p:nvPr>
        </p:nvGraphicFramePr>
        <p:xfrm>
          <a:off x="2245975" y="4721225"/>
          <a:ext cx="37211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50" name="Equation" r:id="rId7" imgW="2032000" imgH="457200" progId="Equation.3">
                  <p:embed/>
                </p:oleObj>
              </mc:Choice>
              <mc:Fallback>
                <p:oleObj name="Equation" r:id="rId7" imgW="203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975" y="4721225"/>
                        <a:ext cx="37211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3821668"/>
            <a:ext cx="19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assume labels 1, -1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752600"/>
            <a:ext cx="832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Find the parameters that maximize the likelihood (or log-likelihood) of the data: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383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</a:t>
            </a:r>
            <a:r>
              <a:rPr lang="en-US" dirty="0"/>
              <a:t>l</a:t>
            </a:r>
            <a:r>
              <a:rPr lang="en-US" dirty="0" smtClean="0"/>
              <a:t>ogistic regression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24754"/>
              </p:ext>
            </p:extLst>
          </p:nvPr>
        </p:nvGraphicFramePr>
        <p:xfrm>
          <a:off x="457200" y="1828800"/>
          <a:ext cx="53498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97" name="Equation" r:id="rId3" imgW="2921000" imgH="457200" progId="Equation.3">
                  <p:embed/>
                </p:oleObj>
              </mc:Choice>
              <mc:Fallback>
                <p:oleObj name="Equation" r:id="rId3" imgW="2921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53498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814935"/>
            <a:ext cx="334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We want to maximize, i.e.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677338"/>
              </p:ext>
            </p:extLst>
          </p:nvPr>
        </p:nvGraphicFramePr>
        <p:xfrm>
          <a:off x="1066800" y="3505200"/>
          <a:ext cx="51165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98" name="Equation" r:id="rId5" imgW="2794000" imgH="215900" progId="Equation.3">
                  <p:embed/>
                </p:oleObj>
              </mc:Choice>
              <mc:Fallback>
                <p:oleObj name="Equation" r:id="rId5" imgW="279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511651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95742"/>
              </p:ext>
            </p:extLst>
          </p:nvPr>
        </p:nvGraphicFramePr>
        <p:xfrm>
          <a:off x="2413000" y="4014788"/>
          <a:ext cx="4814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99" name="Equation" r:id="rId7" imgW="2628900" imgH="457200" progId="Equation.3">
                  <p:embed/>
                </p:oleObj>
              </mc:Choice>
              <mc:Fallback>
                <p:oleObj name="Equation" r:id="rId7" imgW="262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014788"/>
                        <a:ext cx="48148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06103"/>
              </p:ext>
            </p:extLst>
          </p:nvPr>
        </p:nvGraphicFramePr>
        <p:xfrm>
          <a:off x="2438400" y="4852988"/>
          <a:ext cx="4629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00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52988"/>
                        <a:ext cx="46291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967040"/>
            <a:ext cx="573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Look familiar?  Hint: anybody read the book?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logistic regression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52800"/>
            <a:ext cx="72009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211" y="2941053"/>
            <a:ext cx="2608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Surrogate loss functions: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10267"/>
              </p:ext>
            </p:extLst>
          </p:nvPr>
        </p:nvGraphicFramePr>
        <p:xfrm>
          <a:off x="1752600" y="17526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12" name="Equation" r:id="rId4" imgW="2400300" imgH="457200" progId="Equation.3">
                  <p:embed/>
                </p:oleObj>
              </mc:Choice>
              <mc:Fallback>
                <p:oleObj name="Equation" r:id="rId4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447800" y="4419600"/>
            <a:ext cx="6858000" cy="685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regression: three views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64659" y="1751806"/>
          <a:ext cx="6162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7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59" y="1751806"/>
                        <a:ext cx="61626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07430"/>
              </p:ext>
            </p:extLst>
          </p:nvPr>
        </p:nvGraphicFramePr>
        <p:xfrm>
          <a:off x="376691" y="3636823"/>
          <a:ext cx="48148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8" name="Equation" r:id="rId5" imgW="2628900" imgH="355600" progId="Equation.3">
                  <p:embed/>
                </p:oleObj>
              </mc:Choice>
              <mc:Fallback>
                <p:oleObj name="Equation" r:id="rId5" imgW="262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91" y="3636823"/>
                        <a:ext cx="48148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78950" y="1751806"/>
            <a:ext cx="216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linear classifier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558" y="3486006"/>
            <a:ext cx="216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conditional model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logistic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70010"/>
              </p:ext>
            </p:extLst>
          </p:nvPr>
        </p:nvGraphicFramePr>
        <p:xfrm>
          <a:off x="630027" y="53340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9" name="Equation" r:id="rId7" imgW="2400300" imgH="457200" progId="Equation.3">
                  <p:embed/>
                </p:oleObj>
              </mc:Choice>
              <mc:Fallback>
                <p:oleObj name="Equation" r:id="rId7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27" y="53340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3200" y="5334000"/>
            <a:ext cx="24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linear model minimizing logistic loss</a:t>
            </a:r>
          </a:p>
        </p:txBody>
      </p:sp>
    </p:spTree>
    <p:extLst>
      <p:ext uri="{BB962C8B-B14F-4D97-AF65-F5344CB8AC3E}">
        <p14:creationId xmlns:p14="http://schemas.microsoft.com/office/powerpoint/2010/main" val="308369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40110"/>
              </p:ext>
            </p:extLst>
          </p:nvPr>
        </p:nvGraphicFramePr>
        <p:xfrm>
          <a:off x="1981200" y="18288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5" name="Equation" r:id="rId3" imgW="2400300" imgH="457200" progId="Equation.3">
                  <p:embed/>
                </p:oleObj>
              </mc:Choice>
              <mc:Fallback>
                <p:oleObj name="Equation" r:id="rId3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2421" y="3124200"/>
            <a:ext cx="692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minimize this loss function, in practice, the results aren’t great and we tend to </a:t>
            </a:r>
            <a:r>
              <a:rPr lang="en-US" sz="2400" dirty="0" err="1" smtClean="0"/>
              <a:t>overfit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229545"/>
            <a:ext cx="125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Solution?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8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1732"/>
              </p:ext>
            </p:extLst>
          </p:nvPr>
        </p:nvGraphicFramePr>
        <p:xfrm>
          <a:off x="609600" y="2057400"/>
          <a:ext cx="786125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99" name="Equation" r:id="rId3" imgW="3644900" imgH="457200" progId="Equation.3">
                  <p:embed/>
                </p:oleObj>
              </mc:Choice>
              <mc:Fallback>
                <p:oleObj name="Equation" r:id="rId3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86125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3634770"/>
            <a:ext cx="48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or</a:t>
            </a:r>
            <a:endParaRPr lang="en-US" sz="2800" dirty="0">
              <a:solidFill>
                <a:srgbClr val="FF66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79154"/>
              </p:ext>
            </p:extLst>
          </p:nvPr>
        </p:nvGraphicFramePr>
        <p:xfrm>
          <a:off x="955675" y="4760913"/>
          <a:ext cx="729297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00" name="Equation" r:id="rId5" imgW="3251200" imgH="457200" progId="Equation.3">
                  <p:embed/>
                </p:oleObj>
              </mc:Choice>
              <mc:Fallback>
                <p:oleObj name="Equation" r:id="rId5" imgW="325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760913"/>
                        <a:ext cx="7292975" cy="1030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7344" y="6212822"/>
            <a:ext cx="433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some of the </a:t>
            </a:r>
            <a:r>
              <a:rPr lang="en-US" dirty="0" err="1" smtClean="0">
                <a:solidFill>
                  <a:srgbClr val="FF0000"/>
                </a:solidFill>
              </a:rPr>
              <a:t>regularizers</a:t>
            </a:r>
            <a:r>
              <a:rPr lang="en-US" dirty="0" smtClean="0">
                <a:solidFill>
                  <a:srgbClr val="FF0000"/>
                </a:solidFill>
              </a:rPr>
              <a:t> we know?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3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11177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97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7231" y="4038600"/>
            <a:ext cx="7491369" cy="2601357"/>
            <a:chOff x="357231" y="4038600"/>
            <a:chExt cx="7491369" cy="2601357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05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Gaussian prior: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0" y="4117938"/>
              <a:ext cx="4038600" cy="25220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33600" y="5161422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p(</a:t>
              </a:r>
              <a:r>
                <a:rPr lang="en-US" sz="2400" dirty="0" err="1" smtClean="0"/>
                <a:t>w,b</a:t>
              </a:r>
              <a:r>
                <a:rPr lang="en-US" sz="2400" dirty="0" smtClean="0"/>
                <a:t>) ~ 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17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2905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81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Gaussian prior: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202064"/>
              </p:ext>
            </p:extLst>
          </p:nvPr>
        </p:nvGraphicFramePr>
        <p:xfrm>
          <a:off x="1295400" y="4648200"/>
          <a:ext cx="6627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82" name="Equation" r:id="rId5" imgW="3073400" imgH="457200" progId="Equation.3">
                  <p:embed/>
                </p:oleObj>
              </mc:Choice>
              <mc:Fallback>
                <p:oleObj name="Equation" r:id="rId5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662781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10735"/>
              </p:ext>
            </p:extLst>
          </p:nvPr>
        </p:nvGraphicFramePr>
        <p:xfrm>
          <a:off x="6716712" y="5791200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83" name="Equation" r:id="rId7" imgW="558800" imgH="393700" progId="Equation.3">
                  <p:embed/>
                </p:oleObj>
              </mc:Choice>
              <mc:Fallback>
                <p:oleObj name="Equation" r:id="rId7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2" y="5791200"/>
                        <a:ext cx="1206500" cy="852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6103585"/>
            <a:ext cx="2575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Does </a:t>
            </a:r>
            <a:r>
              <a:rPr lang="en-US" sz="2000" dirty="0" err="1" smtClean="0">
                <a:solidFill>
                  <a:srgbClr val="FF0000"/>
                </a:solidFill>
              </a:rPr>
              <a:t>theλmake</a:t>
            </a:r>
            <a:r>
              <a:rPr lang="en-US" sz="2000" dirty="0" smtClean="0">
                <a:solidFill>
                  <a:srgbClr val="FF0000"/>
                </a:solidFill>
              </a:rPr>
              <a:t> sense?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6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36106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57" name="Equation" r:id="rId4" imgW="2882900" imgH="457200" progId="Equation.3">
                  <p:embed/>
                </p:oleObj>
              </mc:Choice>
              <mc:Fallback>
                <p:oleObj name="Equation" r:id="rId4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Gaussian prior: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40945"/>
              </p:ext>
            </p:extLst>
          </p:nvPr>
        </p:nvGraphicFramePr>
        <p:xfrm>
          <a:off x="347772" y="4644597"/>
          <a:ext cx="5122424" cy="76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58" name="Equation" r:id="rId6" imgW="3073400" imgH="457200" progId="Equation.3">
                  <p:embed/>
                </p:oleObj>
              </mc:Choice>
              <mc:Fallback>
                <p:oleObj name="Equation" r:id="rId6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72" y="4644597"/>
                        <a:ext cx="5122424" cy="7656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3854"/>
              </p:ext>
            </p:extLst>
          </p:nvPr>
        </p:nvGraphicFramePr>
        <p:xfrm>
          <a:off x="3975100" y="5545175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59" name="Equation" r:id="rId8" imgW="558800" imgH="393700" progId="Equation.3">
                  <p:embed/>
                </p:oleObj>
              </mc:Choice>
              <mc:Fallback>
                <p:oleObj name="Equation" r:id="rId8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545175"/>
                        <a:ext cx="1206500" cy="852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243" y="4496391"/>
            <a:ext cx="3358910" cy="20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52749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9" name="Equation" r:id="rId3" imgW="2832100" imgH="457200" progId="Equation.3">
                  <p:embed/>
                </p:oleObj>
              </mc:Choice>
              <mc:Fallback>
                <p:oleObj name="Equation" r:id="rId3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L1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231" y="3810000"/>
            <a:ext cx="8634369" cy="2910726"/>
            <a:chOff x="357231" y="3810000"/>
            <a:chExt cx="8634369" cy="2910726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119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Laplacian</a:t>
              </a:r>
              <a:r>
                <a:rPr lang="en-US" sz="2400" dirty="0" smtClean="0">
                  <a:solidFill>
                    <a:srgbClr val="0000FF"/>
                  </a:solidFill>
                </a:rPr>
                <a:t> prior: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5161422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p(</a:t>
              </a:r>
              <a:r>
                <a:rPr lang="en-US" sz="2400" dirty="0" err="1" smtClean="0"/>
                <a:t>w,b</a:t>
              </a:r>
              <a:r>
                <a:rPr lang="en-US" sz="2400" dirty="0" smtClean="0"/>
                <a:t>) ~  </a:t>
              </a:r>
              <a:endParaRPr lang="en-US" sz="2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9800" y="3810000"/>
              <a:ext cx="5511800" cy="2910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36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a probability standpoint, what we’re really doing when we’re training the model is selecting the </a:t>
            </a:r>
            <a:r>
              <a:rPr lang="en-US" dirty="0" err="1" smtClean="0"/>
              <a:t>Θ</a:t>
            </a:r>
            <a:r>
              <a:rPr lang="en-US" dirty="0" smtClean="0"/>
              <a:t> that maximizes: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21816"/>
              </p:ext>
            </p:extLst>
          </p:nvPr>
        </p:nvGraphicFramePr>
        <p:xfrm>
          <a:off x="3252788" y="3290888"/>
          <a:ext cx="1570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90"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3290888"/>
                        <a:ext cx="15700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859" y="5257800"/>
            <a:ext cx="774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That we pick the most likely model parameters given the data</a:t>
            </a:r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861018"/>
              </p:ext>
            </p:extLst>
          </p:nvPr>
        </p:nvGraphicFramePr>
        <p:xfrm>
          <a:off x="2597150" y="4449763"/>
          <a:ext cx="28448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91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7150" y="4449763"/>
                        <a:ext cx="284480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886200"/>
            <a:ext cx="53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52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Regularization/prior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34900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00" name="Equation" r:id="rId3" imgW="2832100" imgH="457200" progId="Equation.3">
                  <p:embed/>
                </p:oleObj>
              </mc:Choice>
              <mc:Fallback>
                <p:oleObj name="Equation" r:id="rId3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L1 regularization: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11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Laplacian</a:t>
            </a:r>
            <a:r>
              <a:rPr lang="en-US" sz="2400" dirty="0" smtClean="0">
                <a:solidFill>
                  <a:srgbClr val="0000FF"/>
                </a:solidFill>
              </a:rPr>
              <a:t> prior: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64592"/>
              </p:ext>
            </p:extLst>
          </p:nvPr>
        </p:nvGraphicFramePr>
        <p:xfrm>
          <a:off x="1506538" y="4648200"/>
          <a:ext cx="6189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01" name="Equation" r:id="rId5" imgW="2870200" imgH="457200" progId="Equation.3">
                  <p:embed/>
                </p:oleObj>
              </mc:Choice>
              <mc:Fallback>
                <p:oleObj name="Equation" r:id="rId5" imgW="28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48200"/>
                        <a:ext cx="618966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66007"/>
              </p:ext>
            </p:extLst>
          </p:nvPr>
        </p:nvGraphicFramePr>
        <p:xfrm>
          <a:off x="6716712" y="5791200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02" name="Equation" r:id="rId7" imgW="558800" imgH="393700" progId="Equation.3">
                  <p:embed/>
                </p:oleObj>
              </mc:Choice>
              <mc:Fallback>
                <p:oleObj name="Equation" r:id="rId7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2" y="5791200"/>
                        <a:ext cx="1206500" cy="852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61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vs. L2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328808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223" y="1752600"/>
            <a:ext cx="271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L1 =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 prior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752600"/>
            <a:ext cx="264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L2 = Gaussian prior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26122"/>
            <a:ext cx="3733800" cy="2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2895600"/>
            <a:ext cx="5483352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is it called logistic regression?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3048000"/>
            <a:ext cx="1524000" cy="381000"/>
          </a:xfrm>
          <a:prstGeom prst="rect">
            <a:avLst/>
          </a:prstGeom>
          <a:solidFill>
            <a:srgbClr val="FF6600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1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digression: </a:t>
            </a:r>
            <a:br>
              <a:rPr lang="en-US" dirty="0" smtClean="0"/>
            </a:br>
            <a:r>
              <a:rPr lang="en-US" dirty="0" smtClean="0"/>
              <a:t>regression vs.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5508753" y="2838510"/>
            <a:ext cx="611436" cy="2797874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74191" y="3066074"/>
            <a:ext cx="268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classification: discrete (some finite set of labels)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regression: real value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8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3971475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685975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714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095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2866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476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5523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3857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085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238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542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771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4923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228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304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850912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some points, find the </a:t>
            </a:r>
            <a:r>
              <a:rPr lang="en-US" b="1" i="1" dirty="0" smtClean="0">
                <a:solidFill>
                  <a:srgbClr val="FF0000"/>
                </a:solidFill>
              </a:rPr>
              <a:t>line</a:t>
            </a:r>
            <a:r>
              <a:rPr lang="en-US" dirty="0" smtClean="0"/>
              <a:t> that best fits/explains the data</a:t>
            </a:r>
          </a:p>
          <a:p>
            <a:endParaRPr lang="en-US" dirty="0" smtClean="0"/>
          </a:p>
          <a:p>
            <a:r>
              <a:rPr lang="en-US" dirty="0" smtClean="0"/>
              <a:t>Our model is a line, i.e. we’re assuming a linear relationship between the feature and the label value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742875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19100" y="622160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find this line?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0285" y="5731325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90708" y="3716443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76888"/>
              </p:ext>
            </p:extLst>
          </p:nvPr>
        </p:nvGraphicFramePr>
        <p:xfrm>
          <a:off x="5308600" y="4511675"/>
          <a:ext cx="22780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4511675"/>
                        <a:ext cx="227806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46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8198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a line </a:t>
            </a:r>
            <a:r>
              <a:rPr lang="en-US" i="1" dirty="0" smtClean="0"/>
              <a:t>h</a:t>
            </a:r>
            <a:r>
              <a:rPr lang="en-US" dirty="0" smtClean="0"/>
              <a:t> that minimizes some loss/error function: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72088" y="2938463"/>
          <a:ext cx="1714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9" name="Equation" r:id="rId4" imgW="762000" imgH="165100" progId="Equation.3">
                  <p:embed/>
                </p:oleObj>
              </mc:Choice>
              <mc:Fallback>
                <p:oleObj name="Equation" r:id="rId4" imgW="762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2938463"/>
                        <a:ext cx="17145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(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822095" y="3564859"/>
            <a:ext cx="5273525" cy="2123911"/>
            <a:chOff x="3822095" y="3564859"/>
            <a:chExt cx="5273525" cy="2123911"/>
          </a:xfrm>
        </p:grpSpPr>
        <p:sp>
          <p:nvSpPr>
            <p:cNvPr id="29" name="TextBox 28"/>
            <p:cNvSpPr txBox="1"/>
            <p:nvPr/>
          </p:nvSpPr>
          <p:spPr>
            <a:xfrm>
              <a:off x="3822095" y="3564859"/>
              <a:ext cx="3401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 of the individual errors:</a:t>
              </a:r>
              <a:endParaRPr lang="en-US" dirty="0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740275" y="4202113"/>
            <a:ext cx="36004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020" name="Equation" r:id="rId6" imgW="1600200" imgH="304800" progId="Equation.3">
                    <p:embed/>
                  </p:oleObj>
                </mc:Choice>
                <mc:Fallback>
                  <p:oleObj name="Equation" r:id="rId6" imgW="16002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4202113"/>
                          <a:ext cx="36004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eft Brace 29"/>
            <p:cNvSpPr/>
            <p:nvPr/>
          </p:nvSpPr>
          <p:spPr bwMode="auto">
            <a:xfrm rot="16200000">
              <a:off x="7385360" y="4449845"/>
              <a:ext cx="457200" cy="13716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9525" y="5319438"/>
              <a:ext cx="280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0/1 loss!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64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do we find the minimum of an equation?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the derivative, set to 0 and solve (going to be a min or a max)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Any problems here?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Ideas?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76455"/>
              </p:ext>
            </p:extLst>
          </p:nvPr>
        </p:nvGraphicFramePr>
        <p:xfrm>
          <a:off x="2303711" y="23622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9" name="Equation" r:id="rId3" imgW="1600200" imgH="304800" progId="Equation.3">
                  <p:embed/>
                </p:oleObj>
              </mc:Choice>
              <mc:Fallback>
                <p:oleObj name="Equation" r:id="rId3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11" y="23622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1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42291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7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291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321175" y="20955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8" name="Equation" r:id="rId6" imgW="1600200" imgH="304800" progId="Equation.3">
                  <p:embed/>
                </p:oleObj>
              </mc:Choice>
              <mc:Fallback>
                <p:oleObj name="Equation" r:id="rId6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0955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own Arrow 28"/>
          <p:cNvSpPr/>
          <p:nvPr/>
        </p:nvSpPr>
        <p:spPr>
          <a:xfrm>
            <a:off x="5721052" y="3115735"/>
            <a:ext cx="653143" cy="8382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52572" y="5309810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squared error is convex!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1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3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a line </a:t>
            </a:r>
            <a:r>
              <a:rPr lang="en-US" i="1" dirty="0" err="1" smtClean="0"/>
              <a:t>h</a:t>
            </a:r>
            <a:r>
              <a:rPr lang="en-US" dirty="0" smtClean="0"/>
              <a:t> that minimizes an error function: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30480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1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39718"/>
              </p:ext>
            </p:extLst>
          </p:nvPr>
        </p:nvGraphicFramePr>
        <p:xfrm>
          <a:off x="4362450" y="4633913"/>
          <a:ext cx="4572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2" name="Equation" r:id="rId6" imgW="2032000" imgH="317500" progId="Equation.3">
                  <p:embed/>
                </p:oleObj>
              </mc:Choice>
              <mc:Fallback>
                <p:oleObj name="Equation" r:id="rId6" imgW="2032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633913"/>
                        <a:ext cx="4572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0" y="39579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the case of a 2d line: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7772400" y="4800600"/>
            <a:ext cx="457200" cy="13716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646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function for a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2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We’d like to </a:t>
            </a:r>
            <a:r>
              <a:rPr lang="en-US" i="1" dirty="0" smtClean="0"/>
              <a:t>minimize</a:t>
            </a:r>
            <a:r>
              <a:rPr lang="en-US" dirty="0" smtClean="0"/>
              <a:t> the error</a:t>
            </a:r>
          </a:p>
          <a:p>
            <a:pPr marL="365760" lvl="1" indent="0">
              <a:buNone/>
            </a:pPr>
            <a:r>
              <a:rPr lang="en-US" dirty="0" smtClean="0"/>
              <a:t>Find w</a:t>
            </a:r>
            <a:r>
              <a:rPr lang="en-US" baseline="-25000" dirty="0" smtClean="0"/>
              <a:t>1</a:t>
            </a:r>
            <a:r>
              <a:rPr lang="en-US" dirty="0" smtClean="0"/>
              <a:t> and w</a:t>
            </a:r>
            <a:r>
              <a:rPr lang="en-US" baseline="-25000" dirty="0" smtClean="0"/>
              <a:t>0</a:t>
            </a:r>
            <a:r>
              <a:rPr lang="en-US" dirty="0" smtClean="0"/>
              <a:t> such that the error is minimized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We can solve this in closed form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1676400" y="3352800"/>
          <a:ext cx="468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1" name="Equation" r:id="rId3" imgW="2082800" imgH="304800" progId="Equation.3">
                  <p:embed/>
                </p:oleObj>
              </mc:Choice>
              <mc:Fallback>
                <p:oleObj name="Equation" r:id="rId3" imgW="2082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4686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57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revisited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4084"/>
              </p:ext>
            </p:extLst>
          </p:nvPr>
        </p:nvGraphicFramePr>
        <p:xfrm>
          <a:off x="3152775" y="3962400"/>
          <a:ext cx="20748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23" name="Equation" r:id="rId3" imgW="889000" imgH="203200" progId="Equation.3">
                  <p:embed/>
                </p:oleObj>
              </mc:Choice>
              <mc:Fallback>
                <p:oleObj name="Equation" r:id="rId3" imgW="889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2775" y="3962400"/>
                        <a:ext cx="2074863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incorporate a prior belief in what the probabilities might 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do this, we need to break down our probability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66" y="4788128"/>
            <a:ext cx="171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(Hint: Bayes rule)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4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72381"/>
            <a:ext cx="8153400" cy="637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If we have m features, then we have a line in </a:t>
            </a:r>
            <a:r>
              <a:rPr lang="en-US" sz="2400" i="1" dirty="0" smtClean="0"/>
              <a:t>m</a:t>
            </a:r>
            <a:r>
              <a:rPr lang="en-US" sz="2400" dirty="0" smtClean="0"/>
              <a:t> dimensions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04366"/>
              </p:ext>
            </p:extLst>
          </p:nvPr>
        </p:nvGraphicFramePr>
        <p:xfrm>
          <a:off x="1802471" y="2946640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5" name="Equation" r:id="rId3" imgW="2184400" imgH="203200" progId="Equation.3">
                  <p:embed/>
                </p:oleObj>
              </mc:Choice>
              <mc:Fallback>
                <p:oleObj name="Equation" r:id="rId3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471" y="2946640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3133" y="4101068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weights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621248" y="3647755"/>
            <a:ext cx="725198" cy="1814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999829" y="3646547"/>
            <a:ext cx="725199" cy="270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59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220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still calculate the squared error like before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58065" y="4237038"/>
          <a:ext cx="72866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3" name="Equation" r:id="rId3" imgW="3238500" imgH="304800" progId="Equation.3">
                  <p:embed/>
                </p:oleObj>
              </mc:Choice>
              <mc:Fallback>
                <p:oleObj name="Equation" r:id="rId3" imgW="3238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5" y="4237038"/>
                        <a:ext cx="72866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1991" y="5479144"/>
            <a:ext cx="472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Still can solve this exactly!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62100" y="2779486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4" name="Equation" r:id="rId5" imgW="2184400" imgH="203200" progId="Equation.3">
                  <p:embed/>
                </p:oleObj>
              </mc:Choice>
              <mc:Fallback>
                <p:oleObj name="Equation" r:id="rId5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779486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51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224005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3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42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Find the best fit of the data based on a logistic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revisited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362200"/>
            <a:ext cx="48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each of these probabilities?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55975"/>
              </p:ext>
            </p:extLst>
          </p:nvPr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46" name="Equation" r:id="rId3" imgW="1752600" imgH="431800" progId="Equation.3">
                  <p:embed/>
                </p:oleObj>
              </mc:Choice>
              <mc:Fallback>
                <p:oleObj name="Equation" r:id="rId3" imgW="175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07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97923"/>
              </p:ext>
            </p:extLst>
          </p:nvPr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89" name="Equation" r:id="rId3" imgW="1752600" imgH="431800" progId="Equation.3">
                  <p:embed/>
                </p:oleObj>
              </mc:Choice>
              <mc:Fallback>
                <p:oleObj name="Equation" r:id="rId3" imgW="175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likelihood of the data under the model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84299" y="2643664"/>
            <a:ext cx="1600200" cy="8498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probability of different parameters,</a:t>
            </a:r>
          </a:p>
          <a:p>
            <a:r>
              <a:rPr lang="en-US" sz="2000" dirty="0" smtClean="0"/>
              <a:t>call the </a:t>
            </a:r>
            <a:r>
              <a:rPr lang="en-US" sz="2000" dirty="0" smtClean="0">
                <a:solidFill>
                  <a:srgbClr val="FF6600"/>
                </a:solidFill>
              </a:rPr>
              <a:t>prior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67760" y="5819745"/>
            <a:ext cx="399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probability of seeing the data (regardless of model)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84499" y="4652407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6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58038"/>
              </p:ext>
            </p:extLst>
          </p:nvPr>
        </p:nvGraphicFramePr>
        <p:xfrm>
          <a:off x="1828800" y="1905000"/>
          <a:ext cx="40608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10" name="Equation" r:id="rId4" imgW="1739900" imgH="431800" progId="Equation.3">
                  <p:embed/>
                </p:oleObj>
              </mc:Choice>
              <mc:Fallback>
                <p:oleObj name="Equation" r:id="rId4" imgW="1739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1905000"/>
                        <a:ext cx="40608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265399" y="2921833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62200" y="4415135"/>
            <a:ext cx="47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p(data) matter for the </a:t>
            </a:r>
            <a:r>
              <a:rPr lang="en-US" sz="2400" dirty="0" err="1" smtClean="0">
                <a:solidFill>
                  <a:srgbClr val="FF0000"/>
                </a:solidFill>
              </a:rPr>
              <a:t>argmax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3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2563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31" name="Equation" r:id="rId4" imgW="1714500" imgH="215900" progId="Equation.3">
                  <p:embed/>
                </p:oleObj>
              </mc:Choice>
              <mc:Fallback>
                <p:oleObj name="Equation" r:id="rId4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likelihood of the data under the model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probability of different parameters,</a:t>
            </a:r>
          </a:p>
          <a:p>
            <a:r>
              <a:rPr lang="en-US" sz="2000" dirty="0" smtClean="0"/>
              <a:t>call the </a:t>
            </a:r>
            <a:r>
              <a:rPr lang="en-US" sz="2000" dirty="0" smtClean="0">
                <a:solidFill>
                  <a:srgbClr val="FF6600"/>
                </a:solidFill>
              </a:rPr>
              <a:t>prior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7899" y="4917824"/>
            <a:ext cx="658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MLE assume for a prior on the model parameters?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3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8791</TotalTime>
  <Words>1513</Words>
  <Application>Microsoft Macintosh PowerPoint</Application>
  <PresentationFormat>On-screen Show (4:3)</PresentationFormat>
  <Paragraphs>281</Paragraphs>
  <Slides>53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Median</vt:lpstr>
      <vt:lpstr>Equation</vt:lpstr>
      <vt:lpstr>Logistic regression</vt:lpstr>
      <vt:lpstr>Admin</vt:lpstr>
      <vt:lpstr>Priors</vt:lpstr>
      <vt:lpstr>Training revisited</vt:lpstr>
      <vt:lpstr>Estimating revisited</vt:lpstr>
      <vt:lpstr>Estimating revisited</vt:lpstr>
      <vt:lpstr>Priors</vt:lpstr>
      <vt:lpstr>Priors</vt:lpstr>
      <vt:lpstr>Priors</vt:lpstr>
      <vt:lpstr>Priors</vt:lpstr>
      <vt:lpstr>A better approach</vt:lpstr>
      <vt:lpstr>Another view on the prior</vt:lpstr>
      <vt:lpstr>Regularization vs prior</vt:lpstr>
      <vt:lpstr>Prior for NB</vt:lpstr>
      <vt:lpstr>Prior: another view</vt:lpstr>
      <vt:lpstr>Prior: another view</vt:lpstr>
      <vt:lpstr>Smoothing</vt:lpstr>
      <vt:lpstr>Basic steps for probabilistic modeling</vt:lpstr>
      <vt:lpstr>Joint models vs conditional models</vt:lpstr>
      <vt:lpstr>A first try: linear</vt:lpstr>
      <vt:lpstr>The challenge</vt:lpstr>
      <vt:lpstr>Odds ratio</vt:lpstr>
      <vt:lpstr>Odds ratio</vt:lpstr>
      <vt:lpstr>Odds ratio</vt:lpstr>
      <vt:lpstr>Log odds (logit function)</vt:lpstr>
      <vt:lpstr>Log odds (logit function)</vt:lpstr>
      <vt:lpstr>Logistic function</vt:lpstr>
      <vt:lpstr>Logistic regression</vt:lpstr>
      <vt:lpstr>Training logistic regression models</vt:lpstr>
      <vt:lpstr>MLE logistic regression</vt:lpstr>
      <vt:lpstr>MLE logistic regression</vt:lpstr>
      <vt:lpstr>MLE logistic regression</vt:lpstr>
      <vt:lpstr>logistic regression: three views</vt:lpstr>
      <vt:lpstr>Overfitting</vt:lpstr>
      <vt:lpstr>Regularization/prior</vt:lpstr>
      <vt:lpstr>Regularization/prior</vt:lpstr>
      <vt:lpstr>Regularization/prior</vt:lpstr>
      <vt:lpstr>Regularization/prior</vt:lpstr>
      <vt:lpstr>Regularization/prior</vt:lpstr>
      <vt:lpstr>Regularization/prior</vt:lpstr>
      <vt:lpstr>L1 vs. L2</vt:lpstr>
      <vt:lpstr>Logistic regression</vt:lpstr>
      <vt:lpstr>A digression:  regression vs. classification</vt:lpstr>
      <vt:lpstr>linear regression</vt:lpstr>
      <vt:lpstr>Linear regression</vt:lpstr>
      <vt:lpstr>Error minimization</vt:lpstr>
      <vt:lpstr>Linear regression</vt:lpstr>
      <vt:lpstr>Linear regression</vt:lpstr>
      <vt:lpstr>Linear regression</vt:lpstr>
      <vt:lpstr>Multiple linear regression</vt:lpstr>
      <vt:lpstr>Multiple linear regression</vt:lpstr>
      <vt:lpstr>Logistic function</vt:lpstr>
      <vt:lpstr>Logistic regression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729</cp:revision>
  <cp:lastPrinted>2013-10-29T21:22:43Z</cp:lastPrinted>
  <dcterms:created xsi:type="dcterms:W3CDTF">2011-01-25T19:35:23Z</dcterms:created>
  <dcterms:modified xsi:type="dcterms:W3CDTF">2014-01-08T16:20:46Z</dcterms:modified>
</cp:coreProperties>
</file>