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58" r:id="rId3"/>
    <p:sldId id="323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9" r:id="rId15"/>
    <p:sldId id="320" r:id="rId16"/>
    <p:sldId id="321" r:id="rId17"/>
    <p:sldId id="322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4" r:id="rId28"/>
    <p:sldId id="335" r:id="rId29"/>
    <p:sldId id="333" r:id="rId30"/>
    <p:sldId id="336" r:id="rId31"/>
    <p:sldId id="338" r:id="rId32"/>
    <p:sldId id="340" r:id="rId33"/>
    <p:sldId id="341" r:id="rId34"/>
    <p:sldId id="342" r:id="rId35"/>
    <p:sldId id="337" r:id="rId36"/>
    <p:sldId id="343" r:id="rId37"/>
    <p:sldId id="344" r:id="rId38"/>
    <p:sldId id="345" r:id="rId39"/>
    <p:sldId id="34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910" autoAdjust="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20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10/17/13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10/17/13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6119C8-9BF8-8B48-8701-D6A2B07AFA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0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10/17/13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Decision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451 –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revisited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4245" y="2720087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red, round, leaf, 3oz,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4245" y="3563237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green, round,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4245" y="4472927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yellow, curved,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4245" y="5497133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green, curved, no leaf, 5oz,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99266" y="2119217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99266" y="2770772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3698045" y="3591127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698045" y="4555119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698045" y="5486806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653938" y="2210663"/>
            <a:ext cx="1157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examples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18221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362500" y="3605389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red, round,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6146" y="3401627"/>
            <a:ext cx="52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lang="en-US" sz="4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Test set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0288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revisited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4245" y="2720087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red, round, leaf, 3oz,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4245" y="3563237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green, round,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4245" y="4472927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yellow, curved,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4245" y="5497133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green, curved, no leaf, 5oz,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99266" y="2119217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99266" y="2770772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3698045" y="3591127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698045" y="4555119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698045" y="5486806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653938" y="2210663"/>
            <a:ext cx="1157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examples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18221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5362500" y="3605389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red, round,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6146" y="3401627"/>
            <a:ext cx="527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  <a:endParaRPr lang="en-US" sz="4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245" y="2770772"/>
            <a:ext cx="1203976" cy="349425"/>
          </a:xfrm>
          <a:prstGeom prst="rect">
            <a:avLst/>
          </a:prstGeom>
          <a:solidFill>
            <a:srgbClr val="FFFF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81915" y="3592391"/>
            <a:ext cx="1342118" cy="368068"/>
          </a:xfrm>
          <a:prstGeom prst="rect">
            <a:avLst/>
          </a:prstGeom>
          <a:solidFill>
            <a:srgbClr val="FFFF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00650" y="4569718"/>
            <a:ext cx="45108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Learning is about </a:t>
            </a:r>
            <a:r>
              <a:rPr lang="en-US" sz="2800" b="1" i="1" dirty="0" smtClean="0">
                <a:solidFill>
                  <a:srgbClr val="008000"/>
                </a:solidFill>
              </a:rPr>
              <a:t>generalizing</a:t>
            </a:r>
            <a:r>
              <a:rPr lang="en-US" sz="2800" dirty="0" smtClean="0">
                <a:solidFill>
                  <a:srgbClr val="008000"/>
                </a:solidFill>
              </a:rPr>
              <a:t> from the training data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Test set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700649" y="5649915"/>
            <a:ext cx="43411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assume about the training and test set?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368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predicts future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969" y="2681101"/>
            <a:ext cx="1146630" cy="1124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5599" y="3377168"/>
            <a:ext cx="887704" cy="8944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111" y="4367519"/>
            <a:ext cx="1103502" cy="6491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3577" y="4668450"/>
            <a:ext cx="1220008" cy="6963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07995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Test set</a:t>
            </a:r>
            <a:endParaRPr lang="en-US" sz="2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625" y="2184382"/>
            <a:ext cx="1146630" cy="112414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8255" y="2880449"/>
            <a:ext cx="887704" cy="89442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67" y="3870800"/>
            <a:ext cx="1103502" cy="6491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5111" y="5373761"/>
            <a:ext cx="1103502" cy="6491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7767" y="5373761"/>
            <a:ext cx="1220008" cy="69637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165" y="2631711"/>
            <a:ext cx="1146630" cy="112414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0795" y="3327778"/>
            <a:ext cx="887704" cy="89442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0307" y="4318129"/>
            <a:ext cx="1103502" cy="64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199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predicts future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143" y="2184496"/>
            <a:ext cx="887704" cy="8944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4143" y="3538039"/>
            <a:ext cx="1103502" cy="6491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1987" y="2239660"/>
            <a:ext cx="1220008" cy="69637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07995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Test set</a:t>
            </a:r>
            <a:endParaRPr lang="en-US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551" y="2184496"/>
            <a:ext cx="887704" cy="89442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1834" y="3221681"/>
            <a:ext cx="1103502" cy="6491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6356" y="4222207"/>
            <a:ext cx="1103502" cy="64911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6177" y="2944971"/>
            <a:ext cx="1220008" cy="69637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91" y="4470397"/>
            <a:ext cx="887704" cy="89442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130" y="5175708"/>
            <a:ext cx="887704" cy="89442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585" y="4187158"/>
            <a:ext cx="887704" cy="8944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4352" y="2498831"/>
            <a:ext cx="634277" cy="79432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1987" y="3789994"/>
            <a:ext cx="634277" cy="79432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8621" y="3441806"/>
            <a:ext cx="1220008" cy="69637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2341" y="4076998"/>
            <a:ext cx="634277" cy="7943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94684" y="6272556"/>
            <a:ext cx="645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Not always the case, but we’ll often assume it is!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67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 predicts future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4143" y="2184496"/>
            <a:ext cx="887704" cy="8944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4143" y="3538039"/>
            <a:ext cx="1103502" cy="64911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07995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Test set</a:t>
            </a:r>
            <a:endParaRPr lang="en-US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551" y="2184496"/>
            <a:ext cx="887704" cy="89442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1834" y="3221681"/>
            <a:ext cx="1103502" cy="64911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6356" y="4222207"/>
            <a:ext cx="1103502" cy="64911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291" y="4470397"/>
            <a:ext cx="887704" cy="89442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130" y="5175708"/>
            <a:ext cx="887704" cy="89442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585" y="4187158"/>
            <a:ext cx="887704" cy="8944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5598" y="2354327"/>
            <a:ext cx="963030" cy="9759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7223" y="2523479"/>
            <a:ext cx="964264" cy="80683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8628" y="3330313"/>
            <a:ext cx="963030" cy="97598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7998" y="3985602"/>
            <a:ext cx="963030" cy="97598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9623" y="4318368"/>
            <a:ext cx="964264" cy="80683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0496" y="3259982"/>
            <a:ext cx="964264" cy="80683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194684" y="6272556"/>
            <a:ext cx="645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Not always the case, but we’ll often assume it is!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247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technically…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6409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 are going to use the </a:t>
            </a:r>
            <a:r>
              <a:rPr lang="en-US" i="1" dirty="0" smtClean="0"/>
              <a:t>probabilistic model</a:t>
            </a:r>
            <a:r>
              <a:rPr lang="en-US" dirty="0" smtClean="0"/>
              <a:t> of learning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There is some probability distribution over example/label pairs called the </a:t>
            </a:r>
            <a:r>
              <a:rPr lang="en-US" i="1" dirty="0" smtClean="0"/>
              <a:t>data generating distribution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Both</a:t>
            </a:r>
            <a:r>
              <a:rPr lang="en-US" dirty="0" smtClean="0"/>
              <a:t> the training data </a:t>
            </a:r>
            <a:r>
              <a:rPr lang="en-US" b="1" dirty="0" smtClean="0"/>
              <a:t>and</a:t>
            </a:r>
            <a:r>
              <a:rPr lang="en-US" dirty="0" smtClean="0"/>
              <a:t> the test set are generated based on this distribution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99964" y="5578092"/>
            <a:ext cx="50849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a probability distribution?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350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Describes how likely (i.e. probable) certain events are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731" y="2429438"/>
            <a:ext cx="4888749" cy="3666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17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796" y="2815094"/>
            <a:ext cx="1146630" cy="1124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426" y="3511161"/>
            <a:ext cx="887704" cy="89442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938" y="4501512"/>
            <a:ext cx="1103502" cy="6491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6404" y="4802443"/>
            <a:ext cx="1220008" cy="6963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0822" y="1754511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452" y="2318375"/>
            <a:ext cx="1146630" cy="11241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1082" y="3014442"/>
            <a:ext cx="887704" cy="8944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0594" y="4004793"/>
            <a:ext cx="1103502" cy="6491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938" y="5507754"/>
            <a:ext cx="1103502" cy="6491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0594" y="5507754"/>
            <a:ext cx="1220008" cy="69637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627657" y="3328630"/>
            <a:ext cx="188739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apples</a:t>
            </a:r>
          </a:p>
          <a:p>
            <a:endParaRPr lang="en-US" dirty="0"/>
          </a:p>
          <a:p>
            <a:r>
              <a:rPr lang="en-US" dirty="0" smtClean="0"/>
              <a:t>curved bananas</a:t>
            </a:r>
          </a:p>
          <a:p>
            <a:endParaRPr lang="en-US" dirty="0"/>
          </a:p>
          <a:p>
            <a:r>
              <a:rPr lang="en-US" dirty="0" smtClean="0"/>
              <a:t>apples with leaves</a:t>
            </a:r>
          </a:p>
          <a:p>
            <a:endParaRPr lang="en-US" dirty="0"/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02497" y="2815094"/>
            <a:ext cx="1861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High probability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79256" y="2815094"/>
            <a:ext cx="17867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Low probability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531693" y="3299432"/>
            <a:ext cx="169375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93854" y="3305840"/>
            <a:ext cx="169375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00433" y="3328630"/>
            <a:ext cx="148862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curved apples</a:t>
            </a:r>
          </a:p>
          <a:p>
            <a:endParaRPr lang="en-US" dirty="0"/>
          </a:p>
          <a:p>
            <a:r>
              <a:rPr lang="en-US" dirty="0" smtClean="0"/>
              <a:t>red bananas</a:t>
            </a:r>
          </a:p>
          <a:p>
            <a:endParaRPr lang="en-US" dirty="0"/>
          </a:p>
          <a:p>
            <a:r>
              <a:rPr lang="en-US" dirty="0" smtClean="0"/>
              <a:t>yellow apples</a:t>
            </a:r>
          </a:p>
          <a:p>
            <a:endParaRPr lang="en-US" dirty="0"/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63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generating distribution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0336" y="5655086"/>
            <a:ext cx="428780" cy="4203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4876" y="5696769"/>
            <a:ext cx="375843" cy="3786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07995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Test set</a:t>
            </a:r>
            <a:endParaRPr lang="en-US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3862" y="5788790"/>
            <a:ext cx="418573" cy="2462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4252" y="5788790"/>
            <a:ext cx="431361" cy="2462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8482" y="5408867"/>
            <a:ext cx="431361" cy="2462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6975" y="5365965"/>
            <a:ext cx="418573" cy="24621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6975" y="4983628"/>
            <a:ext cx="418573" cy="2462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0192" y="4627063"/>
            <a:ext cx="418573" cy="2462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0336" y="5155778"/>
            <a:ext cx="428780" cy="42037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774157" y="6229689"/>
            <a:ext cx="3615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generating distribution</a:t>
            </a:r>
            <a:endParaRPr lang="en-US" sz="2400" dirty="0"/>
          </a:p>
        </p:txBody>
      </p:sp>
      <p:sp>
        <p:nvSpPr>
          <p:cNvPr id="24" name="Oval 23"/>
          <p:cNvSpPr/>
          <p:nvPr/>
        </p:nvSpPr>
        <p:spPr>
          <a:xfrm>
            <a:off x="1684417" y="4491788"/>
            <a:ext cx="5347368" cy="1753755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1411" y="3091655"/>
            <a:ext cx="418573" cy="2462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2487" y="2333042"/>
            <a:ext cx="418573" cy="24621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631" y="2333042"/>
            <a:ext cx="428780" cy="42037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995" y="2712965"/>
            <a:ext cx="431361" cy="2462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1270" y="2844592"/>
            <a:ext cx="431361" cy="24621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033" y="2959184"/>
            <a:ext cx="375843" cy="37869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7093" y="3280087"/>
            <a:ext cx="418573" cy="24621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6742" y="3033868"/>
            <a:ext cx="418573" cy="24621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946" y="3033868"/>
            <a:ext cx="428780" cy="42037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9984" y="2309092"/>
            <a:ext cx="431361" cy="24621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7672" y="3658777"/>
            <a:ext cx="431361" cy="24621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073" y="3526306"/>
            <a:ext cx="375843" cy="37869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6856" y="2657004"/>
            <a:ext cx="418573" cy="24621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6715" y="2409941"/>
            <a:ext cx="431361" cy="24621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478" y="2524533"/>
            <a:ext cx="375843" cy="37869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2538" y="2845436"/>
            <a:ext cx="418573" cy="246219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0321" y="2104160"/>
            <a:ext cx="428780" cy="42037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3117" y="3224126"/>
            <a:ext cx="431361" cy="24621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518" y="3091655"/>
            <a:ext cx="375843" cy="378690"/>
          </a:xfrm>
          <a:prstGeom prst="rect">
            <a:avLst/>
          </a:prstGeom>
        </p:spPr>
      </p:pic>
      <p:cxnSp>
        <p:nvCxnSpPr>
          <p:cNvPr id="46" name="Straight Arrow Connector 45"/>
          <p:cNvCxnSpPr/>
          <p:nvPr/>
        </p:nvCxnSpPr>
        <p:spPr>
          <a:xfrm flipV="1">
            <a:off x="5792538" y="3658777"/>
            <a:ext cx="597363" cy="1100381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774158" y="3904997"/>
            <a:ext cx="476758" cy="854161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725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generating distribution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0336" y="5655086"/>
            <a:ext cx="428780" cy="4203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4876" y="5696769"/>
            <a:ext cx="375843" cy="3786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07995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Test set</a:t>
            </a:r>
            <a:endParaRPr lang="en-US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3862" y="5788790"/>
            <a:ext cx="418573" cy="2462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4252" y="5788790"/>
            <a:ext cx="431361" cy="2462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8482" y="5408867"/>
            <a:ext cx="431361" cy="2462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6975" y="5365965"/>
            <a:ext cx="418573" cy="24621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6975" y="4983628"/>
            <a:ext cx="418573" cy="2462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0192" y="4627063"/>
            <a:ext cx="418573" cy="2462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0336" y="5155778"/>
            <a:ext cx="428780" cy="42037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774157" y="6229689"/>
            <a:ext cx="3615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generating distribution</a:t>
            </a:r>
            <a:endParaRPr lang="en-US" sz="2400" dirty="0"/>
          </a:p>
        </p:txBody>
      </p:sp>
      <p:sp>
        <p:nvSpPr>
          <p:cNvPr id="24" name="Oval 23"/>
          <p:cNvSpPr/>
          <p:nvPr/>
        </p:nvSpPr>
        <p:spPr>
          <a:xfrm>
            <a:off x="1684417" y="4491788"/>
            <a:ext cx="5347368" cy="1753755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1411" y="3091655"/>
            <a:ext cx="418573" cy="2462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2487" y="2333042"/>
            <a:ext cx="418573" cy="24621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631" y="2333042"/>
            <a:ext cx="428780" cy="42037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995" y="2712965"/>
            <a:ext cx="431361" cy="2462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1270" y="2844592"/>
            <a:ext cx="431361" cy="24621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033" y="2959184"/>
            <a:ext cx="375843" cy="37869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7093" y="3280087"/>
            <a:ext cx="418573" cy="24621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6742" y="3033868"/>
            <a:ext cx="418573" cy="24621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946" y="3033868"/>
            <a:ext cx="428780" cy="42037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9984" y="2309092"/>
            <a:ext cx="431361" cy="24621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7672" y="3658777"/>
            <a:ext cx="431361" cy="24621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073" y="3526306"/>
            <a:ext cx="375843" cy="378690"/>
          </a:xfrm>
          <a:prstGeom prst="rect">
            <a:avLst/>
          </a:prstGeom>
        </p:spPr>
      </p:pic>
      <p:cxnSp>
        <p:nvCxnSpPr>
          <p:cNvPr id="46" name="Straight Arrow Connector 45"/>
          <p:cNvCxnSpPr/>
          <p:nvPr/>
        </p:nvCxnSpPr>
        <p:spPr>
          <a:xfrm flipV="1">
            <a:off x="5792538" y="3658777"/>
            <a:ext cx="597363" cy="1100381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774158" y="3904997"/>
            <a:ext cx="476758" cy="854161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Pictur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0103" y="2121368"/>
            <a:ext cx="299798" cy="375448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0424" y="2121368"/>
            <a:ext cx="431361" cy="246219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5256" y="2493737"/>
            <a:ext cx="299798" cy="375448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0103" y="2712965"/>
            <a:ext cx="299798" cy="37544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4850" y="3033868"/>
            <a:ext cx="299798" cy="375448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4648" y="2082552"/>
            <a:ext cx="299798" cy="375448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6225" y="2995139"/>
            <a:ext cx="431361" cy="24621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792538" y="3904996"/>
            <a:ext cx="597363" cy="722067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663218" y="4064000"/>
            <a:ext cx="753007" cy="427789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352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Assignment 1 available and is due on Friday (printed out at the beginning of class)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Door code for MBH632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Keep up with the reading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Videos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generating distribution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0336" y="5655086"/>
            <a:ext cx="428780" cy="4203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4876" y="5696769"/>
            <a:ext cx="375843" cy="3786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07995" y="1620518"/>
            <a:ext cx="1825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data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81491" y="1620518"/>
            <a:ext cx="1059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Test set</a:t>
            </a:r>
            <a:endParaRPr lang="en-US" sz="24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3862" y="5788790"/>
            <a:ext cx="418573" cy="24621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4252" y="5788790"/>
            <a:ext cx="431361" cy="2462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8482" y="5408867"/>
            <a:ext cx="431361" cy="24621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6975" y="5365965"/>
            <a:ext cx="418573" cy="24621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6975" y="4983628"/>
            <a:ext cx="418573" cy="24621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0192" y="4627063"/>
            <a:ext cx="418573" cy="24621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0336" y="5155778"/>
            <a:ext cx="428780" cy="42037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774157" y="6229689"/>
            <a:ext cx="3615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data generating distribution</a:t>
            </a:r>
            <a:endParaRPr lang="en-US" sz="2400" dirty="0"/>
          </a:p>
        </p:txBody>
      </p:sp>
      <p:sp>
        <p:nvSpPr>
          <p:cNvPr id="24" name="Oval 23"/>
          <p:cNvSpPr/>
          <p:nvPr/>
        </p:nvSpPr>
        <p:spPr>
          <a:xfrm>
            <a:off x="1684417" y="4491788"/>
            <a:ext cx="5347368" cy="1753755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1411" y="3091655"/>
            <a:ext cx="418573" cy="2462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2487" y="2333042"/>
            <a:ext cx="418573" cy="24621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631" y="2333042"/>
            <a:ext cx="428780" cy="42037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995" y="2712965"/>
            <a:ext cx="431361" cy="24621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1270" y="2844592"/>
            <a:ext cx="431361" cy="24621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9033" y="2959184"/>
            <a:ext cx="375843" cy="37869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7093" y="3280087"/>
            <a:ext cx="418573" cy="24621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6742" y="3033868"/>
            <a:ext cx="418573" cy="24621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946" y="3033868"/>
            <a:ext cx="428780" cy="42037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9984" y="2309092"/>
            <a:ext cx="431361" cy="24621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7672" y="3658777"/>
            <a:ext cx="431361" cy="246219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5073" y="3526306"/>
            <a:ext cx="375843" cy="378690"/>
          </a:xfrm>
          <a:prstGeom prst="rect">
            <a:avLst/>
          </a:prstGeom>
        </p:spPr>
      </p:pic>
      <p:cxnSp>
        <p:nvCxnSpPr>
          <p:cNvPr id="46" name="Straight Arrow Connector 45"/>
          <p:cNvCxnSpPr/>
          <p:nvPr/>
        </p:nvCxnSpPr>
        <p:spPr>
          <a:xfrm flipV="1">
            <a:off x="5792538" y="3658777"/>
            <a:ext cx="597363" cy="1100381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2774158" y="3904997"/>
            <a:ext cx="476758" cy="854161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92538" y="3904996"/>
            <a:ext cx="597363" cy="722067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5663218" y="4064000"/>
            <a:ext cx="753007" cy="427789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090" y="2083626"/>
            <a:ext cx="428780" cy="42037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9901" y="2613495"/>
            <a:ext cx="428780" cy="42037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6857" y="2645119"/>
            <a:ext cx="431361" cy="246219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573" y="2106132"/>
            <a:ext cx="375843" cy="37869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1973" y="2844523"/>
            <a:ext cx="375843" cy="37869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5648" y="2970576"/>
            <a:ext cx="375843" cy="37869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2635" y="2292592"/>
            <a:ext cx="428780" cy="42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7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16000"/>
            <a:ext cx="9144000" cy="648369"/>
          </a:xfrm>
          <a:prstGeom prst="rect">
            <a:avLst/>
          </a:prstGeom>
          <a:solidFill>
            <a:schemeClr val="bg1"/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758" y="-130425"/>
            <a:ext cx="6447505" cy="1146425"/>
          </a:xfrm>
        </p:spPr>
        <p:txBody>
          <a:bodyPr/>
          <a:lstStyle/>
          <a:p>
            <a:r>
              <a:rPr lang="en-US" dirty="0" smtClean="0"/>
              <a:t>A sample data set</a:t>
            </a:r>
            <a:endParaRPr lang="en-US" dirty="0"/>
          </a:p>
        </p:txBody>
      </p:sp>
      <p:graphicFrame>
        <p:nvGraphicFramePr>
          <p:cNvPr id="245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70763"/>
              </p:ext>
            </p:extLst>
          </p:nvPr>
        </p:nvGraphicFramePr>
        <p:xfrm>
          <a:off x="1248609" y="1016000"/>
          <a:ext cx="6424612" cy="3991610"/>
        </p:xfrm>
        <a:graphic>
          <a:graphicData uri="http://schemas.openxmlformats.org/drawingml/2006/table">
            <a:tbl>
              <a:tblPr/>
              <a:tblGrid>
                <a:gridCol w="1173162"/>
                <a:gridCol w="1416050"/>
                <a:gridCol w="1427163"/>
                <a:gridCol w="922337"/>
                <a:gridCol w="1485900"/>
              </a:tblGrid>
              <a:tr h="425450">
                <a:tc gridSpan="4"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Features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Label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Hour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Weather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Accident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Stall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Commute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Sunny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 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Rainy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Short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Cloudy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Yes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Long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 AM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Rainy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Short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1684" y="5256282"/>
            <a:ext cx="2954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 AM, Rainy, Yes, No?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10 AM, Rainy, No, No?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43681" y="5256282"/>
            <a:ext cx="4892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you describe a “model” that could be used to make decisions in general?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40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charset="0"/>
              </a:rPr>
              <a:t>Short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with internal nodes labeled by features</a:t>
            </a:r>
          </a:p>
          <a:p>
            <a:endParaRPr lang="en-US" sz="2400" dirty="0" smtClean="0"/>
          </a:p>
          <a:p>
            <a:r>
              <a:rPr lang="en-US" sz="2400" dirty="0" smtClean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 smtClean="0"/>
              <a:t>Leaves labeled with classes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8740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charset="0"/>
              </a:rPr>
              <a:t>Short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with internal nodes labeled by features</a:t>
            </a:r>
          </a:p>
          <a:p>
            <a:endParaRPr lang="en-US" sz="2400" dirty="0" smtClean="0"/>
          </a:p>
          <a:p>
            <a:r>
              <a:rPr lang="en-US" sz="2400" dirty="0" smtClean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 smtClean="0"/>
              <a:t>Leaves labeled with classes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Leave = 8 AM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Weather = Rainy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Accident = Yes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Stall = No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79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charset="0"/>
              </a:rPr>
              <a:t>Short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38100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with internal nodes labeled by features</a:t>
            </a:r>
          </a:p>
          <a:p>
            <a:endParaRPr lang="en-US" sz="2400" dirty="0" smtClean="0"/>
          </a:p>
          <a:p>
            <a:r>
              <a:rPr lang="en-US" sz="2400" dirty="0" smtClean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 smtClean="0"/>
              <a:t>Leaves labeled with classes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Leave = 8 AM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Weather = Rainy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934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Accident = Yes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Stall = No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2408989" y="39236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16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charset="0"/>
              </a:rPr>
              <a:t>Short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with internal nodes labeled by features</a:t>
            </a:r>
          </a:p>
          <a:p>
            <a:endParaRPr lang="en-US" sz="2400" dirty="0" smtClean="0"/>
          </a:p>
          <a:p>
            <a:r>
              <a:rPr lang="en-US" sz="2400" dirty="0" smtClean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 smtClean="0"/>
              <a:t>Leaves labeled with classes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Leave = 10 AM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Weather = Rainy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Accident = No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Stall = No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74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08643" y="47618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Short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51789" y="1866231"/>
            <a:ext cx="1365518" cy="40640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Leave At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76989" y="3237831"/>
            <a:ext cx="1515269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  <a:latin typeface="Times New Roman" charset="0"/>
              </a:rPr>
              <a:t>Stall?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28189" y="3237831"/>
            <a:ext cx="1371600" cy="39838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charset="0"/>
              </a:rPr>
              <a:t>Accident?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3989" y="2475831"/>
            <a:ext cx="109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10 AM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899652" y="25520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9 AM</a:t>
            </a:r>
          </a:p>
        </p:txBody>
      </p:sp>
      <p:cxnSp>
        <p:nvCxnSpPr>
          <p:cNvPr id="9" name="AutoShape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1134624" y="2272632"/>
            <a:ext cx="1499924" cy="965199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AutoShape 9"/>
          <p:cNvCxnSpPr>
            <a:cxnSpLocks noChangeShapeType="1"/>
            <a:stCxn id="4" idx="2"/>
            <a:endCxn id="6" idx="0"/>
          </p:cNvCxnSpPr>
          <p:nvPr/>
        </p:nvCxnSpPr>
        <p:spPr bwMode="auto">
          <a:xfrm>
            <a:off x="2634548" y="2272632"/>
            <a:ext cx="1679441" cy="9651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467813" y="2780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8 AM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257968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408989" y="39236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Long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170989" y="4761831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latin typeface="Times New Roman" charset="0"/>
              </a:rPr>
              <a:t>Short</a:t>
            </a:r>
            <a:endParaRPr lang="en-US" sz="2400" dirty="0">
              <a:latin typeface="Times New Roman" charset="0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373520" y="4761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Long</a:t>
            </a:r>
          </a:p>
        </p:txBody>
      </p:sp>
      <p:cxnSp>
        <p:nvCxnSpPr>
          <p:cNvPr id="17" name="AutoShape 17"/>
          <p:cNvCxnSpPr>
            <a:cxnSpLocks noChangeShapeType="1"/>
            <a:stCxn id="5" idx="2"/>
            <a:endCxn id="12" idx="0"/>
          </p:cNvCxnSpPr>
          <p:nvPr/>
        </p:nvCxnSpPr>
        <p:spPr bwMode="auto">
          <a:xfrm>
            <a:off x="1134624" y="3636211"/>
            <a:ext cx="597213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38852" y="3999831"/>
            <a:ext cx="947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No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494589" y="39998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Yes</a:t>
            </a:r>
          </a:p>
        </p:txBody>
      </p:sp>
      <p:cxnSp>
        <p:nvCxnSpPr>
          <p:cNvPr id="20" name="AutoShape 20"/>
          <p:cNvCxnSpPr>
            <a:cxnSpLocks noChangeShapeType="1"/>
            <a:stCxn id="4" idx="2"/>
            <a:endCxn id="13" idx="0"/>
          </p:cNvCxnSpPr>
          <p:nvPr/>
        </p:nvCxnSpPr>
        <p:spPr bwMode="auto">
          <a:xfrm>
            <a:off x="2634548" y="2272632"/>
            <a:ext cx="248310" cy="1650999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AutoShape 21"/>
          <p:cNvCxnSpPr>
            <a:cxnSpLocks noChangeShapeType="1"/>
            <a:stCxn id="6" idx="2"/>
            <a:endCxn id="15" idx="0"/>
          </p:cNvCxnSpPr>
          <p:nvPr/>
        </p:nvCxnSpPr>
        <p:spPr bwMode="auto">
          <a:xfrm flipH="1">
            <a:off x="3878221" y="3636211"/>
            <a:ext cx="435768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AutoShape 22"/>
          <p:cNvCxnSpPr>
            <a:cxnSpLocks noChangeShapeType="1"/>
            <a:stCxn id="6" idx="2"/>
            <a:endCxn id="16" idx="0"/>
          </p:cNvCxnSpPr>
          <p:nvPr/>
        </p:nvCxnSpPr>
        <p:spPr bwMode="auto">
          <a:xfrm>
            <a:off x="4313989" y="3636211"/>
            <a:ext cx="533400" cy="112562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3317307" y="3771231"/>
            <a:ext cx="947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No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373520" y="3771231"/>
            <a:ext cx="94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charset="0"/>
              </a:rPr>
              <a:t>Yes</a:t>
            </a:r>
          </a:p>
        </p:txBody>
      </p:sp>
      <p:cxnSp>
        <p:nvCxnSpPr>
          <p:cNvPr id="26" name="AutoShape 27"/>
          <p:cNvCxnSpPr>
            <a:cxnSpLocks noChangeShapeType="1"/>
            <a:stCxn id="5" idx="2"/>
          </p:cNvCxnSpPr>
          <p:nvPr/>
        </p:nvCxnSpPr>
        <p:spPr bwMode="auto">
          <a:xfrm flipH="1">
            <a:off x="580190" y="3636211"/>
            <a:ext cx="554434" cy="1125620"/>
          </a:xfrm>
          <a:prstGeom prst="straightConnector1">
            <a:avLst/>
          </a:prstGeom>
          <a:noFill/>
          <a:ln w="28575" cmpd="sng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>
          <a:xfrm flipH="1">
            <a:off x="5400843" y="1866231"/>
            <a:ext cx="26737" cy="45773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547894" y="2215471"/>
            <a:ext cx="33955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Tree with internal nodes labeled by features</a:t>
            </a:r>
          </a:p>
          <a:p>
            <a:endParaRPr lang="en-US" sz="2400" dirty="0" smtClean="0"/>
          </a:p>
          <a:p>
            <a:r>
              <a:rPr lang="en-US" sz="2400" dirty="0" smtClean="0"/>
              <a:t>Branches are labeled by tests on that feature</a:t>
            </a:r>
          </a:p>
          <a:p>
            <a:endParaRPr lang="en-US" sz="2400" dirty="0"/>
          </a:p>
          <a:p>
            <a:r>
              <a:rPr lang="en-US" sz="2400" dirty="0" smtClean="0"/>
              <a:t>Leaves labeled with classes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577427" y="5635477"/>
            <a:ext cx="22995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Leave = 10 AM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Weather = Rainy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43274" y="5635477"/>
            <a:ext cx="19510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Accident = No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Stall = No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08643" y="4761831"/>
            <a:ext cx="1006562" cy="533400"/>
          </a:xfrm>
          <a:prstGeom prst="ellipse">
            <a:avLst/>
          </a:prstGeom>
          <a:noFill/>
          <a:ln w="381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51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47" y="141710"/>
            <a:ext cx="920549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ride or not to ride, that is the question…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73159" y="6058385"/>
            <a:ext cx="3077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Build a decision tree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672435"/>
              </p:ext>
            </p:extLst>
          </p:nvPr>
        </p:nvGraphicFramePr>
        <p:xfrm>
          <a:off x="1751264" y="1667123"/>
          <a:ext cx="5507788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47"/>
                <a:gridCol w="1376947"/>
                <a:gridCol w="1219893"/>
                <a:gridCol w="1534001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Terrain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Unicycle-type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Weather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Go-For-Ride?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Trail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Road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Sunny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Trail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Mountain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Rainy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Normal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Snowy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NO</a:t>
                      </a:r>
                      <a:endParaRPr lang="en-US" sz="18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Mountain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5292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Base case: If all data belong to the same class, create a leaf node with that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Otherwise:</a:t>
            </a:r>
          </a:p>
          <a:p>
            <a:pPr>
              <a:buFontTx/>
              <a:buChar char="-"/>
            </a:pPr>
            <a:r>
              <a:rPr lang="en-US" dirty="0" smtClean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 smtClean="0"/>
              <a:t>pick the feature with the highest score, partition the data based on that data value and call recursively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79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897850" y="5571650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34337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4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4</a:t>
            </a:r>
          </a:p>
          <a:p>
            <a:r>
              <a:rPr lang="en-US" dirty="0" smtClean="0"/>
              <a:t>NO: 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34294" y="5105337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flipH="1">
            <a:off x="6466929" y="5474669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2"/>
          </p:cNvCxnSpPr>
          <p:nvPr/>
        </p:nvCxnSpPr>
        <p:spPr>
          <a:xfrm>
            <a:off x="7238574" y="5474669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70944" y="5474669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37055" y="5442403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8070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8091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2" idx="2"/>
            <a:endCxn id="32" idx="0"/>
          </p:cNvCxnSpPr>
          <p:nvPr/>
        </p:nvCxnSpPr>
        <p:spPr>
          <a:xfrm flipH="1">
            <a:off x="7203550" y="5474669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18450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17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refresher from last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2</a:t>
              </a:r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1850391" y="3747519"/>
            <a:ext cx="57485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calculate the “</a:t>
            </a:r>
            <a:r>
              <a:rPr lang="en-US" sz="2800" dirty="0">
                <a:solidFill>
                  <a:srgbClr val="FF0000"/>
                </a:solidFill>
              </a:rPr>
              <a:t>score</a:t>
            </a:r>
            <a:r>
              <a:rPr lang="en-US" sz="2800" dirty="0"/>
              <a:t>” for each feature if we used it to split the data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4440" y="4906209"/>
            <a:ext cx="83599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score should we use?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If we just stopped here, which tree would be best?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How could we make these into decision trees?</a:t>
            </a:r>
          </a:p>
        </p:txBody>
      </p:sp>
    </p:spTree>
    <p:extLst>
      <p:ext uri="{BB962C8B-B14F-4D97-AF65-F5344CB8AC3E}">
        <p14:creationId xmlns:p14="http://schemas.microsoft.com/office/powerpoint/2010/main" val="3700585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72300" cy="1555384"/>
            <a:chOff x="5807063" y="5105337"/>
            <a:chExt cx="2772300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2</a:t>
              </a:r>
              <a:endParaRPr lang="en-US" dirty="0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1446310" y="4236241"/>
            <a:ext cx="6643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could we make these into </a:t>
            </a:r>
            <a:r>
              <a:rPr lang="en-US" sz="2800" dirty="0" smtClean="0">
                <a:solidFill>
                  <a:srgbClr val="FF0000"/>
                </a:solidFill>
              </a:rPr>
              <a:t>decision trees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470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2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59033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2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897062" y="3822122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error</a:t>
            </a:r>
            <a:r>
              <a:rPr lang="en-US" sz="2400" dirty="0" smtClean="0"/>
              <a:t>: the average error over the training set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31864" y="4745789"/>
            <a:ext cx="6460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classification, the most common “error” is the number of mistakes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804737" y="5844492"/>
            <a:ext cx="479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Training error for each of these?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864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2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63704" y="5145595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error</a:t>
            </a:r>
            <a:r>
              <a:rPr lang="en-US" sz="2400" dirty="0" smtClean="0"/>
              <a:t>: the average error over the training set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3</a:t>
            </a:r>
            <a:r>
              <a:rPr lang="en-US" sz="2000" dirty="0" smtClean="0">
                <a:solidFill>
                  <a:srgbClr val="008000"/>
                </a:solidFill>
              </a:rPr>
              <a:t>/10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</a:t>
            </a:r>
            <a:r>
              <a:rPr lang="en-US" sz="2000" dirty="0" smtClean="0">
                <a:solidFill>
                  <a:srgbClr val="008000"/>
                </a:solidFill>
              </a:rPr>
              <a:t>/10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4</a:t>
            </a:r>
            <a:r>
              <a:rPr lang="en-US" sz="2000" dirty="0" smtClean="0">
                <a:solidFill>
                  <a:srgbClr val="008000"/>
                </a:solidFill>
              </a:rPr>
              <a:t>/</a:t>
            </a:r>
            <a:r>
              <a:rPr lang="en-US" sz="2000" dirty="0" smtClean="0">
                <a:solidFill>
                  <a:srgbClr val="008000"/>
                </a:solidFill>
              </a:rPr>
              <a:t>10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524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196136"/>
              </p:ext>
            </p:extLst>
          </p:nvPr>
        </p:nvGraphicFramePr>
        <p:xfrm>
          <a:off x="4858508" y="3518405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253441"/>
              </p:ext>
            </p:extLst>
          </p:nvPr>
        </p:nvGraphicFramePr>
        <p:xfrm>
          <a:off x="140541" y="3603609"/>
          <a:ext cx="4170948" cy="1737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119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699135"/>
              </p:ext>
            </p:extLst>
          </p:nvPr>
        </p:nvGraphicFramePr>
        <p:xfrm>
          <a:off x="1216151" y="3692194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dirty="0" smtClean="0"/>
              <a:t>NO: 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dirty="0" smtClean="0"/>
              <a:t>NO: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78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rgbClr val="BFBFBF"/>
                  </a:solidFill>
                </a:rPr>
                <a:t>NO: 0</a:t>
              </a:r>
              <a:endParaRPr lang="en-US" dirty="0">
                <a:solidFill>
                  <a:srgbClr val="BFBFBF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772290"/>
              </p:ext>
            </p:extLst>
          </p:nvPr>
        </p:nvGraphicFramePr>
        <p:xfrm>
          <a:off x="1216151" y="3692194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25142" y="3322862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1</a:t>
            </a:r>
            <a:r>
              <a:rPr lang="en-US" sz="2000" dirty="0" smtClean="0">
                <a:solidFill>
                  <a:srgbClr val="008000"/>
                </a:solidFill>
              </a:rPr>
              <a:t>/6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34808" y="5639043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</a:t>
            </a:r>
            <a:r>
              <a:rPr lang="en-US" sz="2000" dirty="0" smtClean="0">
                <a:solidFill>
                  <a:srgbClr val="008000"/>
                </a:solidFill>
              </a:rPr>
              <a:t>/6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04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4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0</a:t>
            </a:r>
            <a:endParaRPr lang="en-US" dirty="0">
              <a:solidFill>
                <a:srgbClr val="BFBFBF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45362"/>
              </p:ext>
            </p:extLst>
          </p:nvPr>
        </p:nvGraphicFramePr>
        <p:xfrm>
          <a:off x="753479" y="4667792"/>
          <a:ext cx="4170948" cy="1432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089733" y="3588811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64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4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0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1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NO: 0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362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examples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79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266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35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29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1296203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69743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examples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9555" y="3435917"/>
            <a:ext cx="33472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an example?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How is it represented?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133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79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266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035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529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1296203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69743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examples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97958" y="2976698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</a:t>
            </a:r>
            <a:r>
              <a:rPr lang="en-US" sz="2400" baseline="-25000" dirty="0" smtClean="0">
                <a:solidFill>
                  <a:srgbClr val="FF6600"/>
                </a:solidFill>
              </a:rPr>
              <a:t>1</a:t>
            </a:r>
            <a:r>
              <a:rPr lang="en-US" sz="2400" dirty="0" smtClean="0">
                <a:solidFill>
                  <a:srgbClr val="FF6600"/>
                </a:solidFill>
              </a:rPr>
              <a:t>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2</a:t>
            </a:r>
            <a:r>
              <a:rPr lang="en-US" sz="2400" dirty="0" smtClean="0">
                <a:solidFill>
                  <a:srgbClr val="FF6600"/>
                </a:solidFill>
              </a:rPr>
              <a:t>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3</a:t>
            </a:r>
            <a:r>
              <a:rPr lang="en-US" sz="2400" dirty="0" smtClean="0">
                <a:solidFill>
                  <a:srgbClr val="FF6600"/>
                </a:solidFill>
              </a:rPr>
              <a:t>, …,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n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31211" y="1789604"/>
            <a:ext cx="1355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features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525891" y="3939242"/>
            <a:ext cx="620889" cy="894429"/>
          </a:xfrm>
          <a:prstGeom prst="rightArrow">
            <a:avLst/>
          </a:prstGeom>
          <a:solidFill>
            <a:srgbClr val="0000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397958" y="3803052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</a:t>
            </a:r>
            <a:r>
              <a:rPr lang="en-US" sz="2400" baseline="-25000" dirty="0" smtClean="0">
                <a:solidFill>
                  <a:srgbClr val="FF6600"/>
                </a:solidFill>
              </a:rPr>
              <a:t>1</a:t>
            </a:r>
            <a:r>
              <a:rPr lang="en-US" sz="2400" dirty="0" smtClean="0">
                <a:solidFill>
                  <a:srgbClr val="FF6600"/>
                </a:solidFill>
              </a:rPr>
              <a:t>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2</a:t>
            </a:r>
            <a:r>
              <a:rPr lang="en-US" sz="2400" dirty="0" smtClean="0">
                <a:solidFill>
                  <a:srgbClr val="FF6600"/>
                </a:solidFill>
              </a:rPr>
              <a:t>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3</a:t>
            </a:r>
            <a:r>
              <a:rPr lang="en-US" sz="2400" dirty="0" smtClean="0">
                <a:solidFill>
                  <a:srgbClr val="FF6600"/>
                </a:solidFill>
              </a:rPr>
              <a:t>, …,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n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97958" y="4690043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</a:t>
            </a:r>
            <a:r>
              <a:rPr lang="en-US" sz="2400" baseline="-25000" dirty="0" smtClean="0">
                <a:solidFill>
                  <a:srgbClr val="FF6600"/>
                </a:solidFill>
              </a:rPr>
              <a:t>1</a:t>
            </a:r>
            <a:r>
              <a:rPr lang="en-US" sz="2400" dirty="0" smtClean="0">
                <a:solidFill>
                  <a:srgbClr val="FF6600"/>
                </a:solidFill>
              </a:rPr>
              <a:t>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2</a:t>
            </a:r>
            <a:r>
              <a:rPr lang="en-US" sz="2400" dirty="0" smtClean="0">
                <a:solidFill>
                  <a:srgbClr val="FF6600"/>
                </a:solidFill>
              </a:rPr>
              <a:t>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3</a:t>
            </a:r>
            <a:r>
              <a:rPr lang="en-US" sz="2400" dirty="0" smtClean="0">
                <a:solidFill>
                  <a:srgbClr val="FF6600"/>
                </a:solidFill>
              </a:rPr>
              <a:t>, …,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n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97958" y="5690452"/>
            <a:ext cx="1941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</a:t>
            </a:r>
            <a:r>
              <a:rPr lang="en-US" sz="2400" baseline="-25000" dirty="0" smtClean="0">
                <a:solidFill>
                  <a:srgbClr val="FF6600"/>
                </a:solidFill>
              </a:rPr>
              <a:t>1</a:t>
            </a:r>
            <a:r>
              <a:rPr lang="en-US" sz="2400" dirty="0" smtClean="0">
                <a:solidFill>
                  <a:srgbClr val="FF6600"/>
                </a:solidFill>
              </a:rPr>
              <a:t>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2</a:t>
            </a:r>
            <a:r>
              <a:rPr lang="en-US" sz="2400" dirty="0" smtClean="0">
                <a:solidFill>
                  <a:srgbClr val="FF6600"/>
                </a:solidFill>
              </a:rPr>
              <a:t>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3</a:t>
            </a:r>
            <a:r>
              <a:rPr lang="en-US" sz="2400" dirty="0" smtClean="0">
                <a:solidFill>
                  <a:srgbClr val="FF6600"/>
                </a:solidFill>
              </a:rPr>
              <a:t>, …, f</a:t>
            </a:r>
            <a:r>
              <a:rPr lang="en-US" sz="2400" baseline="-25000" dirty="0" smtClean="0">
                <a:solidFill>
                  <a:srgbClr val="FF6600"/>
                </a:solidFill>
              </a:rPr>
              <a:t>n</a:t>
            </a:r>
            <a:endParaRPr lang="en-US" sz="2400" baseline="-25000" dirty="0">
              <a:solidFill>
                <a:srgbClr val="FF6600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503333" y="1831937"/>
            <a:ext cx="0" cy="456039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85556" y="2782162"/>
            <a:ext cx="32361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our algorithms actually “view” the data</a:t>
            </a:r>
          </a:p>
          <a:p>
            <a:endParaRPr lang="en-US" sz="2400" dirty="0"/>
          </a:p>
          <a:p>
            <a:r>
              <a:rPr lang="en-US" sz="2400" dirty="0" smtClean="0"/>
              <a:t>Features are the questions we can ask about the examples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4248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97" y="2681102"/>
            <a:ext cx="1146630" cy="1124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384" y="3939242"/>
            <a:ext cx="887704" cy="894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153" y="4929593"/>
            <a:ext cx="1103502" cy="6491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647" y="5753744"/>
            <a:ext cx="1220008" cy="696376"/>
          </a:xfrm>
          <a:prstGeom prst="rect">
            <a:avLst/>
          </a:prstGeom>
        </p:spPr>
      </p:pic>
      <p:sp>
        <p:nvSpPr>
          <p:cNvPr id="19" name="Right Brace 18"/>
          <p:cNvSpPr/>
          <p:nvPr/>
        </p:nvSpPr>
        <p:spPr>
          <a:xfrm rot="16200000">
            <a:off x="793321" y="2003768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6861" y="1722197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examples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1570" y="2976698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red, round, leaf, 3oz,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31211" y="1789604"/>
            <a:ext cx="1355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features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712564" y="3939242"/>
            <a:ext cx="620889" cy="894429"/>
          </a:xfrm>
          <a:prstGeom prst="rightArrow">
            <a:avLst/>
          </a:prstGeom>
          <a:solidFill>
            <a:srgbClr val="0000FF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26667" y="2074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5829131" y="1831937"/>
            <a:ext cx="0" cy="456039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887742" y="2782162"/>
            <a:ext cx="32361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our algorithms actually “view” the data</a:t>
            </a:r>
          </a:p>
          <a:p>
            <a:endParaRPr lang="en-US" sz="2400" dirty="0"/>
          </a:p>
          <a:p>
            <a:r>
              <a:rPr lang="en-US" sz="2400" dirty="0" smtClean="0"/>
              <a:t>Features are the questions we can ask about the examples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521570" y="3761452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green, round,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21570" y="4729538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yellow, curved,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21570" y="5753744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green, curved, no leaf, 5oz, …</a:t>
            </a:r>
            <a:endParaRPr lang="en-US" sz="2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404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revisited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07630" y="2299365"/>
            <a:ext cx="2657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red, round, leaf, 3oz,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07630" y="3142515"/>
            <a:ext cx="3208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green, round,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07630" y="4052205"/>
            <a:ext cx="33546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yellow, curved,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07630" y="5076411"/>
            <a:ext cx="33179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green, curved, no leaf, 5oz,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92651" y="1698495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label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92651" y="2350050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4591430" y="3170405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4591430" y="4134397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4591430" y="5066084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1547323" y="1789941"/>
            <a:ext cx="1157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examples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482175" y="3076224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693841" y="3309780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32" name="Right Arrow 31"/>
          <p:cNvSpPr/>
          <p:nvPr/>
        </p:nvSpPr>
        <p:spPr>
          <a:xfrm>
            <a:off x="5748392" y="3455050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 rot="19287826">
            <a:off x="5706512" y="2581241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755479" y="5801415"/>
            <a:ext cx="7967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During learning/training/induction, learn a model of what distinguishes apples and bananas </a:t>
            </a:r>
            <a:r>
              <a:rPr lang="en-US" sz="2400" i="1" dirty="0" smtClean="0">
                <a:solidFill>
                  <a:srgbClr val="FF6600"/>
                </a:solidFill>
              </a:rPr>
              <a:t>based on the features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970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revisited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5684" y="3518083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red, round,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145940" y="3120677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357606" y="3354233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32" name="Right Arrow 31"/>
          <p:cNvSpPr/>
          <p:nvPr/>
        </p:nvSpPr>
        <p:spPr>
          <a:xfrm>
            <a:off x="3412157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6145" y="6032247"/>
            <a:ext cx="85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model can then classify a new example </a:t>
            </a:r>
            <a:r>
              <a:rPr lang="en-US" sz="2400" i="1" dirty="0" smtClean="0">
                <a:solidFill>
                  <a:srgbClr val="FF6600"/>
                </a:solidFill>
              </a:rPr>
              <a:t>based on the features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815568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9287826">
            <a:off x="5639124" y="2625694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predict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738888" y="3149875"/>
            <a:ext cx="20125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Apple or banana?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87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revisited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5684" y="3518083"/>
            <a:ext cx="2968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red, round, no leaf, 4oz, …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4145940" y="3120677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357606" y="3354233"/>
            <a:ext cx="1239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classifier</a:t>
            </a:r>
            <a:endParaRPr lang="en-US" sz="2400" dirty="0"/>
          </a:p>
        </p:txBody>
      </p:sp>
      <p:sp>
        <p:nvSpPr>
          <p:cNvPr id="32" name="Right Arrow 31"/>
          <p:cNvSpPr/>
          <p:nvPr/>
        </p:nvSpPr>
        <p:spPr>
          <a:xfrm>
            <a:off x="3412157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6145" y="6032247"/>
            <a:ext cx="853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model can then classify a new example </a:t>
            </a:r>
            <a:r>
              <a:rPr lang="en-US" sz="2400" i="1" dirty="0" smtClean="0">
                <a:solidFill>
                  <a:srgbClr val="FF6600"/>
                </a:solidFill>
              </a:rPr>
              <a:t>based on the features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5815568" y="3499503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rot="19287826">
            <a:off x="5639124" y="2625694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predict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846595" y="3442263"/>
            <a:ext cx="20125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8000"/>
                </a:solidFill>
              </a:rPr>
              <a:t>Apple</a:t>
            </a:r>
            <a:endParaRPr lang="en-US" sz="3200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1422" y="4876154"/>
            <a:ext cx="1602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Why?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773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2459</TotalTime>
  <Words>1939</Words>
  <Application>Microsoft Macintosh PowerPoint</Application>
  <PresentationFormat>On-screen Show (4:3)</PresentationFormat>
  <Paragraphs>810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Median</vt:lpstr>
      <vt:lpstr>Decision trees</vt:lpstr>
      <vt:lpstr>Admin</vt:lpstr>
      <vt:lpstr>Quick refresher from last time…</vt:lpstr>
      <vt:lpstr>Representing examples</vt:lpstr>
      <vt:lpstr>Features</vt:lpstr>
      <vt:lpstr>Features</vt:lpstr>
      <vt:lpstr>Classification revisited</vt:lpstr>
      <vt:lpstr>Classification revisited</vt:lpstr>
      <vt:lpstr>Classification revisited</vt:lpstr>
      <vt:lpstr>Classification revisited</vt:lpstr>
      <vt:lpstr>Classification revisited</vt:lpstr>
      <vt:lpstr>Past predicts future</vt:lpstr>
      <vt:lpstr>Past predicts future</vt:lpstr>
      <vt:lpstr>Past predicts future</vt:lpstr>
      <vt:lpstr>More technically…</vt:lpstr>
      <vt:lpstr>Probability distribution</vt:lpstr>
      <vt:lpstr>Probability distribution</vt:lpstr>
      <vt:lpstr>data generating distribution</vt:lpstr>
      <vt:lpstr>data generating distribution</vt:lpstr>
      <vt:lpstr>data generating distribution</vt:lpstr>
      <vt:lpstr>A sample data set</vt:lpstr>
      <vt:lpstr>Decision trees</vt:lpstr>
      <vt:lpstr>Decision trees</vt:lpstr>
      <vt:lpstr>Decision trees</vt:lpstr>
      <vt:lpstr>Decision trees</vt:lpstr>
      <vt:lpstr>Decision trees</vt:lpstr>
      <vt:lpstr>To ride or not to ride, that is the question…</vt:lpstr>
      <vt:lpstr>Recursive approach</vt:lpstr>
      <vt:lpstr>Partitioning the data</vt:lpstr>
      <vt:lpstr>Partitioning the data</vt:lpstr>
      <vt:lpstr>Decision trees</vt:lpstr>
      <vt:lpstr>Decision trees</vt:lpstr>
      <vt:lpstr>Decision trees</vt:lpstr>
      <vt:lpstr>Decision trees</vt:lpstr>
      <vt:lpstr>Recurse</vt:lpstr>
      <vt:lpstr>Recurse</vt:lpstr>
      <vt:lpstr>Recurse</vt:lpstr>
      <vt:lpstr>Recurse</vt:lpstr>
      <vt:lpstr>Recurse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306</cp:revision>
  <dcterms:created xsi:type="dcterms:W3CDTF">2013-09-08T20:10:23Z</dcterms:created>
  <dcterms:modified xsi:type="dcterms:W3CDTF">2013-10-17T21:03:08Z</dcterms:modified>
</cp:coreProperties>
</file>