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8" r:id="rId3"/>
    <p:sldId id="323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20" r:id="rId16"/>
    <p:sldId id="321" r:id="rId17"/>
    <p:sldId id="322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4" r:id="rId28"/>
    <p:sldId id="335" r:id="rId29"/>
    <p:sldId id="333" r:id="rId30"/>
    <p:sldId id="336" r:id="rId31"/>
    <p:sldId id="338" r:id="rId32"/>
    <p:sldId id="340" r:id="rId33"/>
    <p:sldId id="341" r:id="rId34"/>
    <p:sldId id="342" r:id="rId35"/>
    <p:sldId id="337" r:id="rId36"/>
    <p:sldId id="343" r:id="rId37"/>
    <p:sldId id="344" r:id="rId38"/>
    <p:sldId id="345" r:id="rId39"/>
    <p:sldId id="34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10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10/17/13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10/17/13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revisited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leaf, 3oz,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yellow, curved,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curved, no leaf, 5oz,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examples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4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028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revisited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leaf, 3oz,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yellow, curved,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curved, no leaf, 5oz,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examples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4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245" y="2770772"/>
            <a:ext cx="1203976" cy="349425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1915" y="3592391"/>
            <a:ext cx="1342118" cy="368068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0650" y="4569718"/>
            <a:ext cx="4510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Learning is about </a:t>
            </a:r>
            <a:r>
              <a:rPr lang="en-US" sz="2800" b="1" i="1" dirty="0" smtClean="0">
                <a:solidFill>
                  <a:srgbClr val="008000"/>
                </a:solidFill>
              </a:rPr>
              <a:t>generalizing</a:t>
            </a:r>
            <a:r>
              <a:rPr lang="en-US" sz="2800" dirty="0" smtClean="0">
                <a:solidFill>
                  <a:srgbClr val="008000"/>
                </a:solidFill>
              </a:rPr>
              <a:t> from the training data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00649" y="5649915"/>
            <a:ext cx="4341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assume about the training and test set?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6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predicts future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69" y="2681101"/>
            <a:ext cx="1146630" cy="1124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599" y="3377168"/>
            <a:ext cx="887704" cy="89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11" y="4367519"/>
            <a:ext cx="1103502" cy="649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3577" y="4668450"/>
            <a:ext cx="1220008" cy="6963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25" y="2184382"/>
            <a:ext cx="1146630" cy="11241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255" y="2880449"/>
            <a:ext cx="887704" cy="8944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67" y="3870800"/>
            <a:ext cx="1103502" cy="6491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11" y="5373761"/>
            <a:ext cx="1103502" cy="6491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767" y="5373761"/>
            <a:ext cx="1220008" cy="6963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165" y="2631711"/>
            <a:ext cx="1146630" cy="112414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795" y="3327778"/>
            <a:ext cx="887704" cy="8944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307" y="4318129"/>
            <a:ext cx="1103502" cy="64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predicts future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143" y="2184496"/>
            <a:ext cx="887704" cy="89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143" y="3538039"/>
            <a:ext cx="1103502" cy="649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1987" y="2239660"/>
            <a:ext cx="1220008" cy="6963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551" y="2184496"/>
            <a:ext cx="887704" cy="8944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834" y="3221681"/>
            <a:ext cx="1103502" cy="6491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356" y="4222207"/>
            <a:ext cx="1103502" cy="6491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6177" y="2944971"/>
            <a:ext cx="1220008" cy="696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91" y="4470397"/>
            <a:ext cx="887704" cy="8944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130" y="5175708"/>
            <a:ext cx="887704" cy="8944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585" y="4187158"/>
            <a:ext cx="887704" cy="894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4352" y="2498831"/>
            <a:ext cx="634277" cy="7943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987" y="3789994"/>
            <a:ext cx="634277" cy="79432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621" y="3441806"/>
            <a:ext cx="1220008" cy="6963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2341" y="4076998"/>
            <a:ext cx="634277" cy="7943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4684" y="6272556"/>
            <a:ext cx="645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Not always the case, but we’ll often assume it is!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6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predicts future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143" y="2184496"/>
            <a:ext cx="887704" cy="89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143" y="3538039"/>
            <a:ext cx="1103502" cy="6491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551" y="2184496"/>
            <a:ext cx="887704" cy="8944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834" y="3221681"/>
            <a:ext cx="1103502" cy="6491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356" y="4222207"/>
            <a:ext cx="1103502" cy="6491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91" y="4470397"/>
            <a:ext cx="887704" cy="8944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130" y="5175708"/>
            <a:ext cx="887704" cy="8944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585" y="4187158"/>
            <a:ext cx="887704" cy="8944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5598" y="2354327"/>
            <a:ext cx="963030" cy="9759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7223" y="2523479"/>
            <a:ext cx="964264" cy="8068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628" y="3330313"/>
            <a:ext cx="963030" cy="97598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998" y="3985602"/>
            <a:ext cx="963030" cy="97598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623" y="4318368"/>
            <a:ext cx="964264" cy="80683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496" y="3259982"/>
            <a:ext cx="964264" cy="80683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94684" y="6272556"/>
            <a:ext cx="645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Not always the case, but we’ll often assume it is!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4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are going to use the </a:t>
            </a:r>
            <a:r>
              <a:rPr lang="en-US" i="1" dirty="0" smtClean="0"/>
              <a:t>probabilistic model</a:t>
            </a:r>
            <a:r>
              <a:rPr lang="en-US" dirty="0" smtClean="0"/>
              <a:t> of learning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is some probability distribution over example/label pairs called the </a:t>
            </a:r>
            <a:r>
              <a:rPr lang="en-US" i="1" dirty="0" smtClean="0"/>
              <a:t>data generating distribution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Both</a:t>
            </a:r>
            <a:r>
              <a:rPr lang="en-US" dirty="0" smtClean="0"/>
              <a:t> the training data </a:t>
            </a:r>
            <a:r>
              <a:rPr lang="en-US" b="1" dirty="0" smtClean="0"/>
              <a:t>and</a:t>
            </a:r>
            <a:r>
              <a:rPr lang="en-US" dirty="0" smtClean="0"/>
              <a:t> the test set are generated based on this distribution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99964" y="5578092"/>
            <a:ext cx="5084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 probability distribution?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5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Describes how likely (i.e. probable) certain events 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731" y="2429438"/>
            <a:ext cx="4888749" cy="366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1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96" y="2815094"/>
            <a:ext cx="1146630" cy="1124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426" y="3511161"/>
            <a:ext cx="887704" cy="89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938" y="4501512"/>
            <a:ext cx="1103502" cy="649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6404" y="4802443"/>
            <a:ext cx="1220008" cy="6963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0822" y="1754511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452" y="2318375"/>
            <a:ext cx="1146630" cy="11241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082" y="3014442"/>
            <a:ext cx="887704" cy="8944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594" y="4004793"/>
            <a:ext cx="1103502" cy="6491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938" y="5507754"/>
            <a:ext cx="1103502" cy="6491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0594" y="5507754"/>
            <a:ext cx="1220008" cy="6963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27657" y="3328630"/>
            <a:ext cx="18873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apples</a:t>
            </a:r>
          </a:p>
          <a:p>
            <a:endParaRPr lang="en-US" dirty="0"/>
          </a:p>
          <a:p>
            <a:r>
              <a:rPr lang="en-US" dirty="0" smtClean="0"/>
              <a:t>curved bananas</a:t>
            </a:r>
          </a:p>
          <a:p>
            <a:endParaRPr lang="en-US" dirty="0"/>
          </a:p>
          <a:p>
            <a:r>
              <a:rPr lang="en-US" dirty="0" smtClean="0"/>
              <a:t>apples with leaves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02497" y="2815094"/>
            <a:ext cx="1861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High probability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9256" y="2815094"/>
            <a:ext cx="1786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Low probability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31693" y="3299432"/>
            <a:ext cx="16937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93854" y="3305840"/>
            <a:ext cx="16937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00433" y="3328630"/>
            <a:ext cx="14886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curved apples</a:t>
            </a:r>
          </a:p>
          <a:p>
            <a:endParaRPr lang="en-US" dirty="0"/>
          </a:p>
          <a:p>
            <a:r>
              <a:rPr lang="en-US" dirty="0" smtClean="0"/>
              <a:t>red bananas</a:t>
            </a:r>
          </a:p>
          <a:p>
            <a:endParaRPr lang="en-US" dirty="0"/>
          </a:p>
          <a:p>
            <a:r>
              <a:rPr lang="en-US" dirty="0" smtClean="0"/>
              <a:t>yellow apples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6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generating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655086"/>
            <a:ext cx="428780" cy="420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876" y="5696769"/>
            <a:ext cx="375843" cy="37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862" y="5788790"/>
            <a:ext cx="418573" cy="246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252" y="5788790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482" y="5408867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5365965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4983628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92" y="4627063"/>
            <a:ext cx="418573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155778"/>
            <a:ext cx="428780" cy="420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74157" y="6229689"/>
            <a:ext cx="361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generating distribution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684417" y="4491788"/>
            <a:ext cx="5347368" cy="175375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411" y="3091655"/>
            <a:ext cx="418573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487" y="2333042"/>
            <a:ext cx="418573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631" y="2333042"/>
            <a:ext cx="428780" cy="4203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95" y="2712965"/>
            <a:ext cx="431361" cy="2462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270" y="2844592"/>
            <a:ext cx="431361" cy="2462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33" y="2959184"/>
            <a:ext cx="375843" cy="3786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093" y="3280087"/>
            <a:ext cx="418573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742" y="3033868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46" y="3033868"/>
            <a:ext cx="428780" cy="4203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984" y="2309092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672" y="3658777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073" y="3526306"/>
            <a:ext cx="375843" cy="37869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856" y="2657004"/>
            <a:ext cx="418573" cy="2462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6715" y="2409941"/>
            <a:ext cx="431361" cy="2462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478" y="2524533"/>
            <a:ext cx="375843" cy="37869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2538" y="2845436"/>
            <a:ext cx="418573" cy="24621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321" y="2104160"/>
            <a:ext cx="428780" cy="4203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3117" y="3224126"/>
            <a:ext cx="431361" cy="24621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18" y="3091655"/>
            <a:ext cx="375843" cy="378690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5792538" y="3658777"/>
            <a:ext cx="597363" cy="110038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774158" y="3904997"/>
            <a:ext cx="476758" cy="85416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72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generating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655086"/>
            <a:ext cx="428780" cy="420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876" y="5696769"/>
            <a:ext cx="375843" cy="37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862" y="5788790"/>
            <a:ext cx="418573" cy="246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252" y="5788790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482" y="5408867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5365965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4983628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92" y="4627063"/>
            <a:ext cx="418573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155778"/>
            <a:ext cx="428780" cy="420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74157" y="6229689"/>
            <a:ext cx="361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generating distribution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684417" y="4491788"/>
            <a:ext cx="5347368" cy="175375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411" y="3091655"/>
            <a:ext cx="418573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487" y="2333042"/>
            <a:ext cx="418573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631" y="2333042"/>
            <a:ext cx="428780" cy="4203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95" y="2712965"/>
            <a:ext cx="431361" cy="2462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270" y="2844592"/>
            <a:ext cx="431361" cy="2462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33" y="2959184"/>
            <a:ext cx="375843" cy="3786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093" y="3280087"/>
            <a:ext cx="418573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742" y="3033868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46" y="3033868"/>
            <a:ext cx="428780" cy="4203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984" y="2309092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672" y="3658777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073" y="3526306"/>
            <a:ext cx="375843" cy="378690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5792538" y="3658777"/>
            <a:ext cx="597363" cy="110038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774158" y="3904997"/>
            <a:ext cx="476758" cy="85416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0103" y="2121368"/>
            <a:ext cx="299798" cy="37544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424" y="2121368"/>
            <a:ext cx="431361" cy="24621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5256" y="2493737"/>
            <a:ext cx="299798" cy="37544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0103" y="2712965"/>
            <a:ext cx="299798" cy="37544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4850" y="3033868"/>
            <a:ext cx="299798" cy="37544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4648" y="2082552"/>
            <a:ext cx="299798" cy="37544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225" y="2995139"/>
            <a:ext cx="431361" cy="24621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792538" y="3904996"/>
            <a:ext cx="597363" cy="7220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663218" y="4064000"/>
            <a:ext cx="753007" cy="427789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35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1 available and is due on Friday (printed out at the beginning of class)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Door code for MBH632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Keep up with the reading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Videos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generating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655086"/>
            <a:ext cx="428780" cy="420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876" y="5696769"/>
            <a:ext cx="375843" cy="37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995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data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set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862" y="5788790"/>
            <a:ext cx="418573" cy="246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252" y="5788790"/>
            <a:ext cx="431361" cy="246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482" y="5408867"/>
            <a:ext cx="431361" cy="2462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5365965"/>
            <a:ext cx="418573" cy="2462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75" y="4983628"/>
            <a:ext cx="418573" cy="2462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92" y="4627063"/>
            <a:ext cx="418573" cy="2462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36" y="5155778"/>
            <a:ext cx="428780" cy="420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74157" y="6229689"/>
            <a:ext cx="361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generating distribution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684417" y="4491788"/>
            <a:ext cx="5347368" cy="175375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411" y="3091655"/>
            <a:ext cx="418573" cy="2462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487" y="2333042"/>
            <a:ext cx="418573" cy="2462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631" y="2333042"/>
            <a:ext cx="428780" cy="4203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95" y="2712965"/>
            <a:ext cx="431361" cy="2462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270" y="2844592"/>
            <a:ext cx="431361" cy="2462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33" y="2959184"/>
            <a:ext cx="375843" cy="3786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093" y="3280087"/>
            <a:ext cx="418573" cy="2462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742" y="3033868"/>
            <a:ext cx="418573" cy="2462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46" y="3033868"/>
            <a:ext cx="428780" cy="4203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984" y="2309092"/>
            <a:ext cx="431361" cy="2462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672" y="3658777"/>
            <a:ext cx="431361" cy="2462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073" y="3526306"/>
            <a:ext cx="375843" cy="378690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5792538" y="3658777"/>
            <a:ext cx="597363" cy="110038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774158" y="3904997"/>
            <a:ext cx="476758" cy="854161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2538" y="3904996"/>
            <a:ext cx="597363" cy="7220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663218" y="4064000"/>
            <a:ext cx="753007" cy="427789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090" y="2083626"/>
            <a:ext cx="428780" cy="42037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901" y="2613495"/>
            <a:ext cx="428780" cy="42037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6857" y="2645119"/>
            <a:ext cx="431361" cy="24621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573" y="2106132"/>
            <a:ext cx="375843" cy="37869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973" y="2844523"/>
            <a:ext cx="375843" cy="37869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648" y="2970576"/>
            <a:ext cx="375843" cy="3786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635" y="2292592"/>
            <a:ext cx="428780" cy="42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7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0"/>
            <a:ext cx="9144000" cy="648369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8" y="-130425"/>
            <a:ext cx="6447505" cy="1146425"/>
          </a:xfrm>
        </p:spPr>
        <p:txBody>
          <a:bodyPr/>
          <a:lstStyle/>
          <a:p>
            <a:r>
              <a:rPr lang="en-US" dirty="0" smtClean="0"/>
              <a:t>A sample data set</a:t>
            </a:r>
            <a:endParaRPr lang="en-US" dirty="0"/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0763"/>
              </p:ext>
            </p:extLst>
          </p:nvPr>
        </p:nvGraphicFramePr>
        <p:xfrm>
          <a:off x="1248609" y="1016000"/>
          <a:ext cx="6424612" cy="3991610"/>
        </p:xfrm>
        <a:graphic>
          <a:graphicData uri="http://schemas.openxmlformats.org/drawingml/2006/table">
            <a:tbl>
              <a:tblPr/>
              <a:tblGrid>
                <a:gridCol w="1173162"/>
                <a:gridCol w="1416050"/>
                <a:gridCol w="1427163"/>
                <a:gridCol w="922337"/>
                <a:gridCol w="1485900"/>
              </a:tblGrid>
              <a:tr h="425450">
                <a:tc gridSpan="4"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Features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Label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Weather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Accident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Stall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Commute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Rainy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684" y="5256282"/>
            <a:ext cx="295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 AM, Rainy, Yes, No?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 AM, Rainy, No, No?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3681" y="5256282"/>
            <a:ext cx="489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you describe a “model” that could be used to make decisions in general?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74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8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Yes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38100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8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Yes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08989" y="39236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10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No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4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10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No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8643" y="47618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47" y="141710"/>
            <a:ext cx="92054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ride or not to ride, that is the question…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3159" y="6058385"/>
            <a:ext cx="307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Build a decision tree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2435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/>
                <a:gridCol w="1376947"/>
                <a:gridCol w="1219893"/>
                <a:gridCol w="1534001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Terrain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Unicycle-type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Weather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Go-For-Ride?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Snowy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292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Otherwise:</a:t>
            </a:r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data value and call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34337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refresher from 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2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850391" y="3747519"/>
            <a:ext cx="5748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calculate the “</a:t>
            </a:r>
            <a:r>
              <a:rPr lang="en-US" sz="2800" dirty="0">
                <a:solidFill>
                  <a:srgbClr val="FF0000"/>
                </a:solidFill>
              </a:rPr>
              <a:t>score</a:t>
            </a:r>
            <a:r>
              <a:rPr lang="en-US" sz="2800" dirty="0"/>
              <a:t>” for each feature if we used it to split the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440" y="4906209"/>
            <a:ext cx="8359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score should we use?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If we just stopped here, which tree would be best?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70058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2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446310" y="4236241"/>
            <a:ext cx="66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we make these into </a:t>
            </a:r>
            <a:r>
              <a:rPr lang="en-US" sz="2800" dirty="0" smtClean="0">
                <a:solidFill>
                  <a:srgbClr val="FF0000"/>
                </a:solidFill>
              </a:rPr>
              <a:t>decision trees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470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903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97062" y="3822122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31864" y="4745789"/>
            <a:ext cx="64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classification, the most common “error” is the number of mistakes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04737" y="5844492"/>
            <a:ext cx="4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Training error for each of these?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6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</a:t>
            </a:r>
            <a:r>
              <a:rPr lang="en-US" sz="2000" dirty="0" smtClean="0">
                <a:solidFill>
                  <a:srgbClr val="008000"/>
                </a:solidFill>
              </a:rPr>
              <a:t>/10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</a:t>
            </a:r>
            <a:r>
              <a:rPr lang="en-US" sz="2000" dirty="0" smtClean="0">
                <a:solidFill>
                  <a:srgbClr val="008000"/>
                </a:solidFill>
              </a:rPr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10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96136"/>
              </p:ext>
            </p:extLst>
          </p:nvPr>
        </p:nvGraphicFramePr>
        <p:xfrm>
          <a:off x="4858508" y="3518405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53441"/>
              </p:ext>
            </p:extLst>
          </p:nvPr>
        </p:nvGraphicFramePr>
        <p:xfrm>
          <a:off x="140541" y="3603609"/>
          <a:ext cx="4170948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1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99135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7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rgbClr val="BFBFBF"/>
                  </a:solidFill>
                </a:rPr>
                <a:t>NO: 0</a:t>
              </a:r>
              <a:endParaRPr lang="en-US" dirty="0">
                <a:solidFill>
                  <a:srgbClr val="BFBFB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72290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45362"/>
              </p:ext>
            </p:extLst>
          </p:nvPr>
        </p:nvGraphicFramePr>
        <p:xfrm>
          <a:off x="753479" y="4667792"/>
          <a:ext cx="4170948" cy="1432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6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1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NO: 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6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examples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9555" y="3435917"/>
            <a:ext cx="33472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an example?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How is it represented?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3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examples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7958" y="2976698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</a:t>
            </a:r>
            <a:r>
              <a:rPr lang="en-US" sz="2400" baseline="-25000" dirty="0" smtClean="0">
                <a:solidFill>
                  <a:srgbClr val="FF6600"/>
                </a:solidFill>
              </a:rPr>
              <a:t>1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dirty="0" smtClean="0">
                <a:solidFill>
                  <a:srgbClr val="FF6600"/>
                </a:solidFill>
              </a:rPr>
              <a:t>, …,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n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features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25891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97958" y="38030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</a:t>
            </a:r>
            <a:r>
              <a:rPr lang="en-US" sz="2400" baseline="-25000" dirty="0" smtClean="0">
                <a:solidFill>
                  <a:srgbClr val="FF6600"/>
                </a:solidFill>
              </a:rPr>
              <a:t>1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dirty="0" smtClean="0">
                <a:solidFill>
                  <a:srgbClr val="FF6600"/>
                </a:solidFill>
              </a:rPr>
              <a:t>, …,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n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7958" y="4690043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</a:t>
            </a:r>
            <a:r>
              <a:rPr lang="en-US" sz="2400" baseline="-25000" dirty="0" smtClean="0">
                <a:solidFill>
                  <a:srgbClr val="FF6600"/>
                </a:solidFill>
              </a:rPr>
              <a:t>1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dirty="0" smtClean="0">
                <a:solidFill>
                  <a:srgbClr val="FF6600"/>
                </a:solidFill>
              </a:rPr>
              <a:t>, …,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n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7958" y="56904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</a:t>
            </a:r>
            <a:r>
              <a:rPr lang="en-US" sz="2400" baseline="-25000" dirty="0" smtClean="0">
                <a:solidFill>
                  <a:srgbClr val="FF6600"/>
                </a:solidFill>
              </a:rPr>
              <a:t>1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>
                <a:solidFill>
                  <a:srgbClr val="FF6600"/>
                </a:solidFill>
              </a:rPr>
              <a:t>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dirty="0" smtClean="0">
                <a:solidFill>
                  <a:srgbClr val="FF6600"/>
                </a:solidFill>
              </a:rPr>
              <a:t>, …, f</a:t>
            </a:r>
            <a:r>
              <a:rPr lang="en-US" sz="2400" baseline="-25000" dirty="0" smtClean="0">
                <a:solidFill>
                  <a:srgbClr val="FF6600"/>
                </a:solidFill>
              </a:rPr>
              <a:t>n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03333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5556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 smtClean="0"/>
              <a:t>Features are the questions we can ask about the examples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424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97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84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53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47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793321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861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examples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1570" y="2976698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leaf, 3oz,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features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12564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26667" y="2074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829131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7742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 smtClean="0"/>
              <a:t>Features are the questions we can ask about the examples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521570" y="3761452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21570" y="4729538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yellow, curved,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21570" y="5753744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curved, no leaf, 5oz, …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0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revisited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07630" y="2299365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leaf, 3oz,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7630" y="3142515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07630" y="4052205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yellow, curved,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07630" y="5076411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green, curved, no leaf, 5oz,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2651" y="1698495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2651" y="2350050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91430" y="3170405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591430" y="413439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91430" y="5066084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547323" y="1789941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examples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482175" y="30762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93841" y="330978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5748392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5706512" y="2581241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479" y="5801415"/>
            <a:ext cx="7967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During learning/training/induction, learn a model of what distinguishes apples and bananas </a:t>
            </a:r>
            <a:r>
              <a:rPr lang="en-US" sz="2400" i="1" dirty="0" smtClean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revisited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model can then classify a new example </a:t>
            </a:r>
            <a:r>
              <a:rPr lang="en-US" sz="2400" i="1" dirty="0" smtClean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predict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38888" y="3149875"/>
            <a:ext cx="2012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Apple or banana?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8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revisited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red, round, no leaf, 4oz, 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model can then classify a new example </a:t>
            </a:r>
            <a:r>
              <a:rPr lang="en-US" sz="2400" i="1" dirty="0" smtClean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predict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46595" y="3442263"/>
            <a:ext cx="20125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Apple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1422" y="4876154"/>
            <a:ext cx="1602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Why?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7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2459</TotalTime>
  <Words>1939</Words>
  <Application>Microsoft Macintosh PowerPoint</Application>
  <PresentationFormat>On-screen Show (4:3)</PresentationFormat>
  <Paragraphs>810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Decision trees</vt:lpstr>
      <vt:lpstr>Admin</vt:lpstr>
      <vt:lpstr>Quick refresher from last time…</vt:lpstr>
      <vt:lpstr>Representing examples</vt:lpstr>
      <vt:lpstr>Features</vt:lpstr>
      <vt:lpstr>Features</vt:lpstr>
      <vt:lpstr>Classification revisited</vt:lpstr>
      <vt:lpstr>Classification revisited</vt:lpstr>
      <vt:lpstr>Classification revisited</vt:lpstr>
      <vt:lpstr>Classification revisited</vt:lpstr>
      <vt:lpstr>Classification revisited</vt:lpstr>
      <vt:lpstr>Past predicts future</vt:lpstr>
      <vt:lpstr>Past predicts future</vt:lpstr>
      <vt:lpstr>Past predicts future</vt:lpstr>
      <vt:lpstr>More technically…</vt:lpstr>
      <vt:lpstr>Probability distribution</vt:lpstr>
      <vt:lpstr>Probability distribution</vt:lpstr>
      <vt:lpstr>data generating distribution</vt:lpstr>
      <vt:lpstr>data generating distribution</vt:lpstr>
      <vt:lpstr>data generating distribution</vt:lpstr>
      <vt:lpstr>A sample data set</vt:lpstr>
      <vt:lpstr>Decision trees</vt:lpstr>
      <vt:lpstr>Decision trees</vt:lpstr>
      <vt:lpstr>Decision trees</vt:lpstr>
      <vt:lpstr>Decision trees</vt:lpstr>
      <vt:lpstr>Decision trees</vt:lpstr>
      <vt:lpstr>To ride or not to ride, that is the question…</vt:lpstr>
      <vt:lpstr>Recursive approach</vt:lpstr>
      <vt:lpstr>Partitioning the data</vt:lpstr>
      <vt:lpstr>Partitioning the data</vt:lpstr>
      <vt:lpstr>Decision trees</vt:lpstr>
      <vt:lpstr>Decision trees</vt:lpstr>
      <vt:lpstr>Decision trees</vt:lpstr>
      <vt:lpstr>Decision trees</vt:lpstr>
      <vt:lpstr>Recurse</vt:lpstr>
      <vt:lpstr>Recurse</vt:lpstr>
      <vt:lpstr>Recurse</vt:lpstr>
      <vt:lpstr>Recurse</vt:lpstr>
      <vt:lpstr>Recurse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306</cp:revision>
  <dcterms:created xsi:type="dcterms:W3CDTF">2013-09-08T20:10:23Z</dcterms:created>
  <dcterms:modified xsi:type="dcterms:W3CDTF">2013-10-17T21:03:08Z</dcterms:modified>
</cp:coreProperties>
</file>