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1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2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4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notesSlides/notesSlide5.xml" ContentType="application/vnd.openxmlformats-officedocument.presentationml.notesSlide+xml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6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7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notesSlides/notesSlide8.xml" ContentType="application/vnd.openxmlformats-officedocument.presentationml.notesSlide+xml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493" r:id="rId4"/>
    <p:sldId id="428" r:id="rId5"/>
    <p:sldId id="454" r:id="rId6"/>
    <p:sldId id="455" r:id="rId7"/>
    <p:sldId id="458" r:id="rId8"/>
    <p:sldId id="459" r:id="rId9"/>
    <p:sldId id="461" r:id="rId10"/>
    <p:sldId id="460" r:id="rId11"/>
    <p:sldId id="462" r:id="rId12"/>
    <p:sldId id="474" r:id="rId13"/>
    <p:sldId id="466" r:id="rId14"/>
    <p:sldId id="467" r:id="rId15"/>
    <p:sldId id="464" r:id="rId16"/>
    <p:sldId id="468" r:id="rId17"/>
    <p:sldId id="469" r:id="rId18"/>
    <p:sldId id="470" r:id="rId19"/>
    <p:sldId id="471" r:id="rId20"/>
    <p:sldId id="473" r:id="rId21"/>
    <p:sldId id="475" r:id="rId22"/>
    <p:sldId id="477" r:id="rId23"/>
    <p:sldId id="478" r:id="rId24"/>
    <p:sldId id="479" r:id="rId25"/>
    <p:sldId id="480" r:id="rId26"/>
    <p:sldId id="481" r:id="rId27"/>
    <p:sldId id="482" r:id="rId28"/>
    <p:sldId id="476" r:id="rId29"/>
    <p:sldId id="484" r:id="rId30"/>
    <p:sldId id="485" r:id="rId31"/>
    <p:sldId id="483" r:id="rId32"/>
    <p:sldId id="486" r:id="rId33"/>
    <p:sldId id="433" r:id="rId34"/>
    <p:sldId id="488" r:id="rId35"/>
    <p:sldId id="489" r:id="rId36"/>
    <p:sldId id="491" r:id="rId37"/>
    <p:sldId id="490" r:id="rId38"/>
    <p:sldId id="4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1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4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“distance” is the </a:t>
            </a:r>
            <a:r>
              <a:rPr lang="en-US" dirty="0" err="1" smtClean="0"/>
              <a:t>unnormalized</a:t>
            </a:r>
            <a:r>
              <a:rPr lang="en-US" dirty="0" smtClean="0"/>
              <a:t> projection, not to be confused with the true distance which would be with respect to w/||w||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points are incorrectly classified so the prediction (</a:t>
            </a:r>
            <a:r>
              <a:rPr lang="en-US" dirty="0" err="1" smtClean="0"/>
              <a:t>wx+b</a:t>
            </a:r>
            <a:r>
              <a:rPr lang="en-US" dirty="0" smtClean="0"/>
              <a:t>)</a:t>
            </a:r>
            <a:r>
              <a:rPr lang="en-US" baseline="0" dirty="0" smtClean="0"/>
              <a:t> times the label (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) will have different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10/16/13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10/16/13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1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65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1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70.bin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76.bin"/><Relationship Id="rId13" Type="http://schemas.openxmlformats.org/officeDocument/2006/relationships/image" Target="../media/image1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7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75.bin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1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7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79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8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8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85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92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9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95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96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101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7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98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99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10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07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Soft Large Margin classifiers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variables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1842"/>
              </p:ext>
            </p:extLst>
          </p:nvPr>
        </p:nvGraphicFramePr>
        <p:xfrm>
          <a:off x="1185440" y="478178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54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440" y="478178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4468" y="426402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58295"/>
              </p:ext>
            </p:extLst>
          </p:nvPr>
        </p:nvGraphicFramePr>
        <p:xfrm>
          <a:off x="999974" y="355705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55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974" y="355705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24396"/>
              </p:ext>
            </p:extLst>
          </p:nvPr>
        </p:nvGraphicFramePr>
        <p:xfrm>
          <a:off x="2671419" y="532470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56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419" y="532470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allowed to make a mistake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4386112" y="3960868"/>
            <a:ext cx="1061742" cy="11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20626" y="4906313"/>
            <a:ext cx="14816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penalized by how far from “correct”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trade-off between margin maximization and penalization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24370" y="2790678"/>
            <a:ext cx="1289963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margin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4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Soft margin SVM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Still a </a:t>
            </a:r>
            <a:r>
              <a:rPr lang="en-US" sz="2400" dirty="0" smtClean="0">
                <a:solidFill>
                  <a:srgbClr val="FF6600"/>
                </a:solidFill>
              </a:rPr>
              <a:t>quadratic optimization problem!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7523"/>
              </p:ext>
            </p:extLst>
          </p:nvPr>
        </p:nvGraphicFramePr>
        <p:xfrm>
          <a:off x="2728616" y="2929237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3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616" y="2929237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7644" y="24114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17682"/>
              </p:ext>
            </p:extLst>
          </p:nvPr>
        </p:nvGraphicFramePr>
        <p:xfrm>
          <a:off x="2543150" y="1704514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4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3150" y="1704514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21517"/>
              </p:ext>
            </p:extLst>
          </p:nvPr>
        </p:nvGraphicFramePr>
        <p:xfrm>
          <a:off x="4214595" y="3472162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5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4595" y="3472162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2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7999" y="2846277"/>
            <a:ext cx="57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cs.stanford.edu</a:t>
            </a:r>
            <a:r>
              <a:rPr lang="en-US" dirty="0"/>
              <a:t>/people/</a:t>
            </a:r>
            <a:r>
              <a:rPr lang="en-US" dirty="0" err="1"/>
              <a:t>karpathy</a:t>
            </a:r>
            <a:r>
              <a:rPr lang="en-US" dirty="0"/>
              <a:t>/</a:t>
            </a:r>
            <a:r>
              <a:rPr lang="en-US" dirty="0" err="1"/>
              <a:t>svmjs</a:t>
            </a:r>
            <a:r>
              <a:rPr lang="en-US" dirty="0"/>
              <a:t>/demo/</a:t>
            </a:r>
          </a:p>
        </p:txBody>
      </p:sp>
    </p:spTree>
    <p:extLst>
      <p:ext uri="{BB962C8B-B14F-4D97-AF65-F5344CB8AC3E}">
        <p14:creationId xmlns:p14="http://schemas.microsoft.com/office/powerpoint/2010/main" val="137328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SVM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862666"/>
            <a:ext cx="4035778" cy="42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5867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96819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43291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468" y="5432476"/>
            <a:ext cx="7892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the optimal solution, w, b: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Can we figure out what the slack penalties are for each point?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5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711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6659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1004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834307" y="2144889"/>
            <a:ext cx="1018026" cy="1231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87655" y="2268011"/>
            <a:ext cx="364678" cy="3450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111" y="1806346"/>
            <a:ext cx="339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the </a:t>
            </a:r>
            <a:r>
              <a:rPr lang="en-US" sz="2400" dirty="0" smtClean="0">
                <a:solidFill>
                  <a:srgbClr val="FF0000"/>
                </a:solidFill>
              </a:rPr>
              <a:t>margin </a:t>
            </a:r>
            <a:r>
              <a:rPr lang="en-US" sz="2400" dirty="0" smtClean="0">
                <a:solidFill>
                  <a:srgbClr val="FF0000"/>
                </a:solidFill>
              </a:rPr>
              <a:t>lines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represent </a:t>
            </a:r>
            <a:r>
              <a:rPr lang="en-US" sz="2400" dirty="0" err="1" smtClean="0">
                <a:solidFill>
                  <a:srgbClr val="FF0000"/>
                </a:solidFill>
              </a:rPr>
              <a:t>wrt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w,b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69962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9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76852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9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7422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4" y="2372786"/>
            <a:ext cx="55200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8954"/>
              </p:ext>
            </p:extLst>
          </p:nvPr>
        </p:nvGraphicFramePr>
        <p:xfrm>
          <a:off x="4199664" y="2030885"/>
          <a:ext cx="1646014" cy="4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1" name="Equation" r:id="rId9" imgW="749300" imgH="215900" progId="Equation.3">
                  <p:embed/>
                </p:oleObj>
              </mc:Choice>
              <mc:Fallback>
                <p:oleObj name="Equation" r:id="rId9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9664" y="2030885"/>
                        <a:ext cx="1646014" cy="47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02559"/>
              </p:ext>
            </p:extLst>
          </p:nvPr>
        </p:nvGraphicFramePr>
        <p:xfrm>
          <a:off x="1050925" y="1557338"/>
          <a:ext cx="184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2" name="Equation" r:id="rId11" imgW="838200" imgH="215900" progId="Equation.3">
                  <p:embed/>
                </p:oleObj>
              </mc:Choice>
              <mc:Fallback>
                <p:oleObj name="Equation" r:id="rId11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0925" y="1557338"/>
                        <a:ext cx="18415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798061" y="1987908"/>
            <a:ext cx="1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02179" y="5816425"/>
            <a:ext cx="5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Or: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30928"/>
              </p:ext>
            </p:extLst>
          </p:nvPr>
        </p:nvGraphicFramePr>
        <p:xfrm>
          <a:off x="3270390" y="5816425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3" name="Equation" r:id="rId13" imgW="965200" imgH="215900" progId="Equation.3">
                  <p:embed/>
                </p:oleObj>
              </mc:Choice>
              <mc:Fallback>
                <p:oleObj name="Equation" r:id="rId13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0390" y="5816425"/>
                        <a:ext cx="2120900" cy="47466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375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8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9133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8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3969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8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73209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8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slack values for points </a:t>
            </a:r>
            <a:r>
              <a:rPr lang="en-US" sz="2400" dirty="0" smtClean="0">
                <a:solidFill>
                  <a:srgbClr val="FF0000"/>
                </a:solidFill>
              </a:rPr>
              <a:t>outside (or on) </a:t>
            </a:r>
            <a:r>
              <a:rPr lang="en-US" sz="2400" dirty="0" smtClean="0">
                <a:solidFill>
                  <a:srgbClr val="FF0000"/>
                </a:solidFill>
              </a:rPr>
              <a:t>the margin AND correctly classified?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5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46732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664681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43123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39159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15001"/>
            <a:ext cx="848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0!  The slack variables have to be greater than or equal to zero and if they’re on or beyond the margin then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wx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+b</a:t>
            </a:r>
            <a:r>
              <a:rPr lang="en-US" sz="2400" dirty="0" smtClean="0">
                <a:solidFill>
                  <a:srgbClr val="0000FF"/>
                </a:solidFill>
              </a:rPr>
              <a:t>) ≥ 1 already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5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5671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361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91413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9092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1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slack values for points inside the margin AND classified correctly?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142156" y="3624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5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Midterm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Friday’s class will be in MBH 632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CS lunch talk Thursday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20170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71774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4040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84523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3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30579" y="5477420"/>
            <a:ext cx="72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Difference from point to the margin.</a:t>
            </a:r>
            <a:r>
              <a:rPr lang="en-US" sz="2400" dirty="0" smtClean="0">
                <a:solidFill>
                  <a:srgbClr val="FF0000"/>
                </a:solidFill>
              </a:rPr>
              <a:t>  Which is?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6197" y="3808064"/>
            <a:ext cx="177712" cy="14022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786887"/>
              </p:ext>
            </p:extLst>
          </p:nvPr>
        </p:nvGraphicFramePr>
        <p:xfrm>
          <a:off x="248390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4" name="Equation" r:id="rId11" imgW="1206500" imgH="215900" progId="Equation.3">
                  <p:embed/>
                </p:oleObj>
              </mc:Choice>
              <mc:Fallback>
                <p:oleObj name="Equation" r:id="rId11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90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0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63016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6926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111622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3915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1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1897" y="5671445"/>
            <a:ext cx="82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slack values for points that are incorrectly classified?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227756" y="3454056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87617" y="408446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6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16882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4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45141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5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2302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6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77079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7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838768" y="3661452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5004" y="5451507"/>
            <a:ext cx="13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7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7302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2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963911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3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770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4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43232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5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250" y="606655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102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6335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9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3799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0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8395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1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87369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2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02555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3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57975" y="6168862"/>
            <a:ext cx="94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Why -?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24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436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8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7664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9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05033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0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89421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1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29666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2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321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64274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2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388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3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66330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4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3023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5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26070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6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566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63498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4914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8339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28211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9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15538"/>
              </p:ext>
            </p:extLst>
          </p:nvPr>
        </p:nvGraphicFramePr>
        <p:xfrm>
          <a:off x="276727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0" name="Equation" r:id="rId12" imgW="1206500" imgH="215900" progId="Equation.3">
                  <p:embed/>
                </p:oleObj>
              </mc:Choice>
              <mc:Fallback>
                <p:oleObj name="Equation" r:id="rId12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727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198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001074"/>
              </p:ext>
            </p:extLst>
          </p:nvPr>
        </p:nvGraphicFramePr>
        <p:xfrm>
          <a:off x="2863672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3672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62699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16345"/>
              </p:ext>
            </p:extLst>
          </p:nvPr>
        </p:nvGraphicFramePr>
        <p:xfrm>
          <a:off x="2863672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3672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43653"/>
              </p:ext>
            </p:extLst>
          </p:nvPr>
        </p:nvGraphicFramePr>
        <p:xfrm>
          <a:off x="4166205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6205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18076"/>
              </p:ext>
            </p:extLst>
          </p:nvPr>
        </p:nvGraphicFramePr>
        <p:xfrm>
          <a:off x="1488547" y="4427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9" name="Equation" r:id="rId10" imgW="2641600" imgH="571500" progId="Equation.3">
                  <p:embed/>
                </p:oleObj>
              </mc:Choice>
              <mc:Fallback>
                <p:oleObj name="Equation" r:id="rId10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8547" y="4427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3880555"/>
            <a:ext cx="7896352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1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Soft Margin SVM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02019"/>
              </p:ext>
            </p:extLst>
          </p:nvPr>
        </p:nvGraphicFramePr>
        <p:xfrm>
          <a:off x="1488547" y="1633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3" name="Equation" r:id="rId3" imgW="2641600" imgH="571500" progId="Equation.3">
                  <p:embed/>
                </p:oleObj>
              </mc:Choice>
              <mc:Fallback>
                <p:oleObj name="Equation" r:id="rId3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8547" y="1633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570111" y="3231444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70799"/>
              </p:ext>
            </p:extLst>
          </p:nvPr>
        </p:nvGraphicFramePr>
        <p:xfrm>
          <a:off x="2636838" y="4708525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4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6838" y="4708525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5428"/>
              </p:ext>
            </p:extLst>
          </p:nvPr>
        </p:nvGraphicFramePr>
        <p:xfrm>
          <a:off x="2992614" y="5283906"/>
          <a:ext cx="21875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5" name="Equation" r:id="rId7" imgW="1016000" imgH="203200" progId="Equation.3">
                  <p:embed/>
                </p:oleObj>
              </mc:Choice>
              <mc:Fallback>
                <p:oleObj name="Equation" r:id="rId7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2614" y="5283906"/>
                        <a:ext cx="21875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838" y="6067778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familiar?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8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tips for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Xmx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-Xmx2g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=u0VoFU82GSw</a:t>
            </a:r>
          </a:p>
        </p:txBody>
      </p:sp>
    </p:spTree>
    <p:extLst>
      <p:ext uri="{BB962C8B-B14F-4D97-AF65-F5344CB8AC3E}">
        <p14:creationId xmlns:p14="http://schemas.microsoft.com/office/powerpoint/2010/main" val="130656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loss!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98648"/>
              </p:ext>
            </p:extLst>
          </p:nvPr>
        </p:nvGraphicFramePr>
        <p:xfrm>
          <a:off x="4035423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2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5423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4812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93715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Hinge: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28749"/>
              </p:ext>
            </p:extLst>
          </p:nvPr>
        </p:nvGraphicFramePr>
        <p:xfrm>
          <a:off x="4049534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3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9534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4344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Exponential: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73254"/>
              </p:ext>
            </p:extLst>
          </p:nvPr>
        </p:nvGraphicFramePr>
        <p:xfrm>
          <a:off x="4140687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4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687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9683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loss: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95983"/>
              </p:ext>
            </p:extLst>
          </p:nvPr>
        </p:nvGraphicFramePr>
        <p:xfrm>
          <a:off x="4140687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5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0687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65111" y="3080230"/>
            <a:ext cx="5475111" cy="66732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48847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9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0506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0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38208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1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58009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2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222" y="3852333"/>
            <a:ext cx="46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 we need the constraints still?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88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06592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2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794693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3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85759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4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11066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5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570111" y="3640666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89978"/>
              </p:ext>
            </p:extLst>
          </p:nvPr>
        </p:nvGraphicFramePr>
        <p:xfrm>
          <a:off x="1338263" y="5081235"/>
          <a:ext cx="58975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6" name="Equation" r:id="rId12" imgW="2641600" imgH="304800" progId="Equation.3">
                  <p:embed/>
                </p:oleObj>
              </mc:Choice>
              <mc:Fallback>
                <p:oleObj name="Equation" r:id="rId12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8263" y="5081235"/>
                        <a:ext cx="58975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222" y="6038334"/>
            <a:ext cx="30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Unconstrained problem!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30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Soft Margin SVM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7204"/>
              </p:ext>
            </p:extLst>
          </p:nvPr>
        </p:nvGraphicFramePr>
        <p:xfrm>
          <a:off x="2032000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1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8" y="2822222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like something we’ve seen before?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75809"/>
              </p:ext>
            </p:extLst>
          </p:nvPr>
        </p:nvGraphicFramePr>
        <p:xfrm>
          <a:off x="1520119" y="3951993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2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119" y="3951993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6445" y="5136444"/>
            <a:ext cx="347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Gradient descent problem!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9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margin SVM as gradient descent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8807"/>
              </p:ext>
            </p:extLst>
          </p:nvPr>
        </p:nvGraphicFramePr>
        <p:xfrm>
          <a:off x="3400778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9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778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72591"/>
              </p:ext>
            </p:extLst>
          </p:nvPr>
        </p:nvGraphicFramePr>
        <p:xfrm>
          <a:off x="3400778" y="5758744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10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0778" y="5758744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35732"/>
              </p:ext>
            </p:extLst>
          </p:nvPr>
        </p:nvGraphicFramePr>
        <p:xfrm>
          <a:off x="3400778" y="2819752"/>
          <a:ext cx="473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11" name="Equation" r:id="rId7" imgW="2120900" imgH="393700" progId="Equation.3">
                  <p:embed/>
                </p:oleObj>
              </mc:Choice>
              <mc:Fallback>
                <p:oleObj name="Equation" r:id="rId7" imgW="212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778" y="2819752"/>
                        <a:ext cx="47355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556" y="2862086"/>
            <a:ext cx="263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multiply through by 1/C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and rearrange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128242"/>
              </p:ext>
            </p:extLst>
          </p:nvPr>
        </p:nvGraphicFramePr>
        <p:xfrm>
          <a:off x="3595688" y="4071938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12" name="Equation" r:id="rId9" imgW="2082800" imgH="304800" progId="Equation.3">
                  <p:embed/>
                </p:oleObj>
              </mc:Choice>
              <mc:Fallback>
                <p:oleObj name="Equation" r:id="rId9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5688" y="4071938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0349" y="4216429"/>
            <a:ext cx="136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n-US" sz="2000" dirty="0" err="1" smtClean="0">
                <a:solidFill>
                  <a:srgbClr val="0000FF"/>
                </a:solidFill>
              </a:rPr>
              <a:t>λ</a:t>
            </a:r>
            <a:r>
              <a:rPr lang="en-US" sz="2000" dirty="0" smtClean="0">
                <a:solidFill>
                  <a:srgbClr val="0000FF"/>
                </a:solidFill>
              </a:rPr>
              <a:t>=1/C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667" y="5103166"/>
            <a:ext cx="523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type of gradient descent 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3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margin SVM as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22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way to solve the soft margin SVM problem is using gradient descent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86421"/>
              </p:ext>
            </p:extLst>
          </p:nvPr>
        </p:nvGraphicFramePr>
        <p:xfrm>
          <a:off x="2283355" y="2822222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1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355" y="2822222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080" y="4501445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hinge loss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111" y="3498497"/>
            <a:ext cx="1721556" cy="10029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3369" y="4653845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76623" y="3368675"/>
            <a:ext cx="129821" cy="11327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4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SVM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4841701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82622"/>
              </p:ext>
            </p:extLst>
          </p:nvPr>
        </p:nvGraphicFramePr>
        <p:xfrm>
          <a:off x="1765300" y="4841701"/>
          <a:ext cx="524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6" name="Equation" r:id="rId3" imgW="2578100" imgH="457200" progId="Equation.3">
                  <p:embed/>
                </p:oleObj>
              </mc:Choice>
              <mc:Fallback>
                <p:oleObj name="Equation" r:id="rId3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300" y="4841701"/>
                        <a:ext cx="52498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10311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7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0555" y="5684334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hinge loss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2973" y="5684334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652" y="6266553"/>
            <a:ext cx="85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Finds the largest margin </a:t>
            </a:r>
            <a:r>
              <a:rPr lang="en-US" sz="2400" dirty="0" err="1" smtClean="0">
                <a:solidFill>
                  <a:srgbClr val="FF6600"/>
                </a:solidFill>
              </a:rPr>
              <a:t>hyperplane</a:t>
            </a:r>
            <a:r>
              <a:rPr lang="en-US" sz="2400" dirty="0" smtClean="0">
                <a:solidFill>
                  <a:srgbClr val="FF6600"/>
                </a:solidFill>
              </a:rPr>
              <a:t> while allowing for a soft margin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successful (if not the most successful) classification approach: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Support vector machine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84" y="3746883"/>
            <a:ext cx="29464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5003526"/>
            <a:ext cx="26543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1667" y="5238476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perceptron algorithm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4413630"/>
            <a:ext cx="2628900" cy="44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nearest neighbor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decision tree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650" y="3175000"/>
            <a:ext cx="2781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2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over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711"/>
            <a:ext cx="9144000" cy="51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r>
              <a:rPr lang="en-US" sz="2000" dirty="0" smtClean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</a:t>
            </a:r>
            <a:r>
              <a:rPr lang="en-US" sz="2000" dirty="0" smtClean="0">
                <a:solidFill>
                  <a:srgbClr val="FF6600"/>
                </a:solidFill>
              </a:rPr>
              <a:t>arge margin </a:t>
            </a:r>
            <a:r>
              <a:rPr lang="en-US" sz="2000" dirty="0" smtClean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6677477">
            <a:off x="1325652" y="4926850"/>
            <a:ext cx="159464" cy="24379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5" name="Right Brace 54"/>
          <p:cNvSpPr/>
          <p:nvPr/>
        </p:nvSpPr>
        <p:spPr>
          <a:xfrm rot="6677477">
            <a:off x="5998091" y="4844333"/>
            <a:ext cx="109067" cy="162553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4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5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589614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a </a:t>
            </a:r>
            <a:r>
              <a:rPr lang="en-US" sz="2400" dirty="0" smtClean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 smtClean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 smtClean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 smtClean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solidFill>
                  <a:srgbClr val="FF0000"/>
                </a:solidFill>
              </a:rPr>
              <a:t>What about this problem?</a:t>
            </a:r>
            <a:endParaRPr lang="en-US" sz="3600" b="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64816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8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8998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9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586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65286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25117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We’d l</a:t>
            </a:r>
            <a:r>
              <a:rPr lang="en-US" sz="3600" b="0" dirty="0" smtClean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90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variables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119845"/>
              </p:ext>
            </p:extLst>
          </p:nvPr>
        </p:nvGraphicFramePr>
        <p:xfrm>
          <a:off x="1799471" y="27149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4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471" y="27149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211" y="21968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390179"/>
              </p:ext>
            </p:extLst>
          </p:nvPr>
        </p:nvGraphicFramePr>
        <p:xfrm>
          <a:off x="1672471" y="1613329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5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2471" y="1613329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868760"/>
              </p:ext>
            </p:extLst>
          </p:nvPr>
        </p:nvGraphicFramePr>
        <p:xfrm>
          <a:off x="1031259" y="5534025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6" name="Equation" r:id="rId7" imgW="1435100" imgH="215900" progId="Equation.3">
                  <p:embed/>
                </p:oleObj>
              </mc:Choice>
              <mc:Fallback>
                <p:oleObj name="Equation" r:id="rId7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1259" y="5534025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37936"/>
              </p:ext>
            </p:extLst>
          </p:nvPr>
        </p:nvGraphicFramePr>
        <p:xfrm>
          <a:off x="845793" y="4309302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7" name="Equation" r:id="rId9" imgW="1371600" imgH="304800" progId="Equation.3">
                  <p:embed/>
                </p:oleObj>
              </mc:Choice>
              <mc:Fallback>
                <p:oleObj name="Equation" r:id="rId9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5793" y="4309302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36970"/>
              </p:ext>
            </p:extLst>
          </p:nvPr>
        </p:nvGraphicFramePr>
        <p:xfrm>
          <a:off x="2517238" y="6076950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8" name="Equation" r:id="rId11" imgW="381000" imgH="215900" progId="Equation.3">
                  <p:embed/>
                </p:oleObj>
              </mc:Choice>
              <mc:Fallback>
                <p:oleObj name="Equation" r:id="rId11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7238" y="6076950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slack variables </a:t>
            </a:r>
            <a:br>
              <a:rPr lang="en-US" sz="2400" dirty="0" smtClean="0"/>
            </a:br>
            <a:r>
              <a:rPr lang="en-US" sz="2400" dirty="0" smtClean="0"/>
              <a:t>(one for each example)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31931" y="4713111"/>
            <a:ext cx="890402" cy="303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6445" y="5287665"/>
            <a:ext cx="1255888" cy="3708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this have?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5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867548"/>
              </p:ext>
            </p:extLst>
          </p:nvPr>
        </p:nvGraphicFramePr>
        <p:xfrm>
          <a:off x="5087084" y="324185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55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084" y="324185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386112" y="2724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43858"/>
              </p:ext>
            </p:extLst>
          </p:nvPr>
        </p:nvGraphicFramePr>
        <p:xfrm>
          <a:off x="4901618" y="201712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56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1618" y="201712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33850"/>
              </p:ext>
            </p:extLst>
          </p:nvPr>
        </p:nvGraphicFramePr>
        <p:xfrm>
          <a:off x="6573063" y="378477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57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3063" y="378477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slack penalties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94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12011</TotalTime>
  <Words>807</Words>
  <Application>Microsoft Macintosh PowerPoint</Application>
  <PresentationFormat>On-screen Show (4:3)</PresentationFormat>
  <Paragraphs>158</Paragraphs>
  <Slides>38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Median</vt:lpstr>
      <vt:lpstr>Equation</vt:lpstr>
      <vt:lpstr>Soft Large Margin classifiers</vt:lpstr>
      <vt:lpstr>Admin</vt:lpstr>
      <vt:lpstr>Java tips for the data</vt:lpstr>
      <vt:lpstr>Large margin classifiers</vt:lpstr>
      <vt:lpstr>Support vector machine problem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Demo</vt:lpstr>
      <vt:lpstr>Solving the SVM problem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Hinge loss!</vt:lpstr>
      <vt:lpstr>Understanding the Soft Margin SVM</vt:lpstr>
      <vt:lpstr>Understanding the Soft Margin SVM</vt:lpstr>
      <vt:lpstr>Understanding the Soft Margin SVM</vt:lpstr>
      <vt:lpstr>Soft margin SVM as gradient descent</vt:lpstr>
      <vt:lpstr>Soft margin SVM as gradient descent</vt:lpstr>
      <vt:lpstr>Gradient descent SVM solver</vt:lpstr>
      <vt:lpstr>Support vector machines</vt:lpstr>
      <vt:lpstr>Trends over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2338</cp:revision>
  <cp:lastPrinted>2013-10-11T17:07:04Z</cp:lastPrinted>
  <dcterms:created xsi:type="dcterms:W3CDTF">2013-09-08T20:10:23Z</dcterms:created>
  <dcterms:modified xsi:type="dcterms:W3CDTF">2013-10-16T15:08:54Z</dcterms:modified>
</cp:coreProperties>
</file>