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375" r:id="rId4"/>
    <p:sldId id="464" r:id="rId5"/>
    <p:sldId id="465" r:id="rId6"/>
    <p:sldId id="473" r:id="rId7"/>
    <p:sldId id="466" r:id="rId8"/>
    <p:sldId id="468" r:id="rId9"/>
    <p:sldId id="471" r:id="rId10"/>
    <p:sldId id="472" r:id="rId11"/>
    <p:sldId id="470" r:id="rId12"/>
    <p:sldId id="467" r:id="rId13"/>
    <p:sldId id="414" r:id="rId14"/>
    <p:sldId id="416" r:id="rId15"/>
    <p:sldId id="417" r:id="rId16"/>
    <p:sldId id="418" r:id="rId17"/>
    <p:sldId id="415" r:id="rId18"/>
    <p:sldId id="428" r:id="rId19"/>
    <p:sldId id="441" r:id="rId20"/>
    <p:sldId id="442" r:id="rId21"/>
    <p:sldId id="443" r:id="rId22"/>
    <p:sldId id="444" r:id="rId23"/>
    <p:sldId id="389" r:id="rId24"/>
    <p:sldId id="419" r:id="rId25"/>
    <p:sldId id="420" r:id="rId26"/>
    <p:sldId id="423" r:id="rId27"/>
    <p:sldId id="425" r:id="rId28"/>
    <p:sldId id="424" r:id="rId29"/>
    <p:sldId id="429" r:id="rId30"/>
    <p:sldId id="426" r:id="rId31"/>
    <p:sldId id="430" r:id="rId32"/>
    <p:sldId id="432" r:id="rId33"/>
    <p:sldId id="431" r:id="rId34"/>
    <p:sldId id="436" r:id="rId35"/>
    <p:sldId id="447" r:id="rId36"/>
    <p:sldId id="437" r:id="rId37"/>
    <p:sldId id="445" r:id="rId38"/>
    <p:sldId id="446" r:id="rId39"/>
    <p:sldId id="448" r:id="rId40"/>
    <p:sldId id="449" r:id="rId41"/>
    <p:sldId id="451" r:id="rId42"/>
    <p:sldId id="475" r:id="rId43"/>
    <p:sldId id="452" r:id="rId44"/>
    <p:sldId id="453" r:id="rId45"/>
    <p:sldId id="45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40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7.emf"/><Relationship Id="rId5" Type="http://schemas.openxmlformats.org/officeDocument/2006/relationships/image" Target="../media/image3.emf"/><Relationship Id="rId1" Type="http://schemas.openxmlformats.org/officeDocument/2006/relationships/image" Target="../media/image9.emf"/><Relationship Id="rId2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7.emf"/><Relationship Id="rId3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9.emf"/><Relationship Id="rId2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we</a:t>
            </a:r>
            <a:r>
              <a:rPr lang="en-US" baseline="0" dirty="0" smtClean="0"/>
              <a:t> can always scale w by a constant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we</a:t>
            </a:r>
            <a:r>
              <a:rPr lang="en-US" baseline="0" dirty="0" smtClean="0"/>
              <a:t> can always scale w by a </a:t>
            </a:r>
            <a:r>
              <a:rPr lang="en-US" baseline="0" smtClean="0"/>
              <a:t>constant factor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they are vectors (i.e. points) and they support/define</a:t>
            </a:r>
            <a:r>
              <a:rPr lang="en-US" baseline="0" dirty="0" smtClean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10/15/13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787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1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49.bin"/><Relationship Id="rId8" Type="http://schemas.openxmlformats.org/officeDocument/2006/relationships/oleObject" Target="../embeddings/oleObject50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0/1 loss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Surrogate loss functions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Convexity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regularization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different </a:t>
            </a:r>
            <a:r>
              <a:rPr lang="en-US" dirty="0" err="1" smtClean="0"/>
              <a:t>regularizers</a:t>
            </a:r>
            <a:endParaRPr lang="en-US" dirty="0" smtClean="0"/>
          </a:p>
          <a:p>
            <a:pPr marL="1051560" lvl="2" indent="-457200">
              <a:buFontTx/>
              <a:buChar char="-"/>
            </a:pPr>
            <a:r>
              <a:rPr lang="en-US" dirty="0" smtClean="0"/>
              <a:t>p-norms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Misc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good coding habits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JavaDoc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731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general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2 hours goes by fast!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Don’t plan on looking everything up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Lookup equations, algorithms, random details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Make sure you understand the key concepts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Don’t spend too much time on any one question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Skip questions you’re stuck on and come back to them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Watch the time as you go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 careful on the T/F questions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written questions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think before you write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make your argument/analysis clear </a:t>
            </a:r>
            <a:r>
              <a:rPr lang="en-US" smtClean="0"/>
              <a:t>and concise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4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 ML concepts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marL="777240" lvl="1" indent="-457200">
              <a:buFontTx/>
              <a:buChar char="-"/>
            </a:pPr>
            <a:r>
              <a:rPr lang="en-US" dirty="0" smtClean="0"/>
              <a:t>algorithm comparison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algorithm/model bias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model-based machine learning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online vs. offline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2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13532" y="204029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75420" y="502955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5017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495" y="32166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27895" y="3762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468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80295" y="2619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68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99295" y="3686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61295" y="3305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362995" y="32928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9946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9852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77195" y="47406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99495" y="36103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731170" y="41040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375695" y="44485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0614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547020" y="20212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156620" y="2097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22342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350170" y="190764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313531" y="240153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635794" y="211014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569" y="5376333"/>
            <a:ext cx="85972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Two main variations in linear classifiers: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which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they choose when the data is linearly separable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how they handle data that is not linearly separable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4980444" y="201524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4842332" y="500450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01708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5442407" y="31915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594807" y="3737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52138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5747207" y="2594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2138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366207" y="3661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6128207" y="3280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5428047" y="27349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16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76522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6344107" y="47155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6966407" y="35852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6398082" y="40789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7042607" y="44234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77284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>
            <a:off x="6213932" y="19961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23532" y="2072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789033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017082" y="1882600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046942" y="1693333"/>
            <a:ext cx="1255889" cy="190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V="1">
            <a:off x="5302706" y="2085095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3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approaches so far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eparable:</a:t>
            </a:r>
          </a:p>
          <a:p>
            <a:pPr marL="777240" lvl="1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non-separable: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non-separable:</a:t>
            </a:r>
          </a:p>
        </p:txBody>
      </p:sp>
    </p:spTree>
    <p:extLst>
      <p:ext uri="{BB962C8B-B14F-4D97-AF65-F5344CB8AC3E}">
        <p14:creationId xmlns:p14="http://schemas.microsoft.com/office/powerpoint/2010/main" val="42934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approaches so far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2777" y="1600200"/>
            <a:ext cx="8932333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eparable: 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finds </a:t>
            </a:r>
            <a:r>
              <a:rPr lang="en-US" b="1" i="1" dirty="0" smtClean="0">
                <a:solidFill>
                  <a:srgbClr val="0000FF"/>
                </a:solidFill>
              </a:rPr>
              <a:t>some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hyperplane</a:t>
            </a:r>
            <a:r>
              <a:rPr lang="en-US" dirty="0" smtClean="0">
                <a:solidFill>
                  <a:srgbClr val="0000FF"/>
                </a:solidFill>
              </a:rPr>
              <a:t> that separates the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non-separable: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will continue to adjust as it iterates through the examples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 err="1" smtClean="0">
                <a:solidFill>
                  <a:srgbClr val="0000FF"/>
                </a:solidFill>
              </a:rPr>
              <a:t>hyperplane</a:t>
            </a:r>
            <a:r>
              <a:rPr lang="en-US" dirty="0" smtClean="0">
                <a:solidFill>
                  <a:srgbClr val="0000FF"/>
                </a:solidFill>
              </a:rPr>
              <a:t> will depend on which examples is saw recently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separable and non-separable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finds the </a:t>
            </a:r>
            <a:r>
              <a:rPr lang="en-US" dirty="0" err="1" smtClean="0">
                <a:solidFill>
                  <a:srgbClr val="0000FF"/>
                </a:solidFill>
              </a:rPr>
              <a:t>hyperplane</a:t>
            </a:r>
            <a:r>
              <a:rPr lang="en-US" dirty="0" smtClean="0">
                <a:solidFill>
                  <a:srgbClr val="0000FF"/>
                </a:solidFill>
              </a:rPr>
              <a:t> that minimizes the objective function (loss + regularization)</a:t>
            </a:r>
          </a:p>
          <a:p>
            <a:pPr marL="594360" lvl="2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32004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</a:t>
            </a:r>
            <a:r>
              <a:rPr lang="en-US" dirty="0" err="1" smtClean="0">
                <a:solidFill>
                  <a:srgbClr val="FF0000"/>
                </a:solidFill>
              </a:rPr>
              <a:t>hyperplane</a:t>
            </a:r>
            <a:r>
              <a:rPr lang="en-US" dirty="0" smtClean="0">
                <a:solidFill>
                  <a:srgbClr val="FF0000"/>
                </a:solidFill>
              </a:rPr>
              <a:t> is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</a:t>
            </a:r>
            <a:r>
              <a:rPr lang="en-US" dirty="0" err="1" smtClean="0"/>
              <a:t>hyperplane</a:t>
            </a:r>
            <a:r>
              <a:rPr lang="en-US" dirty="0" smtClean="0"/>
              <a:t> would you choose?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8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Choose the line where the distance to the nearest point(s) is as large as possible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0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r>
              <a:rPr lang="en-US" sz="2000" dirty="0" smtClean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</a:t>
            </a:r>
            <a:r>
              <a:rPr lang="en-US" sz="2000" dirty="0" smtClean="0">
                <a:solidFill>
                  <a:srgbClr val="FF6600"/>
                </a:solidFill>
              </a:rPr>
              <a:t>arge margin </a:t>
            </a:r>
            <a:r>
              <a:rPr lang="en-US" sz="2000" dirty="0" smtClean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7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Select the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with the largest margin where the points are classified correctly!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Setup as a </a:t>
            </a:r>
            <a:r>
              <a:rPr lang="en-US" sz="2800" dirty="0" smtClean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84668"/>
              </p:ext>
            </p:extLst>
          </p:nvPr>
        </p:nvGraphicFramePr>
        <p:xfrm>
          <a:off x="2556494" y="455884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53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6494" y="455884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529296"/>
              </p:ext>
            </p:extLst>
          </p:nvPr>
        </p:nvGraphicFramePr>
        <p:xfrm>
          <a:off x="2603769" y="5531092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54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3769" y="5531092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5201" y="5528957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say?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5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50602"/>
              </p:ext>
            </p:extLst>
          </p:nvPr>
        </p:nvGraphicFramePr>
        <p:xfrm>
          <a:off x="5885671" y="197092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3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5671" y="197092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49777"/>
              </p:ext>
            </p:extLst>
          </p:nvPr>
        </p:nvGraphicFramePr>
        <p:xfrm>
          <a:off x="5948202" y="3201863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4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8202" y="3201863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2954" y="25754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825169"/>
              </p:ext>
            </p:extLst>
          </p:nvPr>
        </p:nvGraphicFramePr>
        <p:xfrm>
          <a:off x="927329" y="2042832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5" name="Equation" r:id="rId7" imgW="1320800" imgH="215900" progId="Equation.3">
                  <p:embed/>
                </p:oleObj>
              </mc:Choice>
              <mc:Fallback>
                <p:oleObj name="Equation" r:id="rId7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329" y="2042832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19910"/>
              </p:ext>
            </p:extLst>
          </p:nvPr>
        </p:nvGraphicFramePr>
        <p:xfrm>
          <a:off x="974604" y="3274036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6" name="Equation" r:id="rId8" imgW="1219200" imgH="215900" progId="Equation.3">
                  <p:embed/>
                </p:oleObj>
              </mc:Choice>
              <mc:Fallback>
                <p:oleObj name="Equation" r:id="rId8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4604" y="3274036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4612" y="264734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3667" y="1681484"/>
            <a:ext cx="0" cy="26528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9695" y="5080000"/>
            <a:ext cx="324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Are these equivalent?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74245"/>
              </p:ext>
            </p:extLst>
          </p:nvPr>
        </p:nvGraphicFramePr>
        <p:xfrm>
          <a:off x="7583310" y="3688344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7" name="Equation" r:id="rId10" imgW="342900" imgH="165100" progId="Equation.3">
                  <p:embed/>
                </p:oleObj>
              </mc:Choice>
              <mc:Fallback>
                <p:oleObj name="Equation" r:id="rId10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83310" y="3688344"/>
                        <a:ext cx="8620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86582"/>
              </p:ext>
            </p:extLst>
          </p:nvPr>
        </p:nvGraphicFramePr>
        <p:xfrm>
          <a:off x="5885671" y="197092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1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5671" y="197092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681996"/>
              </p:ext>
            </p:extLst>
          </p:nvPr>
        </p:nvGraphicFramePr>
        <p:xfrm>
          <a:off x="5948202" y="3201863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2" name="Equation" r:id="rId6" imgW="1206500" imgH="215900" progId="Equation.3">
                  <p:embed/>
                </p:oleObj>
              </mc:Choice>
              <mc:Fallback>
                <p:oleObj name="Equation" r:id="rId6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8202" y="3201863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2954" y="25754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12501"/>
              </p:ext>
            </p:extLst>
          </p:nvPr>
        </p:nvGraphicFramePr>
        <p:xfrm>
          <a:off x="927329" y="2042832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3"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329" y="2042832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80480"/>
              </p:ext>
            </p:extLst>
          </p:nvPr>
        </p:nvGraphicFramePr>
        <p:xfrm>
          <a:off x="974604" y="3274036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4" name="Equation" r:id="rId9" imgW="1219200" imgH="215900" progId="Equation.3">
                  <p:embed/>
                </p:oleObj>
              </mc:Choice>
              <mc:Fallback>
                <p:oleObj name="Equation" r:id="rId9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4604" y="3274036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4612" y="264734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83667" y="1681484"/>
            <a:ext cx="0" cy="26528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612" y="5541397"/>
            <a:ext cx="2211950" cy="1190363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82050" y="5541397"/>
            <a:ext cx="206735" cy="54170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55222" y="5710837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w=(0.5,1)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840629" y="5514351"/>
            <a:ext cx="2211950" cy="1190363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58067" y="4989685"/>
            <a:ext cx="444780" cy="106637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37200" y="5779775"/>
            <a:ext cx="1085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31087" y="5438740"/>
            <a:ext cx="2211950" cy="1190363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48525" y="4301121"/>
            <a:ext cx="664697" cy="167932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5260" y="5665697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w=(2,4)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97333" y="58561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01794"/>
              </p:ext>
            </p:extLst>
          </p:nvPr>
        </p:nvGraphicFramePr>
        <p:xfrm>
          <a:off x="7583310" y="3688344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5" name="Equation" r:id="rId11" imgW="342900" imgH="165100" progId="Equation.3">
                  <p:embed/>
                </p:oleObj>
              </mc:Choice>
              <mc:Fallback>
                <p:oleObj name="Equation" r:id="rId11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83310" y="3688344"/>
                        <a:ext cx="8620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5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921"/>
              </p:ext>
            </p:extLst>
          </p:nvPr>
        </p:nvGraphicFramePr>
        <p:xfrm>
          <a:off x="2851782" y="2825823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3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1782" y="2825823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54943"/>
              </p:ext>
            </p:extLst>
          </p:nvPr>
        </p:nvGraphicFramePr>
        <p:xfrm>
          <a:off x="2930525" y="36648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4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0525" y="36648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327376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649" y="5246778"/>
            <a:ext cx="572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We’ll assume c =1, however, any c &gt; 0 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5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90029" y="1865489"/>
            <a:ext cx="492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calculate the margin?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52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any separating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These are called the support vectors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9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86729" y="1603879"/>
            <a:ext cx="7070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margin is the distance </a:t>
            </a:r>
            <a:r>
              <a:rPr lang="en-US" sz="2800" dirty="0" smtClean="0">
                <a:solidFill>
                  <a:srgbClr val="0000FF"/>
                </a:solidFill>
              </a:rPr>
              <a:t>to the support </a:t>
            </a:r>
            <a:r>
              <a:rPr lang="en-US" sz="2800" dirty="0" smtClean="0">
                <a:solidFill>
                  <a:srgbClr val="0000FF"/>
                </a:solidFill>
              </a:rPr>
              <a:t>vectors, i.e. the “closest points”, on either side of the </a:t>
            </a:r>
            <a:r>
              <a:rPr lang="en-US" sz="2800" dirty="0" err="1" smtClean="0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6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839410"/>
              </p:ext>
            </p:extLst>
          </p:nvPr>
        </p:nvGraphicFramePr>
        <p:xfrm>
          <a:off x="5390896" y="3903423"/>
          <a:ext cx="2594606" cy="56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32" name="Equation" r:id="rId3" imgW="1104900" imgH="241300" progId="Equation.3">
                  <p:embed/>
                </p:oleObj>
              </mc:Choice>
              <mc:Fallback>
                <p:oleObj name="Equation" r:id="rId3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0896" y="3903423"/>
                        <a:ext cx="2594606" cy="56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24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4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8619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5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length normalized weight vectors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7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Download from course web page when you’re ready to take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 hours to complete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Must hand-in (or e-mail in) by 11:59pm Friday Oct. 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use: class notes, your notes, the book, your assignments and Wikipedia.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may </a:t>
            </a:r>
            <a:r>
              <a:rPr lang="en-US" b="1" dirty="0" smtClean="0"/>
              <a:t>not</a:t>
            </a:r>
            <a:r>
              <a:rPr lang="en-US" dirty="0" smtClean="0"/>
              <a:t> use: your neighbor, anything else on the web, etc.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5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12674"/>
              </p:ext>
            </p:extLst>
          </p:nvPr>
        </p:nvGraphicFramePr>
        <p:xfrm>
          <a:off x="4858455" y="3301843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44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8455" y="3301843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846562"/>
              </p:ext>
            </p:extLst>
          </p:nvPr>
        </p:nvGraphicFramePr>
        <p:xfrm>
          <a:off x="5600700" y="4315181"/>
          <a:ext cx="30257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45" name="Equation" r:id="rId5" imgW="1371600" imgH="419100" progId="Equation.3">
                  <p:embed/>
                </p:oleObj>
              </mc:Choice>
              <mc:Fallback>
                <p:oleObj name="Equation" r:id="rId5" imgW="1371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0700" y="4315181"/>
                        <a:ext cx="302577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60531"/>
              </p:ext>
            </p:extLst>
          </p:nvPr>
        </p:nvGraphicFramePr>
        <p:xfrm>
          <a:off x="5626983" y="5187950"/>
          <a:ext cx="28305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46" name="Equation" r:id="rId7" imgW="1282700" imgH="419100" progId="Equation.3">
                  <p:embed/>
                </p:oleObj>
              </mc:Choice>
              <mc:Fallback>
                <p:oleObj name="Equation" r:id="rId7" imgW="1282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6983" y="5187950"/>
                        <a:ext cx="283051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91638"/>
              </p:ext>
            </p:extLst>
          </p:nvPr>
        </p:nvGraphicFramePr>
        <p:xfrm>
          <a:off x="5629275" y="6242127"/>
          <a:ext cx="923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47" name="Equation" r:id="rId9" imgW="419100" imgH="165100" progId="Equation.3">
                  <p:embed/>
                </p:oleObj>
              </mc:Choice>
              <mc:Fallback>
                <p:oleObj name="Equation" r:id="rId9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29275" y="6242127"/>
                        <a:ext cx="9239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78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317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length normalized?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9744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9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length normalized weight vectors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8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317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length normalized?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w=(2,4)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52557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6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length normalized weight vectors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4130515"/>
            <a:ext cx="206735" cy="49727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317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length normalized?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w=(0.5,1)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17132"/>
              </p:ext>
            </p:extLst>
          </p:nvPr>
        </p:nvGraphicFramePr>
        <p:xfrm>
          <a:off x="5535789" y="3627438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2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789" y="3627438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length normalized weight vectors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0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482688" y="32956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344576" y="62849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51932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44651" y="447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097051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160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49451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7160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868451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630451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532151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21638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31544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846351" y="5995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468651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900326" y="535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544851" y="570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2306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716176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325776" y="3352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39257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555838" y="44958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828888" y="5291138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462301" y="44783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382801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735101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>
          <a:xfrm rot="18012209">
            <a:off x="3258925" y="3013234"/>
            <a:ext cx="190358" cy="34723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30651" y="2583233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853545" y="3279952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725333" y="5448300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21" y="3457575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252751" y="4379913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628864" y="5194301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681251" y="4632326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6038" y="2226117"/>
            <a:ext cx="265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Thought experiment: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8222" y="2765778"/>
            <a:ext cx="3640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Someone gives you the optimal support vectors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Where is the max margin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092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15963" y="2321623"/>
            <a:ext cx="307436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482688" y="32956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344576" y="62849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51932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44651" y="447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097051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160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49451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7160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868451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630451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532151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21638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31544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846351" y="5995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468651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900326" y="535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544851" y="570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2306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716176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325776" y="3352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39257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555838" y="44958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828888" y="5291138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462301" y="44783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382801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735101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02237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35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230651" y="2583233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853545" y="3279952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725333" y="5448300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21" y="3457575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1333" y="3203222"/>
            <a:ext cx="410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Max margin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is halfway in between the positive support vectors and the negative support vectors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1333" y="5700889"/>
            <a:ext cx="101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252751" y="4379913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628864" y="5194301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681251" y="4632326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18012209">
            <a:off x="3258925" y="3013234"/>
            <a:ext cx="190358" cy="34723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0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15963" y="2321623"/>
            <a:ext cx="307436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482688" y="32956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344576" y="62849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51932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44651" y="447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097051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160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49451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7160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868451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630451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532151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21638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3154451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846351" y="5995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468651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900326" y="535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544851" y="570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230651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716176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325776" y="3352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392576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555838" y="44958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828888" y="5291138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462301" y="44783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382801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735101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06559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8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230651" y="2583233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853545" y="3279952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725333" y="5448300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21" y="3457575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1333" y="3203222"/>
            <a:ext cx="410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 margin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 is halfway in between the positive support vectors and the negative support vectors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15963" y="4825524"/>
            <a:ext cx="3679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All support vectors are </a:t>
            </a:r>
            <a:r>
              <a:rPr lang="en-US" sz="2000" dirty="0" smtClean="0">
                <a:solidFill>
                  <a:srgbClr val="0000FF"/>
                </a:solidFill>
              </a:rPr>
              <a:t>the same </a:t>
            </a:r>
            <a:r>
              <a:rPr lang="en-US" sz="2000" dirty="0" smtClean="0">
                <a:solidFill>
                  <a:srgbClr val="0000FF"/>
                </a:solidFill>
              </a:rPr>
              <a:t>distance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To maximize, </a:t>
            </a:r>
            <a:r>
              <a:rPr lang="en-US" sz="2000" dirty="0" err="1" smtClean="0">
                <a:solidFill>
                  <a:srgbClr val="0000FF"/>
                </a:solidFill>
              </a:rPr>
              <a:t>hyperplane</a:t>
            </a:r>
            <a:r>
              <a:rPr lang="en-US" sz="2000" dirty="0" smtClean="0">
                <a:solidFill>
                  <a:srgbClr val="0000FF"/>
                </a:solidFill>
              </a:rPr>
              <a:t> should be directly in between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252751" y="4379913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628864" y="5194301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681251" y="4632326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18012209">
            <a:off x="3258925" y="3013234"/>
            <a:ext cx="190358" cy="34723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3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59863" y="1536793"/>
            <a:ext cx="307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2801" y="3295650"/>
            <a:ext cx="0" cy="304165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104689" y="6284913"/>
            <a:ext cx="4081462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27943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704764" y="4471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857164" y="5018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4761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9564" y="3875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761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628564" y="4941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390564" y="4560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292264" y="45481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19239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29145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606464" y="5995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228764" y="48656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660439" y="53594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304964" y="5703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29907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476289" y="32766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085889" y="3352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15268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315951" y="4495800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589001" y="52911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222414" y="44783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142914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495214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90629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33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613658" y="3279952"/>
            <a:ext cx="2243139" cy="2990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485446" y="5448300"/>
            <a:ext cx="398060" cy="417513"/>
          </a:xfrm>
          <a:prstGeom prst="plus">
            <a:avLst>
              <a:gd name="adj" fmla="val 3788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534" y="3457575"/>
            <a:ext cx="398060" cy="184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012864" y="4379913"/>
            <a:ext cx="254000" cy="184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388977" y="5194301"/>
            <a:ext cx="244475" cy="174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441364" y="4632326"/>
            <a:ext cx="234950" cy="179387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78599" y="2071687"/>
            <a:ext cx="5523068" cy="1204913"/>
            <a:chOff x="3578599" y="2071687"/>
            <a:chExt cx="5523068" cy="120491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321994"/>
                </p:ext>
              </p:extLst>
            </p:nvPr>
          </p:nvGraphicFramePr>
          <p:xfrm>
            <a:off x="3578599" y="2444381"/>
            <a:ext cx="1087967" cy="458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934" name="Equation" r:id="rId5" imgW="482600" imgH="203200" progId="Equation.3">
                    <p:embed/>
                  </p:oleObj>
                </mc:Choice>
                <mc:Fallback>
                  <p:oleObj name="Equation" r:id="rId5" imgW="482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8599" y="2444381"/>
                          <a:ext cx="1087967" cy="4580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294007"/>
                </p:ext>
              </p:extLst>
            </p:nvPr>
          </p:nvGraphicFramePr>
          <p:xfrm>
            <a:off x="4716992" y="2071687"/>
            <a:ext cx="4384675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935" name="Equation" r:id="rId7" imgW="1943100" imgH="533400" progId="Equation.3">
                    <p:embed/>
                  </p:oleObj>
                </mc:Choice>
                <mc:Fallback>
                  <p:oleObj name="Equation" r:id="rId7" imgW="1943100" imgH="533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16992" y="2071687"/>
                          <a:ext cx="4384675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389255" y="3481503"/>
            <a:ext cx="4411184" cy="2412766"/>
            <a:chOff x="4666566" y="4418955"/>
            <a:chExt cx="4411184" cy="2412766"/>
          </a:xfrm>
        </p:grpSpPr>
        <p:grpSp>
          <p:nvGrpSpPr>
            <p:cNvPr id="9" name="Group 8"/>
            <p:cNvGrpSpPr/>
            <p:nvPr/>
          </p:nvGrpSpPr>
          <p:grpSpPr>
            <a:xfrm>
              <a:off x="4666566" y="4418955"/>
              <a:ext cx="4411184" cy="2412766"/>
              <a:chOff x="4666566" y="4418955"/>
              <a:chExt cx="4411184" cy="241276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66566" y="4418955"/>
                <a:ext cx="4411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What is </a:t>
                </a:r>
                <a:r>
                  <a:rPr lang="en-US" sz="2400" i="1" dirty="0" err="1" smtClean="0">
                    <a:solidFill>
                      <a:srgbClr val="FF0000"/>
                    </a:solidFill>
                  </a:rPr>
                  <a:t>wx+b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for support vectors?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21627" y="5192832"/>
                <a:ext cx="723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Hint:</a:t>
                </a:r>
                <a:endParaRPr lang="en-US" sz="2400" dirty="0"/>
              </a:p>
            </p:txBody>
          </p:sp>
          <p:graphicFrame>
            <p:nvGraphicFramePr>
              <p:cNvPr id="61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2887754"/>
                  </p:ext>
                </p:extLst>
              </p:nvPr>
            </p:nvGraphicFramePr>
            <p:xfrm>
              <a:off x="5374950" y="6374951"/>
              <a:ext cx="2525591" cy="4567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936" name="Equation" r:id="rId9" imgW="1193800" imgH="215900" progId="Equation.3">
                      <p:embed/>
                    </p:oleObj>
                  </mc:Choice>
                  <mc:Fallback>
                    <p:oleObj name="Equation" r:id="rId9" imgW="11938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374950" y="6374951"/>
                            <a:ext cx="2525591" cy="45677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TextBox 63"/>
              <p:cNvSpPr txBox="1"/>
              <p:nvPr/>
            </p:nvSpPr>
            <p:spPr>
              <a:xfrm>
                <a:off x="5059863" y="5932508"/>
                <a:ext cx="1201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subject to:</a:t>
                </a:r>
                <a:endParaRPr lang="en-US" sz="2000" dirty="0"/>
              </a:p>
            </p:txBody>
          </p:sp>
        </p:grp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141808"/>
                </p:ext>
              </p:extLst>
            </p:nvPr>
          </p:nvGraphicFramePr>
          <p:xfrm>
            <a:off x="5356627" y="5604162"/>
            <a:ext cx="2326996" cy="380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937" name="Equation" r:id="rId11" imgW="1320800" imgH="215900" progId="Equation.3">
                    <p:embed/>
                  </p:oleObj>
                </mc:Choice>
                <mc:Fallback>
                  <p:oleObj name="Equation" r:id="rId11" imgW="1320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56627" y="5604162"/>
                          <a:ext cx="2326996" cy="3803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66078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55675"/>
              </p:ext>
            </p:extLst>
          </p:nvPr>
        </p:nvGraphicFramePr>
        <p:xfrm>
          <a:off x="2851782" y="2117112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21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1782" y="2117112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323603"/>
              </p:ext>
            </p:extLst>
          </p:nvPr>
        </p:nvGraphicFramePr>
        <p:xfrm>
          <a:off x="2930525" y="2838802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22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2838802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45532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2998" y="4148667"/>
            <a:ext cx="3721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support vectors have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4047"/>
              </p:ext>
            </p:extLst>
          </p:nvPr>
        </p:nvGraphicFramePr>
        <p:xfrm>
          <a:off x="4923587" y="4220810"/>
          <a:ext cx="2019077" cy="45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23" name="Equation" r:id="rId7" imgW="965200" imgH="215900" progId="Equation.3">
                  <p:embed/>
                </p:oleObj>
              </mc:Choice>
              <mc:Fallback>
                <p:oleObj name="Equation" r:id="rId7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3587" y="4220810"/>
                        <a:ext cx="2019077" cy="45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30973" y="5069568"/>
            <a:ext cx="661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Otherwise, we could make the margin larger!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59863" y="1536793"/>
            <a:ext cx="307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 = (d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-d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)/2 </a:t>
            </a:r>
            <a:endParaRPr lang="en-US" sz="2800" b="1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2801" y="3295650"/>
            <a:ext cx="0" cy="304165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104689" y="6284913"/>
            <a:ext cx="4081462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27943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704764" y="4471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857164" y="5018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4761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9564" y="38750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761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628564" y="4941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1390564" y="4560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292264" y="45481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19239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2914564" y="54752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1606464" y="59959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2228764" y="48656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1660439" y="53594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2304964" y="57038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2990764" y="4789488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1476289" y="32766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085889" y="3352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152689" y="4114800"/>
            <a:ext cx="88900" cy="88900"/>
          </a:xfrm>
          <a:prstGeom prst="octagon">
            <a:avLst>
              <a:gd name="adj" fmla="val 2928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315951" y="4495800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589001" y="52911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2222414" y="4478338"/>
            <a:ext cx="228600" cy="2190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1142914" y="3457575"/>
            <a:ext cx="2009775" cy="26939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495214" y="3095625"/>
            <a:ext cx="2066925" cy="2770188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06523"/>
              </p:ext>
            </p:extLst>
          </p:nvPr>
        </p:nvGraphicFramePr>
        <p:xfrm>
          <a:off x="635881" y="1594927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77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881" y="1594927"/>
                        <a:ext cx="22971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25"/>
          <p:cNvSpPr>
            <a:spLocks noChangeShapeType="1"/>
          </p:cNvSpPr>
          <p:nvPr/>
        </p:nvSpPr>
        <p:spPr bwMode="auto">
          <a:xfrm flipV="1">
            <a:off x="613658" y="3279952"/>
            <a:ext cx="2243139" cy="2990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3485446" y="5448300"/>
            <a:ext cx="398060" cy="417513"/>
          </a:xfrm>
          <a:prstGeom prst="plus">
            <a:avLst>
              <a:gd name="adj" fmla="val 3788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534" y="3457575"/>
            <a:ext cx="398060" cy="184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2012864" y="4379913"/>
            <a:ext cx="254000" cy="184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 flipV="1">
            <a:off x="1388977" y="5194301"/>
            <a:ext cx="244475" cy="174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H="1" flipV="1">
            <a:off x="1441364" y="4632326"/>
            <a:ext cx="234950" cy="179387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78599" y="2071687"/>
            <a:ext cx="5523068" cy="1204913"/>
            <a:chOff x="3578599" y="2071687"/>
            <a:chExt cx="5523068" cy="120491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068940"/>
                </p:ext>
              </p:extLst>
            </p:nvPr>
          </p:nvGraphicFramePr>
          <p:xfrm>
            <a:off x="3578599" y="2444381"/>
            <a:ext cx="1087967" cy="458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978" name="Equation" r:id="rId5" imgW="482600" imgH="203200" progId="Equation.3">
                    <p:embed/>
                  </p:oleObj>
                </mc:Choice>
                <mc:Fallback>
                  <p:oleObj name="Equation" r:id="rId5" imgW="482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8599" y="2444381"/>
                          <a:ext cx="1087967" cy="4580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898172"/>
                </p:ext>
              </p:extLst>
            </p:nvPr>
          </p:nvGraphicFramePr>
          <p:xfrm>
            <a:off x="4716992" y="2071687"/>
            <a:ext cx="4384675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979" name="Equation" r:id="rId7" imgW="1943100" imgH="533400" progId="Equation.3">
                    <p:embed/>
                  </p:oleObj>
                </mc:Choice>
                <mc:Fallback>
                  <p:oleObj name="Equation" r:id="rId7" imgW="1943100" imgH="533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16992" y="2071687"/>
                          <a:ext cx="4384675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52863"/>
              </p:ext>
            </p:extLst>
          </p:nvPr>
        </p:nvGraphicFramePr>
        <p:xfrm>
          <a:off x="4716992" y="3352800"/>
          <a:ext cx="217805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80" name="Equation" r:id="rId9" imgW="965200" imgH="508000" progId="Equation.3">
                  <p:embed/>
                </p:oleObj>
              </mc:Choice>
              <mc:Fallback>
                <p:oleObj name="Equation" r:id="rId9" imgW="965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6992" y="3352800"/>
                        <a:ext cx="2178050" cy="114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83778" y="3745468"/>
            <a:ext cx="202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negative example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6674556" y="3745468"/>
            <a:ext cx="409222" cy="2000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19466"/>
              </p:ext>
            </p:extLst>
          </p:nvPr>
        </p:nvGraphicFramePr>
        <p:xfrm>
          <a:off x="4716992" y="4738689"/>
          <a:ext cx="85883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81" name="Equation" r:id="rId11" imgW="381000" imgH="444500" progId="Equation.3">
                  <p:embed/>
                </p:oleObj>
              </mc:Choice>
              <mc:Fallback>
                <p:oleObj name="Equation" r:id="rId11" imgW="381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6992" y="4738689"/>
                        <a:ext cx="858837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666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Anything we’ve talked about in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Anything in the reading (not these are not necessarily the same things)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Anything we’ve covered in the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5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62139"/>
              </p:ext>
            </p:extLst>
          </p:nvPr>
        </p:nvGraphicFramePr>
        <p:xfrm>
          <a:off x="2817957" y="1941911"/>
          <a:ext cx="19748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1" name="Equation" r:id="rId3" imgW="800100" imgH="444500" progId="Equation.3">
                  <p:embed/>
                </p:oleObj>
              </mc:Choice>
              <mc:Fallback>
                <p:oleObj name="Equation" r:id="rId3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7957" y="1941911"/>
                        <a:ext cx="197485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112111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2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778" y="4562944"/>
            <a:ext cx="7867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Maximizing the margin is equivalent to minimizing ||w||!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              (subject to the separating constraints)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778" y="4562944"/>
            <a:ext cx="7867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Maximizing the margin is equivalent to minimizing ||w||!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              (subject to the separating constraints)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54847"/>
              </p:ext>
            </p:extLst>
          </p:nvPr>
        </p:nvGraphicFramePr>
        <p:xfrm>
          <a:off x="2874080" y="2357306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91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4080" y="2357306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06031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92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3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129" y="35105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79200"/>
              </p:ext>
            </p:extLst>
          </p:nvPr>
        </p:nvGraphicFramePr>
        <p:xfrm>
          <a:off x="1167144" y="2945005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6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144" y="2945005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99359"/>
              </p:ext>
            </p:extLst>
          </p:nvPr>
        </p:nvGraphicFramePr>
        <p:xfrm>
          <a:off x="1223589" y="3972173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7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589" y="3972173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780" y="4559586"/>
            <a:ext cx="617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constraints: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make sure the data is separable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encourages w to be larger (once the data is separable)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6261" y="2411875"/>
            <a:ext cx="630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minimization criterion wants w to be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4400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the margin: the real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9365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5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30525" y="4562944"/>
            <a:ext cx="243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squared?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83056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6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3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the margin: the real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1402"/>
              </p:ext>
            </p:extLst>
          </p:nvPr>
        </p:nvGraphicFramePr>
        <p:xfrm>
          <a:off x="5532936" y="357128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19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2936" y="357128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1476" y="29445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86562"/>
              </p:ext>
            </p:extLst>
          </p:nvPr>
        </p:nvGraphicFramePr>
        <p:xfrm>
          <a:off x="5182099" y="2259013"/>
          <a:ext cx="335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20" name="Equation" r:id="rId5" imgW="1358900" imgH="317500" progId="Equation.3">
                  <p:embed/>
                </p:oleObj>
              </mc:Choice>
              <mc:Fallback>
                <p:oleObj name="Equation" r:id="rId5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099" y="2259013"/>
                        <a:ext cx="3352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47444" y="1707445"/>
            <a:ext cx="0" cy="25309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48325"/>
              </p:ext>
            </p:extLst>
          </p:nvPr>
        </p:nvGraphicFramePr>
        <p:xfrm>
          <a:off x="658144" y="369545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21" name="Equation" r:id="rId7" imgW="1193800" imgH="215900" progId="Equation.3">
                  <p:embed/>
                </p:oleObj>
              </mc:Choice>
              <mc:Fallback>
                <p:oleObj name="Equation" r:id="rId7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144" y="369545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905" y="30969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47766"/>
              </p:ext>
            </p:extLst>
          </p:nvPr>
        </p:nvGraphicFramePr>
        <p:xfrm>
          <a:off x="534671" y="2304576"/>
          <a:ext cx="3478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22" name="Equation" r:id="rId8" imgW="1409700" imgH="368300" progId="Equation.3">
                  <p:embed/>
                </p:oleObj>
              </mc:Choice>
              <mc:Fallback>
                <p:oleObj name="Equation" r:id="rId8" imgW="1409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671" y="2304576"/>
                        <a:ext cx="347821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3532" y="4769556"/>
            <a:ext cx="672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Minimizing ||w|| is equivalent to minimizing ||w||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936" y="5693011"/>
            <a:ext cx="653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sum of the squared weights is a convex function!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Support vector machine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58691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53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82441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54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265059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version of a </a:t>
            </a:r>
            <a:r>
              <a:rPr lang="en-US" sz="2400" dirty="0" smtClean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 smtClean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 smtClean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 smtClean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33579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61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Machine learning basics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different types of learning problems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feature-based machine learning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data assumptions/data generating distribution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Classification problem setup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Proper experimentation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train/</a:t>
            </a:r>
            <a:r>
              <a:rPr lang="en-US" dirty="0" err="1"/>
              <a:t>dev</a:t>
            </a:r>
            <a:r>
              <a:rPr lang="en-US" dirty="0"/>
              <a:t>/test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evaluation/accuracy/training error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optimizing </a:t>
            </a:r>
            <a:r>
              <a:rPr lang="en-US" dirty="0" err="1"/>
              <a:t>hyperparameters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7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Learning algorithms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Decision trees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K-NN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Perceptron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Gradient descent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Algorithm properties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training/learning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rational/why it works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classifying</a:t>
            </a:r>
          </a:p>
          <a:p>
            <a:pPr marL="777240" lvl="1" indent="-457200">
              <a:buFontTx/>
              <a:buChar char="-"/>
            </a:pPr>
            <a:r>
              <a:rPr lang="en-US" dirty="0" err="1" smtClean="0"/>
              <a:t>hyperparameters</a:t>
            </a:r>
            <a:endParaRPr lang="en-US" dirty="0" smtClean="0"/>
          </a:p>
          <a:p>
            <a:pPr marL="777240" lvl="1" indent="-457200">
              <a:buFontTx/>
              <a:buChar char="-"/>
            </a:pPr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marL="777240" lvl="1" indent="-457200">
              <a:buFontTx/>
              <a:buChar char="-"/>
            </a:pPr>
            <a:r>
              <a:rPr lang="en-US" dirty="0" smtClean="0"/>
              <a:t>algorithm variants/improvements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3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Geometric view of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distances between examples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decision boundaries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Features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example features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removing erroneous features/picking good features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challenges with high-dimensional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feature normalization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pre-processing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outlier detection</a:t>
            </a:r>
          </a:p>
          <a:p>
            <a:pPr marL="777240" lvl="1" indent="-457200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7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Comparing algorithms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n-fold cross validation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leave one out validation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bootstrap resampling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t-test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imbalanced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evaluation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precision/recall, F1, AUC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subsampling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oversampling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weighted binary classifiers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9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Multiclass classification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Modifying existing approaches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Using binary classifier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OVA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AVA</a:t>
            </a:r>
          </a:p>
          <a:p>
            <a:pPr marL="1051560" lvl="2" indent="-457200">
              <a:buFontTx/>
              <a:buChar char="-"/>
            </a:pPr>
            <a:r>
              <a:rPr lang="en-US" dirty="0" smtClean="0"/>
              <a:t>Tree-based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micro- vs. macro-averaging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Ranking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using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using weighted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12164</TotalTime>
  <Words>1313</Words>
  <Application>Microsoft Macintosh PowerPoint</Application>
  <PresentationFormat>On-screen Show (4:3)</PresentationFormat>
  <Paragraphs>304</Paragraphs>
  <Slides>45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Median</vt:lpstr>
      <vt:lpstr>Equation</vt:lpstr>
      <vt:lpstr>Large Margin classifiers</vt:lpstr>
      <vt:lpstr>Admin</vt:lpstr>
      <vt:lpstr>Midterm</vt:lpstr>
      <vt:lpstr>What can be covered</vt:lpstr>
      <vt:lpstr>Midterm topics</vt:lpstr>
      <vt:lpstr>Midterm topics</vt:lpstr>
      <vt:lpstr>Midterm topics</vt:lpstr>
      <vt:lpstr>Midterm topics</vt:lpstr>
      <vt:lpstr>Midterm topics</vt:lpstr>
      <vt:lpstr>Midterm topics</vt:lpstr>
      <vt:lpstr>Midterm general advice</vt:lpstr>
      <vt:lpstr>Midterm topics</vt:lpstr>
      <vt:lpstr>Which hyperplane?</vt:lpstr>
      <vt:lpstr>Linear approaches so far</vt:lpstr>
      <vt:lpstr>Linear approaches so far</vt:lpstr>
      <vt:lpstr>Which hyperplane would you choose?</vt:lpstr>
      <vt:lpstr>Large margin classifiers</vt:lpstr>
      <vt:lpstr>Large margin classifiers</vt:lpstr>
      <vt:lpstr>Large margin classifier setup</vt:lpstr>
      <vt:lpstr>Large margin classifier setup</vt:lpstr>
      <vt:lpstr>Large margin classifier setup</vt:lpstr>
      <vt:lpstr>Large margin classifier setup</vt:lpstr>
      <vt:lpstr>Measuring the margin</vt:lpstr>
      <vt:lpstr>Support vectors</vt:lpstr>
      <vt:lpstr>Measuring the margin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Maximizing the margin</vt:lpstr>
      <vt:lpstr>Maximizing the margin</vt:lpstr>
      <vt:lpstr>Maximizing the margin</vt:lpstr>
      <vt:lpstr>Maximizing the margin: the real problem</vt:lpstr>
      <vt:lpstr>Maximizing the margin: the real problem</vt:lpstr>
      <vt:lpstr>Support vector machine problem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2265</cp:revision>
  <cp:lastPrinted>2013-10-11T17:07:04Z</cp:lastPrinted>
  <dcterms:created xsi:type="dcterms:W3CDTF">2013-09-08T20:10:23Z</dcterms:created>
  <dcterms:modified xsi:type="dcterms:W3CDTF">2013-10-15T17:20:25Z</dcterms:modified>
</cp:coreProperties>
</file>