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72" r:id="rId6"/>
    <p:sldId id="273" r:id="rId7"/>
    <p:sldId id="275" r:id="rId8"/>
    <p:sldId id="276" r:id="rId9"/>
    <p:sldId id="277" r:id="rId10"/>
    <p:sldId id="274" r:id="rId11"/>
    <p:sldId id="27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D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80" y="-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10/2/13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10/2/13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10/2/13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10/2/13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10/2/13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middlebury.edu/~dkauchak/classes/cs451/assignments/assign4/doc/" TargetMode="Externa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9.png"/><Relationship Id="rId1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wmf"/><Relationship Id="rId4" Type="http://schemas.openxmlformats.org/officeDocument/2006/relationships/image" Target="../media/image12.wmf"/><Relationship Id="rId5" Type="http://schemas.openxmlformats.org/officeDocument/2006/relationships/image" Target="../media/image13.wmf"/><Relationship Id="rId6" Type="http://schemas.openxmlformats.org/officeDocument/2006/relationships/image" Target="../media/image14.wmf"/><Relationship Id="rId7" Type="http://schemas.openxmlformats.org/officeDocument/2006/relationships/image" Target="../media/image15.wmf"/><Relationship Id="rId8" Type="http://schemas.openxmlformats.org/officeDocument/2006/relationships/image" Target="../media/image16.png"/><Relationship Id="rId9" Type="http://schemas.openxmlformats.org/officeDocument/2006/relationships/image" Target="../media/image17.png"/><Relationship Id="rId10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8903" y="3787722"/>
            <a:ext cx="6903302" cy="1828800"/>
          </a:xfrm>
        </p:spPr>
        <p:txBody>
          <a:bodyPr/>
          <a:lstStyle/>
          <a:p>
            <a:r>
              <a:rPr lang="en-US" dirty="0" smtClean="0"/>
              <a:t>multiclass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Kauchak</a:t>
            </a:r>
            <a:br>
              <a:rPr lang="en-US" dirty="0" smtClean="0"/>
            </a:br>
            <a:r>
              <a:rPr lang="en-US" dirty="0" smtClean="0"/>
              <a:t>CS 451 –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Perceptron learning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019" y="2384769"/>
            <a:ext cx="748463" cy="73378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5341" y="4221985"/>
            <a:ext cx="833354" cy="49020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3793096" y="1833441"/>
            <a:ext cx="711142" cy="1430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753" y="2904062"/>
            <a:ext cx="748463" cy="73378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686" y="3423355"/>
            <a:ext cx="748463" cy="7337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6040" y="3790248"/>
            <a:ext cx="748463" cy="73378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3456" y="5390559"/>
            <a:ext cx="833354" cy="49020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3523" y="5492516"/>
            <a:ext cx="833354" cy="49020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9246" y="4712193"/>
            <a:ext cx="833354" cy="49020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5733444" y="1477869"/>
            <a:ext cx="711142" cy="143009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5363734" y="2567228"/>
            <a:ext cx="711142" cy="143009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6946234" y="2211656"/>
            <a:ext cx="711142" cy="1430099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2116667" y="1837347"/>
            <a:ext cx="4470088" cy="3553212"/>
          </a:xfrm>
          <a:prstGeom prst="line">
            <a:avLst/>
          </a:prstGeom>
          <a:ln w="381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247297" y="6224222"/>
            <a:ext cx="6367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Hard to separate three classes with just one line </a:t>
            </a:r>
            <a:r>
              <a:rPr lang="en-US" sz="2400" dirty="0" smtClean="0">
                <a:solidFill>
                  <a:srgbClr val="0000FF"/>
                </a:solidFill>
                <a:sym typeface="Wingdings"/>
              </a:rPr>
              <a:t>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835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 box approach to multiclass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12324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Abstraction: we have a generic binary classifier, how can we use it to solve our new problem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682270" y="3858452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ight Arrow 4"/>
          <p:cNvSpPr/>
          <p:nvPr/>
        </p:nvSpPr>
        <p:spPr bwMode="auto">
          <a:xfrm>
            <a:off x="2682523" y="3632675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6" name="Group 37"/>
          <p:cNvGrpSpPr/>
          <p:nvPr/>
        </p:nvGrpSpPr>
        <p:grpSpPr>
          <a:xfrm>
            <a:off x="3267229" y="3279897"/>
            <a:ext cx="1432277" cy="1371600"/>
            <a:chOff x="7330723" y="3505200"/>
            <a:chExt cx="1432277" cy="1371600"/>
          </a:xfrm>
        </p:grpSpPr>
        <p:sp>
          <p:nvSpPr>
            <p:cNvPr id="7" name="Rounded Rectangle 6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330723" y="3783067"/>
              <a:ext cx="143227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binary classifier</a:t>
              </a:r>
              <a:endParaRPr lang="en-US" sz="2000" dirty="0"/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 flipV="1">
            <a:off x="4890911" y="3279897"/>
            <a:ext cx="1044222" cy="578555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890911" y="3858452"/>
            <a:ext cx="1044222" cy="645693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11359" y="2982343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+1</a:t>
            </a:r>
            <a:endParaRPr lang="en-US" sz="2400" b="1" dirty="0">
              <a:solidFill>
                <a:srgbClr val="008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11359" y="4273312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-</a:t>
            </a:r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28795" y="3530438"/>
            <a:ext cx="26105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optionally: also output a confidence/score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36132" y="5739164"/>
            <a:ext cx="67084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Can we solve our multiclass problem with this?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740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Admin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8800" y="1679222"/>
            <a:ext cx="8180732" cy="4724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dirty="0" smtClean="0"/>
              <a:t>Assignment 4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Assignment 2 back soon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If you need assignment feedback…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CS Lunch </a:t>
            </a:r>
            <a:r>
              <a:rPr lang="en-US" sz="3200" dirty="0" smtClean="0"/>
              <a:t>tomorrow (</a:t>
            </a:r>
            <a:r>
              <a:rPr lang="en-US" sz="3200" dirty="0" smtClean="0"/>
              <a:t>Thursday): </a:t>
            </a:r>
            <a:r>
              <a:rPr lang="en-US" sz="3200" dirty="0" smtClean="0"/>
              <a:t>12:20pm in Ross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Student CS talks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1058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Eclipse/IDEs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5342241" cy="51308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g</a:t>
            </a:r>
            <a:r>
              <a:rPr lang="en-US" dirty="0" smtClean="0"/>
              <a:t>enerate class files with package structure, etc.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uto-generate method stubs (auto generate getters/setters)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check syntax on the fly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auto-complete as you type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automatically add imports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automatically add try/catch blocks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debugging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variable, method, parameter, renaming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Javadoc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0678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Javadoc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3889" y="4713280"/>
            <a:ext cx="59939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 smtClean="0"/>
              <a:t>human readable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easily generated in most IDEs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can use tools to automatically generate documentation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12648" y="5747561"/>
            <a:ext cx="90252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http://www.cs.middlebury.edu/~dkauchak/classes/cs451/assignments/assign4/doc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920522"/>
            <a:ext cx="7759700" cy="231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305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Multiclass classification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019" y="2384769"/>
            <a:ext cx="748463" cy="7337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868" y="3857161"/>
            <a:ext cx="681392" cy="6865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2686" y="4734082"/>
            <a:ext cx="833354" cy="49020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5336" y="5400967"/>
            <a:ext cx="951713" cy="54323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39872" y="1949084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label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327522" y="2579891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2339872" y="3186610"/>
            <a:ext cx="841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orange</a:t>
            </a:r>
            <a:endParaRPr lang="en-US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2341633" y="3929261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2327522" y="4652187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banana</a:t>
            </a:r>
            <a:endParaRPr lang="en-US" baseline="-25000" dirty="0"/>
          </a:p>
        </p:txBody>
      </p:sp>
      <p:sp>
        <p:nvSpPr>
          <p:cNvPr id="13" name="Right Brace 12"/>
          <p:cNvSpPr/>
          <p:nvPr/>
        </p:nvSpPr>
        <p:spPr>
          <a:xfrm rot="16200000">
            <a:off x="1219715" y="1707435"/>
            <a:ext cx="381000" cy="973667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93255" y="1425864"/>
            <a:ext cx="1546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examples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41633" y="5457411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banana</a:t>
            </a:r>
            <a:endParaRPr lang="en-US" baseline="-25000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3868" y="3186610"/>
            <a:ext cx="563033" cy="51688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911094" y="5742544"/>
            <a:ext cx="711142" cy="1430099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341633" y="6137944"/>
            <a:ext cx="1127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pineapple</a:t>
            </a:r>
            <a:endParaRPr lang="en-US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838222" y="1949084"/>
            <a:ext cx="44308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Same setup where we have a set of features for each example</a:t>
            </a:r>
          </a:p>
          <a:p>
            <a:endParaRPr lang="en-US" sz="2400" dirty="0"/>
          </a:p>
          <a:p>
            <a:r>
              <a:rPr lang="en-US" sz="2400" dirty="0" smtClean="0"/>
              <a:t>Rather than just two labels, now have 3 or more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4656667" y="4734082"/>
            <a:ext cx="2850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real-world examples?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287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world multiclass classification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2043" y="1600200"/>
            <a:ext cx="1281289" cy="16016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335043" y="3272556"/>
            <a:ext cx="1662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face recognition</a:t>
            </a:r>
            <a:endParaRPr lang="en-US" dirty="0"/>
          </a:p>
        </p:txBody>
      </p: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4727477" y="1904294"/>
            <a:ext cx="2378075" cy="823913"/>
            <a:chOff x="3168" y="480"/>
            <a:chExt cx="1907" cy="720"/>
          </a:xfrm>
        </p:grpSpPr>
        <p:pic>
          <p:nvPicPr>
            <p:cNvPr id="8" name="Picture 20" descr="w51-r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2" y="480"/>
              <a:ext cx="419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21" descr="w51-e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6" y="480"/>
              <a:ext cx="419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22" descr="w51-b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8" y="480"/>
              <a:ext cx="419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23" descr="w51-a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6" y="480"/>
              <a:ext cx="418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24" descr="w51-c5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2" y="480"/>
              <a:ext cx="419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extBox 12"/>
          <p:cNvSpPr txBox="1"/>
          <p:nvPr/>
        </p:nvSpPr>
        <p:spPr>
          <a:xfrm>
            <a:off x="201016" y="3620909"/>
            <a:ext cx="2258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 classification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5468" y="1969285"/>
            <a:ext cx="1419578" cy="165162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957179" y="2947497"/>
            <a:ext cx="2328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handwriting recognition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82039" y="4224916"/>
            <a:ext cx="1639804" cy="128980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084686" y="5591253"/>
            <a:ext cx="1968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emotion recognition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10"/>
          <a:srcRect b="37891"/>
          <a:stretch/>
        </p:blipFill>
        <p:spPr>
          <a:xfrm>
            <a:off x="0" y="4796590"/>
            <a:ext cx="2712761" cy="1192648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444420" y="6023156"/>
            <a:ext cx="1814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sentiment analysis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984088" y="3901750"/>
            <a:ext cx="41005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most real-world applications tend to be multiclass</a:t>
            </a:r>
            <a:endParaRPr lang="en-US" sz="2400" dirty="0">
              <a:solidFill>
                <a:srgbClr val="0000FF"/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064791" y="5083660"/>
            <a:ext cx="1587229" cy="1056229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3858292" y="6207822"/>
            <a:ext cx="20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autonomous vehicles</a:t>
            </a:r>
            <a:endParaRPr lang="en-US" dirty="0"/>
          </a:p>
        </p:txBody>
      </p:sp>
      <p:pic>
        <p:nvPicPr>
          <p:cNvPr id="23" name="Picture 15" descr="SCOP_figure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761" y="1513808"/>
            <a:ext cx="1145531" cy="176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2512033" y="3350694"/>
            <a:ext cx="2037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protein classification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160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Multiclass: current classifiers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13260" y="5400967"/>
            <a:ext cx="43315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Any of these work out of the box?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With small modifications?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2644422" y="2057400"/>
            <a:ext cx="1371600" cy="1371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4532488" y="3648980"/>
            <a:ext cx="1371600" cy="1371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6476999" y="2057400"/>
            <a:ext cx="1371600" cy="1371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036205" y="2323524"/>
            <a:ext cx="747889" cy="763391"/>
          </a:xfrm>
          <a:prstGeom prst="line">
            <a:avLst/>
          </a:prstGeom>
          <a:ln w="381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2937427" y="2649471"/>
            <a:ext cx="395111" cy="437444"/>
          </a:xfrm>
          <a:prstGeom prst="line">
            <a:avLst/>
          </a:prstGeom>
          <a:ln w="381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801049" y="2323524"/>
            <a:ext cx="747889" cy="763391"/>
          </a:xfrm>
          <a:prstGeom prst="line">
            <a:avLst/>
          </a:prstGeom>
          <a:ln w="381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4743649" y="3848915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008937" y="3958982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780340" y="4153715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059739" y="4348448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240361" y="4176295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392761" y="3905365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423804" y="4574003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508470" y="4839512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689092" y="4667359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512" y="2384769"/>
            <a:ext cx="748463" cy="733787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361" y="3857161"/>
            <a:ext cx="681392" cy="686554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179" y="4734082"/>
            <a:ext cx="833354" cy="490208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6829" y="5400967"/>
            <a:ext cx="951713" cy="54323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5361" y="3186610"/>
            <a:ext cx="563033" cy="516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442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ea typeface="ＭＳ Ｐゴシック" pitchFamily="-110" charset="-128"/>
                <a:cs typeface="ＭＳ Ｐゴシック" pitchFamily="-110" charset="-128"/>
              </a:rPr>
              <a:t>k</a:t>
            </a: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-Nearest </a:t>
            </a:r>
            <a:r>
              <a:rPr lang="en-US" dirty="0">
                <a:ea typeface="ＭＳ Ｐゴシック" pitchFamily="-110" charset="-128"/>
                <a:cs typeface="ＭＳ Ｐゴシック" pitchFamily="-110" charset="-128"/>
              </a:rPr>
              <a:t>Neighbor</a:t>
            </a: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 (</a:t>
            </a:r>
            <a:r>
              <a:rPr lang="en-US" dirty="0" err="1" smtClean="0">
                <a:ea typeface="ＭＳ Ｐゴシック" pitchFamily="-110" charset="-128"/>
                <a:cs typeface="ＭＳ Ｐゴシック" pitchFamily="-110" charset="-128"/>
              </a:rPr>
              <a:t>k</a:t>
            </a: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-NN)</a:t>
            </a:r>
            <a:endParaRPr lang="en-US" dirty="0"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936" y="1897269"/>
            <a:ext cx="8153400" cy="2067954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2800" dirty="0" smtClean="0">
                <a:ea typeface="ＭＳ Ｐゴシック" pitchFamily="-110" charset="-128"/>
                <a:cs typeface="ＭＳ Ｐゴシック" pitchFamily="-110" charset="-128"/>
              </a:rPr>
              <a:t>To classify an example </a:t>
            </a:r>
            <a:r>
              <a:rPr lang="en-US" sz="2800" b="1" i="1" dirty="0" err="1" smtClean="0">
                <a:ea typeface="ＭＳ Ｐゴシック" pitchFamily="-110" charset="-128"/>
                <a:cs typeface="ＭＳ Ｐゴシック" pitchFamily="-110" charset="-128"/>
              </a:rPr>
              <a:t>d</a:t>
            </a:r>
            <a:r>
              <a:rPr lang="en-US" sz="2800" dirty="0" smtClean="0">
                <a:ea typeface="ＭＳ Ｐゴシック" pitchFamily="-110" charset="-128"/>
                <a:cs typeface="ＭＳ Ｐゴシック" pitchFamily="-110" charset="-128"/>
              </a:rPr>
              <a:t>:</a:t>
            </a:r>
          </a:p>
          <a:p>
            <a:pPr lvl="1" eaLnBrk="1" hangingPunct="1"/>
            <a:r>
              <a:rPr lang="en-US" sz="2800" dirty="0" smtClean="0">
                <a:ea typeface="ＭＳ Ｐゴシック" pitchFamily="-110" charset="-128"/>
                <a:cs typeface="ＭＳ Ｐゴシック" pitchFamily="-110" charset="-128"/>
              </a:rPr>
              <a:t>Find </a:t>
            </a:r>
            <a:r>
              <a:rPr lang="en-US" sz="2800" b="1" i="1" dirty="0" err="1" smtClean="0">
                <a:ea typeface="ＭＳ Ｐゴシック" pitchFamily="-110" charset="-128"/>
                <a:cs typeface="ＭＳ Ｐゴシック" pitchFamily="-110" charset="-128"/>
              </a:rPr>
              <a:t>k</a:t>
            </a:r>
            <a:r>
              <a:rPr lang="en-US" sz="2800" dirty="0" smtClean="0">
                <a:ea typeface="ＭＳ Ｐゴシック" pitchFamily="-110" charset="-128"/>
                <a:cs typeface="ＭＳ Ｐゴシック" pitchFamily="-110" charset="-128"/>
              </a:rPr>
              <a:t> nearest neighbors of </a:t>
            </a:r>
            <a:r>
              <a:rPr lang="en-US" sz="2800" b="1" i="1" dirty="0" err="1" smtClean="0">
                <a:ea typeface="ＭＳ Ｐゴシック" pitchFamily="-110" charset="-128"/>
                <a:cs typeface="ＭＳ Ｐゴシック" pitchFamily="-110" charset="-128"/>
              </a:rPr>
              <a:t>d</a:t>
            </a:r>
            <a:endParaRPr lang="en-US" sz="2800" b="1" i="1" dirty="0" smtClean="0">
              <a:ea typeface="ＭＳ Ｐゴシック" pitchFamily="-110" charset="-128"/>
              <a:cs typeface="ＭＳ Ｐゴシック" pitchFamily="-110" charset="-128"/>
            </a:endParaRPr>
          </a:p>
          <a:p>
            <a:pPr lvl="1" eaLnBrk="1" hangingPunct="1"/>
            <a:r>
              <a:rPr lang="en-US" sz="2800" dirty="0" smtClean="0">
                <a:ea typeface="ＭＳ Ｐゴシック" pitchFamily="-110" charset="-128"/>
                <a:cs typeface="ＭＳ Ｐゴシック" pitchFamily="-110" charset="-128"/>
              </a:rPr>
              <a:t>Choose as the label the majority label within the </a:t>
            </a:r>
            <a:r>
              <a:rPr lang="en-US" sz="2800" b="1" i="1" dirty="0" smtClean="0">
                <a:ea typeface="ＭＳ Ｐゴシック" pitchFamily="-110" charset="-128"/>
                <a:cs typeface="ＭＳ Ｐゴシック" pitchFamily="-110" charset="-128"/>
              </a:rPr>
              <a:t>k</a:t>
            </a:r>
            <a:r>
              <a:rPr lang="en-US" sz="2800" dirty="0" smtClean="0">
                <a:ea typeface="ＭＳ Ｐゴシック" pitchFamily="-110" charset="-128"/>
                <a:cs typeface="ＭＳ Ｐゴシック" pitchFamily="-110" charset="-128"/>
              </a:rPr>
              <a:t> nearest neighbors</a:t>
            </a:r>
            <a:endParaRPr lang="en-US" sz="3200" dirty="0" smtClean="0"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7445" y="5095220"/>
            <a:ext cx="3599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No algorithmic changes!</a:t>
            </a:r>
          </a:p>
        </p:txBody>
      </p:sp>
      <p:pic>
        <p:nvPicPr>
          <p:cNvPr id="5" name="Picture 3" descr="Vorono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867" y="3781778"/>
            <a:ext cx="28956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895757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Base cases:</a:t>
            </a:r>
          </a:p>
          <a:p>
            <a:pPr marL="514350" indent="-514350">
              <a:buAutoNum type="arabicPeriod"/>
            </a:pPr>
            <a:r>
              <a:rPr lang="en-US" dirty="0" smtClean="0"/>
              <a:t>If all data belong to the same class, pick that label</a:t>
            </a:r>
          </a:p>
          <a:p>
            <a:pPr marL="514350" indent="-514350">
              <a:buAutoNum type="arabicPeriod"/>
            </a:pPr>
            <a:r>
              <a:rPr lang="en-US" dirty="0" smtClean="0"/>
              <a:t>If all the data have the same feature values, pick majority label</a:t>
            </a:r>
          </a:p>
          <a:p>
            <a:pPr marL="514350" indent="-514350">
              <a:buAutoNum type="arabicPeriod"/>
            </a:pPr>
            <a:r>
              <a:rPr lang="en-US" dirty="0" smtClean="0"/>
              <a:t>If we’re out of features to examine, pick majority label</a:t>
            </a:r>
          </a:p>
          <a:p>
            <a:pPr marL="514350" indent="-514350">
              <a:buAutoNum type="arabicPeriod"/>
            </a:pPr>
            <a:r>
              <a:rPr lang="en-US" dirty="0" smtClean="0"/>
              <a:t>If the we don’t have any data left, pick majority label of </a:t>
            </a:r>
            <a:r>
              <a:rPr lang="en-US" i="1" dirty="0" smtClean="0"/>
              <a:t>parent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i="1" dirty="0" smtClean="0">
                <a:solidFill>
                  <a:srgbClr val="FF6600"/>
                </a:solidFill>
              </a:rPr>
              <a:t>If some other stopping criteria </a:t>
            </a:r>
            <a:r>
              <a:rPr lang="en-US" dirty="0" smtClean="0"/>
              <a:t>exists to avoid </a:t>
            </a:r>
            <a:r>
              <a:rPr lang="en-US" dirty="0" err="1" smtClean="0"/>
              <a:t>overfitting</a:t>
            </a:r>
            <a:r>
              <a:rPr lang="en-US" dirty="0" smtClean="0"/>
              <a:t>, pick majority label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Otherwise:</a:t>
            </a:r>
          </a:p>
          <a:p>
            <a:pPr>
              <a:buFontTx/>
              <a:buChar char="-"/>
            </a:pPr>
            <a:r>
              <a:rPr lang="en-US" dirty="0" smtClean="0"/>
              <a:t>calculate the “score” for each feature if we used it to split the data</a:t>
            </a:r>
          </a:p>
          <a:p>
            <a:pPr>
              <a:buFontTx/>
              <a:buChar char="-"/>
            </a:pPr>
            <a:r>
              <a:rPr lang="en-US" dirty="0" smtClean="0"/>
              <a:t>pick the feature with the highest score, partition the data based on that data value and call recursively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14223" y="5969000"/>
            <a:ext cx="3599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No algorithmic changes!</a:t>
            </a:r>
          </a:p>
        </p:txBody>
      </p:sp>
    </p:spTree>
    <p:extLst>
      <p:ext uri="{BB962C8B-B14F-4D97-AF65-F5344CB8AC3E}">
        <p14:creationId xmlns:p14="http://schemas.microsoft.com/office/powerpoint/2010/main" val="2548011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8670</TotalTime>
  <Words>406</Words>
  <Application>Microsoft Macintosh PowerPoint</Application>
  <PresentationFormat>On-screen Show (4:3)</PresentationFormat>
  <Paragraphs>86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Median</vt:lpstr>
      <vt:lpstr>multiclass</vt:lpstr>
      <vt:lpstr>Admin</vt:lpstr>
      <vt:lpstr>Eclipse/IDEs</vt:lpstr>
      <vt:lpstr>Javadoc</vt:lpstr>
      <vt:lpstr>Multiclass classification</vt:lpstr>
      <vt:lpstr>Real world multiclass classification</vt:lpstr>
      <vt:lpstr>Multiclass: current classifiers</vt:lpstr>
      <vt:lpstr>k-Nearest Neighbor (k-NN)</vt:lpstr>
      <vt:lpstr>Decision Tree learning</vt:lpstr>
      <vt:lpstr>Perceptron learning</vt:lpstr>
      <vt:lpstr>Black box approach to multiclass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Kauchak</cp:lastModifiedBy>
  <cp:revision>1574</cp:revision>
  <cp:lastPrinted>2013-09-17T22:01:58Z</cp:lastPrinted>
  <dcterms:created xsi:type="dcterms:W3CDTF">2013-09-08T20:10:23Z</dcterms:created>
  <dcterms:modified xsi:type="dcterms:W3CDTF">2013-10-02T20:57:54Z</dcterms:modified>
</cp:coreProperties>
</file>