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302" r:id="rId12"/>
    <p:sldId id="303" r:id="rId13"/>
    <p:sldId id="271" r:id="rId14"/>
    <p:sldId id="274" r:id="rId15"/>
    <p:sldId id="272" r:id="rId16"/>
    <p:sldId id="275" r:id="rId17"/>
    <p:sldId id="277" r:id="rId18"/>
    <p:sldId id="278" r:id="rId19"/>
    <p:sldId id="279" r:id="rId20"/>
    <p:sldId id="280" r:id="rId21"/>
    <p:sldId id="285" r:id="rId22"/>
    <p:sldId id="287" r:id="rId23"/>
    <p:sldId id="288" r:id="rId24"/>
    <p:sldId id="289" r:id="rId25"/>
    <p:sldId id="290" r:id="rId26"/>
    <p:sldId id="291" r:id="rId27"/>
    <p:sldId id="286" r:id="rId28"/>
    <p:sldId id="283" r:id="rId29"/>
    <p:sldId id="284" r:id="rId30"/>
    <p:sldId id="282" r:id="rId31"/>
    <p:sldId id="294" r:id="rId32"/>
    <p:sldId id="295" r:id="rId33"/>
    <p:sldId id="296" r:id="rId34"/>
    <p:sldId id="297" r:id="rId35"/>
    <p:sldId id="299" r:id="rId36"/>
    <p:sldId id="301" r:id="rId37"/>
    <p:sldId id="300" r:id="rId38"/>
    <p:sldId id="306" r:id="rId39"/>
    <p:sldId id="305" r:id="rId40"/>
    <p:sldId id="269" r:id="rId41"/>
    <p:sldId id="307" r:id="rId42"/>
    <p:sldId id="308" r:id="rId43"/>
    <p:sldId id="309" r:id="rId44"/>
    <p:sldId id="310" r:id="rId45"/>
    <p:sldId id="312" r:id="rId46"/>
    <p:sldId id="313" r:id="rId47"/>
    <p:sldId id="314" r:id="rId48"/>
    <p:sldId id="316" r:id="rId49"/>
    <p:sldId id="317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360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9/30/13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9/30/13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imbalanced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problem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Medical diagnosis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Predicting faults/failures (e.g. hard-drive failures, mechanical failures,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Predicting rare events (e.g. earthquakes)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Detecting fraud (credit card transactions, internet traffic)</a:t>
            </a:r>
          </a:p>
        </p:txBody>
      </p:sp>
    </p:spTree>
    <p:extLst>
      <p:ext uri="{BB962C8B-B14F-4D97-AF65-F5344CB8AC3E}">
        <p14:creationId xmlns:p14="http://schemas.microsoft.com/office/powerpoint/2010/main" val="251161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data: current classifiers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5888" y="1905000"/>
            <a:ext cx="1312334" cy="4430889"/>
          </a:xfrm>
          <a:prstGeom prst="rect">
            <a:avLst/>
          </a:prstGeom>
          <a:solidFill>
            <a:srgbClr val="FFFF00">
              <a:alpha val="42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294662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91498" y="2665609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99.997%</a:t>
            </a:r>
          </a:p>
          <a:p>
            <a:r>
              <a:rPr lang="en-US" dirty="0" smtClean="0"/>
              <a:t>not-phishing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3898" y="446449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0.003%</a:t>
            </a:r>
          </a:p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632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will our current classifiers do on this problem?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277106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165172" y="399106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109683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68889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570111" y="2991556"/>
            <a:ext cx="395111" cy="437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33733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76333" y="41910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41621" y="430106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13024" y="44958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92423" y="4690533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73045" y="451838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25445" y="424745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056488" y="4916088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141154" y="518159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321776" y="5009444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data: current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44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All will do fine if the data can be easily separated/distinguished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Decision trees: </a:t>
            </a:r>
          </a:p>
          <a:p>
            <a:pPr lvl="1"/>
            <a:r>
              <a:rPr lang="en-US" sz="2000" dirty="0" smtClean="0"/>
              <a:t>explicitly minimizes training error</a:t>
            </a:r>
          </a:p>
          <a:p>
            <a:pPr lvl="1"/>
            <a:r>
              <a:rPr lang="en-US" sz="2000" dirty="0" smtClean="0"/>
              <a:t>when pruning pick “majority” label at leaves</a:t>
            </a:r>
          </a:p>
          <a:p>
            <a:pPr lvl="1"/>
            <a:r>
              <a:rPr lang="en-US" sz="2000" dirty="0" smtClean="0"/>
              <a:t>tend to do very poor at imbalanced problems</a:t>
            </a:r>
          </a:p>
          <a:p>
            <a:pPr marL="365760" lvl="1" indent="0">
              <a:buNone/>
            </a:pPr>
            <a:endParaRPr lang="en-US" sz="2000" dirty="0" smtClean="0"/>
          </a:p>
          <a:p>
            <a:pPr marL="45720" indent="0">
              <a:buNone/>
            </a:pPr>
            <a:r>
              <a:rPr lang="en-US" sz="2400" dirty="0" smtClean="0"/>
              <a:t>k-NN:</a:t>
            </a:r>
          </a:p>
          <a:p>
            <a:pPr marL="708660" lvl="1" indent="-342900"/>
            <a:r>
              <a:rPr lang="en-US" sz="2100" dirty="0" smtClean="0"/>
              <a:t>even for small k, majority class will tend to overwhelm the vote</a:t>
            </a:r>
          </a:p>
          <a:p>
            <a:pPr marL="708660" lvl="1" indent="-342900"/>
            <a:endParaRPr lang="en-US" sz="2100" dirty="0"/>
          </a:p>
          <a:p>
            <a:pPr marL="45720" indent="0">
              <a:buNone/>
            </a:pPr>
            <a:r>
              <a:rPr lang="en-US" sz="2400" dirty="0" smtClean="0"/>
              <a:t>perceptron:</a:t>
            </a:r>
          </a:p>
          <a:p>
            <a:pPr marL="708660" lvl="1" indent="-342900"/>
            <a:r>
              <a:rPr lang="en-US" sz="2100" dirty="0" smtClean="0"/>
              <a:t>can be reasonable since only updates when a mistake is made</a:t>
            </a:r>
          </a:p>
          <a:p>
            <a:pPr marL="708660" lvl="1" indent="-342900"/>
            <a:r>
              <a:rPr lang="en-US" sz="2100" dirty="0" smtClean="0"/>
              <a:t>can take a long time to learn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066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of the problem: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Accuracy is not the right measure of classifier performance in these domains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Other ideas for evaluation measures?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62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5903773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positive examples in test set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“identification”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1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View the task as trying to find/identify “positive” examples (i.e. the rare events)</a:t>
            </a:r>
            <a:endParaRPr lang="en-US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695221"/>
            <a:ext cx="7772400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4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4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5944883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5461327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correctly predicted as positive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8547" y="3897174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examples predicted as positive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393828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345472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correctly predicted as positive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599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3672899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“identification” tasks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635560"/>
            <a:ext cx="8740422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0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0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3714009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3230453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8547" y="2400072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2441182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1957626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09222" y="5181597"/>
            <a:ext cx="1143000" cy="990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9222" y="4419597"/>
            <a:ext cx="1076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positive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28822" y="4419597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precision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4828822" y="5486397"/>
            <a:ext cx="1143000" cy="685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933222" y="5181597"/>
            <a:ext cx="1143000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61444" y="441394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positive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4828822" y="5181597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191022" y="6095997"/>
            <a:ext cx="1143000" cy="609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91022" y="5181597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70202" y="4419597"/>
            <a:ext cx="70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recall</a:t>
            </a:r>
            <a:endParaRPr lang="en-US" b="1" dirty="0"/>
          </a:p>
        </p:txBody>
      </p:sp>
      <p:sp>
        <p:nvSpPr>
          <p:cNvPr id="38" name="Left Brace 37"/>
          <p:cNvSpPr/>
          <p:nvPr/>
        </p:nvSpPr>
        <p:spPr bwMode="auto">
          <a:xfrm>
            <a:off x="4447822" y="5486397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9" name="Left Brace 38"/>
          <p:cNvSpPr/>
          <p:nvPr/>
        </p:nvSpPr>
        <p:spPr bwMode="auto">
          <a:xfrm>
            <a:off x="6810022" y="6095997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1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and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465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and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754027" y="4755442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55557" y="4552243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6295714" y="5000434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42556" y="5027021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69503" y="5737195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564518" y="553399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6404675" y="5982187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51517" y="6008774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3172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and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25087" y="4924778"/>
            <a:ext cx="424887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have both measures?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can we maximize precision?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 can we maximize recall?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2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precision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4315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Don’t predict anything as positive!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6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3: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- </a:t>
            </a:r>
            <a:r>
              <a:rPr lang="en-US" sz="3200" dirty="0" smtClean="0"/>
              <a:t>how </a:t>
            </a:r>
            <a:r>
              <a:rPr lang="en-US" sz="3200" dirty="0" smtClean="0"/>
              <a:t>did it go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- do the experiments help?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Assignment </a:t>
            </a:r>
            <a:r>
              <a:rPr lang="en-US" sz="3200" dirty="0" smtClean="0"/>
              <a:t>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Course feedback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383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Predict everything as positive!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92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vs. 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Often there is a tradeoff between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increasing one, tends to decrease the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For our algorithms, how might be increase/decrease precision/recall?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7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95333" y="2242275"/>
            <a:ext cx="4148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For many classifiers we can get some notion of the prediction confidence 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Only predict positive if the confidence is above a given threshold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By varying this threshold, we can vary precision and recall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72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95333" y="1900998"/>
            <a:ext cx="4007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put most confident positive predictions at top</a:t>
            </a:r>
          </a:p>
          <a:p>
            <a:endParaRPr lang="en-US" sz="2400" dirty="0"/>
          </a:p>
          <a:p>
            <a:r>
              <a:rPr lang="en-US" sz="2400" dirty="0" smtClean="0"/>
              <a:t>put most confident negative predictions at bottom</a:t>
            </a:r>
          </a:p>
          <a:p>
            <a:endParaRPr lang="en-US" sz="2400" dirty="0"/>
          </a:p>
          <a:p>
            <a:r>
              <a:rPr lang="en-US" sz="2400" dirty="0" smtClean="0"/>
              <a:t>calculate precision/recall at each break point/threshold</a:t>
            </a:r>
          </a:p>
          <a:p>
            <a:endParaRPr lang="en-US" sz="2400" dirty="0"/>
          </a:p>
          <a:p>
            <a:r>
              <a:rPr lang="en-US" sz="2400" dirty="0" smtClean="0"/>
              <a:t>classify everything above threshold as positive and everything else negative</a:t>
            </a:r>
          </a:p>
        </p:txBody>
      </p:sp>
    </p:spTree>
    <p:extLst>
      <p:ext uri="{BB962C8B-B14F-4D97-AF65-F5344CB8AC3E}">
        <p14:creationId xmlns:p14="http://schemas.microsoft.com/office/powerpoint/2010/main" val="67103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402666" y="340077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813778" y="2932288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1/2 = 0.5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94826" y="2932288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1/3 = 0.33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6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402666" y="532270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813778" y="4818755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3/5 = 0.6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94826" y="4818755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3/3 = 1.0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388555" y="6618111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757334" y="6071822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3/7 = 0.43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94826" y="6071822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3/3 = 1.0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49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360333" y="278835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60333" y="343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74444" y="409504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402666" y="470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402666" y="532270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374444" y="598593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88555" y="6618111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97222" y="2270667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767061" y="2270667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018734" y="2932288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788573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0.33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018734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0.66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788573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0.66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046956" y="419420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816795" y="4194201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0.66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046956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816795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046956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816795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46956" y="607182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0.43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816795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4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recision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-recall curve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768165"/>
              </p:ext>
            </p:extLst>
          </p:nvPr>
        </p:nvGraphicFramePr>
        <p:xfrm>
          <a:off x="1603022" y="1812396"/>
          <a:ext cx="5936785" cy="410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Worksheet" r:id="rId3" imgW="5016500" imgH="3467100" progId="Excel.Sheet.8">
                  <p:embed/>
                </p:oleObj>
              </mc:Choice>
              <mc:Fallback>
                <p:oleObj name="Worksheet" r:id="rId3" imgW="5016500" imgH="3467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022" y="1812396"/>
                        <a:ext cx="5936785" cy="4100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41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system is better?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794000" y="5935722"/>
            <a:ext cx="3359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quantify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8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2222" y="1058333"/>
            <a:ext cx="9948333" cy="620889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1257300"/>
            <a:ext cx="5283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03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Area under the curve (AUC) is one metric that encapsulates both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calculate the precision/recall values for all </a:t>
            </a:r>
            <a:r>
              <a:rPr lang="en-US" dirty="0" err="1" smtClean="0"/>
              <a:t>thresholding</a:t>
            </a:r>
            <a:r>
              <a:rPr lang="en-US" dirty="0" smtClean="0"/>
              <a:t> of the test set (like we did before)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then calculate the area under the curve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also be calculated as the average precision for all the recall points</a:t>
            </a:r>
          </a:p>
        </p:txBody>
      </p:sp>
    </p:spTree>
    <p:extLst>
      <p:ext uri="{BB962C8B-B14F-4D97-AF65-F5344CB8AC3E}">
        <p14:creationId xmlns:p14="http://schemas.microsoft.com/office/powerpoint/2010/main" val="139204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curve?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12830" y="5966387"/>
            <a:ext cx="3151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concerns/problems?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2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curve?</a:t>
            </a:r>
            <a:endParaRPr lang="en-US" dirty="0"/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245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real use, often only interested in performance in a particular range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554871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Eventually, need to deploy.  How do we decide what threshold to use?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0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curve?</a:t>
            </a:r>
            <a:endParaRPr lang="en-US" dirty="0"/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4635" y="5703332"/>
            <a:ext cx="7683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  </a:t>
            </a:r>
            <a:r>
              <a:rPr lang="en-US" sz="2400" dirty="0" smtClean="0"/>
              <a:t>We’d like a compromise between 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53036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280926"/>
              </p:ext>
            </p:extLst>
          </p:nvPr>
        </p:nvGraphicFramePr>
        <p:xfrm>
          <a:off x="1519238" y="3369735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69735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91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F1-measure</a:t>
            </a:r>
            <a:endParaRPr lang="en-US" i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Most common α=0.5: equal balance/weighting between precision and recall:</a:t>
            </a: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90587"/>
              </p:ext>
            </p:extLst>
          </p:nvPr>
        </p:nvGraphicFramePr>
        <p:xfrm>
          <a:off x="1378127" y="2720624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27" y="2720624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480656"/>
              </p:ext>
            </p:extLst>
          </p:nvPr>
        </p:nvGraphicFramePr>
        <p:xfrm>
          <a:off x="2147358" y="4817886"/>
          <a:ext cx="4471988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5" imgW="1651000" imgH="571500" progId="Equation.3">
                  <p:embed/>
                </p:oleObj>
              </mc:Choice>
              <mc:Fallback>
                <p:oleObj name="Equation" r:id="rId5" imgW="16510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358" y="4817886"/>
                        <a:ext cx="4471988" cy="154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8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95593"/>
              </p:ext>
            </p:extLst>
          </p:nvPr>
        </p:nvGraphicFramePr>
        <p:xfrm>
          <a:off x="1519238" y="3369735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69735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65778" y="5575278"/>
            <a:ext cx="4753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harmonic mean? 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Why not normal mean (i.e. average)?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60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081999"/>
              </p:ext>
            </p:extLst>
          </p:nvPr>
        </p:nvGraphicFramePr>
        <p:xfrm>
          <a:off x="1692628" y="1714500"/>
          <a:ext cx="5645150" cy="393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Worksheet" r:id="rId3" imgW="4775200" imgH="3327400" progId="Excel.Sheet.8">
                  <p:embed/>
                </p:oleObj>
              </mc:Choice>
              <mc:Fallback>
                <p:oleObj name="Worksheet" r:id="rId3" imgW="4775200" imgH="3327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628" y="1714500"/>
                        <a:ext cx="5645150" cy="3936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5925445"/>
            <a:ext cx="8381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Harmonic mean encourages precision/recall values that are similar!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summarized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Accuracy is often NOT an appropriate evaluation metric for imbalanced data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precision/recall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AUC and F1 can be used as a single metric to compare algorithm variations (and to tune </a:t>
            </a:r>
            <a:r>
              <a:rPr lang="en-US" dirty="0" err="1" smtClean="0"/>
              <a:t>hyperparameters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21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82222" y="1058333"/>
            <a:ext cx="9948333" cy="620889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 – imbalanced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4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82222" y="1058333"/>
            <a:ext cx="9948333" cy="620889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1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Abstraction: we have a generic binary classifier, how can we use it to solve our new problem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optionally: also output a confidence/score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36133" y="5477554"/>
            <a:ext cx="730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do some pre-processing/post-processing of our data to allow us to still use our binary classifiers?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80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subsampling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8221" y="2483556"/>
            <a:ext cx="1312334" cy="3710000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3749" y="466051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3557" y="1654975"/>
            <a:ext cx="412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a new training data set by: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including all </a:t>
            </a:r>
            <a:r>
              <a:rPr lang="en-US" sz="2000" i="1" dirty="0" smtClean="0"/>
              <a:t>k</a:t>
            </a:r>
            <a:r>
              <a:rPr lang="en-US" sz="2000" dirty="0" smtClean="0"/>
              <a:t> “positive” examples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randomly picking </a:t>
            </a:r>
            <a:r>
              <a:rPr lang="en-US" sz="2000" i="1" dirty="0" smtClean="0"/>
              <a:t>k</a:t>
            </a:r>
            <a:r>
              <a:rPr lang="en-US" sz="2000" dirty="0" smtClean="0"/>
              <a:t> “negative” examples</a:t>
            </a:r>
            <a:endParaRPr lang="en-US" sz="2000" dirty="0"/>
          </a:p>
        </p:txBody>
      </p:sp>
      <p:sp>
        <p:nvSpPr>
          <p:cNvPr id="11" name="Right Arrow 10"/>
          <p:cNvSpPr/>
          <p:nvPr/>
        </p:nvSpPr>
        <p:spPr bwMode="auto">
          <a:xfrm>
            <a:off x="2878668" y="4013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1289" y="362056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696" y="582805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828013" y="466051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25192" y="4629467"/>
            <a:ext cx="1319057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5570" y="5458725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2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Easy to implement</a:t>
            </a:r>
          </a:p>
          <a:p>
            <a:pPr lvl="1"/>
            <a:r>
              <a:rPr lang="en-US" dirty="0" smtClean="0"/>
              <a:t>Training becomes much more efficient (smaller training set)</a:t>
            </a:r>
          </a:p>
          <a:p>
            <a:pPr lvl="1"/>
            <a:r>
              <a:rPr lang="en-US" dirty="0" smtClean="0"/>
              <a:t>For some domains, can work very well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Cons:</a:t>
            </a:r>
          </a:p>
          <a:p>
            <a:pPr marL="822960" lvl="1" indent="-457200"/>
            <a:r>
              <a:rPr lang="en-US" dirty="0" smtClean="0"/>
              <a:t>Throwing away a lot of data/information</a:t>
            </a:r>
          </a:p>
        </p:txBody>
      </p:sp>
    </p:spTree>
    <p:extLst>
      <p:ext uri="{BB962C8B-B14F-4D97-AF65-F5344CB8AC3E}">
        <p14:creationId xmlns:p14="http://schemas.microsoft.com/office/powerpoint/2010/main" val="126716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2: oversampling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6774" y="470668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11277" y="1447799"/>
            <a:ext cx="4120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a new training data set by: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including all </a:t>
            </a:r>
            <a:r>
              <a:rPr lang="en-US" sz="2000" i="1" dirty="0" smtClean="0"/>
              <a:t>m</a:t>
            </a:r>
            <a:r>
              <a:rPr lang="en-US" sz="2000" dirty="0" smtClean="0"/>
              <a:t> </a:t>
            </a:r>
            <a:r>
              <a:rPr lang="en-US" sz="2000" dirty="0" smtClean="0"/>
              <a:t>“negative” examples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include </a:t>
            </a:r>
            <a:r>
              <a:rPr lang="en-US" sz="2000" i="1" dirty="0" smtClean="0"/>
              <a:t>m</a:t>
            </a:r>
            <a:r>
              <a:rPr lang="en-US" sz="2000" dirty="0" smtClean="0"/>
              <a:t> “positive examples:</a:t>
            </a:r>
            <a:endParaRPr lang="en-US" sz="2000" dirty="0" smtClean="0"/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repeat each example a fixed number of times, or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sample </a:t>
            </a:r>
            <a:r>
              <a:rPr lang="en-US" sz="2000" dirty="0" smtClean="0"/>
              <a:t>with </a:t>
            </a:r>
            <a:r>
              <a:rPr lang="en-US" sz="2000" dirty="0" smtClean="0"/>
              <a:t>replacement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3891845" y="4019011"/>
            <a:ext cx="894553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6774" y="3372680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51289" y="6278057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88234" y="1627608"/>
            <a:ext cx="1312334" cy="2506948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88234" y="4145692"/>
            <a:ext cx="1312334" cy="2506948"/>
          </a:xfrm>
          <a:prstGeom prst="rect">
            <a:avLst/>
          </a:prstGeom>
          <a:solidFill>
            <a:srgbClr val="FF0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2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Easy to implement</a:t>
            </a:r>
          </a:p>
          <a:p>
            <a:pPr lvl="1"/>
            <a:r>
              <a:rPr lang="en-US" dirty="0" smtClean="0"/>
              <a:t>Utilizes all of the training data</a:t>
            </a:r>
          </a:p>
          <a:p>
            <a:pPr lvl="1"/>
            <a:r>
              <a:rPr lang="en-US" dirty="0" smtClean="0"/>
              <a:t>Tends to perform well in a broader set </a:t>
            </a:r>
            <a:r>
              <a:rPr lang="en-US" dirty="0" smtClean="0"/>
              <a:t>of circumstances than subsampling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Cons:</a:t>
            </a:r>
          </a:p>
          <a:p>
            <a:pPr marL="822960" lvl="1" indent="-457200"/>
            <a:r>
              <a:rPr lang="en-US" dirty="0" smtClean="0"/>
              <a:t>Computationally </a:t>
            </a:r>
            <a:r>
              <a:rPr lang="en-US" dirty="0" smtClean="0"/>
              <a:t>expensive to train classifier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77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2b: weighted 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13715" y="2459244"/>
            <a:ext cx="4357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Add costs/weights to the training set</a:t>
            </a:r>
          </a:p>
          <a:p>
            <a:endParaRPr lang="en-US" sz="2000" dirty="0"/>
          </a:p>
          <a:p>
            <a:r>
              <a:rPr lang="en-US" sz="2000" dirty="0" smtClean="0"/>
              <a:t>“negative” examples get weight 1</a:t>
            </a:r>
          </a:p>
          <a:p>
            <a:endParaRPr lang="en-US" sz="2000" dirty="0"/>
          </a:p>
          <a:p>
            <a:r>
              <a:rPr lang="en-US" sz="2000" dirty="0" smtClean="0"/>
              <a:t>“positive” examples get a much larger weight</a:t>
            </a:r>
          </a:p>
          <a:p>
            <a:endParaRPr lang="en-US" sz="2000" dirty="0"/>
          </a:p>
          <a:p>
            <a:r>
              <a:rPr lang="en-US" sz="2000" i="1" dirty="0" smtClean="0">
                <a:solidFill>
                  <a:srgbClr val="FF6600"/>
                </a:solidFill>
              </a:rPr>
              <a:t>change learning algorithm to optimize weighted training error</a:t>
            </a:r>
            <a:endParaRPr lang="en-US" sz="2000" i="1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8067" y="5735560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60889" y="2215444"/>
            <a:ext cx="132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cost/weights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69682" y="3628999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1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25447" y="5431671"/>
            <a:ext cx="19408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99.997/0.003 =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33332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97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00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Achieves the effect of oversampling without the computational cost</a:t>
            </a:r>
          </a:p>
          <a:p>
            <a:pPr lvl="1"/>
            <a:r>
              <a:rPr lang="en-US" dirty="0" smtClean="0"/>
              <a:t>Utilizes all of the training data</a:t>
            </a:r>
          </a:p>
          <a:p>
            <a:pPr lvl="1"/>
            <a:r>
              <a:rPr lang="en-US" dirty="0" smtClean="0"/>
              <a:t>Tends to perform well in a broader set circumstances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Cons:</a:t>
            </a:r>
          </a:p>
          <a:p>
            <a:pPr marL="822960" lvl="1" indent="-457200"/>
            <a:r>
              <a:rPr lang="en-US" dirty="0" smtClean="0"/>
              <a:t>Requires a classifier that can deal with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4334" y="5851056"/>
            <a:ext cx="785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Of our </a:t>
            </a:r>
            <a:r>
              <a:rPr lang="en-US" sz="2400" dirty="0" smtClean="0">
                <a:solidFill>
                  <a:srgbClr val="FF0000"/>
                </a:solidFill>
              </a:rPr>
              <a:t>three classifiers, </a:t>
            </a:r>
            <a:r>
              <a:rPr lang="en-US" sz="2400" dirty="0" smtClean="0">
                <a:solidFill>
                  <a:srgbClr val="FF0000"/>
                </a:solidFill>
              </a:rPr>
              <a:t>can all be modified to handle weights?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2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748888" cy="19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Otherwise: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sz="2400" dirty="0" smtClean="0"/>
              <a:t>pick the feature with the highest score, partition the data based on that data value and call recursively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6890" y="4387333"/>
            <a:ext cx="825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used the training error to decide on which feature to choose: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use </a:t>
            </a:r>
            <a:r>
              <a:rPr lang="en-US" sz="2400" dirty="0" smtClean="0">
                <a:solidFill>
                  <a:srgbClr val="0000FF"/>
                </a:solidFill>
              </a:rPr>
              <a:t>the </a:t>
            </a:r>
            <a:r>
              <a:rPr lang="en-US" sz="2400" i="1" dirty="0" smtClean="0">
                <a:solidFill>
                  <a:srgbClr val="0000FF"/>
                </a:solidFill>
              </a:rPr>
              <a:t>weighted</a:t>
            </a:r>
            <a:r>
              <a:rPr lang="en-US" sz="2400" dirty="0" smtClean="0">
                <a:solidFill>
                  <a:srgbClr val="0000FF"/>
                </a:solidFill>
              </a:rPr>
              <a:t> training error</a:t>
            </a:r>
          </a:p>
          <a:p>
            <a:endParaRPr lang="en-US" sz="2400" dirty="0" smtClean="0"/>
          </a:p>
          <a:p>
            <a:r>
              <a:rPr lang="en-US" sz="2400" dirty="0" smtClean="0"/>
              <a:t>In general, any time we do a count, use the weighted count (e.g. in calculating the majority label at a leaf)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66890" y="3570111"/>
            <a:ext cx="85795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8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Idea 3: optimize a different error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pros/cons?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17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Idea 3: optimize a different error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96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Challenge: not all classifiers are amenable to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</a:t>
            </a:r>
            <a:r>
              <a:rPr lang="en-US" dirty="0" smtClean="0"/>
              <a:t>problems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Don’t want to reinvent the wheel!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That said, there are a number of approaches that have been developed to specifically handle imbalanced problems</a:t>
            </a:r>
          </a:p>
        </p:txBody>
      </p:sp>
    </p:spTree>
    <p:extLst>
      <p:ext uri="{BB962C8B-B14F-4D97-AF65-F5344CB8AC3E}">
        <p14:creationId xmlns:p14="http://schemas.microsoft.com/office/powerpoint/2010/main" val="110855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for 1 hour, </a:t>
            </a:r>
            <a:r>
              <a:rPr lang="en-US" dirty="0" err="1" smtClean="0"/>
              <a:t>google</a:t>
            </a:r>
            <a:r>
              <a:rPr lang="en-US" dirty="0" smtClean="0"/>
              <a:t> collects 1M e-mails randomly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pay people to label them as “phishing” or “not-phishing”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give </a:t>
            </a:r>
            <a:r>
              <a:rPr lang="en-US" dirty="0" smtClean="0"/>
              <a:t>the data </a:t>
            </a:r>
            <a:r>
              <a:rPr lang="en-US" dirty="0" smtClean="0"/>
              <a:t>to you to learn to classify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</a:t>
            </a:r>
            <a:r>
              <a:rPr lang="en-US" dirty="0" smtClean="0"/>
              <a:t>-mails as phishing or not</a:t>
            </a:r>
          </a:p>
          <a:p>
            <a:pPr marL="514350" indent="-514350">
              <a:buAutoNum type="arabicPeriod"/>
            </a:pPr>
            <a:r>
              <a:rPr lang="en-US" dirty="0" smtClean="0"/>
              <a:t>you, having taken ML, try out a few of your favorite classifiers</a:t>
            </a:r>
          </a:p>
          <a:p>
            <a:pPr marL="514350" indent="-514350">
              <a:buAutoNum type="arabicPeriod"/>
            </a:pPr>
            <a:r>
              <a:rPr lang="en-US" dirty="0" smtClean="0"/>
              <a:t>You achieve an accuracy of 99.997%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6179445"/>
            <a:ext cx="337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Should you be happy?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5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8221" y="1905001"/>
            <a:ext cx="1312334" cy="4288556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74" y="2342443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141" y="5870391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4556" y="2173112"/>
            <a:ext cx="59014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phishing problem is what is called an </a:t>
            </a:r>
            <a:r>
              <a:rPr lang="en-US" sz="2400" b="1" dirty="0" smtClean="0">
                <a:solidFill>
                  <a:srgbClr val="FF6600"/>
                </a:solidFill>
              </a:rPr>
              <a:t>imbalanced data</a:t>
            </a:r>
            <a:r>
              <a:rPr lang="en-US" sz="2400" dirty="0" smtClean="0"/>
              <a:t> </a:t>
            </a:r>
            <a:r>
              <a:rPr lang="en-US" sz="2400" dirty="0" smtClean="0"/>
              <a:t>problem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This occurs where there is a large discrepancy between the number of examples with each class label</a:t>
            </a:r>
          </a:p>
          <a:p>
            <a:endParaRPr lang="en-US" sz="2400" dirty="0"/>
          </a:p>
          <a:p>
            <a:r>
              <a:rPr lang="en-US" sz="2400" dirty="0" smtClean="0"/>
              <a:t>e.g. for our 1M example dataset only about 30 would actually represent phishing e-mails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5835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probably going on with our classifier?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394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377470" y="3211331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377723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7" name="Group 37"/>
          <p:cNvGrpSpPr/>
          <p:nvPr/>
        </p:nvGrpSpPr>
        <p:grpSpPr>
          <a:xfrm>
            <a:off x="2962429" y="2632776"/>
            <a:ext cx="1432277" cy="1371600"/>
            <a:chOff x="7330723" y="3505200"/>
            <a:chExt cx="1432277" cy="13716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30723" y="3627846"/>
              <a:ext cx="143227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always predict </a:t>
              </a:r>
              <a:br>
                <a:rPr lang="en-US" sz="2000" dirty="0" smtClean="0"/>
              </a:br>
              <a:r>
                <a:rPr lang="en-US" sz="2000" dirty="0" smtClean="0"/>
                <a:t>not-phishing</a:t>
              </a:r>
              <a:endParaRPr lang="en-US" sz="2000" dirty="0"/>
            </a:p>
          </p:txBody>
        </p:sp>
      </p:grpSp>
      <p:sp>
        <p:nvSpPr>
          <p:cNvPr id="10" name="Right Arrow 9"/>
          <p:cNvSpPr/>
          <p:nvPr/>
        </p:nvSpPr>
        <p:spPr bwMode="auto">
          <a:xfrm>
            <a:off x="4731456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76900" y="3119377"/>
            <a:ext cx="2528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99.997% accuracy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9890" y="5273006"/>
            <a:ext cx="434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does the classifier learn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4556" y="1591733"/>
            <a:ext cx="8441492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Many classifiers are designed to optimize error/accuracy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tends to bias performance towards the majority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Anytime</a:t>
            </a:r>
            <a:r>
              <a:rPr lang="en-US" dirty="0" smtClean="0"/>
              <a:t> there is an imbalance in the data this can happen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It is particularly pronounced, though, when the imbalance is more pronounced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5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problem domains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5981" y="2977446"/>
            <a:ext cx="7303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Besides phishing (and spam) what are some other imbalanced problems domains?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0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7874</TotalTime>
  <Words>1886</Words>
  <Application>Microsoft Macintosh PowerPoint</Application>
  <PresentationFormat>On-screen Show (4:3)</PresentationFormat>
  <Paragraphs>596</Paragraphs>
  <Slides>49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Median</vt:lpstr>
      <vt:lpstr>Worksheet</vt:lpstr>
      <vt:lpstr>Equation</vt:lpstr>
      <vt:lpstr>imbalanced data</vt:lpstr>
      <vt:lpstr>Admin</vt:lpstr>
      <vt:lpstr>PowerPoint Presentation</vt:lpstr>
      <vt:lpstr>Phishing</vt:lpstr>
      <vt:lpstr>Setup</vt:lpstr>
      <vt:lpstr>Imbalanced data</vt:lpstr>
      <vt:lpstr>Imbalanced data</vt:lpstr>
      <vt:lpstr>Imbalanced data</vt:lpstr>
      <vt:lpstr>Imbalanced problem domains</vt:lpstr>
      <vt:lpstr>Imbalanced problem domains</vt:lpstr>
      <vt:lpstr>Imbalanced data: current classifiers</vt:lpstr>
      <vt:lpstr>Imbalanced data: current classifiers</vt:lpstr>
      <vt:lpstr>Part of the problem: evaluation</vt:lpstr>
      <vt:lpstr>“identification” tasks</vt:lpstr>
      <vt:lpstr>“identification” tasks</vt:lpstr>
      <vt:lpstr>precision and recall</vt:lpstr>
      <vt:lpstr>precision and recall</vt:lpstr>
      <vt:lpstr>precision and recall</vt:lpstr>
      <vt:lpstr>Maximizing precision</vt:lpstr>
      <vt:lpstr>Maximizing recall</vt:lpstr>
      <vt:lpstr>precision vs. recall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precision-recall curve</vt:lpstr>
      <vt:lpstr>Which is system is better?</vt:lpstr>
      <vt:lpstr>Area under the curve</vt:lpstr>
      <vt:lpstr>Area under the curve?</vt:lpstr>
      <vt:lpstr>Area under the curve?</vt:lpstr>
      <vt:lpstr>Area under the curve?</vt:lpstr>
      <vt:lpstr>A combined measure: F</vt:lpstr>
      <vt:lpstr>F1-measure</vt:lpstr>
      <vt:lpstr>A combined measure: F</vt:lpstr>
      <vt:lpstr>F1 and other averages</vt:lpstr>
      <vt:lpstr>Evaluation summarized</vt:lpstr>
      <vt:lpstr>Phishing – imbalanced data</vt:lpstr>
      <vt:lpstr>Black box approach</vt:lpstr>
      <vt:lpstr>Idea 1: subsampling</vt:lpstr>
      <vt:lpstr>Subsampling</vt:lpstr>
      <vt:lpstr>Idea 2: oversampling</vt:lpstr>
      <vt:lpstr>oversampling</vt:lpstr>
      <vt:lpstr>Idea 2b: weighted examples</vt:lpstr>
      <vt:lpstr>weighted examples </vt:lpstr>
      <vt:lpstr>Building decision trees</vt:lpstr>
      <vt:lpstr>Idea 3: optimize a different error metric</vt:lpstr>
      <vt:lpstr>Idea 3: optimize a different error metric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1400</cp:revision>
  <cp:lastPrinted>2013-09-17T22:01:58Z</cp:lastPrinted>
  <dcterms:created xsi:type="dcterms:W3CDTF">2013-09-08T20:10:23Z</dcterms:created>
  <dcterms:modified xsi:type="dcterms:W3CDTF">2013-09-30T16:28:43Z</dcterms:modified>
</cp:coreProperties>
</file>