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xls" ContentType="application/vnd.ms-excel"/>
  <Default Extension="bin" ContentType="application/vnd.openxmlformats-officedocument.presentationml.printerSettings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7" r:id="rId1"/>
  </p:sldMasterIdLst>
  <p:notesMasterIdLst>
    <p:notesMasterId r:id="rId44"/>
  </p:notesMasterIdLst>
  <p:handoutMasterIdLst>
    <p:handoutMasterId r:id="rId45"/>
  </p:handoutMasterIdLst>
  <p:sldIdLst>
    <p:sldId id="534" r:id="rId2"/>
    <p:sldId id="532" r:id="rId3"/>
    <p:sldId id="536" r:id="rId4"/>
    <p:sldId id="500" r:id="rId5"/>
    <p:sldId id="502" r:id="rId6"/>
    <p:sldId id="468" r:id="rId7"/>
    <p:sldId id="537" r:id="rId8"/>
    <p:sldId id="538" r:id="rId9"/>
    <p:sldId id="539" r:id="rId10"/>
    <p:sldId id="540" r:id="rId11"/>
    <p:sldId id="541" r:id="rId12"/>
    <p:sldId id="543" r:id="rId13"/>
    <p:sldId id="544" r:id="rId14"/>
    <p:sldId id="512" r:id="rId15"/>
    <p:sldId id="471" r:id="rId16"/>
    <p:sldId id="470" r:id="rId17"/>
    <p:sldId id="472" r:id="rId18"/>
    <p:sldId id="473" r:id="rId19"/>
    <p:sldId id="474" r:id="rId20"/>
    <p:sldId id="475" r:id="rId21"/>
    <p:sldId id="476" r:id="rId22"/>
    <p:sldId id="545" r:id="rId23"/>
    <p:sldId id="478" r:id="rId24"/>
    <p:sldId id="525" r:id="rId25"/>
    <p:sldId id="551" r:id="rId26"/>
    <p:sldId id="552" r:id="rId27"/>
    <p:sldId id="554" r:id="rId28"/>
    <p:sldId id="555" r:id="rId29"/>
    <p:sldId id="556" r:id="rId30"/>
    <p:sldId id="557" r:id="rId31"/>
    <p:sldId id="558" r:id="rId32"/>
    <p:sldId id="553" r:id="rId33"/>
    <p:sldId id="546" r:id="rId34"/>
    <p:sldId id="547" r:id="rId35"/>
    <p:sldId id="548" r:id="rId36"/>
    <p:sldId id="481" r:id="rId37"/>
    <p:sldId id="497" r:id="rId38"/>
    <p:sldId id="549" r:id="rId39"/>
    <p:sldId id="529" r:id="rId40"/>
    <p:sldId id="550" r:id="rId41"/>
    <p:sldId id="530" r:id="rId42"/>
    <p:sldId id="533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EEC"/>
    <a:srgbClr val="F9FCE4"/>
    <a:srgbClr val="F4F3EB"/>
    <a:srgbClr val="F0EEEB"/>
    <a:srgbClr val="00A000"/>
    <a:srgbClr val="A40508"/>
    <a:srgbClr val="A50021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75" autoAdjust="0"/>
    <p:restoredTop sz="94660"/>
  </p:normalViewPr>
  <p:slideViewPr>
    <p:cSldViewPr>
      <p:cViewPr varScale="1">
        <p:scale>
          <a:sx n="87" d="100"/>
          <a:sy n="87" d="100"/>
        </p:scale>
        <p:origin x="-64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394"/>
    </p:cViewPr>
  </p:sorterViewPr>
  <p:notesViewPr>
    <p:cSldViewPr>
      <p:cViewPr varScale="1">
        <p:scale>
          <a:sx n="66" d="100"/>
          <a:sy n="66" d="100"/>
        </p:scale>
        <p:origin x="65536" y="13457817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interSettings" Target="printerSettings/printerSettings1.bin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notesMaster" Target="notesMasters/notesMaster1.xml"/><Relationship Id="rId4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-111" charset="0"/>
              </a:defRPr>
            </a:lvl1pPr>
          </a:lstStyle>
          <a:p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-111" charset="0"/>
              </a:defRPr>
            </a:lvl1pPr>
          </a:lstStyle>
          <a:p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-111" charset="0"/>
              </a:defRPr>
            </a:lvl1pPr>
          </a:lstStyle>
          <a:p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-111" charset="0"/>
              </a:defRPr>
            </a:lvl1pPr>
          </a:lstStyle>
          <a:p>
            <a:fld id="{42CEC754-7672-8B4C-8A6D-6F7AEA7C78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8137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EA6BF8E-D58F-6F43-81E2-99E1F0F084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1635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102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1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3805" y="4343704"/>
            <a:ext cx="5030391" cy="411389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083" tIns="45041" rIns="90083" bIns="45041">
            <a:prstTxWarp prst="textNoShape">
              <a:avLst/>
            </a:prstTxWarp>
          </a:bodyPr>
          <a:lstStyle/>
          <a:p>
            <a:endParaRPr lang="en-US">
              <a:latin typeface="Arial" pitchFamily="-111" charset="0"/>
              <a:ea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309157-7D33-B942-8E3D-909B6C36596B}" type="slidenum">
              <a:rPr lang="en-US"/>
              <a:pPr/>
              <a:t>36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682625"/>
            <a:ext cx="4548188" cy="3411538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1175"/>
            <a:ext cx="5029200" cy="4170363"/>
          </a:xfrm>
          <a:noFill/>
          <a:ln/>
        </p:spPr>
        <p:txBody>
          <a:bodyPr/>
          <a:lstStyle/>
          <a:p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Not very reliable if you look at a single clickthrough (you may</a:t>
            </a:r>
          </a:p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realize after clicking that the summary was misleading and the</a:t>
            </a:r>
          </a:p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document is nonrelevant) . . .</a:t>
            </a:r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E69270-49E9-2C49-9227-C994BB64CFB6}" type="slidenum">
              <a:rPr lang="en-US" smtClean="0"/>
              <a:pPr/>
              <a:t>39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>
            <a:lvl1pPr marL="0" indent="0" algn="ctr">
              <a:buFont typeface="Wingdings" pitchFamily="-65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-111" charset="0"/>
              </a:defRPr>
            </a:lvl1pPr>
          </a:lstStyle>
          <a:p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-111" charset="0"/>
              </a:defRPr>
            </a:lvl1pPr>
          </a:lstStyle>
          <a:p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-111" charset="0"/>
              </a:defRPr>
            </a:lvl1pPr>
          </a:lstStyle>
          <a:p>
            <a:fld id="{3E88D8C8-C9D5-2942-878B-060BE0C5DC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FCC66A02-D214-0444-9517-F24B88A43A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381000"/>
            <a:ext cx="201930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381000"/>
            <a:ext cx="590550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16F91C43-2A9A-AB44-B061-96386EE729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752600"/>
            <a:ext cx="7772400" cy="4876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DE76D1D6-675D-744E-A2B5-F4E3BD19A9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82D7DC4C-5027-3848-8F98-6BA2357C3B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0ABD40A8-A5E4-B74D-9FA6-E58C02C03D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1979E3C8-7A7F-F14D-A546-45F0D7AE56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A0D25AE-1D91-6C48-A99D-BF580F6BD5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73E061B2-48D0-AD4B-B68A-4A38B33C39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363173C-28A2-5742-933F-A5AF111655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3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81000"/>
            <a:ext cx="807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45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11" charset="0"/>
              </a:defRPr>
            </a:lvl1pPr>
          </a:lstStyle>
          <a:p>
            <a:endParaRPr lang="en-US"/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11" charset="0"/>
              </a:defRPr>
            </a:lvl1pPr>
          </a:lstStyle>
          <a:p>
            <a:endParaRPr lang="en-US"/>
          </a:p>
        </p:txBody>
      </p:sp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533400" y="1371600"/>
            <a:ext cx="8080375" cy="155575"/>
          </a:xfrm>
          <a:prstGeom prst="rect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A50021"/>
              </a:solidFill>
              <a:latin typeface="Arial" pitchFamily="-111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-65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-65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-65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60000"/>
        <a:buFont typeface="Wingdings" pitchFamily="-111" charset="2"/>
        <a:buChar char="n"/>
        <a:defRPr sz="26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Font typeface="Wingdings" pitchFamily="-111" charset="2"/>
        <a:buChar char="n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-111" charset="2"/>
        <a:buChar char="n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Font typeface="Wingdings" pitchFamily="-111" charset="2"/>
        <a:buChar char="n"/>
        <a:defRPr>
          <a:solidFill>
            <a:schemeClr val="tx1"/>
          </a:solidFill>
          <a:latin typeface="+mn-lt"/>
          <a:ea typeface="ＭＳ Ｐゴシック" pitchFamily="-6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-111" charset="2"/>
        <a:buChar char="n"/>
        <a:defRPr>
          <a:solidFill>
            <a:schemeClr val="tx1"/>
          </a:solidFill>
          <a:latin typeface="+mn-lt"/>
          <a:ea typeface="ＭＳ Ｐゴシック" pitchFamily="-6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-65" charset="2"/>
        <a:buChar char="n"/>
        <a:defRPr>
          <a:solidFill>
            <a:schemeClr val="tx1"/>
          </a:solidFill>
          <a:latin typeface="+mn-lt"/>
          <a:ea typeface="ＭＳ Ｐゴシック" pitchFamily="-6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-65" charset="2"/>
        <a:buChar char="n"/>
        <a:defRPr>
          <a:solidFill>
            <a:schemeClr val="tx1"/>
          </a:solidFill>
          <a:latin typeface="+mn-lt"/>
          <a:ea typeface="ＭＳ Ｐゴシック" pitchFamily="-6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-65" charset="2"/>
        <a:buChar char="n"/>
        <a:defRPr>
          <a:solidFill>
            <a:schemeClr val="tx1"/>
          </a:solidFill>
          <a:latin typeface="+mn-lt"/>
          <a:ea typeface="ＭＳ Ｐゴシック" pitchFamily="-6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-65" charset="2"/>
        <a:buChar char="n"/>
        <a:defRPr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_-_2004_Worksheet1.xls"/><Relationship Id="rId4" Type="http://schemas.openxmlformats.org/officeDocument/2006/relationships/image" Target="../media/image2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_-_2004_Worksheet2.xls"/><Relationship Id="rId4" Type="http://schemas.openxmlformats.org/officeDocument/2006/relationships/image" Target="../media/image3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_-_2004_Worksheet3.xls"/><Relationship Id="rId4" Type="http://schemas.openxmlformats.org/officeDocument/2006/relationships/image" Target="../media/image4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67640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sz="3200" dirty="0" smtClean="0">
                <a:latin typeface="Helvetica" pitchFamily="-111" charset="0"/>
                <a:ea typeface="Times New Roman" pitchFamily="-111" charset="0"/>
                <a:cs typeface="Times New Roman" pitchFamily="-111" charset="0"/>
              </a:rPr>
              <a:t>Evaluation</a:t>
            </a:r>
            <a:endParaRPr lang="en-US" sz="3200" dirty="0">
              <a:latin typeface="Helvetica" pitchFamily="-111" charset="0"/>
              <a:ea typeface="Times New Roman" pitchFamily="-111" charset="0"/>
              <a:cs typeface="Times New Roman" pitchFamily="-111" charset="0"/>
            </a:endParaRP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4191000"/>
            <a:ext cx="6400800" cy="1752600"/>
          </a:xfrm>
        </p:spPr>
        <p:txBody>
          <a:bodyPr/>
          <a:lstStyle/>
          <a:p>
            <a:pPr marL="0" indent="0" algn="r" eaLnBrk="1" hangingPunct="1">
              <a:buFont typeface="Wingdings" pitchFamily="-111" charset="2"/>
              <a:buNone/>
            </a:pPr>
            <a:r>
              <a:rPr lang="en-US" sz="2000" dirty="0">
                <a:ea typeface="ＭＳ Ｐゴシック" pitchFamily="-111" charset="-128"/>
              </a:rPr>
              <a:t>David </a:t>
            </a:r>
            <a:r>
              <a:rPr lang="en-US" sz="2000" dirty="0" err="1">
                <a:ea typeface="ＭＳ Ｐゴシック" pitchFamily="-111" charset="-128"/>
              </a:rPr>
              <a:t>Kauchak</a:t>
            </a:r>
            <a:endParaRPr lang="en-US" sz="2000" dirty="0">
              <a:ea typeface="ＭＳ Ｐゴシック" pitchFamily="-111" charset="-128"/>
            </a:endParaRPr>
          </a:p>
          <a:p>
            <a:pPr marL="0" indent="0" algn="r" eaLnBrk="1" hangingPunct="1">
              <a:buFont typeface="Wingdings" pitchFamily="-111" charset="2"/>
              <a:buNone/>
            </a:pPr>
            <a:r>
              <a:rPr lang="en-US" sz="2000" dirty="0" smtClean="0">
                <a:ea typeface="ＭＳ Ｐゴシック" pitchFamily="-111" charset="-128"/>
              </a:rPr>
              <a:t>cs458</a:t>
            </a:r>
            <a:endParaRPr lang="en-US" sz="2000" dirty="0">
              <a:ea typeface="ＭＳ Ｐゴシック" pitchFamily="-111" charset="-128"/>
            </a:endParaRPr>
          </a:p>
          <a:p>
            <a:pPr marL="0" indent="0" algn="r" eaLnBrk="1" hangingPunct="1">
              <a:buFont typeface="Wingdings" pitchFamily="-111" charset="2"/>
              <a:buNone/>
            </a:pPr>
            <a:r>
              <a:rPr lang="en-US" sz="2000" dirty="0">
                <a:ea typeface="ＭＳ Ｐゴシック" pitchFamily="-111" charset="-128"/>
              </a:rPr>
              <a:t>Fall </a:t>
            </a:r>
            <a:r>
              <a:rPr lang="en-US" sz="2000" dirty="0" smtClean="0">
                <a:ea typeface="ＭＳ Ｐゴシック" pitchFamily="-111" charset="-128"/>
              </a:rPr>
              <a:t>2012</a:t>
            </a:r>
            <a:endParaRPr lang="en-US" sz="2000" dirty="0">
              <a:ea typeface="ＭＳ Ｐゴシック" pitchFamily="-111" charset="-128"/>
            </a:endParaRPr>
          </a:p>
          <a:p>
            <a:pPr marL="0" indent="0" algn="r" eaLnBrk="1" hangingPunct="1">
              <a:buFont typeface="Wingdings" pitchFamily="-111" charset="2"/>
              <a:buNone/>
            </a:pPr>
            <a:r>
              <a:rPr lang="en-US" sz="1000" i="1" dirty="0">
                <a:solidFill>
                  <a:srgbClr val="437085"/>
                </a:solidFill>
                <a:ea typeface="ＭＳ Ｐゴシック" pitchFamily="-111" charset="-128"/>
              </a:rPr>
              <a:t>adapted from:</a:t>
            </a:r>
            <a:br>
              <a:rPr lang="en-US" sz="1000" i="1" dirty="0">
                <a:solidFill>
                  <a:srgbClr val="437085"/>
                </a:solidFill>
                <a:ea typeface="ＭＳ Ｐゴシック" pitchFamily="-111" charset="-128"/>
              </a:rPr>
            </a:br>
            <a:r>
              <a:rPr lang="en-US" sz="1000" dirty="0">
                <a:ea typeface="ＭＳ Ｐゴシック" pitchFamily="-111" charset="-128"/>
              </a:rPr>
              <a:t>http://www.stanford.edu/class/cs276/handouts/</a:t>
            </a:r>
            <a:r>
              <a:rPr lang="en-US" sz="1000" dirty="0" smtClean="0">
                <a:ea typeface="ＭＳ Ｐゴシック" pitchFamily="-111" charset="-128"/>
              </a:rPr>
              <a:t>lecture8-evaluation.</a:t>
            </a:r>
            <a:r>
              <a:rPr lang="en-US" sz="1000" dirty="0">
                <a:ea typeface="ＭＳ Ｐゴシック" pitchFamily="-111" charset="-128"/>
              </a:rPr>
              <a:t>ppt</a:t>
            </a:r>
            <a:endParaRPr lang="en-US" sz="1000" dirty="0">
              <a:solidFill>
                <a:schemeClr val="accent1"/>
              </a:solidFill>
              <a:ea typeface="ＭＳ Ｐゴシック" pitchFamily="-111" charset="-128"/>
            </a:endParaRPr>
          </a:p>
        </p:txBody>
      </p:sp>
      <p:sp>
        <p:nvSpPr>
          <p:cNvPr id="123908" name="Line 4"/>
          <p:cNvSpPr>
            <a:spLocks noChangeShapeType="1"/>
          </p:cNvSpPr>
          <p:nvPr/>
        </p:nvSpPr>
        <p:spPr bwMode="auto">
          <a:xfrm>
            <a:off x="533400" y="3429000"/>
            <a:ext cx="8077200" cy="0"/>
          </a:xfrm>
          <a:prstGeom prst="line">
            <a:avLst/>
          </a:prstGeom>
          <a:noFill/>
          <a:ln w="762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for evaluation</a:t>
            </a:r>
            <a:endParaRPr lang="en-US" dirty="0"/>
          </a:p>
        </p:txBody>
      </p:sp>
      <p:grpSp>
        <p:nvGrpSpPr>
          <p:cNvPr id="3" name="Group 4"/>
          <p:cNvGrpSpPr/>
          <p:nvPr/>
        </p:nvGrpSpPr>
        <p:grpSpPr>
          <a:xfrm>
            <a:off x="2133600" y="5410200"/>
            <a:ext cx="4267200" cy="990600"/>
            <a:chOff x="1066800" y="1905000"/>
            <a:chExt cx="4267200" cy="990600"/>
          </a:xfrm>
        </p:grpSpPr>
        <p:sp>
          <p:nvSpPr>
            <p:cNvPr id="6" name="Oval 5"/>
            <p:cNvSpPr/>
            <p:nvPr/>
          </p:nvSpPr>
          <p:spPr bwMode="auto">
            <a:xfrm>
              <a:off x="1752600" y="1905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2286000" y="1905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2590800" y="22098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1905000" y="2286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1447800" y="22098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1219200" y="25146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1066800" y="1905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1752600" y="2667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3276600" y="1905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2514600" y="25908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3200400" y="24384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>
              <a:off x="3657600" y="22098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>
              <a:off x="4114800" y="1905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>
              <a:off x="4648200" y="1905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>
              <a:off x="4953000" y="22098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21" name="Oval 20"/>
            <p:cNvSpPr/>
            <p:nvPr/>
          </p:nvSpPr>
          <p:spPr bwMode="auto">
            <a:xfrm>
              <a:off x="4267200" y="2286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22" name="Oval 21"/>
            <p:cNvSpPr/>
            <p:nvPr/>
          </p:nvSpPr>
          <p:spPr bwMode="auto">
            <a:xfrm>
              <a:off x="4114800" y="2667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23" name="Oval 22"/>
            <p:cNvSpPr/>
            <p:nvPr/>
          </p:nvSpPr>
          <p:spPr bwMode="auto">
            <a:xfrm>
              <a:off x="4876800" y="25908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0" y="5410200"/>
            <a:ext cx="1874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Documents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2286000" y="2132012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2286000" y="2359024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2286000" y="2587624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2286000" y="2816224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2286000" y="3044824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2286000" y="3275012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0" y="2438400"/>
            <a:ext cx="20196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Test queries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3505200" y="3505200"/>
            <a:ext cx="1295400" cy="1295400"/>
          </a:xfrm>
          <a:prstGeom prst="rect">
            <a:avLst/>
          </a:prstGeom>
          <a:solidFill>
            <a:srgbClr val="FF6600">
              <a:alpha val="31000"/>
            </a:srgbClr>
          </a:solidFill>
          <a:ln w="9525" cap="flat" cmpd="sng" algn="ctr">
            <a:solidFill>
              <a:srgbClr val="333399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407893" y="3657600"/>
            <a:ext cx="14277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IR</a:t>
            </a:r>
            <a:br>
              <a:rPr lang="en-US" dirty="0" smtClean="0"/>
            </a:br>
            <a:r>
              <a:rPr lang="en-US" dirty="0" smtClean="0"/>
              <a:t>system2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800601" y="1828800"/>
            <a:ext cx="36576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if we want to test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another system? 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10 more systems?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for evaluation: option 1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16764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For each query, identify </a:t>
            </a:r>
            <a:r>
              <a:rPr lang="en-US" sz="2400" b="1" dirty="0" smtClean="0">
                <a:solidFill>
                  <a:srgbClr val="0000FF"/>
                </a:solidFill>
              </a:rPr>
              <a:t>ALL</a:t>
            </a:r>
            <a:r>
              <a:rPr lang="en-US" sz="2400" dirty="0" smtClean="0"/>
              <a:t> the relevant (and non-relevant) documents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Given </a:t>
            </a:r>
            <a:r>
              <a:rPr lang="en-US" sz="2400" dirty="0" smtClean="0"/>
              <a:t>a new system, we know whether the results retrieved are relevant or not</a:t>
            </a:r>
            <a:endParaRPr lang="en-US" sz="2400" dirty="0"/>
          </a:p>
        </p:txBody>
      </p:sp>
      <p:sp>
        <p:nvSpPr>
          <p:cNvPr id="7" name="Oval 6"/>
          <p:cNvSpPr/>
          <p:nvPr/>
        </p:nvSpPr>
        <p:spPr bwMode="auto">
          <a:xfrm>
            <a:off x="2667000" y="52578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200400" y="52578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3505200" y="55626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2819400" y="56388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362200" y="55626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2133600" y="58674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981200" y="52578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667000" y="60198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4191000" y="52578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3429000" y="59436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4114800" y="57912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4572000" y="55626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5029200" y="52578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5562600" y="52578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5867400" y="55626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5181600" y="56388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5029200" y="60198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5791200" y="59436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4800600" y="4341812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3048000" y="4114800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086600" y="5410200"/>
            <a:ext cx="17215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problems?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ideas?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for evaluation: option 2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1600200"/>
            <a:ext cx="8077200" cy="1676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In many domains, finding ALL relevant documents is infeasible (think the web</a:t>
            </a:r>
            <a:r>
              <a:rPr lang="en-US" sz="2000" dirty="0" smtClean="0"/>
              <a:t>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Instead, evaluate a few sets of results for a few systems, and assume these are </a:t>
            </a:r>
            <a:r>
              <a:rPr lang="en-US" sz="2000" i="1" dirty="0" smtClean="0"/>
              <a:t>all</a:t>
            </a:r>
            <a:r>
              <a:rPr lang="en-US" sz="2000" dirty="0" smtClean="0"/>
              <a:t> the relevant documents</a:t>
            </a:r>
            <a:endParaRPr lang="en-US" sz="2000" dirty="0"/>
          </a:p>
        </p:txBody>
      </p:sp>
      <p:sp>
        <p:nvSpPr>
          <p:cNvPr id="7" name="Oval 6"/>
          <p:cNvSpPr/>
          <p:nvPr/>
        </p:nvSpPr>
        <p:spPr bwMode="auto">
          <a:xfrm>
            <a:off x="4724400" y="54102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5257800" y="5410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5562600" y="57150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4876800" y="5791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4419600" y="57150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4191000" y="60198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4038600" y="5410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4724400" y="6172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6248400" y="5410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5486400" y="60960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6172200" y="59436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6629400" y="57150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7086600" y="5410200"/>
            <a:ext cx="381000" cy="228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7620000" y="5410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7924800" y="57150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7239000" y="5791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7086600" y="6172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7848600" y="60960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2819400" y="5789612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1066800" y="5562600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914400" y="3733800"/>
            <a:ext cx="1295400" cy="1295400"/>
          </a:xfrm>
          <a:prstGeom prst="rect">
            <a:avLst/>
          </a:prstGeom>
          <a:solidFill>
            <a:srgbClr val="000090">
              <a:alpha val="31000"/>
            </a:srgbClr>
          </a:solidFill>
          <a:ln w="9525" cap="flat" cmpd="sng" algn="ctr">
            <a:solidFill>
              <a:srgbClr val="333399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14400" y="3886200"/>
            <a:ext cx="12331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IR</a:t>
            </a:r>
            <a:br>
              <a:rPr lang="en-US" dirty="0" smtClean="0"/>
            </a:br>
            <a:r>
              <a:rPr lang="en-US" dirty="0" smtClean="0"/>
              <a:t>system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 bwMode="auto">
          <a:xfrm>
            <a:off x="4038600" y="3733800"/>
            <a:ext cx="1295400" cy="1295400"/>
          </a:xfrm>
          <a:prstGeom prst="rect">
            <a:avLst/>
          </a:prstGeom>
          <a:solidFill>
            <a:srgbClr val="FF6600">
              <a:alpha val="31000"/>
            </a:srgbClr>
          </a:solidFill>
          <a:ln w="9525" cap="flat" cmpd="sng" algn="ctr">
            <a:solidFill>
              <a:srgbClr val="333399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941293" y="3886200"/>
            <a:ext cx="14277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IR</a:t>
            </a:r>
            <a:br>
              <a:rPr lang="en-US" dirty="0" smtClean="0"/>
            </a:br>
            <a:r>
              <a:rPr lang="en-US" dirty="0" smtClean="0"/>
              <a:t>system2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 bwMode="auto">
          <a:xfrm>
            <a:off x="6899112" y="3733800"/>
            <a:ext cx="1295400" cy="1295400"/>
          </a:xfrm>
          <a:prstGeom prst="rect">
            <a:avLst/>
          </a:prstGeom>
          <a:solidFill>
            <a:srgbClr val="3366FF">
              <a:alpha val="31000"/>
            </a:srgbClr>
          </a:solidFill>
          <a:ln w="9525" cap="flat" cmpd="sng" algn="ctr">
            <a:solidFill>
              <a:srgbClr val="333399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801805" y="3886200"/>
            <a:ext cx="14277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IR</a:t>
            </a:r>
            <a:br>
              <a:rPr lang="en-US" dirty="0" smtClean="0"/>
            </a:br>
            <a:r>
              <a:rPr lang="en-US" dirty="0" smtClean="0"/>
              <a:t>system3</a:t>
            </a:r>
            <a:endParaRPr lang="en-US" dirty="0"/>
          </a:p>
        </p:txBody>
      </p:sp>
      <p:sp>
        <p:nvSpPr>
          <p:cNvPr id="33" name="Freeform 32"/>
          <p:cNvSpPr/>
          <p:nvPr/>
        </p:nvSpPr>
        <p:spPr bwMode="auto">
          <a:xfrm>
            <a:off x="3918561" y="5150556"/>
            <a:ext cx="2699550" cy="1491087"/>
          </a:xfrm>
          <a:custGeom>
            <a:avLst/>
            <a:gdLst>
              <a:gd name="connsiteX0" fmla="*/ 1627106 w 2699550"/>
              <a:gd name="connsiteY0" fmla="*/ 70555 h 1491087"/>
              <a:gd name="connsiteX1" fmla="*/ 1119106 w 2699550"/>
              <a:gd name="connsiteY1" fmla="*/ 42333 h 1491087"/>
              <a:gd name="connsiteX2" fmla="*/ 977995 w 2699550"/>
              <a:gd name="connsiteY2" fmla="*/ 14111 h 1491087"/>
              <a:gd name="connsiteX3" fmla="*/ 822772 w 2699550"/>
              <a:gd name="connsiteY3" fmla="*/ 0 h 1491087"/>
              <a:gd name="connsiteX4" fmla="*/ 512328 w 2699550"/>
              <a:gd name="connsiteY4" fmla="*/ 14111 h 1491087"/>
              <a:gd name="connsiteX5" fmla="*/ 371217 w 2699550"/>
              <a:gd name="connsiteY5" fmla="*/ 98777 h 1491087"/>
              <a:gd name="connsiteX6" fmla="*/ 314772 w 2699550"/>
              <a:gd name="connsiteY6" fmla="*/ 112888 h 1491087"/>
              <a:gd name="connsiteX7" fmla="*/ 272439 w 2699550"/>
              <a:gd name="connsiteY7" fmla="*/ 127000 h 1491087"/>
              <a:gd name="connsiteX8" fmla="*/ 201883 w 2699550"/>
              <a:gd name="connsiteY8" fmla="*/ 141111 h 1491087"/>
              <a:gd name="connsiteX9" fmla="*/ 145439 w 2699550"/>
              <a:gd name="connsiteY9" fmla="*/ 169333 h 1491087"/>
              <a:gd name="connsiteX10" fmla="*/ 131328 w 2699550"/>
              <a:gd name="connsiteY10" fmla="*/ 239888 h 1491087"/>
              <a:gd name="connsiteX11" fmla="*/ 117217 w 2699550"/>
              <a:gd name="connsiteY11" fmla="*/ 296333 h 1491087"/>
              <a:gd name="connsiteX12" fmla="*/ 60772 w 2699550"/>
              <a:gd name="connsiteY12" fmla="*/ 366888 h 1491087"/>
              <a:gd name="connsiteX13" fmla="*/ 60772 w 2699550"/>
              <a:gd name="connsiteY13" fmla="*/ 860777 h 1491087"/>
              <a:gd name="connsiteX14" fmla="*/ 103106 w 2699550"/>
              <a:gd name="connsiteY14" fmla="*/ 945444 h 1491087"/>
              <a:gd name="connsiteX15" fmla="*/ 117217 w 2699550"/>
              <a:gd name="connsiteY15" fmla="*/ 1016000 h 1491087"/>
              <a:gd name="connsiteX16" fmla="*/ 201883 w 2699550"/>
              <a:gd name="connsiteY16" fmla="*/ 1072444 h 1491087"/>
              <a:gd name="connsiteX17" fmla="*/ 230106 w 2699550"/>
              <a:gd name="connsiteY17" fmla="*/ 1100666 h 1491087"/>
              <a:gd name="connsiteX18" fmla="*/ 286550 w 2699550"/>
              <a:gd name="connsiteY18" fmla="*/ 1128888 h 1491087"/>
              <a:gd name="connsiteX19" fmla="*/ 314772 w 2699550"/>
              <a:gd name="connsiteY19" fmla="*/ 1157111 h 1491087"/>
              <a:gd name="connsiteX20" fmla="*/ 357106 w 2699550"/>
              <a:gd name="connsiteY20" fmla="*/ 1185333 h 1491087"/>
              <a:gd name="connsiteX21" fmla="*/ 413550 w 2699550"/>
              <a:gd name="connsiteY21" fmla="*/ 1213555 h 1491087"/>
              <a:gd name="connsiteX22" fmla="*/ 554661 w 2699550"/>
              <a:gd name="connsiteY22" fmla="*/ 1255888 h 1491087"/>
              <a:gd name="connsiteX23" fmla="*/ 625217 w 2699550"/>
              <a:gd name="connsiteY23" fmla="*/ 1270000 h 1491087"/>
              <a:gd name="connsiteX24" fmla="*/ 681661 w 2699550"/>
              <a:gd name="connsiteY24" fmla="*/ 1298222 h 1491087"/>
              <a:gd name="connsiteX25" fmla="*/ 1090883 w 2699550"/>
              <a:gd name="connsiteY25" fmla="*/ 1326444 h 1491087"/>
              <a:gd name="connsiteX26" fmla="*/ 1641217 w 2699550"/>
              <a:gd name="connsiteY26" fmla="*/ 1397000 h 1491087"/>
              <a:gd name="connsiteX27" fmla="*/ 1739995 w 2699550"/>
              <a:gd name="connsiteY27" fmla="*/ 1425222 h 1491087"/>
              <a:gd name="connsiteX28" fmla="*/ 1796439 w 2699550"/>
              <a:gd name="connsiteY28" fmla="*/ 1439333 h 1491087"/>
              <a:gd name="connsiteX29" fmla="*/ 1923439 w 2699550"/>
              <a:gd name="connsiteY29" fmla="*/ 1481666 h 1491087"/>
              <a:gd name="connsiteX30" fmla="*/ 2191550 w 2699550"/>
              <a:gd name="connsiteY30" fmla="*/ 1439333 h 1491087"/>
              <a:gd name="connsiteX31" fmla="*/ 2318550 w 2699550"/>
              <a:gd name="connsiteY31" fmla="*/ 1397000 h 1491087"/>
              <a:gd name="connsiteX32" fmla="*/ 2360883 w 2699550"/>
              <a:gd name="connsiteY32" fmla="*/ 1382888 h 1491087"/>
              <a:gd name="connsiteX33" fmla="*/ 2459661 w 2699550"/>
              <a:gd name="connsiteY33" fmla="*/ 1326444 h 1491087"/>
              <a:gd name="connsiteX34" fmla="*/ 2487883 w 2699550"/>
              <a:gd name="connsiteY34" fmla="*/ 1284111 h 1491087"/>
              <a:gd name="connsiteX35" fmla="*/ 2572550 w 2699550"/>
              <a:gd name="connsiteY35" fmla="*/ 1255888 h 1491087"/>
              <a:gd name="connsiteX36" fmla="*/ 2586661 w 2699550"/>
              <a:gd name="connsiteY36" fmla="*/ 1199444 h 1491087"/>
              <a:gd name="connsiteX37" fmla="*/ 2685439 w 2699550"/>
              <a:gd name="connsiteY37" fmla="*/ 1086555 h 1491087"/>
              <a:gd name="connsiteX38" fmla="*/ 2699550 w 2699550"/>
              <a:gd name="connsiteY38" fmla="*/ 1044222 h 1491087"/>
              <a:gd name="connsiteX39" fmla="*/ 2685439 w 2699550"/>
              <a:gd name="connsiteY39" fmla="*/ 818444 h 1491087"/>
              <a:gd name="connsiteX40" fmla="*/ 2643106 w 2699550"/>
              <a:gd name="connsiteY40" fmla="*/ 733777 h 1491087"/>
              <a:gd name="connsiteX41" fmla="*/ 2572550 w 2699550"/>
              <a:gd name="connsiteY41" fmla="*/ 677333 h 1491087"/>
              <a:gd name="connsiteX42" fmla="*/ 2530217 w 2699550"/>
              <a:gd name="connsiteY42" fmla="*/ 635000 h 1491087"/>
              <a:gd name="connsiteX43" fmla="*/ 2487883 w 2699550"/>
              <a:gd name="connsiteY43" fmla="*/ 620888 h 1491087"/>
              <a:gd name="connsiteX44" fmla="*/ 2445550 w 2699550"/>
              <a:gd name="connsiteY44" fmla="*/ 592666 h 1491087"/>
              <a:gd name="connsiteX45" fmla="*/ 2290328 w 2699550"/>
              <a:gd name="connsiteY45" fmla="*/ 550333 h 1491087"/>
              <a:gd name="connsiteX46" fmla="*/ 2106883 w 2699550"/>
              <a:gd name="connsiteY46" fmla="*/ 465666 h 1491087"/>
              <a:gd name="connsiteX47" fmla="*/ 2036328 w 2699550"/>
              <a:gd name="connsiteY47" fmla="*/ 437444 h 1491087"/>
              <a:gd name="connsiteX48" fmla="*/ 1923439 w 2699550"/>
              <a:gd name="connsiteY48" fmla="*/ 409222 h 1491087"/>
              <a:gd name="connsiteX49" fmla="*/ 1881106 w 2699550"/>
              <a:gd name="connsiteY49" fmla="*/ 381000 h 1491087"/>
              <a:gd name="connsiteX50" fmla="*/ 1796439 w 2699550"/>
              <a:gd name="connsiteY50" fmla="*/ 352777 h 1491087"/>
              <a:gd name="connsiteX51" fmla="*/ 1754106 w 2699550"/>
              <a:gd name="connsiteY51" fmla="*/ 324555 h 1491087"/>
              <a:gd name="connsiteX52" fmla="*/ 1725883 w 2699550"/>
              <a:gd name="connsiteY52" fmla="*/ 239888 h 1491087"/>
              <a:gd name="connsiteX53" fmla="*/ 1669439 w 2699550"/>
              <a:gd name="connsiteY53" fmla="*/ 112888 h 1491087"/>
              <a:gd name="connsiteX54" fmla="*/ 1627106 w 2699550"/>
              <a:gd name="connsiteY54" fmla="*/ 70555 h 1491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2699550" h="1491087">
                <a:moveTo>
                  <a:pt x="1627106" y="70555"/>
                </a:moveTo>
                <a:cubicBezTo>
                  <a:pt x="1535384" y="58796"/>
                  <a:pt x="1776459" y="91634"/>
                  <a:pt x="1119106" y="42333"/>
                </a:cubicBezTo>
                <a:cubicBezTo>
                  <a:pt x="1071272" y="38745"/>
                  <a:pt x="1025767" y="18454"/>
                  <a:pt x="977995" y="14111"/>
                </a:cubicBezTo>
                <a:lnTo>
                  <a:pt x="822772" y="0"/>
                </a:lnTo>
                <a:cubicBezTo>
                  <a:pt x="719291" y="4704"/>
                  <a:pt x="615233" y="2237"/>
                  <a:pt x="512328" y="14111"/>
                </a:cubicBezTo>
                <a:cubicBezTo>
                  <a:pt x="477366" y="18145"/>
                  <a:pt x="389829" y="94124"/>
                  <a:pt x="371217" y="98777"/>
                </a:cubicBezTo>
                <a:cubicBezTo>
                  <a:pt x="352402" y="103481"/>
                  <a:pt x="333420" y="107560"/>
                  <a:pt x="314772" y="112888"/>
                </a:cubicBezTo>
                <a:cubicBezTo>
                  <a:pt x="300470" y="116974"/>
                  <a:pt x="286869" y="123392"/>
                  <a:pt x="272439" y="127000"/>
                </a:cubicBezTo>
                <a:cubicBezTo>
                  <a:pt x="249171" y="132817"/>
                  <a:pt x="225402" y="136407"/>
                  <a:pt x="201883" y="141111"/>
                </a:cubicBezTo>
                <a:cubicBezTo>
                  <a:pt x="183068" y="150518"/>
                  <a:pt x="157666" y="152216"/>
                  <a:pt x="145439" y="169333"/>
                </a:cubicBezTo>
                <a:cubicBezTo>
                  <a:pt x="131499" y="188850"/>
                  <a:pt x="136531" y="216475"/>
                  <a:pt x="131328" y="239888"/>
                </a:cubicBezTo>
                <a:cubicBezTo>
                  <a:pt x="127121" y="258820"/>
                  <a:pt x="124857" y="278507"/>
                  <a:pt x="117217" y="296333"/>
                </a:cubicBezTo>
                <a:cubicBezTo>
                  <a:pt x="103866" y="327486"/>
                  <a:pt x="83532" y="344129"/>
                  <a:pt x="60772" y="366888"/>
                </a:cubicBezTo>
                <a:cubicBezTo>
                  <a:pt x="0" y="549207"/>
                  <a:pt x="36479" y="423506"/>
                  <a:pt x="60772" y="860777"/>
                </a:cubicBezTo>
                <a:cubicBezTo>
                  <a:pt x="63832" y="915851"/>
                  <a:pt x="70964" y="913303"/>
                  <a:pt x="103106" y="945444"/>
                </a:cubicBezTo>
                <a:cubicBezTo>
                  <a:pt x="107810" y="968963"/>
                  <a:pt x="102492" y="997068"/>
                  <a:pt x="117217" y="1016000"/>
                </a:cubicBezTo>
                <a:cubicBezTo>
                  <a:pt x="138041" y="1042774"/>
                  <a:pt x="177898" y="1048460"/>
                  <a:pt x="201883" y="1072444"/>
                </a:cubicBezTo>
                <a:cubicBezTo>
                  <a:pt x="211291" y="1081851"/>
                  <a:pt x="219036" y="1093286"/>
                  <a:pt x="230106" y="1100666"/>
                </a:cubicBezTo>
                <a:cubicBezTo>
                  <a:pt x="247609" y="1112334"/>
                  <a:pt x="267735" y="1119481"/>
                  <a:pt x="286550" y="1128888"/>
                </a:cubicBezTo>
                <a:cubicBezTo>
                  <a:pt x="295957" y="1138296"/>
                  <a:pt x="304383" y="1148800"/>
                  <a:pt x="314772" y="1157111"/>
                </a:cubicBezTo>
                <a:cubicBezTo>
                  <a:pt x="328015" y="1167706"/>
                  <a:pt x="342381" y="1176919"/>
                  <a:pt x="357106" y="1185333"/>
                </a:cubicBezTo>
                <a:cubicBezTo>
                  <a:pt x="375370" y="1195769"/>
                  <a:pt x="394019" y="1205743"/>
                  <a:pt x="413550" y="1213555"/>
                </a:cubicBezTo>
                <a:cubicBezTo>
                  <a:pt x="457521" y="1231143"/>
                  <a:pt x="507881" y="1245492"/>
                  <a:pt x="554661" y="1255888"/>
                </a:cubicBezTo>
                <a:cubicBezTo>
                  <a:pt x="578074" y="1261091"/>
                  <a:pt x="601698" y="1265296"/>
                  <a:pt x="625217" y="1270000"/>
                </a:cubicBezTo>
                <a:cubicBezTo>
                  <a:pt x="644032" y="1279407"/>
                  <a:pt x="662326" y="1289936"/>
                  <a:pt x="681661" y="1298222"/>
                </a:cubicBezTo>
                <a:cubicBezTo>
                  <a:pt x="801419" y="1349546"/>
                  <a:pt x="1027403" y="1324002"/>
                  <a:pt x="1090883" y="1326444"/>
                </a:cubicBezTo>
                <a:cubicBezTo>
                  <a:pt x="1250723" y="1340975"/>
                  <a:pt x="1522132" y="1362976"/>
                  <a:pt x="1641217" y="1397000"/>
                </a:cubicBezTo>
                <a:lnTo>
                  <a:pt x="1739995" y="1425222"/>
                </a:lnTo>
                <a:cubicBezTo>
                  <a:pt x="1758705" y="1430325"/>
                  <a:pt x="1777903" y="1433630"/>
                  <a:pt x="1796439" y="1439333"/>
                </a:cubicBezTo>
                <a:cubicBezTo>
                  <a:pt x="1839089" y="1452456"/>
                  <a:pt x="1923439" y="1481666"/>
                  <a:pt x="1923439" y="1481666"/>
                </a:cubicBezTo>
                <a:cubicBezTo>
                  <a:pt x="2288457" y="1408663"/>
                  <a:pt x="1855143" y="1491087"/>
                  <a:pt x="2191550" y="1439333"/>
                </a:cubicBezTo>
                <a:cubicBezTo>
                  <a:pt x="2245008" y="1431109"/>
                  <a:pt x="2265984" y="1416713"/>
                  <a:pt x="2318550" y="1397000"/>
                </a:cubicBezTo>
                <a:cubicBezTo>
                  <a:pt x="2332477" y="1391777"/>
                  <a:pt x="2347211" y="1388747"/>
                  <a:pt x="2360883" y="1382888"/>
                </a:cubicBezTo>
                <a:cubicBezTo>
                  <a:pt x="2411017" y="1361402"/>
                  <a:pt x="2417143" y="1354789"/>
                  <a:pt x="2459661" y="1326444"/>
                </a:cubicBezTo>
                <a:cubicBezTo>
                  <a:pt x="2469068" y="1312333"/>
                  <a:pt x="2473502" y="1293099"/>
                  <a:pt x="2487883" y="1284111"/>
                </a:cubicBezTo>
                <a:cubicBezTo>
                  <a:pt x="2513110" y="1268344"/>
                  <a:pt x="2572550" y="1255888"/>
                  <a:pt x="2572550" y="1255888"/>
                </a:cubicBezTo>
                <a:cubicBezTo>
                  <a:pt x="2577254" y="1237073"/>
                  <a:pt x="2575903" y="1215581"/>
                  <a:pt x="2586661" y="1199444"/>
                </a:cubicBezTo>
                <a:cubicBezTo>
                  <a:pt x="2660224" y="1089099"/>
                  <a:pt x="2643349" y="1170736"/>
                  <a:pt x="2685439" y="1086555"/>
                </a:cubicBezTo>
                <a:cubicBezTo>
                  <a:pt x="2692091" y="1073251"/>
                  <a:pt x="2694846" y="1058333"/>
                  <a:pt x="2699550" y="1044222"/>
                </a:cubicBezTo>
                <a:cubicBezTo>
                  <a:pt x="2694846" y="968963"/>
                  <a:pt x="2693333" y="893436"/>
                  <a:pt x="2685439" y="818444"/>
                </a:cubicBezTo>
                <a:cubicBezTo>
                  <a:pt x="2682739" y="792791"/>
                  <a:pt x="2660453" y="751124"/>
                  <a:pt x="2643106" y="733777"/>
                </a:cubicBezTo>
                <a:cubicBezTo>
                  <a:pt x="2621809" y="712480"/>
                  <a:pt x="2595217" y="697166"/>
                  <a:pt x="2572550" y="677333"/>
                </a:cubicBezTo>
                <a:cubicBezTo>
                  <a:pt x="2557532" y="664192"/>
                  <a:pt x="2546821" y="646070"/>
                  <a:pt x="2530217" y="635000"/>
                </a:cubicBezTo>
                <a:cubicBezTo>
                  <a:pt x="2517841" y="626749"/>
                  <a:pt x="2501187" y="627540"/>
                  <a:pt x="2487883" y="620888"/>
                </a:cubicBezTo>
                <a:cubicBezTo>
                  <a:pt x="2472714" y="613303"/>
                  <a:pt x="2461048" y="599554"/>
                  <a:pt x="2445550" y="592666"/>
                </a:cubicBezTo>
                <a:cubicBezTo>
                  <a:pt x="2367706" y="558069"/>
                  <a:pt x="2366209" y="569303"/>
                  <a:pt x="2290328" y="550333"/>
                </a:cubicBezTo>
                <a:cubicBezTo>
                  <a:pt x="2220223" y="532807"/>
                  <a:pt x="2183096" y="496151"/>
                  <a:pt x="2106883" y="465666"/>
                </a:cubicBezTo>
                <a:cubicBezTo>
                  <a:pt x="2083365" y="456259"/>
                  <a:pt x="2060538" y="444893"/>
                  <a:pt x="2036328" y="437444"/>
                </a:cubicBezTo>
                <a:cubicBezTo>
                  <a:pt x="1999255" y="426037"/>
                  <a:pt x="1923439" y="409222"/>
                  <a:pt x="1923439" y="409222"/>
                </a:cubicBezTo>
                <a:cubicBezTo>
                  <a:pt x="1909328" y="399815"/>
                  <a:pt x="1896604" y="387888"/>
                  <a:pt x="1881106" y="381000"/>
                </a:cubicBezTo>
                <a:cubicBezTo>
                  <a:pt x="1853921" y="368918"/>
                  <a:pt x="1821192" y="369279"/>
                  <a:pt x="1796439" y="352777"/>
                </a:cubicBezTo>
                <a:lnTo>
                  <a:pt x="1754106" y="324555"/>
                </a:lnTo>
                <a:cubicBezTo>
                  <a:pt x="1744698" y="296333"/>
                  <a:pt x="1742385" y="264641"/>
                  <a:pt x="1725883" y="239888"/>
                </a:cubicBezTo>
                <a:cubicBezTo>
                  <a:pt x="1681159" y="172802"/>
                  <a:pt x="1703024" y="213644"/>
                  <a:pt x="1669439" y="112888"/>
                </a:cubicBezTo>
                <a:cubicBezTo>
                  <a:pt x="1653841" y="66092"/>
                  <a:pt x="1718828" y="82314"/>
                  <a:pt x="1627106" y="70555"/>
                </a:cubicBezTo>
                <a:close/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can we quantify the results?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533400" y="1600200"/>
            <a:ext cx="8077200" cy="19050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We want a numerical score to quantify how well our system is doing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Allows </a:t>
            </a:r>
            <a:r>
              <a:rPr lang="en-US" sz="2000" dirty="0" smtClean="0"/>
              <a:t>us to compare systems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To </a:t>
            </a:r>
            <a:r>
              <a:rPr lang="en-US" sz="2000" dirty="0" smtClean="0"/>
              <a:t>start with, let’s just talk about </a:t>
            </a:r>
            <a:r>
              <a:rPr lang="en-US" sz="2000" dirty="0" err="1" smtClean="0"/>
              <a:t>boolean</a:t>
            </a:r>
            <a:r>
              <a:rPr lang="en-US" sz="2000" dirty="0" smtClean="0"/>
              <a:t> retrieval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600200" y="4576465"/>
            <a:ext cx="1295400" cy="1295400"/>
          </a:xfrm>
          <a:prstGeom prst="rect">
            <a:avLst/>
          </a:prstGeom>
          <a:solidFill>
            <a:srgbClr val="000090">
              <a:alpha val="31000"/>
            </a:srgbClr>
          </a:solidFill>
          <a:ln w="9525" cap="flat" cmpd="sng" algn="ctr">
            <a:solidFill>
              <a:srgbClr val="333399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00200" y="4728865"/>
            <a:ext cx="12331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IR</a:t>
            </a:r>
            <a:br>
              <a:rPr lang="en-US" dirty="0" smtClean="0"/>
            </a:br>
            <a:r>
              <a:rPr lang="en-US" dirty="0" smtClean="0"/>
              <a:t>system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5029200" y="4267200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7" name="Oval 6"/>
          <p:cNvSpPr/>
          <p:nvPr/>
        </p:nvSpPr>
        <p:spPr bwMode="auto">
          <a:xfrm>
            <a:off x="5715000" y="38862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5715000" y="41910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5715000" y="44958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5029200" y="5410200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1" name="Oval 10"/>
          <p:cNvSpPr/>
          <p:nvPr/>
        </p:nvSpPr>
        <p:spPr bwMode="auto">
          <a:xfrm>
            <a:off x="5715000" y="50292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5715000" y="53340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5715000" y="56388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34000" y="601980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110274" y="4343400"/>
            <a:ext cx="17383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relevant</a:t>
            </a:r>
          </a:p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vs.</a:t>
            </a:r>
          </a:p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non-relevant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>
                <a:ea typeface="ＭＳ Ｐゴシック" pitchFamily="-111" charset="-128"/>
                <a:cs typeface="ＭＳ Ｐゴシック" pitchFamily="-111" charset="-128"/>
              </a:rPr>
              <a:t>Accuracy?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876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400" dirty="0" smtClean="0">
                <a:ea typeface="ＭＳ Ｐゴシック" pitchFamily="-111" charset="-128"/>
                <a:cs typeface="ＭＳ Ｐゴシック" pitchFamily="-111" charset="-128"/>
              </a:rPr>
              <a:t>The search engine divides ALL of the documents into two sets:  relevant and </a:t>
            </a:r>
            <a:r>
              <a:rPr lang="en-US" sz="2400" dirty="0" smtClean="0">
                <a:ea typeface="ＭＳ Ｐゴシック" pitchFamily="-111" charset="-128"/>
                <a:cs typeface="ＭＳ Ｐゴシック" pitchFamily="-111" charset="-128"/>
              </a:rPr>
              <a:t>non-relevant</a:t>
            </a:r>
            <a:endParaRPr lang="en-US" sz="2400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buNone/>
            </a:pPr>
            <a:endParaRPr lang="en-US" sz="2400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buNone/>
            </a:pPr>
            <a:r>
              <a:rPr lang="en-US" sz="2400" dirty="0" smtClean="0">
                <a:ea typeface="ＭＳ Ｐゴシック" pitchFamily="-111" charset="-128"/>
                <a:cs typeface="ＭＳ Ｐゴシック" pitchFamily="-111" charset="-128"/>
              </a:rPr>
              <a:t>The </a:t>
            </a: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</a:rPr>
              <a:t>accuracy</a:t>
            </a:r>
            <a:r>
              <a:rPr lang="en-US" sz="2400" dirty="0" smtClean="0">
                <a:ea typeface="ＭＳ Ｐゴシック" pitchFamily="-111" charset="-128"/>
                <a:cs typeface="ＭＳ Ｐゴシック" pitchFamily="-111" charset="-128"/>
              </a:rPr>
              <a:t> of a search engine is the proportion of these that it got right</a:t>
            </a:r>
          </a:p>
          <a:p>
            <a:pPr marL="0" indent="0" eaLnBrk="1" hangingPunct="1">
              <a:buNone/>
            </a:pPr>
            <a:endParaRPr lang="en-US" sz="2400" b="1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buNone/>
            </a:pP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</a:rPr>
              <a:t>Accuracy</a:t>
            </a:r>
            <a:r>
              <a:rPr lang="en-US" sz="2400" dirty="0" smtClean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sz="2400" dirty="0">
                <a:ea typeface="ＭＳ Ｐゴシック" pitchFamily="-111" charset="-128"/>
                <a:cs typeface="ＭＳ Ｐゴシック" pitchFamily="-111" charset="-128"/>
              </a:rPr>
              <a:t>is a commonly used evaluation measure in machine learning </a:t>
            </a:r>
            <a:r>
              <a:rPr lang="en-US" sz="2400" dirty="0" smtClean="0">
                <a:ea typeface="ＭＳ Ｐゴシック" pitchFamily="-111" charset="-128"/>
                <a:cs typeface="ＭＳ Ｐゴシック" pitchFamily="-111" charset="-128"/>
              </a:rPr>
              <a:t>classification</a:t>
            </a:r>
            <a:endParaRPr lang="en-US" sz="2400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>
              <a:buNone/>
            </a:pPr>
            <a:endParaRPr lang="en-US" sz="2400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buNone/>
            </a:pPr>
            <a:r>
              <a:rPr lang="en-US" sz="2400" dirty="0" smtClean="0">
                <a:solidFill>
                  <a:srgbClr val="FF0000"/>
                </a:solidFill>
                <a:ea typeface="ＭＳ Ｐゴシック" pitchFamily="-111" charset="-128"/>
                <a:cs typeface="ＭＳ Ｐゴシック" pitchFamily="-111" charset="-128"/>
              </a:rPr>
              <a:t>Is </a:t>
            </a:r>
            <a:r>
              <a:rPr lang="en-US" sz="2400" dirty="0" smtClean="0">
                <a:solidFill>
                  <a:srgbClr val="FF0000"/>
                </a:solidFill>
                <a:ea typeface="ＭＳ Ｐゴシック" pitchFamily="-111" charset="-128"/>
                <a:cs typeface="ＭＳ Ｐゴシック" pitchFamily="-111" charset="-128"/>
              </a:rPr>
              <a:t>this a good approach for IR?</a:t>
            </a:r>
            <a:endParaRPr lang="en-US" sz="2400" dirty="0">
              <a:solidFill>
                <a:srgbClr val="FF0000"/>
              </a:solidFill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8"/>
          <p:cNvSpPr>
            <a:spLocks noChangeArrowheads="1"/>
          </p:cNvSpPr>
          <p:nvPr/>
        </p:nvSpPr>
        <p:spPr bwMode="auto">
          <a:xfrm>
            <a:off x="533400" y="2667000"/>
            <a:ext cx="7467600" cy="2362200"/>
          </a:xfrm>
          <a:prstGeom prst="rect">
            <a:avLst/>
          </a:prstGeom>
          <a:solidFill>
            <a:srgbClr val="FCFEEC">
              <a:alpha val="50195"/>
            </a:srgb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Accuracy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?</a:t>
            </a:r>
          </a:p>
        </p:txBody>
      </p:sp>
      <p:sp>
        <p:nvSpPr>
          <p:cNvPr id="1202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4876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400" dirty="0">
                <a:ea typeface="ＭＳ Ｐゴシック" pitchFamily="-111" charset="-128"/>
                <a:cs typeface="ＭＳ Ｐゴシック" pitchFamily="-111" charset="-128"/>
              </a:rPr>
              <a:t>How to build a 99.9999% accurate search engine on a low budget….</a:t>
            </a:r>
          </a:p>
          <a:p>
            <a:pPr eaLnBrk="1" hangingPunct="1"/>
            <a:endParaRPr lang="en-US" sz="24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4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4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>
              <a:buFont typeface="Wingdings" pitchFamily="-111" charset="2"/>
              <a:buNone/>
            </a:pPr>
            <a:endParaRPr lang="en-US" sz="24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4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400" dirty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buNone/>
            </a:pPr>
            <a:endParaRPr lang="en-US" sz="2400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buNone/>
            </a:pPr>
            <a:r>
              <a:rPr lang="en-US" sz="2400" dirty="0" smtClean="0">
                <a:ea typeface="ＭＳ Ｐゴシック" pitchFamily="-111" charset="-128"/>
                <a:cs typeface="ＭＳ Ｐゴシック" pitchFamily="-111" charset="-128"/>
              </a:rPr>
              <a:t>People </a:t>
            </a:r>
            <a:r>
              <a:rPr lang="en-US" sz="2400" dirty="0">
                <a:ea typeface="ＭＳ Ｐゴシック" pitchFamily="-111" charset="-128"/>
                <a:cs typeface="ＭＳ Ｐゴシック" pitchFamily="-111" charset="-128"/>
              </a:rPr>
              <a:t>doing information retrieval </a:t>
            </a:r>
            <a:r>
              <a:rPr lang="en-US" sz="2400" i="1" dirty="0">
                <a:ea typeface="ＭＳ Ｐゴシック" pitchFamily="-111" charset="-128"/>
                <a:cs typeface="ＭＳ Ｐゴシック" pitchFamily="-111" charset="-128"/>
              </a:rPr>
              <a:t>want to find</a:t>
            </a:r>
            <a:r>
              <a:rPr lang="en-US" sz="2400" dirty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sz="2400" i="1" dirty="0">
                <a:ea typeface="ＭＳ Ｐゴシック" pitchFamily="-111" charset="-128"/>
                <a:cs typeface="ＭＳ Ｐゴシック" pitchFamily="-111" charset="-128"/>
              </a:rPr>
              <a:t>something</a:t>
            </a:r>
            <a:r>
              <a:rPr lang="en-US" sz="2400" dirty="0">
                <a:ea typeface="ＭＳ Ｐゴシック" pitchFamily="-111" charset="-128"/>
                <a:cs typeface="ＭＳ Ｐゴシック" pitchFamily="-111" charset="-128"/>
              </a:rPr>
              <a:t> and have a certain tolerance for junk.</a:t>
            </a:r>
          </a:p>
        </p:txBody>
      </p:sp>
      <p:sp>
        <p:nvSpPr>
          <p:cNvPr id="36870" name="WordArt 5"/>
          <p:cNvSpPr>
            <a:spLocks noChangeArrowheads="1" noChangeShapeType="1" noTextEdit="1"/>
          </p:cNvSpPr>
          <p:nvPr/>
        </p:nvSpPr>
        <p:spPr bwMode="auto">
          <a:xfrm>
            <a:off x="2530475" y="2819400"/>
            <a:ext cx="4191000" cy="9144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Lucida Sans"/>
                <a:ea typeface="Lucida Sans"/>
                <a:cs typeface="Lucida Sans"/>
              </a:rPr>
              <a:t>Snoogle.com</a:t>
            </a:r>
          </a:p>
        </p:txBody>
      </p:sp>
      <p:sp>
        <p:nvSpPr>
          <p:cNvPr id="36871" name="Text Box 6"/>
          <p:cNvSpPr txBox="1">
            <a:spLocks noChangeArrowheads="1"/>
          </p:cNvSpPr>
          <p:nvPr/>
        </p:nvSpPr>
        <p:spPr bwMode="auto">
          <a:xfrm>
            <a:off x="2514600" y="3844925"/>
            <a:ext cx="187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/>
              <a:t>Search for: </a:t>
            </a:r>
          </a:p>
        </p:txBody>
      </p:sp>
      <p:sp>
        <p:nvSpPr>
          <p:cNvPr id="36872" name="Rectangle 7"/>
          <p:cNvSpPr>
            <a:spLocks noChangeArrowheads="1"/>
          </p:cNvSpPr>
          <p:nvPr/>
        </p:nvSpPr>
        <p:spPr bwMode="auto">
          <a:xfrm>
            <a:off x="4587875" y="3962400"/>
            <a:ext cx="21336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2186" name="Text Box 10"/>
          <p:cNvSpPr txBox="1">
            <a:spLocks noChangeArrowheads="1"/>
          </p:cNvSpPr>
          <p:nvPr/>
        </p:nvSpPr>
        <p:spPr bwMode="auto">
          <a:xfrm>
            <a:off x="2514600" y="4419600"/>
            <a:ext cx="38798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600" i="1">
                <a:solidFill>
                  <a:schemeClr val="tx2"/>
                </a:solidFill>
                <a:latin typeface="Arial" pitchFamily="-111" charset="0"/>
              </a:rPr>
              <a:t>0 matching results found.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2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2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2179" grpId="0" build="p"/>
      <p:bldP spid="1202186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>
                <a:ea typeface="ＭＳ Ｐゴシック" pitchFamily="-111" charset="-128"/>
                <a:cs typeface="ＭＳ Ｐゴシック" pitchFamily="-111" charset="-128"/>
              </a:rPr>
              <a:t>Unranked retrieval evaluation:</a:t>
            </a:r>
            <a:br>
              <a:rPr lang="en-US" sz="3600" dirty="0" smtClean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sz="3600" dirty="0" smtClean="0">
                <a:ea typeface="ＭＳ Ｐゴシック" pitchFamily="-111" charset="-128"/>
                <a:cs typeface="ＭＳ Ｐゴシック" pitchFamily="-111" charset="-128"/>
              </a:rPr>
              <a:t>Precision </a:t>
            </a:r>
            <a:r>
              <a:rPr lang="en-US" sz="3600" dirty="0">
                <a:ea typeface="ＭＳ Ｐゴシック" pitchFamily="-111" charset="-128"/>
                <a:cs typeface="ＭＳ Ｐゴシック" pitchFamily="-111" charset="-128"/>
              </a:rPr>
              <a:t>and Recall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1828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000" b="1" dirty="0" smtClean="0">
                <a:ea typeface="ＭＳ Ｐゴシック" pitchFamily="-111" charset="-128"/>
                <a:cs typeface="ＭＳ Ｐゴシック" pitchFamily="-111" charset="-128"/>
              </a:rPr>
              <a:t>Precision</a:t>
            </a:r>
            <a:r>
              <a:rPr lang="en-US" sz="2000" dirty="0">
                <a:ea typeface="ＭＳ Ｐゴシック" pitchFamily="-111" charset="-128"/>
                <a:cs typeface="ＭＳ Ｐゴシック" pitchFamily="-111" charset="-128"/>
              </a:rPr>
              <a:t>: fraction of retrieved docs that are relevant = </a:t>
            </a:r>
            <a:endParaRPr lang="en-US" sz="2000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buNone/>
            </a:pPr>
            <a:r>
              <a:rPr lang="en-US" sz="2000" dirty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P</a:t>
            </a:r>
            <a:r>
              <a:rPr lang="en-US" sz="2000" dirty="0">
                <a:ea typeface="ＭＳ Ｐゴシック" pitchFamily="-111" charset="-128"/>
                <a:cs typeface="ＭＳ Ｐゴシック" pitchFamily="-111" charset="-128"/>
              </a:rPr>
              <a:t>(</a:t>
            </a: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relevant | retrieved)</a:t>
            </a:r>
            <a:endParaRPr lang="en-US" sz="2000" dirty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buNone/>
            </a:pPr>
            <a:endParaRPr lang="en-US" sz="2000" b="1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buNone/>
            </a:pPr>
            <a:r>
              <a:rPr lang="en-US" sz="2000" b="1" dirty="0" smtClean="0">
                <a:ea typeface="ＭＳ Ｐゴシック" pitchFamily="-111" charset="-128"/>
                <a:cs typeface="ＭＳ Ｐゴシック" pitchFamily="-111" charset="-128"/>
              </a:rPr>
              <a:t>Recall</a:t>
            </a:r>
            <a:r>
              <a:rPr lang="en-US" sz="2000" dirty="0">
                <a:ea typeface="ＭＳ Ｐゴシック" pitchFamily="-111" charset="-128"/>
                <a:cs typeface="ＭＳ Ｐゴシック" pitchFamily="-111" charset="-128"/>
              </a:rPr>
              <a:t>: fraction of relevant docs that are retrieved </a:t>
            </a: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=</a:t>
            </a:r>
          </a:p>
          <a:p>
            <a:pPr marL="0" indent="0" eaLnBrk="1" hangingPunct="1">
              <a:buNone/>
            </a:pPr>
            <a:r>
              <a:rPr lang="en-US" sz="2000" dirty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sz="2000" dirty="0">
                <a:ea typeface="ＭＳ Ｐゴシック" pitchFamily="-111" charset="-128"/>
                <a:cs typeface="ＭＳ Ｐゴシック" pitchFamily="-111" charset="-128"/>
              </a:rPr>
              <a:t>P(</a:t>
            </a: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retrieved | relevant</a:t>
            </a: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)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381000" y="4495800"/>
            <a:ext cx="1143000" cy="990600"/>
          </a:xfrm>
          <a:prstGeom prst="rect">
            <a:avLst/>
          </a:prstGeom>
          <a:solidFill>
            <a:srgbClr val="FFCF0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3810000"/>
            <a:ext cx="15080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retrieved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0" y="3733800"/>
            <a:ext cx="1548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precision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4800600" y="4800600"/>
            <a:ext cx="1143000" cy="6858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905000" y="4495800"/>
            <a:ext cx="1143000" cy="1524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52600" y="3810000"/>
            <a:ext cx="13779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relevant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4800600" y="4495800"/>
            <a:ext cx="1143000" cy="990600"/>
          </a:xfrm>
          <a:prstGeom prst="rect">
            <a:avLst/>
          </a:prstGeom>
          <a:solidFill>
            <a:srgbClr val="FFCF01">
              <a:alpha val="5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7162800" y="5410200"/>
            <a:ext cx="1143000" cy="609600"/>
          </a:xfrm>
          <a:prstGeom prst="rect">
            <a:avLst/>
          </a:prstGeom>
          <a:solidFill>
            <a:srgbClr val="FFCF0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162800" y="4495800"/>
            <a:ext cx="1143000" cy="1524000"/>
          </a:xfrm>
          <a:prstGeom prst="rect">
            <a:avLst/>
          </a:prstGeom>
          <a:solidFill>
            <a:srgbClr val="FF0000">
              <a:alpha val="6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241980" y="3733800"/>
            <a:ext cx="987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recall</a:t>
            </a:r>
            <a:endParaRPr lang="en-US" dirty="0"/>
          </a:p>
        </p:txBody>
      </p:sp>
      <p:sp>
        <p:nvSpPr>
          <p:cNvPr id="17" name="Left Brace 16"/>
          <p:cNvSpPr/>
          <p:nvPr/>
        </p:nvSpPr>
        <p:spPr bwMode="auto">
          <a:xfrm>
            <a:off x="4419600" y="4800600"/>
            <a:ext cx="304800" cy="6858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18" name="Left Brace 17"/>
          <p:cNvSpPr/>
          <p:nvPr/>
        </p:nvSpPr>
        <p:spPr bwMode="auto">
          <a:xfrm>
            <a:off x="6781800" y="5410200"/>
            <a:ext cx="304800" cy="6096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Precision/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Recall tradeoff</a:t>
            </a:r>
            <a:endParaRPr lang="en-US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001000" cy="4876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Often 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a trade-off  between better precision and better recall</a:t>
            </a:r>
          </a:p>
          <a:p>
            <a:pPr eaLnBrk="1" hangingPunct="1"/>
            <a:endParaRPr lang="en-US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buNone/>
            </a:pPr>
            <a:r>
              <a:rPr lang="en-US" dirty="0" smtClean="0">
                <a:solidFill>
                  <a:srgbClr val="FF0000"/>
                </a:solidFill>
                <a:ea typeface="ＭＳ Ｐゴシック" pitchFamily="-111" charset="-128"/>
                <a:cs typeface="ＭＳ Ｐゴシック" pitchFamily="-111" charset="-128"/>
              </a:rPr>
              <a:t>How can we increase recall?</a:t>
            </a:r>
          </a:p>
          <a:p>
            <a:pPr lvl="1" eaLnBrk="1" hangingPunct="1"/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Increase the number of documents retrieved (for example, return all documents)</a:t>
            </a:r>
          </a:p>
          <a:p>
            <a:pPr marL="0" indent="0" eaLnBrk="1" hangingPunct="1">
              <a:buNone/>
            </a:pPr>
            <a:endParaRPr lang="en-US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buNone/>
            </a:pPr>
            <a:r>
              <a:rPr lang="en-US" dirty="0" smtClean="0">
                <a:solidFill>
                  <a:srgbClr val="FF0000"/>
                </a:solidFill>
                <a:ea typeface="ＭＳ Ｐゴシック" pitchFamily="-111" charset="-128"/>
                <a:cs typeface="ＭＳ Ｐゴシック" pitchFamily="-111" charset="-128"/>
              </a:rPr>
              <a:t>What </a:t>
            </a:r>
            <a:r>
              <a:rPr lang="en-US" dirty="0" smtClean="0">
                <a:solidFill>
                  <a:srgbClr val="FF0000"/>
                </a:solidFill>
                <a:ea typeface="ＭＳ Ｐゴシック" pitchFamily="-111" charset="-128"/>
                <a:cs typeface="ＭＳ Ｐゴシック" pitchFamily="-111" charset="-128"/>
              </a:rPr>
              <a:t>impact will this likely have on precision?</a:t>
            </a:r>
          </a:p>
          <a:p>
            <a:pPr lvl="1" eaLnBrk="1" hangingPunct="1"/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Generally, retrieving more documents will result in a decrease in 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precision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1" charset="-128"/>
                <a:cs typeface="ＭＳ Ｐゴシック" pitchFamily="-111" charset="-128"/>
              </a:rPr>
              <a:t>A combined measure: </a:t>
            </a:r>
            <a:r>
              <a:rPr lang="en-US" i="1">
                <a:ea typeface="ＭＳ Ｐゴシック" pitchFamily="-111" charset="-128"/>
                <a:cs typeface="ＭＳ Ｐゴシック" pitchFamily="-111" charset="-128"/>
              </a:rPr>
              <a:t>F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876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400" dirty="0">
                <a:ea typeface="ＭＳ Ｐゴシック" pitchFamily="-111" charset="-128"/>
                <a:cs typeface="ＭＳ Ｐゴシック" pitchFamily="-111" charset="-128"/>
              </a:rPr>
              <a:t>Combined measure that assesses precision/recall tradeoff is </a:t>
            </a: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F measure</a:t>
            </a:r>
            <a:r>
              <a:rPr lang="en-US" sz="2400" dirty="0">
                <a:ea typeface="ＭＳ Ｐゴシック" pitchFamily="-111" charset="-128"/>
                <a:cs typeface="ＭＳ Ｐゴシック" pitchFamily="-111" charset="-128"/>
              </a:rPr>
              <a:t> (weighted harmonic mean):</a:t>
            </a:r>
          </a:p>
          <a:p>
            <a:pPr eaLnBrk="1" hangingPunct="1"/>
            <a:endParaRPr lang="en-US" sz="24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4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4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400" dirty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buNone/>
            </a:pPr>
            <a:endParaRPr lang="en-US" sz="2400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buNone/>
            </a:pPr>
            <a:r>
              <a:rPr lang="en-US" sz="2400" dirty="0" smtClean="0">
                <a:ea typeface="ＭＳ Ｐゴシック" pitchFamily="-111" charset="-128"/>
                <a:cs typeface="ＭＳ Ｐゴシック" pitchFamily="-111" charset="-128"/>
              </a:rPr>
              <a:t>People </a:t>
            </a:r>
            <a:r>
              <a:rPr lang="en-US" sz="2400" dirty="0">
                <a:ea typeface="ＭＳ Ｐゴシック" pitchFamily="-111" charset="-128"/>
                <a:cs typeface="ＭＳ Ｐゴシック" pitchFamily="-111" charset="-128"/>
              </a:rPr>
              <a:t>usually use balanced </a:t>
            </a:r>
            <a:r>
              <a:rPr lang="en-US" sz="2400" i="1" dirty="0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sz="2400" i="1" baseline="-25000" dirty="0">
                <a:ea typeface="ＭＳ Ｐゴシック" pitchFamily="-111" charset="-128"/>
                <a:cs typeface="ＭＳ Ｐゴシック" pitchFamily="-111" charset="-128"/>
              </a:rPr>
              <a:t>1</a:t>
            </a:r>
            <a:r>
              <a:rPr lang="en-US" sz="2400" baseline="-25000" dirty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sz="2400" dirty="0">
                <a:ea typeface="ＭＳ Ｐゴシック" pitchFamily="-111" charset="-128"/>
                <a:cs typeface="ＭＳ Ｐゴシック" pitchFamily="-111" charset="-128"/>
              </a:rPr>
              <a:t>measure</a:t>
            </a:r>
          </a:p>
          <a:p>
            <a:pPr lvl="1" eaLnBrk="1" hangingPunct="1"/>
            <a:r>
              <a:rPr lang="en-US" sz="2000" dirty="0" smtClean="0"/>
              <a:t>i.e</a:t>
            </a:r>
            <a:r>
              <a:rPr lang="en-US" sz="2000" dirty="0"/>
              <a:t>., with </a:t>
            </a:r>
            <a:r>
              <a:rPr lang="en-US" sz="2000" dirty="0">
                <a:sym typeface="Symbol" pitchFamily="-111" charset="2"/>
              </a:rPr>
              <a:t></a:t>
            </a:r>
            <a:r>
              <a:rPr lang="en-US" sz="2000" dirty="0"/>
              <a:t> = 1 or </a:t>
            </a:r>
            <a:r>
              <a:rPr lang="en-US" sz="2000" dirty="0">
                <a:sym typeface="Symbol" pitchFamily="-111" charset="2"/>
              </a:rPr>
              <a:t> = </a:t>
            </a:r>
            <a:r>
              <a:rPr lang="en-US" sz="2000" dirty="0" smtClean="0">
                <a:sym typeface="Symbol" pitchFamily="-111" charset="2"/>
              </a:rPr>
              <a:t>½</a:t>
            </a:r>
          </a:p>
          <a:p>
            <a:pPr lvl="1" eaLnBrk="1" hangingPunct="1"/>
            <a:endParaRPr lang="en-US" sz="2000" dirty="0">
              <a:sym typeface="Symbol" pitchFamily="-111" charset="2"/>
            </a:endParaRPr>
          </a:p>
          <a:p>
            <a:pPr marL="0" indent="0" eaLnBrk="1" hangingPunct="1">
              <a:buNone/>
            </a:pPr>
            <a:r>
              <a:rPr lang="en-US" sz="2400" dirty="0" smtClean="0">
                <a:sym typeface="Symbol" pitchFamily="-111" charset="2"/>
              </a:rPr>
              <a:t>harmonic mean is a </a:t>
            </a:r>
            <a:r>
              <a:rPr lang="en-US" sz="2400" dirty="0" smtClean="0">
                <a:sym typeface="Symbol" pitchFamily="-111" charset="2"/>
              </a:rPr>
              <a:t>conservative average</a:t>
            </a:r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1519238" y="2819400"/>
          <a:ext cx="5675312" cy="165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63" name="Equation" r:id="rId3" imgW="2095200" imgH="609480" progId="Equation.3">
                  <p:embed/>
                </p:oleObj>
              </mc:Choice>
              <mc:Fallback>
                <p:oleObj name="Equation" r:id="rId3" imgW="2095200" imgH="609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9238" y="2819400"/>
                        <a:ext cx="5675312" cy="165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i="1" baseline="-25000">
                <a:ea typeface="ＭＳ Ｐゴシック" pitchFamily="-111" charset="-128"/>
                <a:cs typeface="ＭＳ Ｐゴシック" pitchFamily="-111" charset="-128"/>
              </a:rPr>
              <a:t>1</a:t>
            </a:r>
            <a:r>
              <a:rPr lang="en-US">
                <a:ea typeface="ＭＳ Ｐゴシック" pitchFamily="-111" charset="-128"/>
                <a:cs typeface="ＭＳ Ｐゴシック" pitchFamily="-111" charset="-128"/>
              </a:rPr>
              <a:t> and other averages</a:t>
            </a:r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1085850" y="1714500"/>
          <a:ext cx="6986588" cy="487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6" name="Chart" r:id="rId3" imgW="4775200" imgH="3327400" progId="Excel.Sheet.8">
                  <p:embed/>
                </p:oleObj>
              </mc:Choice>
              <mc:Fallback>
                <p:oleObj name="Chart" r:id="rId3" imgW="4775200" imgH="3327400" progId="Excel.Shee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5850" y="1714500"/>
                        <a:ext cx="6986588" cy="4872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gradFill rotWithShape="0">
                              <a:gsLst>
                                <a:gs pos="0">
                                  <a:srgbClr val="A50021"/>
                                </a:gs>
                                <a:gs pos="100000">
                                  <a:schemeClr val="tx1"/>
                                </a:gs>
                              </a:gsLst>
                              <a:lin ang="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Assignment </a:t>
            </a:r>
            <a:r>
              <a:rPr lang="en-US" dirty="0" smtClean="0"/>
              <a:t>2</a:t>
            </a:r>
          </a:p>
          <a:p>
            <a:pPr lvl="1"/>
            <a:r>
              <a:rPr lang="en-US" dirty="0" smtClean="0"/>
              <a:t>Great job getting ahead!</a:t>
            </a:r>
            <a:endParaRPr lang="en-US" dirty="0" smtClean="0"/>
          </a:p>
          <a:p>
            <a:r>
              <a:rPr lang="en-US" dirty="0" err="1" smtClean="0"/>
              <a:t>hw</a:t>
            </a:r>
            <a:r>
              <a:rPr lang="en-US" dirty="0" smtClean="0"/>
              <a:t> 3 out soon and will be due next Thursday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1" charset="-128"/>
                <a:cs typeface="ＭＳ Ｐゴシック" pitchFamily="-111" charset="-128"/>
              </a:rPr>
              <a:t>Evaluating ranked results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001000" cy="48006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Most IR systems are ranked systems</a:t>
            </a:r>
          </a:p>
          <a:p>
            <a:pPr marL="0" indent="0" eaLnBrk="1" hangingPunct="1">
              <a:buNone/>
            </a:pPr>
            <a:endParaRPr lang="en-US" sz="2000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buNone/>
            </a:pP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We </a:t>
            </a: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want to evaluate the systems based on their ranking of the documents</a:t>
            </a:r>
          </a:p>
          <a:p>
            <a:pPr marL="0" indent="0" eaLnBrk="1" hangingPunct="1">
              <a:buNone/>
            </a:pPr>
            <a:endParaRPr lang="en-US" sz="2000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buNone/>
            </a:pPr>
            <a:r>
              <a:rPr lang="en-US" sz="2000" dirty="0" smtClean="0">
                <a:solidFill>
                  <a:srgbClr val="FF0000"/>
                </a:solidFill>
                <a:ea typeface="ＭＳ Ｐゴシック" pitchFamily="-111" charset="-128"/>
                <a:cs typeface="ＭＳ Ｐゴシック" pitchFamily="-111" charset="-128"/>
              </a:rPr>
              <a:t>What </a:t>
            </a:r>
            <a:r>
              <a:rPr lang="en-US" sz="2000" dirty="0" smtClean="0">
                <a:solidFill>
                  <a:srgbClr val="FF0000"/>
                </a:solidFill>
                <a:ea typeface="ＭＳ Ｐゴシック" pitchFamily="-111" charset="-128"/>
                <a:cs typeface="ＭＳ Ｐゴシック" pitchFamily="-111" charset="-128"/>
              </a:rPr>
              <a:t>might we do?</a:t>
            </a:r>
          </a:p>
          <a:p>
            <a:pPr eaLnBrk="1" hangingPunct="1"/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With a ranked system, we can look at the precision/recall for the top K results</a:t>
            </a:r>
          </a:p>
          <a:p>
            <a:pPr eaLnBrk="1" hangingPunct="1"/>
            <a:endParaRPr lang="en-US" sz="2000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Plotting this over K, gives us the precision-recall curve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1" charset="-128"/>
                <a:cs typeface="ＭＳ Ｐゴシック" pitchFamily="-111" charset="-128"/>
              </a:rPr>
              <a:t>A precision-recall curve</a:t>
            </a:r>
          </a:p>
        </p:txBody>
      </p:sp>
      <p:graphicFrame>
        <p:nvGraphicFramePr>
          <p:cNvPr id="43010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066800" y="1770063"/>
          <a:ext cx="7086600" cy="489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4" name="Chart" r:id="rId3" imgW="5016500" imgH="3467100" progId="Excel.Sheet.8">
                  <p:embed/>
                </p:oleObj>
              </mc:Choice>
              <mc:Fallback>
                <p:oleObj name="Chart" r:id="rId3" imgW="5016500" imgH="3467100" progId="Excel.Shee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770063"/>
                        <a:ext cx="7086600" cy="4894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gradFill rotWithShape="0">
                              <a:gsLst>
                                <a:gs pos="0">
                                  <a:srgbClr val="A50021"/>
                                </a:gs>
                                <a:gs pos="100000">
                                  <a:schemeClr val="tx1"/>
                                </a:gs>
                              </a:gsLst>
                              <a:lin ang="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is system is better?</a:t>
            </a:r>
            <a:endParaRPr lang="en-US" dirty="0"/>
          </a:p>
        </p:txBody>
      </p:sp>
      <p:cxnSp>
        <p:nvCxnSpPr>
          <p:cNvPr id="7" name="Curved Connector 6"/>
          <p:cNvCxnSpPr/>
          <p:nvPr/>
        </p:nvCxnSpPr>
        <p:spPr bwMode="auto">
          <a:xfrm>
            <a:off x="914400" y="3048000"/>
            <a:ext cx="2667000" cy="1981200"/>
          </a:xfrm>
          <a:prstGeom prst="curvedConnector3">
            <a:avLst>
              <a:gd name="adj1" fmla="val 24187"/>
            </a:avLst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914400" y="2971800"/>
            <a:ext cx="2667000" cy="2209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cxnSp>
        <p:nvCxnSpPr>
          <p:cNvPr id="15" name="Curved Connector 14"/>
          <p:cNvCxnSpPr/>
          <p:nvPr/>
        </p:nvCxnSpPr>
        <p:spPr bwMode="auto">
          <a:xfrm>
            <a:off x="5105400" y="3048000"/>
            <a:ext cx="2667000" cy="1981200"/>
          </a:xfrm>
          <a:prstGeom prst="curvedConnector3">
            <a:avLst>
              <a:gd name="adj1" fmla="val 53560"/>
            </a:avLst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5105400" y="2971800"/>
            <a:ext cx="2667000" cy="2209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00200" y="5257800"/>
            <a:ext cx="987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recall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791200" y="5253335"/>
            <a:ext cx="987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recall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 rot="16200000">
            <a:off x="4028673" y="3972328"/>
            <a:ext cx="1548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precision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 rot="16200000">
            <a:off x="-162327" y="3972328"/>
            <a:ext cx="1548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precision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1" charset="-128"/>
                <a:cs typeface="ＭＳ Ｐゴシック" pitchFamily="-111" charset="-128"/>
              </a:rPr>
              <a:t>Evaluation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382000" cy="4876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000" dirty="0">
                <a:ea typeface="ＭＳ Ｐゴシック" pitchFamily="-111" charset="-128"/>
                <a:cs typeface="ＭＳ Ｐゴシック" pitchFamily="-111" charset="-128"/>
              </a:rPr>
              <a:t>Graphs are good, but people want summary measures</a:t>
            </a: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!</a:t>
            </a:r>
          </a:p>
          <a:p>
            <a:pPr marL="0" indent="0" eaLnBrk="1" hangingPunct="1">
              <a:buNone/>
            </a:pPr>
            <a:endParaRPr lang="en-US" sz="2000" dirty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buNone/>
            </a:pPr>
            <a:r>
              <a:rPr lang="en-US" sz="2000" dirty="0" smtClean="0"/>
              <a:t>Precision </a:t>
            </a:r>
            <a:r>
              <a:rPr lang="en-US" sz="2000" dirty="0"/>
              <a:t>at fixed retrieval level</a:t>
            </a:r>
          </a:p>
          <a:p>
            <a:pPr lvl="2" eaLnBrk="1" hangingPunct="1"/>
            <a:r>
              <a:rPr lang="en-US" sz="1800" dirty="0">
                <a:ea typeface="ＭＳ Ｐゴシック" pitchFamily="-111" charset="-128"/>
              </a:rPr>
              <a:t>Precision-at-</a:t>
            </a:r>
            <a:r>
              <a:rPr lang="en-US" sz="1800" i="1" dirty="0" err="1">
                <a:ea typeface="ＭＳ Ｐゴシック" pitchFamily="-111" charset="-128"/>
              </a:rPr>
              <a:t>k</a:t>
            </a:r>
            <a:r>
              <a:rPr lang="en-US" sz="1800" dirty="0">
                <a:ea typeface="ＭＳ Ｐゴシック" pitchFamily="-111" charset="-128"/>
              </a:rPr>
              <a:t>: Precision of top </a:t>
            </a:r>
            <a:r>
              <a:rPr lang="en-US" sz="1800" i="1" dirty="0" err="1">
                <a:ea typeface="ＭＳ Ｐゴシック" pitchFamily="-111" charset="-128"/>
              </a:rPr>
              <a:t>k</a:t>
            </a:r>
            <a:r>
              <a:rPr lang="en-US" sz="1800" dirty="0">
                <a:ea typeface="ＭＳ Ｐゴシック" pitchFamily="-111" charset="-128"/>
              </a:rPr>
              <a:t> results</a:t>
            </a:r>
          </a:p>
          <a:p>
            <a:pPr lvl="2" eaLnBrk="1" hangingPunct="1"/>
            <a:r>
              <a:rPr lang="en-US" sz="1800" dirty="0">
                <a:ea typeface="ＭＳ Ｐゴシック" pitchFamily="-111" charset="-128"/>
              </a:rPr>
              <a:t>Perhaps appropriate for most of web search: all people want are good matches on the first one or two results pages</a:t>
            </a:r>
          </a:p>
          <a:p>
            <a:pPr lvl="2" eaLnBrk="1" hangingPunct="1"/>
            <a:r>
              <a:rPr lang="en-US" sz="1800" dirty="0">
                <a:ea typeface="ＭＳ Ｐゴシック" pitchFamily="-111" charset="-128"/>
              </a:rPr>
              <a:t>But: averages badly and has an arbitrary parameter of </a:t>
            </a:r>
            <a:r>
              <a:rPr lang="en-US" sz="1800" i="1" dirty="0" err="1" smtClean="0">
                <a:ea typeface="ＭＳ Ｐゴシック" pitchFamily="-111" charset="-128"/>
              </a:rPr>
              <a:t>k</a:t>
            </a:r>
            <a:endParaRPr lang="en-US" sz="1800" i="1" dirty="0" smtClean="0">
              <a:ea typeface="ＭＳ Ｐゴシック" pitchFamily="-111" charset="-128"/>
            </a:endParaRPr>
          </a:p>
          <a:p>
            <a:pPr marL="0" indent="0" eaLnBrk="1" hangingPunct="1">
              <a:buNone/>
            </a:pPr>
            <a:endParaRPr lang="en-US" sz="2400" dirty="0" smtClean="0">
              <a:ea typeface="ＭＳ Ｐゴシック" pitchFamily="-111" charset="-128"/>
            </a:endParaRPr>
          </a:p>
          <a:p>
            <a:pPr marL="0" indent="0" eaLnBrk="1" hangingPunct="1">
              <a:buNone/>
            </a:pPr>
            <a:r>
              <a:rPr lang="en-US" sz="2400" dirty="0" smtClean="0">
                <a:solidFill>
                  <a:srgbClr val="FF0000"/>
                </a:solidFill>
                <a:ea typeface="ＭＳ Ｐゴシック" pitchFamily="-111" charset="-128"/>
              </a:rPr>
              <a:t>Any </a:t>
            </a:r>
            <a:r>
              <a:rPr lang="en-US" sz="2400" dirty="0" smtClean="0">
                <a:solidFill>
                  <a:srgbClr val="FF0000"/>
                </a:solidFill>
                <a:ea typeface="ＭＳ Ｐゴシック" pitchFamily="-111" charset="-128"/>
              </a:rPr>
              <a:t>way to capture more of the graph</a:t>
            </a:r>
            <a:r>
              <a:rPr lang="en-US" sz="2400" dirty="0" smtClean="0">
                <a:solidFill>
                  <a:srgbClr val="FF0000"/>
                </a:solidFill>
                <a:ea typeface="ＭＳ Ｐゴシック" pitchFamily="-111" charset="-128"/>
              </a:rPr>
              <a:t>?</a:t>
            </a:r>
          </a:p>
          <a:p>
            <a:pPr marL="0" indent="0" eaLnBrk="1" hangingPunct="1">
              <a:buNone/>
            </a:pPr>
            <a:endParaRPr lang="en-US" sz="2400" dirty="0">
              <a:solidFill>
                <a:srgbClr val="FF0000"/>
              </a:solidFill>
              <a:ea typeface="ＭＳ Ｐゴシック" pitchFamily="-111" charset="-128"/>
            </a:endParaRPr>
          </a:p>
          <a:p>
            <a:pPr marL="0" indent="0" eaLnBrk="1" hangingPunct="1">
              <a:buNone/>
            </a:pPr>
            <a:r>
              <a:rPr lang="en-US" sz="2000" dirty="0" smtClean="0"/>
              <a:t>11</a:t>
            </a:r>
            <a:r>
              <a:rPr lang="en-US" sz="2000" dirty="0"/>
              <a:t>-point</a:t>
            </a:r>
            <a:r>
              <a:rPr lang="en-US" sz="2000" dirty="0" smtClean="0"/>
              <a:t> average </a:t>
            </a:r>
            <a:r>
              <a:rPr lang="en-US" sz="2000" dirty="0"/>
              <a:t>precision</a:t>
            </a:r>
          </a:p>
          <a:p>
            <a:pPr lvl="2" eaLnBrk="1" hangingPunct="1"/>
            <a:r>
              <a:rPr lang="en-US" sz="1800" dirty="0" smtClean="0">
                <a:ea typeface="ＭＳ Ｐゴシック" pitchFamily="-111" charset="-128"/>
              </a:rPr>
              <a:t>Take </a:t>
            </a:r>
            <a:r>
              <a:rPr lang="en-US" sz="1800" dirty="0">
                <a:ea typeface="ＭＳ Ｐゴシック" pitchFamily="-111" charset="-128"/>
              </a:rPr>
              <a:t>the precision at 11 levels of recall varying from 0 to 1 by tenths of the </a:t>
            </a:r>
            <a:r>
              <a:rPr lang="en-US" sz="1800" dirty="0" smtClean="0">
                <a:ea typeface="ＭＳ Ｐゴシック" pitchFamily="-111" charset="-128"/>
              </a:rPr>
              <a:t>documents and </a:t>
            </a:r>
            <a:r>
              <a:rPr lang="en-US" sz="1800" dirty="0">
                <a:ea typeface="ＭＳ Ｐゴシック" pitchFamily="-111" charset="-128"/>
              </a:rPr>
              <a:t>average them</a:t>
            </a:r>
          </a:p>
          <a:p>
            <a:pPr lvl="2" eaLnBrk="1" hangingPunct="1"/>
            <a:r>
              <a:rPr lang="en-US" sz="1800" dirty="0">
                <a:ea typeface="ＭＳ Ｐゴシック" pitchFamily="-111" charset="-128"/>
              </a:rPr>
              <a:t>Evaluates performance at all recall </a:t>
            </a:r>
            <a:r>
              <a:rPr lang="en-US" sz="1800" dirty="0" smtClean="0">
                <a:ea typeface="ＭＳ Ｐゴシック" pitchFamily="-111" charset="-128"/>
              </a:rPr>
              <a:t>levels (which may be good or bad)</a:t>
            </a:r>
            <a:endParaRPr lang="en-US" sz="1800" dirty="0">
              <a:ea typeface="ＭＳ Ｐゴシック" pitchFamily="-111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1" charset="-128"/>
                <a:cs typeface="ＭＳ Ｐゴシック" pitchFamily="-111" charset="-128"/>
              </a:rPr>
              <a:t>Typical (good) 11 point precisions</a:t>
            </a:r>
          </a:p>
        </p:txBody>
      </p:sp>
      <p:sp>
        <p:nvSpPr>
          <p:cNvPr id="47109" name="Rectangle 2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876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400" dirty="0" err="1">
                <a:ea typeface="ＭＳ Ｐゴシック" pitchFamily="-111" charset="-128"/>
                <a:cs typeface="ＭＳ Ｐゴシック" pitchFamily="-111" charset="-128"/>
              </a:rPr>
              <a:t>SabIR</a:t>
            </a:r>
            <a:r>
              <a:rPr lang="en-US" sz="2400" dirty="0">
                <a:ea typeface="ＭＳ Ｐゴシック" pitchFamily="-111" charset="-128"/>
                <a:cs typeface="ＭＳ Ｐゴシック" pitchFamily="-111" charset="-128"/>
              </a:rPr>
              <a:t>/Cornell 8A1 11pt precision from TREC 8 (1999) </a:t>
            </a:r>
          </a:p>
        </p:txBody>
      </p:sp>
      <p:graphicFrame>
        <p:nvGraphicFramePr>
          <p:cNvPr id="47106" name="Object 2"/>
          <p:cNvGraphicFramePr>
            <a:graphicFrameLocks noGrp="1" noChangeAspect="1"/>
          </p:cNvGraphicFramePr>
          <p:nvPr>
            <p:ph idx="4294967295"/>
          </p:nvPr>
        </p:nvGraphicFramePr>
        <p:xfrm>
          <a:off x="2057400" y="2220913"/>
          <a:ext cx="5257800" cy="444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0" name="Chart" r:id="rId3" imgW="4584700" imgH="3873500" progId="Excel.Sheet.8">
                  <p:embed/>
                </p:oleObj>
              </mc:Choice>
              <mc:Fallback>
                <p:oleObj name="Chart" r:id="rId3" imgW="4584700" imgH="3873500" progId="Excel.Shee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220913"/>
                        <a:ext cx="5257800" cy="444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gradFill rotWithShape="0">
                              <a:gsLst>
                                <a:gs pos="0">
                                  <a:srgbClr val="A50021"/>
                                </a:gs>
                                <a:gs pos="100000">
                                  <a:schemeClr val="tx1"/>
                                </a:gs>
                              </a:gsLst>
                              <a:lin ang="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11 point is somewhat arbitrary…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idx="1"/>
          </p:nvPr>
        </p:nvSpPr>
        <p:spPr>
          <a:xfrm>
            <a:off x="1219200" y="1752600"/>
            <a:ext cx="75438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What are we really interested in?</a:t>
            </a:r>
          </a:p>
          <a:p>
            <a:pPr lvl="1"/>
            <a:r>
              <a:rPr lang="en-US" sz="1800" dirty="0" smtClean="0"/>
              <a:t>How high up are the relevant results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How </a:t>
            </a:r>
            <a:r>
              <a:rPr lang="en-US" sz="2000" dirty="0" smtClean="0">
                <a:solidFill>
                  <a:srgbClr val="FF0000"/>
                </a:solidFill>
              </a:rPr>
              <a:t>might we measure this?</a:t>
            </a:r>
          </a:p>
          <a:p>
            <a:pPr lvl="1"/>
            <a:r>
              <a:rPr lang="en-US" sz="1800" dirty="0" smtClean="0"/>
              <a:t>Average position in list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Any </a:t>
            </a:r>
            <a:r>
              <a:rPr lang="en-US" sz="2000" dirty="0" smtClean="0">
                <a:solidFill>
                  <a:srgbClr val="FF0000"/>
                </a:solidFill>
              </a:rPr>
              <a:t>issue with this?</a:t>
            </a:r>
          </a:p>
          <a:p>
            <a:pPr lvl="1"/>
            <a:r>
              <a:rPr lang="en-US" sz="1800" dirty="0" smtClean="0"/>
              <a:t>Query dependent, i.e. if there are more relevant documents, will be higher (worse)</a:t>
            </a:r>
          </a:p>
          <a:p>
            <a:pPr marL="0" indent="0" eaLnBrk="1" hangingPunct="1">
              <a:buNone/>
            </a:pPr>
            <a:endParaRPr lang="en-US" sz="2000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buNone/>
            </a:pPr>
            <a:r>
              <a:rPr lang="en-US" sz="2000" dirty="0" smtClean="0">
                <a:solidFill>
                  <a:srgbClr val="0000FF"/>
                </a:solidFill>
                <a:ea typeface="ＭＳ Ｐゴシック" pitchFamily="-111" charset="-128"/>
                <a:cs typeface="ＭＳ Ｐゴシック" pitchFamily="-111" charset="-128"/>
              </a:rPr>
              <a:t>Mean </a:t>
            </a:r>
            <a:r>
              <a:rPr lang="en-US" sz="2000" dirty="0" smtClean="0">
                <a:solidFill>
                  <a:srgbClr val="0000FF"/>
                </a:solidFill>
                <a:ea typeface="ＭＳ Ｐゴシック" pitchFamily="-111" charset="-128"/>
                <a:cs typeface="ＭＳ Ｐゴシック" pitchFamily="-111" charset="-128"/>
              </a:rPr>
              <a:t>average precision (MAP)</a:t>
            </a:r>
          </a:p>
          <a:p>
            <a:pPr lvl="1" eaLnBrk="1" hangingPunct="1"/>
            <a:r>
              <a:rPr lang="en-US" sz="1800" dirty="0" smtClean="0"/>
              <a:t>Average of the precision value obtained for the top </a:t>
            </a:r>
            <a:r>
              <a:rPr lang="en-US" sz="1800" i="1" dirty="0" err="1" smtClean="0"/>
              <a:t>k</a:t>
            </a:r>
            <a:r>
              <a:rPr lang="en-US" sz="1800" dirty="0" smtClean="0"/>
              <a:t> documents</a:t>
            </a:r>
            <a:r>
              <a:rPr lang="en-US" sz="1800" b="1" dirty="0" smtClean="0"/>
              <a:t>, each time </a:t>
            </a:r>
            <a:r>
              <a:rPr lang="en-US" sz="1800" dirty="0" smtClean="0"/>
              <a:t>a relevant doc is retrieved</a:t>
            </a:r>
          </a:p>
        </p:txBody>
      </p:sp>
      <p:sp>
        <p:nvSpPr>
          <p:cNvPr id="4" name="Oval 3"/>
          <p:cNvSpPr/>
          <p:nvPr/>
        </p:nvSpPr>
        <p:spPr bwMode="auto">
          <a:xfrm>
            <a:off x="457200" y="22860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457200" y="25908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457200" y="28956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457200" y="41148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457200" y="35052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57200" y="38100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457200" y="32004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457200" y="44196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457200" y="47244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457200" y="50292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457200" y="22860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457200" y="25908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457200" y="28956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457200" y="41148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457200" y="35052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57200" y="38100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457200" y="32004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457200" y="44196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457200" y="47244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457200" y="50292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90800" y="4321076"/>
            <a:ext cx="6172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dirty="0" smtClean="0"/>
              <a:t>Average </a:t>
            </a:r>
            <a:r>
              <a:rPr lang="en-US" dirty="0" smtClean="0"/>
              <a:t>of the precision value </a:t>
            </a:r>
          </a:p>
          <a:p>
            <a:pPr marL="0" lvl="1"/>
            <a:r>
              <a:rPr lang="en-US" dirty="0" smtClean="0"/>
              <a:t>obtained</a:t>
            </a:r>
            <a:r>
              <a:rPr lang="en-US" b="1" dirty="0" smtClean="0"/>
              <a:t> each time </a:t>
            </a:r>
            <a:r>
              <a:rPr lang="en-US" dirty="0" smtClean="0"/>
              <a:t>a relevant doc is retrieved for </a:t>
            </a:r>
            <a:r>
              <a:rPr lang="en-US" b="1" dirty="0" smtClean="0"/>
              <a:t>all</a:t>
            </a:r>
            <a:r>
              <a:rPr lang="en-US" dirty="0" smtClean="0"/>
              <a:t> relevant </a:t>
            </a:r>
            <a:r>
              <a:rPr lang="en-US" dirty="0" smtClean="0"/>
              <a:t>documents</a:t>
            </a:r>
          </a:p>
          <a:p>
            <a:pPr marL="0" lvl="1"/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 smtClean="0"/>
              <a:t>a relevant document is not retrieved it is given a precision of 0 in the average</a:t>
            </a:r>
          </a:p>
        </p:txBody>
      </p:sp>
      <p:cxnSp>
        <p:nvCxnSpPr>
          <p:cNvPr id="20" name="Straight Arrow Connector 19"/>
          <p:cNvCxnSpPr/>
          <p:nvPr/>
        </p:nvCxnSpPr>
        <p:spPr bwMode="auto">
          <a:xfrm rot="10800000">
            <a:off x="914401" y="2436812"/>
            <a:ext cx="533400" cy="1588"/>
          </a:xfrm>
          <a:prstGeom prst="straightConnector1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4343400" y="2362200"/>
            <a:ext cx="23143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Precision at k?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90491" y="2205335"/>
            <a:ext cx="3145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457200" y="22860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457200" y="25908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457200" y="28956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457200" y="41148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457200" y="35052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57200" y="38100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457200" y="32004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457200" y="44196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457200" y="47244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457200" y="50292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90800" y="4321076"/>
            <a:ext cx="6172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dirty="0" smtClean="0"/>
              <a:t>Average </a:t>
            </a:r>
            <a:r>
              <a:rPr lang="en-US" dirty="0" smtClean="0"/>
              <a:t>of the precision value </a:t>
            </a:r>
          </a:p>
          <a:p>
            <a:pPr marL="0" lvl="1"/>
            <a:r>
              <a:rPr lang="en-US" dirty="0" smtClean="0"/>
              <a:t>obtained</a:t>
            </a:r>
            <a:r>
              <a:rPr lang="en-US" b="1" dirty="0" smtClean="0"/>
              <a:t> each time </a:t>
            </a:r>
            <a:r>
              <a:rPr lang="en-US" dirty="0" smtClean="0"/>
              <a:t>a relevant doc is retrieved for </a:t>
            </a:r>
            <a:r>
              <a:rPr lang="en-US" b="1" dirty="0" smtClean="0"/>
              <a:t>all</a:t>
            </a:r>
            <a:r>
              <a:rPr lang="en-US" dirty="0" smtClean="0"/>
              <a:t> relevant </a:t>
            </a:r>
            <a:r>
              <a:rPr lang="en-US" dirty="0" smtClean="0"/>
              <a:t>documents</a:t>
            </a:r>
          </a:p>
          <a:p>
            <a:pPr marL="0" lvl="1"/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 smtClean="0"/>
              <a:t>a relevant document is not retrieved it is given a precision of 0 in the average</a:t>
            </a:r>
          </a:p>
        </p:txBody>
      </p:sp>
      <p:cxnSp>
        <p:nvCxnSpPr>
          <p:cNvPr id="20" name="Straight Arrow Connector 19"/>
          <p:cNvCxnSpPr/>
          <p:nvPr/>
        </p:nvCxnSpPr>
        <p:spPr bwMode="auto">
          <a:xfrm rot="10800000">
            <a:off x="914401" y="2436812"/>
            <a:ext cx="533400" cy="1588"/>
          </a:xfrm>
          <a:prstGeom prst="straightConnector1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600200" y="2205335"/>
            <a:ext cx="74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1/1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1490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457200" y="22860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457200" y="25908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457200" y="28956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457200" y="41148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457200" y="35052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57200" y="38100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457200" y="32004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457200" y="44196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457200" y="47244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457200" y="50292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90800" y="4321076"/>
            <a:ext cx="6172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dirty="0" smtClean="0"/>
              <a:t>Average </a:t>
            </a:r>
            <a:r>
              <a:rPr lang="en-US" dirty="0" smtClean="0"/>
              <a:t>of the precision value </a:t>
            </a:r>
          </a:p>
          <a:p>
            <a:pPr marL="0" lvl="1"/>
            <a:r>
              <a:rPr lang="en-US" dirty="0" smtClean="0"/>
              <a:t>obtained</a:t>
            </a:r>
            <a:r>
              <a:rPr lang="en-US" b="1" dirty="0" smtClean="0"/>
              <a:t> each time </a:t>
            </a:r>
            <a:r>
              <a:rPr lang="en-US" dirty="0" smtClean="0"/>
              <a:t>a relevant doc is retrieved for </a:t>
            </a:r>
            <a:r>
              <a:rPr lang="en-US" b="1" dirty="0" smtClean="0"/>
              <a:t>all</a:t>
            </a:r>
            <a:r>
              <a:rPr lang="en-US" dirty="0" smtClean="0"/>
              <a:t> relevant </a:t>
            </a:r>
            <a:r>
              <a:rPr lang="en-US" dirty="0" smtClean="0"/>
              <a:t>documents</a:t>
            </a:r>
          </a:p>
          <a:p>
            <a:pPr marL="0" lvl="1"/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 smtClean="0"/>
              <a:t>a relevant document is not retrieved it is given a precision of 0 in the average</a:t>
            </a:r>
          </a:p>
        </p:txBody>
      </p:sp>
      <p:cxnSp>
        <p:nvCxnSpPr>
          <p:cNvPr id="20" name="Straight Arrow Connector 19"/>
          <p:cNvCxnSpPr/>
          <p:nvPr/>
        </p:nvCxnSpPr>
        <p:spPr bwMode="auto">
          <a:xfrm rot="10800000">
            <a:off x="914401" y="2436812"/>
            <a:ext cx="533400" cy="1588"/>
          </a:xfrm>
          <a:prstGeom prst="straightConnector1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4343400" y="2362200"/>
            <a:ext cx="23143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Precision at k?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00200" y="2205335"/>
            <a:ext cx="74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1/1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 bwMode="auto">
          <a:xfrm rot="10800000">
            <a:off x="914400" y="3351212"/>
            <a:ext cx="533400" cy="1588"/>
          </a:xfrm>
          <a:prstGeom prst="straightConnector1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1752600" y="3124200"/>
            <a:ext cx="3145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4378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457200" y="22860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457200" y="25908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457200" y="28956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457200" y="41148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457200" y="35052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57200" y="38100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457200" y="32004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457200" y="44196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457200" y="47244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457200" y="50292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90800" y="4321076"/>
            <a:ext cx="6172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dirty="0" smtClean="0"/>
              <a:t>Average </a:t>
            </a:r>
            <a:r>
              <a:rPr lang="en-US" dirty="0" smtClean="0"/>
              <a:t>of the precision value </a:t>
            </a:r>
          </a:p>
          <a:p>
            <a:pPr marL="0" lvl="1"/>
            <a:r>
              <a:rPr lang="en-US" dirty="0" smtClean="0"/>
              <a:t>obtained</a:t>
            </a:r>
            <a:r>
              <a:rPr lang="en-US" b="1" dirty="0" smtClean="0"/>
              <a:t> each time </a:t>
            </a:r>
            <a:r>
              <a:rPr lang="en-US" dirty="0" smtClean="0"/>
              <a:t>a relevant doc is retrieved for </a:t>
            </a:r>
            <a:r>
              <a:rPr lang="en-US" b="1" dirty="0" smtClean="0"/>
              <a:t>all</a:t>
            </a:r>
            <a:r>
              <a:rPr lang="en-US" dirty="0" smtClean="0"/>
              <a:t> relevant </a:t>
            </a:r>
            <a:r>
              <a:rPr lang="en-US" dirty="0" smtClean="0"/>
              <a:t>documents</a:t>
            </a:r>
          </a:p>
          <a:p>
            <a:pPr marL="0" lvl="1"/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 smtClean="0"/>
              <a:t>a relevant document is not retrieved it is given a precision of 0 in the average</a:t>
            </a:r>
          </a:p>
        </p:txBody>
      </p:sp>
      <p:cxnSp>
        <p:nvCxnSpPr>
          <p:cNvPr id="20" name="Straight Arrow Connector 19"/>
          <p:cNvCxnSpPr/>
          <p:nvPr/>
        </p:nvCxnSpPr>
        <p:spPr bwMode="auto">
          <a:xfrm rot="10800000">
            <a:off x="914401" y="2436812"/>
            <a:ext cx="533400" cy="1588"/>
          </a:xfrm>
          <a:prstGeom prst="straightConnector1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600200" y="2205335"/>
            <a:ext cx="74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1/1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 bwMode="auto">
          <a:xfrm rot="10800000">
            <a:off x="914400" y="3351212"/>
            <a:ext cx="533400" cy="1588"/>
          </a:xfrm>
          <a:prstGeom prst="straightConnector1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1600200" y="3048000"/>
            <a:ext cx="74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2/4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751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For hw1, you examined 5 systems.  How did you evaluate the systems/queries?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What are important features for an IR system?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How might we automatically evaluate the performance of a system?  Compare two systems?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What data might be useful?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457200" y="22860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457200" y="25908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457200" y="28956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457200" y="41148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457200" y="35052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57200" y="38100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457200" y="32004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457200" y="44196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457200" y="47244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457200" y="50292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90800" y="4321076"/>
            <a:ext cx="6172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dirty="0" smtClean="0"/>
              <a:t>Average </a:t>
            </a:r>
            <a:r>
              <a:rPr lang="en-US" dirty="0" smtClean="0"/>
              <a:t>of the precision value </a:t>
            </a:r>
          </a:p>
          <a:p>
            <a:pPr marL="0" lvl="1"/>
            <a:r>
              <a:rPr lang="en-US" dirty="0" smtClean="0"/>
              <a:t>obtained</a:t>
            </a:r>
            <a:r>
              <a:rPr lang="en-US" b="1" dirty="0" smtClean="0"/>
              <a:t> each time </a:t>
            </a:r>
            <a:r>
              <a:rPr lang="en-US" dirty="0" smtClean="0"/>
              <a:t>a relevant doc is retrieved for </a:t>
            </a:r>
            <a:r>
              <a:rPr lang="en-US" b="1" dirty="0" smtClean="0"/>
              <a:t>all</a:t>
            </a:r>
            <a:r>
              <a:rPr lang="en-US" dirty="0" smtClean="0"/>
              <a:t> relevant </a:t>
            </a:r>
            <a:r>
              <a:rPr lang="en-US" dirty="0" smtClean="0"/>
              <a:t>documents</a:t>
            </a:r>
          </a:p>
          <a:p>
            <a:pPr marL="0" lvl="1"/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 smtClean="0"/>
              <a:t>a relevant document is not retrieved it is given a precision of 0 in the average</a:t>
            </a:r>
          </a:p>
        </p:txBody>
      </p:sp>
      <p:cxnSp>
        <p:nvCxnSpPr>
          <p:cNvPr id="20" name="Straight Arrow Connector 19"/>
          <p:cNvCxnSpPr/>
          <p:nvPr/>
        </p:nvCxnSpPr>
        <p:spPr bwMode="auto">
          <a:xfrm rot="10800000">
            <a:off x="914401" y="2436812"/>
            <a:ext cx="533400" cy="1588"/>
          </a:xfrm>
          <a:prstGeom prst="straightConnector1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4343400" y="2362200"/>
            <a:ext cx="23143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Precision at k?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00200" y="2205335"/>
            <a:ext cx="74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1/1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 bwMode="auto">
          <a:xfrm rot="10800000">
            <a:off x="914400" y="3351212"/>
            <a:ext cx="533400" cy="1588"/>
          </a:xfrm>
          <a:prstGeom prst="straightConnector1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1600200" y="3048000"/>
            <a:ext cx="74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2/4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 bwMode="auto">
          <a:xfrm rot="10800000">
            <a:off x="914400" y="3656012"/>
            <a:ext cx="533400" cy="1588"/>
          </a:xfrm>
          <a:prstGeom prst="straightConnector1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1752600" y="3424535"/>
            <a:ext cx="3145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871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457200" y="22860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457200" y="25908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457200" y="28956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457200" y="41148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457200" y="35052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57200" y="38100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457200" y="32004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457200" y="44196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457200" y="47244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457200" y="50292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90800" y="4321076"/>
            <a:ext cx="6172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dirty="0" smtClean="0"/>
              <a:t>Average </a:t>
            </a:r>
            <a:r>
              <a:rPr lang="en-US" dirty="0" smtClean="0"/>
              <a:t>of the precision value </a:t>
            </a:r>
          </a:p>
          <a:p>
            <a:pPr marL="0" lvl="1"/>
            <a:r>
              <a:rPr lang="en-US" dirty="0" smtClean="0"/>
              <a:t>obtained</a:t>
            </a:r>
            <a:r>
              <a:rPr lang="en-US" b="1" dirty="0" smtClean="0"/>
              <a:t> each time </a:t>
            </a:r>
            <a:r>
              <a:rPr lang="en-US" dirty="0" smtClean="0"/>
              <a:t>a relevant doc is retrieved for </a:t>
            </a:r>
            <a:r>
              <a:rPr lang="en-US" b="1" dirty="0" smtClean="0"/>
              <a:t>all</a:t>
            </a:r>
            <a:r>
              <a:rPr lang="en-US" dirty="0" smtClean="0"/>
              <a:t> relevant </a:t>
            </a:r>
            <a:r>
              <a:rPr lang="en-US" dirty="0" smtClean="0"/>
              <a:t>documents</a:t>
            </a:r>
          </a:p>
          <a:p>
            <a:pPr marL="0" lvl="1"/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 smtClean="0"/>
              <a:t>a relevant document is not retrieved it is given a precision of 0 in the average</a:t>
            </a:r>
          </a:p>
        </p:txBody>
      </p:sp>
      <p:cxnSp>
        <p:nvCxnSpPr>
          <p:cNvPr id="20" name="Straight Arrow Connector 19"/>
          <p:cNvCxnSpPr/>
          <p:nvPr/>
        </p:nvCxnSpPr>
        <p:spPr bwMode="auto">
          <a:xfrm rot="10800000">
            <a:off x="914401" y="2436812"/>
            <a:ext cx="533400" cy="1588"/>
          </a:xfrm>
          <a:prstGeom prst="straightConnector1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4343400" y="2362200"/>
            <a:ext cx="23143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Precision at k?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00200" y="2205335"/>
            <a:ext cx="74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1/1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 bwMode="auto">
          <a:xfrm rot="10800000">
            <a:off x="914400" y="3351212"/>
            <a:ext cx="533400" cy="1588"/>
          </a:xfrm>
          <a:prstGeom prst="straightConnector1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1600200" y="3048000"/>
            <a:ext cx="74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2/4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 bwMode="auto">
          <a:xfrm rot="10800000">
            <a:off x="914400" y="3656012"/>
            <a:ext cx="533400" cy="1588"/>
          </a:xfrm>
          <a:prstGeom prst="straightConnector1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1600200" y="3424535"/>
            <a:ext cx="74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3/5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468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457200" y="22860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457200" y="25908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457200" y="28956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457200" y="41148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457200" y="35052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57200" y="38100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457200" y="32004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457200" y="44196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457200" y="47244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457200" y="50292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90800" y="4321076"/>
            <a:ext cx="6172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dirty="0" smtClean="0"/>
              <a:t>Average </a:t>
            </a:r>
            <a:r>
              <a:rPr lang="en-US" dirty="0" smtClean="0"/>
              <a:t>of the precision value </a:t>
            </a:r>
          </a:p>
          <a:p>
            <a:pPr marL="0" lvl="1"/>
            <a:r>
              <a:rPr lang="en-US" dirty="0" smtClean="0"/>
              <a:t>obtained</a:t>
            </a:r>
            <a:r>
              <a:rPr lang="en-US" b="1" dirty="0" smtClean="0"/>
              <a:t> each time </a:t>
            </a:r>
            <a:r>
              <a:rPr lang="en-US" dirty="0" smtClean="0"/>
              <a:t>a relevant doc is retrieved for </a:t>
            </a:r>
            <a:r>
              <a:rPr lang="en-US" b="1" dirty="0" smtClean="0"/>
              <a:t>all</a:t>
            </a:r>
            <a:r>
              <a:rPr lang="en-US" dirty="0" smtClean="0"/>
              <a:t> relevant </a:t>
            </a:r>
            <a:r>
              <a:rPr lang="en-US" dirty="0" smtClean="0"/>
              <a:t>documents</a:t>
            </a:r>
          </a:p>
          <a:p>
            <a:pPr marL="0" lvl="1"/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 smtClean="0"/>
              <a:t>a relevant document is not retrieved it is given a precision of 0 in the average</a:t>
            </a:r>
          </a:p>
        </p:txBody>
      </p:sp>
      <p:cxnSp>
        <p:nvCxnSpPr>
          <p:cNvPr id="20" name="Straight Arrow Connector 19"/>
          <p:cNvCxnSpPr/>
          <p:nvPr/>
        </p:nvCxnSpPr>
        <p:spPr bwMode="auto">
          <a:xfrm rot="10800000">
            <a:off x="914401" y="2436812"/>
            <a:ext cx="533400" cy="1588"/>
          </a:xfrm>
          <a:prstGeom prst="straightConnector1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rot="10800000">
            <a:off x="914400" y="3351212"/>
            <a:ext cx="533400" cy="1588"/>
          </a:xfrm>
          <a:prstGeom prst="straightConnector1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rot="10800000">
            <a:off x="914400" y="3656012"/>
            <a:ext cx="533400" cy="1588"/>
          </a:xfrm>
          <a:prstGeom prst="straightConnector1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rot="10800000">
            <a:off x="914400" y="4191000"/>
            <a:ext cx="533400" cy="1588"/>
          </a:xfrm>
          <a:prstGeom prst="straightConnector1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1600200" y="2205335"/>
            <a:ext cx="74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1/1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600200" y="3048000"/>
            <a:ext cx="74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2/4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600200" y="3424535"/>
            <a:ext cx="74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3/5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1600200" y="3957935"/>
            <a:ext cx="74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4/7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124200" y="3048000"/>
            <a:ext cx="13446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average</a:t>
            </a:r>
            <a:endParaRPr lang="en-US" dirty="0"/>
          </a:p>
        </p:txBody>
      </p:sp>
      <p:sp>
        <p:nvSpPr>
          <p:cNvPr id="29" name="Right Brace 28"/>
          <p:cNvSpPr/>
          <p:nvPr/>
        </p:nvSpPr>
        <p:spPr bwMode="auto">
          <a:xfrm>
            <a:off x="2286000" y="2286000"/>
            <a:ext cx="685800" cy="20574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2352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issues: human evaluations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1066800"/>
          </a:xfrm>
        </p:spPr>
        <p:txBody>
          <a:bodyPr/>
          <a:lstStyle/>
          <a:p>
            <a:pPr marL="0" indent="0">
              <a:lnSpc>
                <a:spcPct val="120000"/>
              </a:lnSpc>
              <a:buNone/>
            </a:pPr>
            <a:r>
              <a:rPr lang="en-US" sz="2400" dirty="0" smtClean="0"/>
              <a:t>Humans are not perfect or consistent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400" dirty="0" smtClean="0"/>
              <a:t>Often want multiple people to evaluate the results</a:t>
            </a:r>
          </a:p>
        </p:txBody>
      </p:sp>
      <p:graphicFrame>
        <p:nvGraphicFramePr>
          <p:cNvPr id="4" name="Group 3"/>
          <p:cNvGraphicFramePr>
            <a:graphicFrameLocks/>
          </p:cNvGraphicFramePr>
          <p:nvPr/>
        </p:nvGraphicFramePr>
        <p:xfrm>
          <a:off x="685800" y="2819400"/>
          <a:ext cx="7772400" cy="3576440"/>
        </p:xfrm>
        <a:graphic>
          <a:graphicData uri="http://schemas.openxmlformats.org/drawingml/2006/table">
            <a:tbl>
              <a:tblPr/>
              <a:tblGrid>
                <a:gridCol w="2590800"/>
                <a:gridCol w="2590800"/>
                <a:gridCol w="2590800"/>
              </a:tblGrid>
              <a:tr h="6862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Number of docs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Judge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Judge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7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300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48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70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Nonrelevant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Nonrelevant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7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Nonrelevant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62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Nonrelevant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human labelers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09600" y="1752600"/>
            <a:ext cx="7772400" cy="1371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Can we trust the data?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How </a:t>
            </a:r>
            <a:r>
              <a:rPr lang="en-US" dirty="0" smtClean="0">
                <a:solidFill>
                  <a:srgbClr val="FF0000"/>
                </a:solidFill>
              </a:rPr>
              <a:t>do we use multiple judges?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Group 3"/>
          <p:cNvGraphicFramePr>
            <a:graphicFrameLocks/>
          </p:cNvGraphicFramePr>
          <p:nvPr/>
        </p:nvGraphicFramePr>
        <p:xfrm>
          <a:off x="152400" y="3581400"/>
          <a:ext cx="4343400" cy="3035245"/>
        </p:xfrm>
        <a:graphic>
          <a:graphicData uri="http://schemas.openxmlformats.org/drawingml/2006/table">
            <a:tbl>
              <a:tblPr/>
              <a:tblGrid>
                <a:gridCol w="1447800"/>
                <a:gridCol w="1447800"/>
                <a:gridCol w="1447800"/>
              </a:tblGrid>
              <a:tr h="6285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Number of docs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Judge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Judge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5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300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24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70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Nonrelevant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Nonrelevant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Nonrelevant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Nonrelevant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Group 3"/>
          <p:cNvGraphicFramePr>
            <a:graphicFrameLocks/>
          </p:cNvGraphicFramePr>
          <p:nvPr/>
        </p:nvGraphicFramePr>
        <p:xfrm>
          <a:off x="4724400" y="3581400"/>
          <a:ext cx="4343400" cy="3035245"/>
        </p:xfrm>
        <a:graphic>
          <a:graphicData uri="http://schemas.openxmlformats.org/drawingml/2006/table">
            <a:tbl>
              <a:tblPr/>
              <a:tblGrid>
                <a:gridCol w="1447800"/>
                <a:gridCol w="1447800"/>
                <a:gridCol w="1447800"/>
              </a:tblGrid>
              <a:tr h="6285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Number of docs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Judge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Judge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5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00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24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3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Nonrelevant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Nonrelevant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200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Nonrelevant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70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Nonrelevant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inter-judge agreement</a:t>
            </a:r>
            <a:endParaRPr lang="en-US" dirty="0"/>
          </a:p>
        </p:txBody>
      </p:sp>
      <p:graphicFrame>
        <p:nvGraphicFramePr>
          <p:cNvPr id="4" name="Group 3"/>
          <p:cNvGraphicFramePr>
            <a:graphicFrameLocks/>
          </p:cNvGraphicFramePr>
          <p:nvPr/>
        </p:nvGraphicFramePr>
        <p:xfrm>
          <a:off x="152400" y="3581400"/>
          <a:ext cx="4343400" cy="3035245"/>
        </p:xfrm>
        <a:graphic>
          <a:graphicData uri="http://schemas.openxmlformats.org/drawingml/2006/table">
            <a:tbl>
              <a:tblPr/>
              <a:tblGrid>
                <a:gridCol w="1447800"/>
                <a:gridCol w="1447800"/>
                <a:gridCol w="1447800"/>
              </a:tblGrid>
              <a:tr h="6285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Number of docs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Judge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Judge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5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300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24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70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Nonrelevant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Nonrelevant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Nonrelevant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Nonrelevant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Group 3"/>
          <p:cNvGraphicFramePr>
            <a:graphicFrameLocks/>
          </p:cNvGraphicFramePr>
          <p:nvPr/>
        </p:nvGraphicFramePr>
        <p:xfrm>
          <a:off x="4724400" y="3581400"/>
          <a:ext cx="4343400" cy="3035245"/>
        </p:xfrm>
        <a:graphic>
          <a:graphicData uri="http://schemas.openxmlformats.org/drawingml/2006/table">
            <a:tbl>
              <a:tblPr/>
              <a:tblGrid>
                <a:gridCol w="1447800"/>
                <a:gridCol w="1447800"/>
                <a:gridCol w="1447800"/>
              </a:tblGrid>
              <a:tr h="6285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Number of docs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Judge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Judge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5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00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24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3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Nonrelevant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1" charset="0"/>
                        </a:rPr>
                        <a:t>Nonrelevant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200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Nonrelevant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70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Nonrelevant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pitchFamily="-11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11" charset="0"/>
                        </a:rPr>
                        <a:t>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62000" y="2891135"/>
            <a:ext cx="27807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370/400 = 92.5%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72621" y="2891135"/>
            <a:ext cx="27807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130/400 = 32.5%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09800" y="1676400"/>
            <a:ext cx="47781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Is there any problem with this?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534400" cy="9906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ea typeface="ＭＳ Ｐゴシック" pitchFamily="-111" charset="-128"/>
                <a:cs typeface="ＭＳ Ｐゴシック" pitchFamily="-111" charset="-128"/>
              </a:rPr>
              <a:t>Measuring inter</a:t>
            </a:r>
            <a:r>
              <a:rPr lang="en-US" sz="3600" dirty="0">
                <a:ea typeface="ＭＳ Ｐゴシック" pitchFamily="-111" charset="-128"/>
                <a:cs typeface="ＭＳ Ｐゴシック" pitchFamily="-111" charset="-128"/>
              </a:rPr>
              <a:t>-</a:t>
            </a:r>
            <a:r>
              <a:rPr lang="en-US" sz="3600" dirty="0" smtClean="0">
                <a:ea typeface="ＭＳ Ｐゴシック" pitchFamily="-111" charset="-128"/>
                <a:cs typeface="ＭＳ Ｐゴシック" pitchFamily="-111" charset="-128"/>
              </a:rPr>
              <a:t>judge (</a:t>
            </a:r>
            <a:r>
              <a:rPr lang="en-US" sz="3600" dirty="0" err="1">
                <a:ea typeface="ＭＳ Ｐゴシック" pitchFamily="-111" charset="-128"/>
                <a:cs typeface="ＭＳ Ｐゴシック" pitchFamily="-111" charset="-128"/>
              </a:rPr>
              <a:t>dis)agreement</a:t>
            </a:r>
            <a:endParaRPr lang="en-US" sz="3600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077200" cy="471805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000" dirty="0">
                <a:ea typeface="ＭＳ Ｐゴシック" pitchFamily="-111" charset="-128"/>
                <a:cs typeface="ＭＳ Ｐゴシック" pitchFamily="-111" charset="-128"/>
              </a:rPr>
              <a:t>Kappa measure</a:t>
            </a:r>
          </a:p>
          <a:p>
            <a:pPr lvl="1" eaLnBrk="1" hangingPunct="1"/>
            <a:r>
              <a:rPr lang="en-US" sz="2000" dirty="0"/>
              <a:t>Agreement measure among judges</a:t>
            </a:r>
          </a:p>
          <a:p>
            <a:pPr lvl="1" eaLnBrk="1" hangingPunct="1"/>
            <a:r>
              <a:rPr lang="en-US" sz="2000" dirty="0"/>
              <a:t>Designed for categorical judgments</a:t>
            </a:r>
          </a:p>
          <a:p>
            <a:pPr lvl="1" eaLnBrk="1" hangingPunct="1"/>
            <a:r>
              <a:rPr lang="en-US" sz="2000" dirty="0">
                <a:solidFill>
                  <a:srgbClr val="FF0000"/>
                </a:solidFill>
              </a:rPr>
              <a:t>Corrects for chance agreement</a:t>
            </a:r>
          </a:p>
          <a:p>
            <a:pPr marL="0" indent="0" eaLnBrk="1" hangingPunct="1">
              <a:buNone/>
            </a:pPr>
            <a:endParaRPr lang="en-US" sz="2000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buNone/>
            </a:pP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Kappa </a:t>
            </a:r>
            <a:r>
              <a:rPr lang="en-US" sz="2000" dirty="0">
                <a:ea typeface="ＭＳ Ｐゴシック" pitchFamily="-111" charset="-128"/>
                <a:cs typeface="ＭＳ Ｐゴシック" pitchFamily="-111" charset="-128"/>
              </a:rPr>
              <a:t>= [ P(A) – P(E) ] / [ 1 – P(E) </a:t>
            </a: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]</a:t>
            </a:r>
          </a:p>
          <a:p>
            <a:pPr marL="0" indent="0" eaLnBrk="1" hangingPunct="1">
              <a:buNone/>
            </a:pP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     P</a:t>
            </a:r>
            <a:r>
              <a:rPr lang="en-US" sz="2000" dirty="0">
                <a:ea typeface="ＭＳ Ｐゴシック" pitchFamily="-111" charset="-128"/>
                <a:cs typeface="ＭＳ Ｐゴシック" pitchFamily="-111" charset="-128"/>
              </a:rPr>
              <a:t>(A) – proportion of time judges </a:t>
            </a: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agree</a:t>
            </a:r>
          </a:p>
          <a:p>
            <a:pPr marL="0" indent="0" eaLnBrk="1" hangingPunct="1">
              <a:buNone/>
            </a:pPr>
            <a:r>
              <a:rPr lang="en-US" sz="2000" dirty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    </a:t>
            </a: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P</a:t>
            </a:r>
            <a:r>
              <a:rPr lang="en-US" sz="2000" dirty="0">
                <a:ea typeface="ＭＳ Ｐゴシック" pitchFamily="-111" charset="-128"/>
                <a:cs typeface="ＭＳ Ｐゴシック" pitchFamily="-111" charset="-128"/>
              </a:rPr>
              <a:t>(E) – what agreement would be by chance</a:t>
            </a:r>
          </a:p>
          <a:p>
            <a:pPr marL="0" indent="0" eaLnBrk="1" hangingPunct="1">
              <a:buNone/>
            </a:pPr>
            <a:endParaRPr lang="en-US" sz="2000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buNone/>
            </a:pP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Kappa </a:t>
            </a:r>
            <a:r>
              <a:rPr lang="en-US" sz="2000">
                <a:ea typeface="ＭＳ Ｐゴシック" pitchFamily="-111" charset="-128"/>
                <a:cs typeface="ＭＳ Ｐゴシック" pitchFamily="-111" charset="-128"/>
              </a:rPr>
              <a:t>= </a:t>
            </a:r>
            <a:r>
              <a:rPr lang="en-US" sz="2000" smtClean="0">
                <a:ea typeface="ＭＳ Ｐゴシック" pitchFamily="-111" charset="-128"/>
                <a:cs typeface="ＭＳ Ｐゴシック" pitchFamily="-111" charset="-128"/>
              </a:rPr>
              <a:t>-1 for total disagreement, 0 </a:t>
            </a:r>
            <a:r>
              <a:rPr lang="en-US" sz="2000" dirty="0">
                <a:ea typeface="ＭＳ Ｐゴシック" pitchFamily="-111" charset="-128"/>
                <a:cs typeface="ＭＳ Ｐゴシック" pitchFamily="-111" charset="-128"/>
              </a:rPr>
              <a:t>for chance agreement, 1 for total </a:t>
            </a: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agreement</a:t>
            </a:r>
          </a:p>
          <a:p>
            <a:pPr marL="0" indent="0" eaLnBrk="1" hangingPunct="1">
              <a:buNone/>
            </a:pPr>
            <a:endParaRPr lang="en-US" sz="2000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buNone/>
            </a:pP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Kappa </a:t>
            </a: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above 0.7 is usually considered good enough</a:t>
            </a:r>
          </a:p>
          <a:p>
            <a:pPr eaLnBrk="1" hangingPunct="1"/>
            <a:endParaRPr lang="en-US" sz="2000" dirty="0"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600200"/>
            <a:ext cx="5612434" cy="5029200"/>
          </a:xfrm>
          <a:prstGeom prst="rect">
            <a:avLst/>
          </a:prstGeom>
        </p:spPr>
      </p:pic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Other issues: pure 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relevance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457200" y="4800600"/>
            <a:ext cx="5867400" cy="1828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28249" y="3962400"/>
            <a:ext cx="26157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Why does Google do this?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Other issues: pure 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relevance</a:t>
            </a:r>
          </a:p>
        </p:txBody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7772400" cy="2590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400" dirty="0">
                <a:ea typeface="ＭＳ Ｐゴシック" pitchFamily="-111" charset="-128"/>
                <a:cs typeface="ＭＳ Ｐゴシック" pitchFamily="-111" charset="-128"/>
              </a:rPr>
              <a:t>Relevance </a:t>
            </a:r>
            <a:r>
              <a:rPr lang="en-US" sz="2400" dirty="0" err="1">
                <a:ea typeface="ＭＳ Ｐゴシック" pitchFamily="-111" charset="-128"/>
                <a:cs typeface="ＭＳ Ｐゴシック" pitchFamily="-111" charset="-128"/>
              </a:rPr>
              <a:t>vs</a:t>
            </a:r>
            <a:r>
              <a:rPr lang="en-US" sz="2400" dirty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sz="2400" dirty="0">
                <a:solidFill>
                  <a:schemeClr val="folHlink"/>
                </a:solidFill>
                <a:ea typeface="ＭＳ Ｐゴシック" pitchFamily="-111" charset="-128"/>
                <a:cs typeface="ＭＳ Ｐゴシック" pitchFamily="-111" charset="-128"/>
              </a:rPr>
              <a:t>Marginal Relevance</a:t>
            </a:r>
          </a:p>
          <a:p>
            <a:pPr lvl="1" eaLnBrk="1" hangingPunct="1"/>
            <a:r>
              <a:rPr lang="en-US" sz="2000" dirty="0"/>
              <a:t>A document can be redundant even if it is highly relevant</a:t>
            </a:r>
          </a:p>
          <a:p>
            <a:pPr lvl="1" eaLnBrk="1" hangingPunct="1"/>
            <a:r>
              <a:rPr lang="en-US" sz="2000" dirty="0"/>
              <a:t>Duplicates</a:t>
            </a:r>
          </a:p>
          <a:p>
            <a:pPr lvl="1" eaLnBrk="1" hangingPunct="1"/>
            <a:r>
              <a:rPr lang="en-US" sz="2000" dirty="0"/>
              <a:t>The same information from different sources</a:t>
            </a:r>
          </a:p>
          <a:p>
            <a:pPr lvl="1" eaLnBrk="1" hangingPunct="1"/>
            <a:r>
              <a:rPr lang="en-US" sz="2000" dirty="0"/>
              <a:t>Marginal relevance is a better measure of utility for the </a:t>
            </a:r>
            <a:r>
              <a:rPr lang="en-US" sz="2000" dirty="0" smtClean="0"/>
              <a:t>user</a:t>
            </a:r>
          </a:p>
          <a:p>
            <a:pPr marL="0" indent="0" eaLnBrk="1" hangingPunct="1">
              <a:buNone/>
            </a:pPr>
            <a:endParaRPr lang="en-US" sz="2200" dirty="0" smtClean="0">
              <a:solidFill>
                <a:schemeClr val="bg2"/>
              </a:solidFill>
            </a:endParaRPr>
          </a:p>
          <a:p>
            <a:pPr marL="0" indent="0" eaLnBrk="1" hangingPunct="1">
              <a:buNone/>
            </a:pPr>
            <a:r>
              <a:rPr lang="en-US" sz="2200" dirty="0" smtClean="0">
                <a:solidFill>
                  <a:schemeClr val="bg2"/>
                </a:solidFill>
              </a:rPr>
              <a:t>Measuring </a:t>
            </a:r>
            <a:r>
              <a:rPr lang="en-US" sz="2200" dirty="0" smtClean="0">
                <a:solidFill>
                  <a:schemeClr val="bg2"/>
                </a:solidFill>
              </a:rPr>
              <a:t>marginal relevance can be challenging, but search engines still attempt to tackle the problem</a:t>
            </a:r>
            <a:endParaRPr lang="en-US" sz="22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111" charset="-128"/>
                <a:cs typeface="ＭＳ Ｐゴシック" pitchFamily="-111" charset="-128"/>
              </a:rPr>
              <a:t>Evaluation at large search engines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sz="2400" dirty="0" smtClean="0">
                <a:ea typeface="ＭＳ Ｐゴシック" pitchFamily="-111" charset="-128"/>
                <a:cs typeface="ＭＳ Ｐゴシック" pitchFamily="-111" charset="-128"/>
              </a:rPr>
              <a:t>Search </a:t>
            </a:r>
            <a:r>
              <a:rPr lang="en-US" sz="2400" dirty="0" smtClean="0">
                <a:ea typeface="ＭＳ Ｐゴシック" pitchFamily="-111" charset="-128"/>
                <a:cs typeface="ＭＳ Ｐゴシック" pitchFamily="-111" charset="-128"/>
              </a:rPr>
              <a:t>engines have test collections of queries and hand-ranked results</a:t>
            </a:r>
          </a:p>
          <a:p>
            <a:pPr marL="0" indent="0" eaLnBrk="1" hangingPunct="1">
              <a:buNone/>
            </a:pPr>
            <a:endParaRPr lang="en-US" sz="2400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buNone/>
            </a:pPr>
            <a:r>
              <a:rPr lang="en-US" sz="2400" dirty="0" smtClean="0">
                <a:ea typeface="ＭＳ Ｐゴシック" pitchFamily="-111" charset="-128"/>
                <a:cs typeface="ＭＳ Ｐゴシック" pitchFamily="-111" charset="-128"/>
              </a:rPr>
              <a:t>Search </a:t>
            </a:r>
            <a:r>
              <a:rPr lang="en-US" sz="2400" dirty="0" smtClean="0">
                <a:ea typeface="ＭＳ Ｐゴシック" pitchFamily="-111" charset="-128"/>
                <a:cs typeface="ＭＳ Ｐゴシック" pitchFamily="-111" charset="-128"/>
              </a:rPr>
              <a:t>engines also use non-relevance-based </a:t>
            </a:r>
            <a:r>
              <a:rPr lang="en-US" sz="2400" dirty="0" smtClean="0">
                <a:ea typeface="ＭＳ Ｐゴシック" pitchFamily="-111" charset="-128"/>
                <a:cs typeface="ＭＳ Ｐゴシック" pitchFamily="-111" charset="-128"/>
              </a:rPr>
              <a:t>measures</a:t>
            </a:r>
          </a:p>
          <a:p>
            <a:pPr marL="0" indent="0" eaLnBrk="1" hangingPunct="1">
              <a:buNone/>
            </a:pPr>
            <a:endParaRPr lang="en-US" sz="2400" dirty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buNone/>
            </a:pPr>
            <a:r>
              <a:rPr lang="en-US" sz="2400" dirty="0" smtClean="0">
                <a:solidFill>
                  <a:srgbClr val="FF0000"/>
                </a:solidFill>
                <a:ea typeface="ＭＳ Ｐゴシック" pitchFamily="-111" charset="-128"/>
                <a:cs typeface="ＭＳ Ｐゴシック" pitchFamily="-111" charset="-128"/>
              </a:rPr>
              <a:t>Ideas?</a:t>
            </a:r>
            <a:endParaRPr lang="en-US" sz="2400" dirty="0" smtClean="0">
              <a:solidFill>
                <a:srgbClr val="FF0000"/>
              </a:solidFill>
              <a:ea typeface="ＭＳ Ｐゴシック" pitchFamily="-111" charset="-128"/>
              <a:cs typeface="ＭＳ Ｐゴシック" pitchFamily="-111" charset="-128"/>
            </a:endParaRPr>
          </a:p>
          <a:p>
            <a:pPr lvl="1" eaLnBrk="1" hangingPunct="1"/>
            <a:r>
              <a:rPr lang="en-US" sz="2000" dirty="0" err="1" smtClean="0"/>
              <a:t>Clickthrough</a:t>
            </a:r>
            <a:r>
              <a:rPr lang="en-US" sz="2000" dirty="0" smtClean="0"/>
              <a:t> on first result</a:t>
            </a:r>
          </a:p>
          <a:p>
            <a:pPr lvl="2" eaLnBrk="1" hangingPunct="1"/>
            <a:r>
              <a:rPr lang="en-US" dirty="0" smtClean="0">
                <a:ea typeface="ＭＳ Ｐゴシック" pitchFamily="-111" charset="-128"/>
              </a:rPr>
              <a:t>Not very reliable if you look at a single </a:t>
            </a:r>
            <a:r>
              <a:rPr lang="en-US" dirty="0" err="1" smtClean="0">
                <a:ea typeface="ＭＳ Ｐゴシック" pitchFamily="-111" charset="-128"/>
              </a:rPr>
              <a:t>clickthrough</a:t>
            </a:r>
            <a:r>
              <a:rPr lang="en-US" dirty="0" smtClean="0">
                <a:ea typeface="ＭＳ Ｐゴシック" pitchFamily="-111" charset="-128"/>
              </a:rPr>
              <a:t> … but pretty reliable in the aggregate.</a:t>
            </a:r>
          </a:p>
          <a:p>
            <a:pPr lvl="1" eaLnBrk="1" hangingPunct="1"/>
            <a:r>
              <a:rPr lang="en-US" sz="2000" dirty="0" smtClean="0"/>
              <a:t>Studies of user behavior in the lab</a:t>
            </a:r>
          </a:p>
          <a:p>
            <a:pPr lvl="1" eaLnBrk="1" hangingPunct="1"/>
            <a:r>
              <a:rPr lang="en-US" sz="2000" dirty="0" smtClean="0"/>
              <a:t>A/B testing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1" charset="-128"/>
                <a:cs typeface="ＭＳ Ｐゴシック" pitchFamily="-111" charset="-128"/>
              </a:rPr>
              <a:t>Measures for a search engine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sz="2000" dirty="0">
                <a:ea typeface="ＭＳ Ｐゴシック" pitchFamily="-111" charset="-128"/>
                <a:cs typeface="ＭＳ Ｐゴシック" pitchFamily="-111" charset="-128"/>
              </a:rPr>
              <a:t>How fast does it </a:t>
            </a: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index (how frequently can we update the index)</a:t>
            </a:r>
          </a:p>
          <a:p>
            <a:pPr marL="0" indent="0" eaLnBrk="1" hangingPunct="1">
              <a:buNone/>
            </a:pPr>
            <a:endParaRPr lang="en-US" sz="2000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buNone/>
            </a:pP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How </a:t>
            </a:r>
            <a:r>
              <a:rPr lang="en-US" sz="2000" dirty="0">
                <a:ea typeface="ＭＳ Ｐゴシック" pitchFamily="-111" charset="-128"/>
                <a:cs typeface="ＭＳ Ｐゴシック" pitchFamily="-111" charset="-128"/>
              </a:rPr>
              <a:t>fast does it </a:t>
            </a: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search</a:t>
            </a:r>
            <a:endParaRPr lang="en-US" sz="2000" dirty="0" smtClean="0"/>
          </a:p>
          <a:p>
            <a:pPr marL="0" indent="0" eaLnBrk="1" hangingPunct="1">
              <a:buNone/>
            </a:pPr>
            <a:endParaRPr lang="en-US" sz="2000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buNone/>
            </a:pP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How </a:t>
            </a: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big is the index</a:t>
            </a:r>
          </a:p>
          <a:p>
            <a:pPr marL="0" indent="0" eaLnBrk="1" hangingPunct="1">
              <a:buNone/>
            </a:pPr>
            <a:endParaRPr lang="en-US" sz="2000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buNone/>
            </a:pP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Expressiveness </a:t>
            </a:r>
            <a:r>
              <a:rPr lang="en-US" sz="2000" dirty="0">
                <a:ea typeface="ＭＳ Ｐゴシック" pitchFamily="-111" charset="-128"/>
                <a:cs typeface="ＭＳ Ｐゴシック" pitchFamily="-111" charset="-128"/>
              </a:rPr>
              <a:t>of query language</a:t>
            </a:r>
            <a:endParaRPr lang="en-US" sz="2000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buNone/>
            </a:pPr>
            <a:endParaRPr lang="en-US" sz="2000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buNone/>
            </a:pP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UI</a:t>
            </a:r>
            <a:endParaRPr lang="en-US" sz="2000" dirty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buNone/>
            </a:pPr>
            <a:endParaRPr lang="en-US" sz="2000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buNone/>
            </a:pP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Is </a:t>
            </a:r>
            <a:r>
              <a:rPr lang="en-US" sz="2000" dirty="0">
                <a:ea typeface="ＭＳ Ｐゴシック" pitchFamily="-111" charset="-128"/>
                <a:cs typeface="ＭＳ Ｐゴシック" pitchFamily="-111" charset="-128"/>
              </a:rPr>
              <a:t>it free</a:t>
            </a: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?</a:t>
            </a:r>
          </a:p>
          <a:p>
            <a:pPr eaLnBrk="1" hangingPunct="1"/>
            <a:endParaRPr lang="en-US" sz="2000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buNone/>
            </a:pP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Quality of the search results</a:t>
            </a:r>
            <a:endParaRPr lang="en-US" sz="2000" dirty="0"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A/B Testing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16002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Google wants to test the variants below to see what the impact of the two variants is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How </a:t>
            </a:r>
            <a:r>
              <a:rPr lang="en-US" sz="2400" dirty="0" smtClean="0">
                <a:solidFill>
                  <a:srgbClr val="FF0000"/>
                </a:solidFill>
              </a:rPr>
              <a:t>can they do it?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" y="3505200"/>
            <a:ext cx="8890000" cy="1028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4686300"/>
            <a:ext cx="8890000" cy="10287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 bwMode="auto">
          <a:xfrm>
            <a:off x="1828800" y="5105400"/>
            <a:ext cx="2133600" cy="228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52600" y="5029200"/>
            <a:ext cx="23897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rgbClr val="0000FF"/>
                </a:solidFill>
              </a:rPr>
              <a:t>google</a:t>
            </a:r>
            <a:r>
              <a:rPr lang="en-US" sz="1400" dirty="0" smtClean="0">
                <a:solidFill>
                  <a:srgbClr val="0000FF"/>
                </a:solidFill>
              </a:rPr>
              <a:t> has a new font</a:t>
            </a:r>
            <a:endParaRPr lang="en-US" sz="1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111" charset="-128"/>
                <a:cs typeface="ＭＳ Ｐゴシック" pitchFamily="-111" charset="-128"/>
              </a:rPr>
              <a:t>A/B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077200" cy="48768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800" dirty="0" smtClean="0">
                <a:ea typeface="ＭＳ Ｐゴシック" pitchFamily="-111" charset="-128"/>
                <a:cs typeface="ＭＳ Ｐゴシック" pitchFamily="-111" charset="-128"/>
              </a:rPr>
              <a:t>Have most users use old system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800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800" dirty="0" smtClean="0">
                <a:ea typeface="ＭＳ Ｐゴシック" pitchFamily="-111" charset="-128"/>
                <a:cs typeface="ＭＳ Ｐゴシック" pitchFamily="-111" charset="-128"/>
              </a:rPr>
              <a:t>Divert </a:t>
            </a:r>
            <a:r>
              <a:rPr lang="en-US" sz="2800" dirty="0" smtClean="0">
                <a:ea typeface="ＭＳ Ｐゴシック" pitchFamily="-111" charset="-128"/>
                <a:cs typeface="ＭＳ Ｐゴシック" pitchFamily="-111" charset="-128"/>
              </a:rPr>
              <a:t>a small proportion of traffic (e.g., 1%) to the new system that includes the innovation</a:t>
            </a:r>
          </a:p>
          <a:p>
            <a:pPr eaLnBrk="1" hangingPunct="1">
              <a:lnSpc>
                <a:spcPct val="80000"/>
              </a:lnSpc>
            </a:pPr>
            <a:endParaRPr lang="en-US" sz="2800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800" dirty="0" smtClean="0">
                <a:ea typeface="ＭＳ Ｐゴシック" pitchFamily="-111" charset="-128"/>
                <a:cs typeface="ＭＳ Ｐゴシック" pitchFamily="-111" charset="-128"/>
              </a:rPr>
              <a:t>Evaluate </a:t>
            </a:r>
            <a:r>
              <a:rPr lang="en-US" sz="2800" dirty="0" smtClean="0">
                <a:ea typeface="ＭＳ Ｐゴシック" pitchFamily="-111" charset="-128"/>
                <a:cs typeface="ＭＳ Ｐゴシック" pitchFamily="-111" charset="-128"/>
              </a:rPr>
              <a:t>with an “automatic” measure like </a:t>
            </a:r>
            <a:r>
              <a:rPr lang="en-US" sz="2800" dirty="0" err="1" smtClean="0">
                <a:ea typeface="ＭＳ Ｐゴシック" pitchFamily="-111" charset="-128"/>
                <a:cs typeface="ＭＳ Ｐゴシック" pitchFamily="-111" charset="-128"/>
              </a:rPr>
              <a:t>clickthrough</a:t>
            </a:r>
            <a:r>
              <a:rPr lang="en-US" sz="2800" dirty="0" smtClean="0">
                <a:ea typeface="ＭＳ Ｐゴシック" pitchFamily="-111" charset="-128"/>
                <a:cs typeface="ＭＳ Ｐゴシック" pitchFamily="-111" charset="-128"/>
              </a:rPr>
              <a:t> on first result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800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800" dirty="0" smtClean="0">
                <a:ea typeface="ＭＳ Ｐゴシック" pitchFamily="-111" charset="-128"/>
                <a:cs typeface="ＭＳ Ｐゴシック" pitchFamily="-111" charset="-128"/>
              </a:rPr>
              <a:t>Now </a:t>
            </a:r>
            <a:r>
              <a:rPr lang="en-US" sz="2800" dirty="0" smtClean="0">
                <a:ea typeface="ＭＳ Ｐゴシック" pitchFamily="-111" charset="-128"/>
                <a:cs typeface="ＭＳ Ｐゴシック" pitchFamily="-111" charset="-128"/>
              </a:rPr>
              <a:t>we can directly see if the innovation does improve user happiness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Guest speaker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Ron </a:t>
            </a:r>
            <a:r>
              <a:rPr lang="en-US" dirty="0" err="1" smtClean="0"/>
              <a:t>Kohavi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http://</a:t>
            </a:r>
            <a:r>
              <a:rPr lang="en-US" dirty="0" err="1"/>
              <a:t>videolectures.net</a:t>
            </a:r>
            <a:r>
              <a:rPr lang="en-US" dirty="0"/>
              <a:t>/cikm08_kohavi_pgtce/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Measuring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 user performance</a:t>
            </a:r>
            <a:endParaRPr lang="en-US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2970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82000" cy="51816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Who </a:t>
            </a:r>
            <a:r>
              <a:rPr lang="en-US" sz="2000" dirty="0">
                <a:ea typeface="ＭＳ Ｐゴシック" pitchFamily="-111" charset="-128"/>
                <a:cs typeface="ＭＳ Ｐゴシック" pitchFamily="-111" charset="-128"/>
              </a:rPr>
              <a:t>is the user we are trying to make </a:t>
            </a: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happy and how can we measure this?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000" u="sng" dirty="0" smtClean="0">
                <a:ea typeface="ＭＳ Ｐゴシック" pitchFamily="-111" charset="-128"/>
                <a:cs typeface="ＭＳ Ｐゴシック" pitchFamily="-111" charset="-128"/>
              </a:rPr>
              <a:t>Web search engine</a:t>
            </a:r>
            <a:endParaRPr lang="en-US" sz="2000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user </a:t>
            </a:r>
            <a:r>
              <a:rPr lang="en-US" sz="2000" dirty="0">
                <a:ea typeface="ＭＳ Ｐゴシック" pitchFamily="-111" charset="-128"/>
                <a:cs typeface="ＭＳ Ｐゴシック" pitchFamily="-111" charset="-128"/>
              </a:rPr>
              <a:t>finds what they want and return to the engine</a:t>
            </a:r>
            <a:endParaRPr lang="en-US" sz="2000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measure </a:t>
            </a:r>
            <a:r>
              <a:rPr lang="en-US" sz="1800" dirty="0"/>
              <a:t>rate of return </a:t>
            </a:r>
            <a:r>
              <a:rPr lang="en-US" sz="1800" dirty="0" smtClean="0"/>
              <a:t>users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Financial drivers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000" u="sng" dirty="0" err="1">
                <a:ea typeface="ＭＳ Ｐゴシック" pitchFamily="-111" charset="-128"/>
                <a:cs typeface="ＭＳ Ｐゴシック" pitchFamily="-111" charset="-128"/>
              </a:rPr>
              <a:t>eCommerce</a:t>
            </a:r>
            <a:r>
              <a:rPr lang="en-US" sz="2000" u="sng" dirty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sz="2000" u="sng" dirty="0" smtClean="0">
                <a:ea typeface="ＭＳ Ｐゴシック" pitchFamily="-111" charset="-128"/>
                <a:cs typeface="ＭＳ Ｐゴシック" pitchFamily="-111" charset="-128"/>
              </a:rPr>
              <a:t>site</a:t>
            </a:r>
            <a:endParaRPr lang="en-US" sz="2000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>
                <a:ea typeface="ＭＳ Ｐゴシック" pitchFamily="-111" charset="-128"/>
                <a:cs typeface="ＭＳ Ｐゴシック" pitchFamily="-111" charset="-128"/>
              </a:rPr>
              <a:t>user </a:t>
            </a:r>
            <a:r>
              <a:rPr lang="en-US" sz="1800" dirty="0">
                <a:ea typeface="ＭＳ Ｐゴシック" pitchFamily="-111" charset="-128"/>
                <a:cs typeface="ＭＳ Ｐゴシック" pitchFamily="-111" charset="-128"/>
              </a:rPr>
              <a:t>finds what they want and make a purchase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/>
              <a:t>Is it the end-user, or the </a:t>
            </a:r>
            <a:r>
              <a:rPr lang="en-US" sz="1800" dirty="0" err="1"/>
              <a:t>eCommerce</a:t>
            </a:r>
            <a:r>
              <a:rPr lang="en-US" sz="1800" dirty="0"/>
              <a:t> site, whose happiness we measure?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Measure: </a:t>
            </a:r>
            <a:r>
              <a:rPr lang="en-US" sz="1800" dirty="0"/>
              <a:t>time to purchase, or fraction of searchers who become </a:t>
            </a:r>
            <a:r>
              <a:rPr lang="en-US" sz="1800" dirty="0" smtClean="0"/>
              <a:t>buyers, revenue, profit, …</a:t>
            </a:r>
          </a:p>
          <a:p>
            <a:pPr marL="0" indent="0" eaLnBrk="1" hangingPunct="1">
              <a:buNone/>
            </a:pPr>
            <a:r>
              <a:rPr lang="en-US" sz="2000" u="sng" dirty="0" smtClean="0">
                <a:ea typeface="ＭＳ Ｐゴシック" pitchFamily="-111" charset="-128"/>
                <a:cs typeface="ＭＳ Ｐゴシック" pitchFamily="-111" charset="-128"/>
              </a:rPr>
              <a:t>Enterprise</a:t>
            </a: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 (company/</a:t>
            </a:r>
            <a:r>
              <a:rPr lang="en-US" sz="2000" dirty="0" err="1" smtClean="0">
                <a:ea typeface="ＭＳ Ｐゴシック" pitchFamily="-111" charset="-128"/>
                <a:cs typeface="ＭＳ Ｐゴシック" pitchFamily="-111" charset="-128"/>
              </a:rPr>
              <a:t>govt</a:t>
            </a: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/academic)</a:t>
            </a:r>
          </a:p>
          <a:p>
            <a:pPr lvl="1" eaLnBrk="1" hangingPunct="1"/>
            <a:r>
              <a:rPr lang="en-US" sz="1800" dirty="0" smtClean="0">
                <a:ea typeface="ＭＳ Ｐゴシック" pitchFamily="-111" charset="-128"/>
                <a:cs typeface="ＭＳ Ｐゴシック" pitchFamily="-111" charset="-128"/>
              </a:rPr>
              <a:t>Care about “user productivity”</a:t>
            </a:r>
          </a:p>
          <a:p>
            <a:pPr lvl="1" eaLnBrk="1" hangingPunct="1"/>
            <a:r>
              <a:rPr lang="en-US" sz="1800" dirty="0" smtClean="0"/>
              <a:t>How much time do my users save when looking for information?</a:t>
            </a:r>
          </a:p>
          <a:p>
            <a:pPr lvl="1" eaLnBrk="1" hangingPunct="1">
              <a:lnSpc>
                <a:spcPct val="90000"/>
              </a:lnSpc>
              <a:buNone/>
            </a:pPr>
            <a:endParaRPr lang="en-US" sz="1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Common IR evaluation</a:t>
            </a:r>
            <a:endParaRPr lang="en-US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7848600" cy="5105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Most common proxy: </a:t>
            </a:r>
            <a:r>
              <a:rPr lang="en-US" sz="2000" i="1" dirty="0" smtClean="0">
                <a:ea typeface="ＭＳ Ｐゴシック" pitchFamily="-111" charset="-128"/>
                <a:cs typeface="ＭＳ Ｐゴシック" pitchFamily="-111" charset="-128"/>
              </a:rPr>
              <a:t>relevance</a:t>
            </a: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 of search results</a:t>
            </a:r>
          </a:p>
          <a:p>
            <a:pPr marL="0" indent="0" eaLnBrk="1" hangingPunct="1">
              <a:buNone/>
            </a:pPr>
            <a:endParaRPr lang="en-US" sz="2000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buNone/>
            </a:pP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Relevance </a:t>
            </a:r>
            <a:r>
              <a:rPr lang="en-US" sz="2000" dirty="0">
                <a:ea typeface="ＭＳ Ｐゴシック" pitchFamily="-111" charset="-128"/>
                <a:cs typeface="ＭＳ Ｐゴシック" pitchFamily="-111" charset="-128"/>
              </a:rPr>
              <a:t>is assessed relative to the </a:t>
            </a:r>
            <a:r>
              <a:rPr lang="en-US" sz="2000" b="1" dirty="0">
                <a:solidFill>
                  <a:srgbClr val="0000FF"/>
                </a:solidFill>
                <a:ea typeface="ＭＳ Ｐゴシック" pitchFamily="-111" charset="-128"/>
                <a:cs typeface="ＭＳ Ｐゴシック" pitchFamily="-111" charset="-128"/>
              </a:rPr>
              <a:t>information need</a:t>
            </a:r>
            <a:r>
              <a:rPr lang="en-US" sz="2000" b="1" i="1" dirty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sz="2000" i="1" dirty="0">
                <a:ea typeface="ＭＳ Ｐゴシック" pitchFamily="-111" charset="-128"/>
                <a:cs typeface="ＭＳ Ｐゴシック" pitchFamily="-111" charset="-128"/>
              </a:rPr>
              <a:t>not </a:t>
            </a:r>
            <a:r>
              <a:rPr lang="en-US" sz="2000" dirty="0">
                <a:ea typeface="ＭＳ Ｐゴシック" pitchFamily="-111" charset="-128"/>
                <a:cs typeface="ＭＳ Ｐゴシック" pitchFamily="-111" charset="-128"/>
              </a:rPr>
              <a:t>the</a:t>
            </a:r>
            <a:r>
              <a:rPr lang="en-US" sz="2000" i="1" dirty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sz="2000" b="1" dirty="0">
                <a:solidFill>
                  <a:srgbClr val="FF0000"/>
                </a:solidFill>
                <a:ea typeface="ＭＳ Ｐゴシック" pitchFamily="-111" charset="-128"/>
                <a:cs typeface="ＭＳ Ｐゴシック" pitchFamily="-111" charset="-128"/>
              </a:rPr>
              <a:t>query</a:t>
            </a:r>
            <a:endParaRPr lang="en-US" sz="2000" b="1" dirty="0" smtClean="0">
              <a:solidFill>
                <a:srgbClr val="FF0000"/>
              </a:solidFill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buNone/>
            </a:pPr>
            <a:endParaRPr lang="en-US" sz="2000" u="sng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buNone/>
            </a:pPr>
            <a:r>
              <a:rPr lang="en-US" sz="2000" u="sng" dirty="0" smtClean="0">
                <a:ea typeface="ＭＳ Ｐゴシック" pitchFamily="-111" charset="-128"/>
                <a:cs typeface="ＭＳ Ｐゴシック" pitchFamily="-111" charset="-128"/>
              </a:rPr>
              <a:t>Information </a:t>
            </a:r>
            <a:r>
              <a:rPr lang="en-US" sz="2000" u="sng" dirty="0">
                <a:ea typeface="ＭＳ Ｐゴシック" pitchFamily="-111" charset="-128"/>
                <a:cs typeface="ＭＳ Ｐゴシック" pitchFamily="-111" charset="-128"/>
              </a:rPr>
              <a:t>need</a:t>
            </a:r>
            <a:r>
              <a:rPr lang="en-US" sz="2000" dirty="0">
                <a:ea typeface="ＭＳ Ｐゴシック" pitchFamily="-111" charset="-128"/>
                <a:cs typeface="ＭＳ Ｐゴシック" pitchFamily="-111" charset="-128"/>
              </a:rPr>
              <a:t>: </a:t>
            </a:r>
            <a:r>
              <a:rPr lang="en-US" sz="2000" i="1" dirty="0">
                <a:solidFill>
                  <a:srgbClr val="0000FF"/>
                </a:solidFill>
                <a:ea typeface="ＭＳ Ｐゴシック" pitchFamily="-111" charset="-128"/>
                <a:cs typeface="ＭＳ Ｐゴシック" pitchFamily="-111" charset="-128"/>
              </a:rPr>
              <a:t>I'm looking for information on whether drinking red wine is more effective at reducing your risk of heart attacks than white </a:t>
            </a:r>
            <a:r>
              <a:rPr lang="en-US" sz="2000" i="1" dirty="0" smtClean="0">
                <a:solidFill>
                  <a:srgbClr val="0000FF"/>
                </a:solidFill>
                <a:ea typeface="ＭＳ Ｐゴシック" pitchFamily="-111" charset="-128"/>
                <a:cs typeface="ＭＳ Ｐゴシック" pitchFamily="-111" charset="-128"/>
              </a:rPr>
              <a:t>wine</a:t>
            </a:r>
            <a:endParaRPr lang="en-US" sz="2000" i="1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buNone/>
            </a:pPr>
            <a:endParaRPr lang="en-US" sz="2000" u="sng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buNone/>
            </a:pPr>
            <a:r>
              <a:rPr lang="en-US" sz="2000" u="sng" dirty="0" smtClean="0">
                <a:ea typeface="ＭＳ Ｐゴシック" pitchFamily="-111" charset="-128"/>
                <a:cs typeface="ＭＳ Ｐゴシック" pitchFamily="-111" charset="-128"/>
              </a:rPr>
              <a:t>Query</a:t>
            </a:r>
            <a:r>
              <a:rPr lang="en-US" sz="2000" dirty="0">
                <a:ea typeface="ＭＳ Ｐゴシック" pitchFamily="-111" charset="-128"/>
                <a:cs typeface="ＭＳ Ｐゴシック" pitchFamily="-111" charset="-128"/>
              </a:rPr>
              <a:t>: </a:t>
            </a:r>
            <a:r>
              <a:rPr lang="en-US" sz="2000" b="1" i="1" dirty="0">
                <a:solidFill>
                  <a:srgbClr val="FF0000"/>
                </a:solidFill>
                <a:ea typeface="ＭＳ Ｐゴシック" pitchFamily="-111" charset="-128"/>
                <a:cs typeface="ＭＳ Ｐゴシック" pitchFamily="-111" charset="-128"/>
              </a:rPr>
              <a:t>wine red white heart attack effective</a:t>
            </a:r>
          </a:p>
          <a:p>
            <a:pPr marL="0" indent="0" eaLnBrk="1" hangingPunct="1">
              <a:buNone/>
            </a:pPr>
            <a:endParaRPr lang="en-US" sz="2000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buNone/>
            </a:pP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You </a:t>
            </a:r>
            <a:r>
              <a:rPr lang="en-US" sz="2000" dirty="0">
                <a:ea typeface="ＭＳ Ｐゴシック" pitchFamily="-111" charset="-128"/>
                <a:cs typeface="ＭＳ Ｐゴシック" pitchFamily="-111" charset="-128"/>
              </a:rPr>
              <a:t>evaluate whether the doc addresses the information need,</a:t>
            </a: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sz="2000" b="1" dirty="0" smtClean="0">
                <a:solidFill>
                  <a:srgbClr val="A40508"/>
                </a:solidFill>
                <a:ea typeface="ＭＳ Ｐゴシック" pitchFamily="-111" charset="-128"/>
                <a:cs typeface="ＭＳ Ｐゴシック" pitchFamily="-111" charset="-128"/>
              </a:rPr>
              <a:t>NOT</a:t>
            </a: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sz="2000" dirty="0">
                <a:ea typeface="ＭＳ Ｐゴシック" pitchFamily="-111" charset="-128"/>
                <a:cs typeface="ＭＳ Ｐゴシック" pitchFamily="-111" charset="-128"/>
              </a:rPr>
              <a:t>whether it has these words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for evaluation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2133600" y="5410200"/>
            <a:ext cx="4267200" cy="990600"/>
            <a:chOff x="1066800" y="1905000"/>
            <a:chExt cx="4267200" cy="990600"/>
          </a:xfrm>
        </p:grpSpPr>
        <p:sp>
          <p:nvSpPr>
            <p:cNvPr id="6" name="Oval 5"/>
            <p:cNvSpPr/>
            <p:nvPr/>
          </p:nvSpPr>
          <p:spPr bwMode="auto">
            <a:xfrm>
              <a:off x="1752600" y="1905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2286000" y="1905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2590800" y="22098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1905000" y="2286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1447800" y="22098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1219200" y="25146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1066800" y="1905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1752600" y="2667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3276600" y="1905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2514600" y="25908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3200400" y="24384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>
              <a:off x="3657600" y="22098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>
              <a:off x="4114800" y="1905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>
              <a:off x="4648200" y="1905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>
              <a:off x="4953000" y="22098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21" name="Oval 20"/>
            <p:cNvSpPr/>
            <p:nvPr/>
          </p:nvSpPr>
          <p:spPr bwMode="auto">
            <a:xfrm>
              <a:off x="4267200" y="2286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22" name="Oval 21"/>
            <p:cNvSpPr/>
            <p:nvPr/>
          </p:nvSpPr>
          <p:spPr bwMode="auto">
            <a:xfrm>
              <a:off x="4114800" y="2667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23" name="Oval 22"/>
            <p:cNvSpPr/>
            <p:nvPr/>
          </p:nvSpPr>
          <p:spPr bwMode="auto">
            <a:xfrm>
              <a:off x="4876800" y="25908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0" y="5410200"/>
            <a:ext cx="1874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Documents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2286000" y="2132012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2286000" y="2359024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2286000" y="2587624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2286000" y="2816224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2286000" y="3044824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2286000" y="3275012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0" y="2438400"/>
            <a:ext cx="20196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Test queries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3505200" y="3505200"/>
            <a:ext cx="1295400" cy="1295400"/>
          </a:xfrm>
          <a:prstGeom prst="rect">
            <a:avLst/>
          </a:prstGeom>
          <a:solidFill>
            <a:srgbClr val="000090">
              <a:alpha val="31000"/>
            </a:srgbClr>
          </a:solidFill>
          <a:ln w="9525" cap="flat" cmpd="sng" algn="ctr">
            <a:solidFill>
              <a:srgbClr val="333399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505200" y="3657600"/>
            <a:ext cx="12331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IR</a:t>
            </a:r>
            <a:br>
              <a:rPr lang="en-US" dirty="0" smtClean="0"/>
            </a:br>
            <a:r>
              <a:rPr lang="en-US" dirty="0" smtClean="0"/>
              <a:t>system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for evaluation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 bwMode="auto">
          <a:xfrm>
            <a:off x="2819400" y="5410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3352800" y="5410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657600" y="57150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2971800" y="5791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2514600" y="57150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286000" y="60198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2133600" y="5410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819400" y="6172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4343400" y="5410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3581400" y="60960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4267200" y="59436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4724400" y="57150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5181600" y="5410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5715000" y="5410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6019800" y="57150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5334000" y="5791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5181600" y="6172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5943600" y="60960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5410200"/>
            <a:ext cx="1874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Documents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2286000" y="2132012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2286000" y="2359024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2286000" y="2587624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2286000" y="2816224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2286000" y="3044824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2286000" y="3275012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0" y="2438400"/>
            <a:ext cx="20196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Test queries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3505200" y="3505200"/>
            <a:ext cx="1295400" cy="1295400"/>
          </a:xfrm>
          <a:prstGeom prst="rect">
            <a:avLst/>
          </a:prstGeom>
          <a:solidFill>
            <a:srgbClr val="000090">
              <a:alpha val="31000"/>
            </a:srgbClr>
          </a:solidFill>
          <a:ln w="9525" cap="flat" cmpd="sng" algn="ctr">
            <a:solidFill>
              <a:srgbClr val="333399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505200" y="3657600"/>
            <a:ext cx="12331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IR</a:t>
            </a:r>
            <a:br>
              <a:rPr lang="en-US" dirty="0" smtClean="0"/>
            </a:br>
            <a:r>
              <a:rPr lang="en-US" dirty="0" smtClean="0"/>
              <a:t>system</a:t>
            </a:r>
            <a:endParaRPr lang="en-US" dirty="0"/>
          </a:p>
        </p:txBody>
      </p:sp>
      <p:sp>
        <p:nvSpPr>
          <p:cNvPr id="35" name="Right Arrow 34"/>
          <p:cNvSpPr/>
          <p:nvPr/>
        </p:nvSpPr>
        <p:spPr bwMode="auto">
          <a:xfrm rot="2475070">
            <a:off x="2116543" y="3653983"/>
            <a:ext cx="1143000" cy="609600"/>
          </a:xfrm>
          <a:prstGeom prst="rightArrow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36" name="Right Arrow 35"/>
          <p:cNvSpPr/>
          <p:nvPr/>
        </p:nvSpPr>
        <p:spPr bwMode="auto">
          <a:xfrm rot="19082760">
            <a:off x="4934083" y="3504342"/>
            <a:ext cx="1143000" cy="609600"/>
          </a:xfrm>
          <a:prstGeom prst="rightArrow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cxnSp>
        <p:nvCxnSpPr>
          <p:cNvPr id="37" name="Straight Connector 36"/>
          <p:cNvCxnSpPr/>
          <p:nvPr/>
        </p:nvCxnSpPr>
        <p:spPr bwMode="auto">
          <a:xfrm>
            <a:off x="6324600" y="2209800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8" name="Oval 37"/>
          <p:cNvSpPr/>
          <p:nvPr/>
        </p:nvSpPr>
        <p:spPr bwMode="auto">
          <a:xfrm>
            <a:off x="7010400" y="18288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7010400" y="21336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010400" y="24384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6324600" y="3352800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2" name="Oval 41"/>
          <p:cNvSpPr/>
          <p:nvPr/>
        </p:nvSpPr>
        <p:spPr bwMode="auto">
          <a:xfrm>
            <a:off x="7010400" y="29718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7010400" y="32766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7010400" y="35814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629400" y="396240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5867400" y="4495800"/>
            <a:ext cx="3123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What do we want to know about these results?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for evaluation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 bwMode="auto">
          <a:xfrm>
            <a:off x="2819400" y="5410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3352800" y="5410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657600" y="57150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2971800" y="5791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2514600" y="57150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286000" y="60198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2133600" y="5410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819400" y="6172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4343400" y="5410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3581400" y="60960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4267200" y="59436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4724400" y="57150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5181600" y="5410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5715000" y="5410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6019800" y="57150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5334000" y="5791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5181600" y="61722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5943600" y="6096000"/>
            <a:ext cx="381000" cy="228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5410200"/>
            <a:ext cx="1874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Documents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2286000" y="2132012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2286000" y="2359024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2286000" y="2587624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2286000" y="2816224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2286000" y="3044824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2286000" y="3275012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0" y="2438400"/>
            <a:ext cx="20196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Test queries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3505200" y="3505200"/>
            <a:ext cx="1295400" cy="1295400"/>
          </a:xfrm>
          <a:prstGeom prst="rect">
            <a:avLst/>
          </a:prstGeom>
          <a:solidFill>
            <a:srgbClr val="000090">
              <a:alpha val="31000"/>
            </a:srgbClr>
          </a:solidFill>
          <a:ln w="9525" cap="flat" cmpd="sng" algn="ctr">
            <a:solidFill>
              <a:srgbClr val="333399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505200" y="3657600"/>
            <a:ext cx="12331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IR</a:t>
            </a:r>
            <a:br>
              <a:rPr lang="en-US" dirty="0" smtClean="0"/>
            </a:br>
            <a:r>
              <a:rPr lang="en-US" dirty="0" smtClean="0"/>
              <a:t>system</a:t>
            </a:r>
            <a:endParaRPr lang="en-US" dirty="0"/>
          </a:p>
        </p:txBody>
      </p:sp>
      <p:sp>
        <p:nvSpPr>
          <p:cNvPr id="35" name="Right Arrow 34"/>
          <p:cNvSpPr/>
          <p:nvPr/>
        </p:nvSpPr>
        <p:spPr bwMode="auto">
          <a:xfrm rot="2475070">
            <a:off x="2116543" y="3653983"/>
            <a:ext cx="1143000" cy="609600"/>
          </a:xfrm>
          <a:prstGeom prst="rightArrow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36" name="Right Arrow 35"/>
          <p:cNvSpPr/>
          <p:nvPr/>
        </p:nvSpPr>
        <p:spPr bwMode="auto">
          <a:xfrm rot="19082760">
            <a:off x="4934083" y="3504342"/>
            <a:ext cx="1143000" cy="609600"/>
          </a:xfrm>
          <a:prstGeom prst="rightArrow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cxnSp>
        <p:nvCxnSpPr>
          <p:cNvPr id="37" name="Straight Connector 36"/>
          <p:cNvCxnSpPr/>
          <p:nvPr/>
        </p:nvCxnSpPr>
        <p:spPr bwMode="auto">
          <a:xfrm>
            <a:off x="6324600" y="2209800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8" name="Oval 37"/>
          <p:cNvSpPr/>
          <p:nvPr/>
        </p:nvSpPr>
        <p:spPr bwMode="auto">
          <a:xfrm>
            <a:off x="7010400" y="18288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7010400" y="21336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010400" y="24384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6324600" y="3352800"/>
            <a:ext cx="457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2" name="Oval 41"/>
          <p:cNvSpPr/>
          <p:nvPr/>
        </p:nvSpPr>
        <p:spPr bwMode="auto">
          <a:xfrm>
            <a:off x="7010400" y="29718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7010400" y="32766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7010400" y="35814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629400" y="396240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7405674" y="2286000"/>
            <a:ext cx="17383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relevant</a:t>
            </a:r>
          </a:p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vs.</a:t>
            </a:r>
          </a:p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non-relevant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50021"/>
            </a:gs>
            <a:gs pos="100000">
              <a:schemeClr val="tx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50021"/>
            </a:gs>
            <a:gs pos="100000">
              <a:schemeClr val="tx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65" charset="0"/>
          </a:defRPr>
        </a:defPPr>
      </a:lstStyle>
    </a:lnDef>
  </a:objectDefaults>
  <a:extraClrSchemeLst>
    <a:extraClrScheme>
      <a:clrScheme name="Default Design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10857</TotalTime>
  <Words>1817</Words>
  <Application>Microsoft Macintosh PowerPoint</Application>
  <PresentationFormat>On-screen Show (4:3)</PresentationFormat>
  <Paragraphs>394</Paragraphs>
  <Slides>42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42</vt:i4>
      </vt:variant>
    </vt:vector>
  </HeadingPairs>
  <TitlesOfParts>
    <vt:vector size="45" baseType="lpstr">
      <vt:lpstr>Default Design</vt:lpstr>
      <vt:lpstr>Equation</vt:lpstr>
      <vt:lpstr>Chart</vt:lpstr>
      <vt:lpstr>Evaluation</vt:lpstr>
      <vt:lpstr>Administrative</vt:lpstr>
      <vt:lpstr>IR Evaluation</vt:lpstr>
      <vt:lpstr>Measures for a search engine</vt:lpstr>
      <vt:lpstr>Measuring user performance</vt:lpstr>
      <vt:lpstr>Common IR evaluation</vt:lpstr>
      <vt:lpstr>Data for evaluation</vt:lpstr>
      <vt:lpstr>Data for evaluation</vt:lpstr>
      <vt:lpstr>Data for evaluation</vt:lpstr>
      <vt:lpstr>Data for evaluation</vt:lpstr>
      <vt:lpstr>Data for evaluation: option 1</vt:lpstr>
      <vt:lpstr>Data for evaluation: option 2</vt:lpstr>
      <vt:lpstr>How can we quantify the results?</vt:lpstr>
      <vt:lpstr>Accuracy?</vt:lpstr>
      <vt:lpstr>Accuracy?</vt:lpstr>
      <vt:lpstr>Unranked retrieval evaluation: Precision and Recall</vt:lpstr>
      <vt:lpstr>Precision/Recall tradeoff</vt:lpstr>
      <vt:lpstr>A combined measure: F</vt:lpstr>
      <vt:lpstr>F1 and other averages</vt:lpstr>
      <vt:lpstr>Evaluating ranked results</vt:lpstr>
      <vt:lpstr>A precision-recall curve</vt:lpstr>
      <vt:lpstr>Which is system is better?</vt:lpstr>
      <vt:lpstr>Evaluation</vt:lpstr>
      <vt:lpstr>Typical (good) 11 point precisions</vt:lpstr>
      <vt:lpstr>11 point is somewhat arbitrary…</vt:lpstr>
      <vt:lpstr>MAP</vt:lpstr>
      <vt:lpstr>MAP</vt:lpstr>
      <vt:lpstr>MAP</vt:lpstr>
      <vt:lpstr>MAP</vt:lpstr>
      <vt:lpstr>MAP</vt:lpstr>
      <vt:lpstr>MAP</vt:lpstr>
      <vt:lpstr>MAP</vt:lpstr>
      <vt:lpstr>Other issues: human evaluations</vt:lpstr>
      <vt:lpstr>Multiple human labelers</vt:lpstr>
      <vt:lpstr>Measuring inter-judge agreement</vt:lpstr>
      <vt:lpstr>Measuring inter-judge (dis)agreement</vt:lpstr>
      <vt:lpstr>Other issues: pure relevance</vt:lpstr>
      <vt:lpstr>Other issues: pure relevance</vt:lpstr>
      <vt:lpstr>Evaluation at large search engines</vt:lpstr>
      <vt:lpstr>A/B Testing</vt:lpstr>
      <vt:lpstr>A/B testing</vt:lpstr>
      <vt:lpstr>Guest speaker today</vt:lpstr>
    </vt:vector>
  </TitlesOfParts>
  <Company>Stanford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Christopher Manning</dc:creator>
  <cp:lastModifiedBy>David Kauchak</cp:lastModifiedBy>
  <cp:revision>309</cp:revision>
  <cp:lastPrinted>2009-04-22T19:24:48Z</cp:lastPrinted>
  <dcterms:created xsi:type="dcterms:W3CDTF">2009-10-08T21:13:02Z</dcterms:created>
  <dcterms:modified xsi:type="dcterms:W3CDTF">2012-10-04T17:21:50Z</dcterms:modified>
</cp:coreProperties>
</file>