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61"/>
  </p:notesMasterIdLst>
  <p:handoutMasterIdLst>
    <p:handoutMasterId r:id="rId62"/>
  </p:handoutMasterIdLst>
  <p:sldIdLst>
    <p:sldId id="482" r:id="rId2"/>
    <p:sldId id="480" r:id="rId3"/>
    <p:sldId id="481" r:id="rId4"/>
    <p:sldId id="517" r:id="rId5"/>
    <p:sldId id="518" r:id="rId6"/>
    <p:sldId id="519" r:id="rId7"/>
    <p:sldId id="483" r:id="rId8"/>
    <p:sldId id="484" r:id="rId9"/>
    <p:sldId id="485" r:id="rId10"/>
    <p:sldId id="486" r:id="rId11"/>
    <p:sldId id="487" r:id="rId12"/>
    <p:sldId id="489" r:id="rId13"/>
    <p:sldId id="474" r:id="rId14"/>
    <p:sldId id="475" r:id="rId15"/>
    <p:sldId id="505" r:id="rId16"/>
    <p:sldId id="490" r:id="rId17"/>
    <p:sldId id="507" r:id="rId18"/>
    <p:sldId id="476" r:id="rId19"/>
    <p:sldId id="491" r:id="rId20"/>
    <p:sldId id="477" r:id="rId21"/>
    <p:sldId id="478" r:id="rId22"/>
    <p:sldId id="488" r:id="rId23"/>
    <p:sldId id="506" r:id="rId24"/>
    <p:sldId id="479" r:id="rId25"/>
    <p:sldId id="442" r:id="rId26"/>
    <p:sldId id="443" r:id="rId27"/>
    <p:sldId id="444" r:id="rId28"/>
    <p:sldId id="445" r:id="rId29"/>
    <p:sldId id="493" r:id="rId30"/>
    <p:sldId id="446" r:id="rId31"/>
    <p:sldId id="447" r:id="rId32"/>
    <p:sldId id="448" r:id="rId33"/>
    <p:sldId id="449" r:id="rId34"/>
    <p:sldId id="494" r:id="rId35"/>
    <p:sldId id="509" r:id="rId36"/>
    <p:sldId id="458" r:id="rId37"/>
    <p:sldId id="496" r:id="rId38"/>
    <p:sldId id="520" r:id="rId39"/>
    <p:sldId id="450" r:id="rId40"/>
    <p:sldId id="497" r:id="rId41"/>
    <p:sldId id="498" r:id="rId42"/>
    <p:sldId id="510" r:id="rId43"/>
    <p:sldId id="511" r:id="rId44"/>
    <p:sldId id="512" r:id="rId45"/>
    <p:sldId id="513" r:id="rId46"/>
    <p:sldId id="457" r:id="rId47"/>
    <p:sldId id="500" r:id="rId48"/>
    <p:sldId id="499" r:id="rId49"/>
    <p:sldId id="501" r:id="rId50"/>
    <p:sldId id="521" r:id="rId51"/>
    <p:sldId id="472" r:id="rId52"/>
    <p:sldId id="459" r:id="rId53"/>
    <p:sldId id="460" r:id="rId54"/>
    <p:sldId id="502" r:id="rId55"/>
    <p:sldId id="514" r:id="rId56"/>
    <p:sldId id="503" r:id="rId57"/>
    <p:sldId id="515" r:id="rId58"/>
    <p:sldId id="516" r:id="rId59"/>
    <p:sldId id="462" r:id="rId6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EB"/>
    <a:srgbClr val="F0EEEB"/>
    <a:srgbClr val="00A000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97" autoAdjust="0"/>
  </p:normalViewPr>
  <p:slideViewPr>
    <p:cSldViewPr>
      <p:cViewPr>
        <p:scale>
          <a:sx n="90" d="100"/>
          <a:sy n="90" d="100"/>
        </p:scale>
        <p:origin x="-92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1" charset="0"/>
              </a:defRPr>
            </a:lvl1pPr>
          </a:lstStyle>
          <a:p>
            <a:fld id="{BF1A49AB-3092-DD46-89D2-1738E8C61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D60DCCB-45C7-FB4D-B6B0-2315F0603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7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27" tIns="47613" rIns="95227" bIns="47613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Bing now uses the keyword</a:t>
            </a:r>
            <a:r>
              <a:rPr lang="en-US" baseline="0" dirty="0" smtClean="0"/>
              <a:t> tag to detect spam pages… </a:t>
            </a:r>
            <a:r>
              <a:rPr lang="en-US" baseline="0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0DCCB-45C7-FB4D-B6B0-2315F06034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5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For the moment, the search engine market has really coalesced around one dominant style (consistency has strong benefits – Jakob Nielsen.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6973C-BC90-F944-AA92-F7F5F9EF9E7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1" charset="0"/>
              </a:defRPr>
            </a:lvl1pPr>
          </a:lstStyle>
          <a:p>
            <a:fld id="{DF370F98-5AE8-0A40-840C-0A31A66EA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C9F66-C89D-9646-B352-96793694A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79DD9-1538-174D-A1AA-BB17B4894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4795A-5010-884F-BA78-3AB8FED16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0D6D2-EB49-7544-8B1E-C251C48AE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AEE2E-C43D-104C-B146-061E46D12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F8256-6C5F-0C49-91C5-36FF68CBC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CD73E-BD44-9646-B652-4C4F25A50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37F1-815E-4F43-A348-995403707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C522B-FF51-DD48-9D5E-B65FF6D7D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4A367-1F8C-8C42-A09C-CB20C2704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1" charset="0"/>
              </a:defRPr>
            </a:lvl1pPr>
          </a:lstStyle>
          <a:p>
            <a:fld id="{878D5D94-6914-0746-9CF9-7360E72F97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Arial" pitchFamily="-11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itchFamily="-65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11" charset="2"/>
        <a:buChar char="n"/>
        <a:defRPr sz="2600">
          <a:solidFill>
            <a:schemeClr val="tx1"/>
          </a:solidFill>
          <a:latin typeface="+mn-lt"/>
          <a:ea typeface="ＭＳ Ｐゴシック" pitchFamily="-65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1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1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1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me.com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33993" cy="303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00"/>
            <a:ext cx="330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http://www.xkcd.com/628/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716647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7526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2013 Ford </a:t>
            </a:r>
            <a:r>
              <a:rPr lang="en-US" sz="1600" u="sng" dirty="0" smtClean="0">
                <a:solidFill>
                  <a:srgbClr val="0000FF"/>
                </a:solidFill>
              </a:rPr>
              <a:t>Mustang | Official Site of the Ford Mustang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Warriors in Pink News SYNC News &amp; Events</a:t>
            </a:r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www.fordvehicles.com</a:t>
            </a:r>
            <a:r>
              <a:rPr lang="en-US" sz="1600" dirty="0" smtClean="0">
                <a:solidFill>
                  <a:srgbClr val="00A000"/>
                </a:solidFill>
              </a:rPr>
              <a:t>/cars/mustang/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Ford Mustang – Wikipedia, the free encyclopedia</a:t>
            </a:r>
          </a:p>
          <a:p>
            <a:r>
              <a:rPr lang="en-US" sz="1600" dirty="0" smtClean="0"/>
              <a:t>I told the team that I wanted the car to appeal to women, </a:t>
            </a:r>
            <a:br>
              <a:rPr lang="en-US" sz="1600" dirty="0" smtClean="0"/>
            </a:br>
            <a:r>
              <a:rPr lang="en-US" sz="1600" dirty="0" smtClean="0"/>
              <a:t>but I wanted men to desire it, too...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en.wikipedia.org/wiki/Ford_Mustang</a:t>
            </a:r>
            <a:r>
              <a:rPr lang="en-US" sz="1600" dirty="0" smtClean="0">
                <a:solidFill>
                  <a:srgbClr val="00A000"/>
                </a:solidFill>
              </a:rPr>
              <a:t> 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Motorcycle Products, Inc.</a:t>
            </a:r>
          </a:p>
          <a:p>
            <a:r>
              <a:rPr lang="en-US" sz="1600" dirty="0" smtClean="0"/>
              <a:t>New Tank Bibs with Pouches 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www.mustangseats.com</a:t>
            </a:r>
            <a:r>
              <a:rPr lang="en-US" sz="1600" dirty="0" smtClean="0">
                <a:solidFill>
                  <a:srgbClr val="00A000"/>
                </a:solidFill>
              </a:rPr>
              <a:t>/ 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Survival Corporation</a:t>
            </a:r>
          </a:p>
          <a:p>
            <a:r>
              <a:rPr lang="en-US" sz="1600" dirty="0" smtClean="0"/>
              <a:t>Terms of Use | Privacy Policy </a:t>
            </a:r>
            <a:r>
              <a:rPr lang="en-US" sz="1600" b="1" dirty="0" smtClean="0"/>
              <a:t>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www.mustangsurvival.com</a:t>
            </a:r>
            <a:r>
              <a:rPr lang="en-US" sz="1600" dirty="0" smtClean="0">
                <a:solidFill>
                  <a:srgbClr val="00A0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763000" cy="167640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sz="2000" dirty="0" smtClean="0"/>
              <a:t>In many domains, we have document metadata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 smtClean="0"/>
              <a:t>web pages:  titles, URLs, …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 smtClean="0"/>
              <a:t>academic articles: </a:t>
            </a:r>
            <a:r>
              <a:rPr lang="en-US" sz="2000" dirty="0" smtClean="0">
                <a:solidFill>
                  <a:srgbClr val="FF0000"/>
                </a:solidFill>
              </a:rPr>
              <a:t>what information do we have?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5" y="3352800"/>
            <a:ext cx="568304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Other times, we may not have explicit meta-data, but may still want to provide additional data</a:t>
            </a:r>
          </a:p>
          <a:p>
            <a:pPr lvl="1"/>
            <a:r>
              <a:rPr lang="en-US" sz="1800" dirty="0" smtClean="0"/>
              <a:t>Web pages don’t provide “snippets”/summaries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Even when pages do provide metadata, we may want to ignore this.  </a:t>
            </a:r>
            <a:r>
              <a:rPr lang="en-US" sz="2000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The search engine may have different goals/motives than the webmasters, e.g. ads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5257800"/>
            <a:ext cx="2667000" cy="111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5410200"/>
            <a:ext cx="201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keyword</a:t>
            </a:r>
            <a:r>
              <a:rPr lang="en-US" dirty="0" smtClean="0"/>
              <a:t> tag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Summaries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</a:rPr>
              <a:t>We can generate these ourselves!</a:t>
            </a: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</a:rPr>
              <a:t>Most common (and successful) approach is to extract segments from the documents (called </a:t>
            </a:r>
            <a:r>
              <a:rPr lang="en-US" sz="2000" i="1" dirty="0" smtClean="0">
                <a:solidFill>
                  <a:srgbClr val="008000"/>
                </a:solidFill>
                <a:ea typeface="ＭＳ Ｐゴシック" pitchFamily="-111" charset="-128"/>
              </a:rPr>
              <a:t>extractive</a:t>
            </a:r>
            <a:r>
              <a:rPr lang="en-US" sz="2000" dirty="0">
                <a:ea typeface="ＭＳ Ｐゴシック" pitchFamily="-111" charset="-128"/>
              </a:rPr>
              <a:t> </a:t>
            </a:r>
            <a:r>
              <a:rPr lang="en-US" sz="2000" dirty="0" smtClean="0">
                <a:ea typeface="ＭＳ Ｐゴシック" pitchFamily="-111" charset="-128"/>
              </a:rPr>
              <a:t>in</a:t>
            </a:r>
            <a:r>
              <a:rPr lang="en-US" sz="2000" dirty="0" smtClean="0">
                <a:ea typeface="ＭＳ Ｐゴシック" pitchFamily="-111" charset="-128"/>
              </a:rPr>
              <a:t> </a:t>
            </a:r>
            <a:r>
              <a:rPr lang="en-US" sz="2000" dirty="0" smtClean="0">
                <a:ea typeface="ＭＳ Ｐゴシック" pitchFamily="-111" charset="-128"/>
              </a:rPr>
              <a:t>contrast with </a:t>
            </a:r>
            <a:r>
              <a:rPr lang="en-US" sz="2000" i="1" dirty="0" smtClean="0">
                <a:solidFill>
                  <a:srgbClr val="008000"/>
                </a:solidFill>
                <a:ea typeface="ＭＳ Ｐゴシック" pitchFamily="-111" charset="-128"/>
              </a:rPr>
              <a:t>abstractive</a:t>
            </a:r>
            <a:r>
              <a:rPr lang="en-US" sz="2000" dirty="0" smtClean="0">
                <a:ea typeface="ＭＳ Ｐゴシック" pitchFamily="-111" charset="-128"/>
              </a:rPr>
              <a:t>)</a:t>
            </a: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11" charset="-128"/>
              </a:rPr>
              <a:t>How might we identify good segments?</a:t>
            </a: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Text early on in a document</a:t>
            </a: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First/last sentence in a document, paragraph</a:t>
            </a: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Text formatting (e.g. &lt;h1&gt;)</a:t>
            </a: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Document frequency</a:t>
            </a: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Distribution in document</a:t>
            </a: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Grammatical correctness</a:t>
            </a: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User query!</a:t>
            </a:r>
            <a:br>
              <a:rPr lang="en-US" sz="2000" dirty="0" smtClean="0">
                <a:ea typeface="ＭＳ Ｐゴシック" pitchFamily="-111" charset="-128"/>
              </a:rPr>
            </a:br>
            <a:endParaRPr lang="en-US" sz="2000" dirty="0" smtClean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Summaries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Simplest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heuristic: the first </a:t>
            </a:r>
            <a:r>
              <a:rPr lang="en-US" sz="2400" dirty="0">
                <a:ea typeface="ＭＳ Ｐゴシック" pitchFamily="-111" charset="-128"/>
              </a:rPr>
              <a:t>X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words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of the document</a:t>
            </a:r>
            <a:endParaRPr lang="en-US" sz="24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More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sophisticated: extract from each document a set of “key” sentences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Use heuristics </a:t>
            </a:r>
            <a:r>
              <a:rPr lang="en-US" sz="2000" dirty="0"/>
              <a:t>to score each </a:t>
            </a:r>
            <a:r>
              <a:rPr lang="en-US" sz="2000" dirty="0" smtClean="0"/>
              <a:t>sentence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Learning approach based on training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Summary is made up of top-scoring </a:t>
            </a:r>
            <a:r>
              <a:rPr lang="en-US" sz="2000" dirty="0" smtClean="0"/>
              <a:t>sentences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identification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8200" y="1828800"/>
            <a:ext cx="914400" cy="1219200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66FF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14400" y="19812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914400" y="2133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914400" y="22860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14400" y="24384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14400" y="25908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14400" y="27416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14400" y="28940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838200" y="3276600"/>
            <a:ext cx="914400" cy="1219200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66FF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914400" y="34290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914400" y="35814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914400" y="37338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914400" y="38862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914400" y="4038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914400" y="41894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914400" y="43418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38200" y="4724400"/>
            <a:ext cx="914400" cy="1219200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66FF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914400" y="48768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914400" y="50292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914400" y="5181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914400" y="53340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914400" y="54864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914400" y="56372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914400" y="57896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" name="Right Arrow 47"/>
          <p:cNvSpPr/>
          <p:nvPr/>
        </p:nvSpPr>
        <p:spPr bwMode="auto">
          <a:xfrm>
            <a:off x="2209800" y="3657600"/>
            <a:ext cx="914400" cy="5334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57400" y="2667000"/>
            <a:ext cx="139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</a:t>
            </a:r>
            <a:br>
              <a:rPr lang="en-US" dirty="0" smtClean="0"/>
            </a:br>
            <a:r>
              <a:rPr lang="en-US" dirty="0" smtClean="0"/>
              <a:t>features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669632" y="2133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657600" y="2512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3657600" y="2893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69632" y="3274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655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69632" y="4038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3657600" y="4417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657600" y="4798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4572000" y="1905000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4572000" y="22976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4572000" y="2667000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572000" y="30596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4572000" y="3452336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4572000" y="38216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4572000" y="4191000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0" y="45836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7" name="Right Arrow 66"/>
          <p:cNvSpPr/>
          <p:nvPr/>
        </p:nvSpPr>
        <p:spPr bwMode="auto">
          <a:xfrm>
            <a:off x="6324600" y="3657600"/>
            <a:ext cx="914400" cy="5334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19800" y="2743200"/>
            <a:ext cx="1575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</a:t>
            </a:r>
          </a:p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467600" y="3505200"/>
            <a:ext cx="15334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segment</a:t>
            </a:r>
            <a:br>
              <a:rPr lang="en-US" dirty="0" smtClean="0"/>
            </a:br>
            <a:r>
              <a:rPr lang="en-US" dirty="0" smtClean="0"/>
              <a:t>identifier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059269"/>
            <a:ext cx="249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hand-label “good” </a:t>
            </a:r>
          </a:p>
          <a:p>
            <a:r>
              <a:rPr lang="en-US" sz="1800" dirty="0" smtClean="0"/>
              <a:t>segments/sentences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Summaries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590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A </a:t>
            </a:r>
            <a:r>
              <a:rPr lang="en-US" sz="2400" b="1" dirty="0" smtClean="0">
                <a:ea typeface="ＭＳ Ｐゴシック" pitchFamily="-111" charset="-128"/>
                <a:cs typeface="ＭＳ Ｐゴシック" pitchFamily="-111" charset="-128"/>
              </a:rPr>
              <a:t>static summary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of a document is always the same, regardless of the query that hit the doc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A </a:t>
            </a:r>
            <a:r>
              <a:rPr lang="en-US" sz="2400" b="1" dirty="0" smtClean="0">
                <a:ea typeface="ＭＳ Ｐゴシック" pitchFamily="-111" charset="-128"/>
                <a:cs typeface="ＭＳ Ｐゴシック" pitchFamily="-111" charset="-128"/>
              </a:rPr>
              <a:t>dynamic summary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is a </a:t>
            </a:r>
            <a:r>
              <a:rPr lang="en-US" sz="2400" i="1" dirty="0" smtClean="0">
                <a:ea typeface="ＭＳ Ｐゴシック" pitchFamily="-111" charset="-128"/>
                <a:cs typeface="ＭＳ Ｐゴシック" pitchFamily="-111" charset="-128"/>
              </a:rPr>
              <a:t>query-dependent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attempt to explain why the document was retrieved for the query at hand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8065" y="5257800"/>
            <a:ext cx="547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do most search engines use?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Summaries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000"/>
            <a:ext cx="67056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752600"/>
            <a:ext cx="7739741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00" y="5029200"/>
            <a:ext cx="6946900" cy="109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038600"/>
            <a:ext cx="7772400" cy="5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3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Dynamic summaries</a:t>
            </a:r>
          </a:p>
        </p:txBody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Present one or more “windows” within the document that contain several of the query terms</a:t>
            </a:r>
          </a:p>
          <a:p>
            <a:pPr lvl="1" eaLnBrk="1" hangingPunct="1"/>
            <a:r>
              <a:rPr lang="en-US" sz="2000" dirty="0"/>
              <a:t>“KWIC” snippets: Keyword in Context presentation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Generated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in conjunction with scoring</a:t>
            </a:r>
          </a:p>
          <a:p>
            <a:pPr lvl="1" eaLnBrk="1" hangingPunct="1"/>
            <a:r>
              <a:rPr lang="en-US" sz="2000" dirty="0"/>
              <a:t>If query found as a phrase, all or some occurrences of the phrase in the doc</a:t>
            </a:r>
          </a:p>
          <a:p>
            <a:pPr lvl="1" eaLnBrk="1" hangingPunct="1"/>
            <a:r>
              <a:rPr lang="en-US" sz="2000" dirty="0"/>
              <a:t>If not, document windows that contain multiple query terms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summary 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gives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the entire content of the window – all terms, not only the query 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terms </a:t>
            </a:r>
            <a:r>
              <a:rPr lang="en-US" sz="2400" dirty="0" smtClean="0">
                <a:solidFill>
                  <a:srgbClr val="000090"/>
                </a:solidFill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2400" dirty="0">
              <a:solidFill>
                <a:srgbClr val="000090"/>
              </a:solidFill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vs. Static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are the benefits and challenges of each approach?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Static</a:t>
            </a:r>
          </a:p>
          <a:p>
            <a:pPr lvl="1"/>
            <a:r>
              <a:rPr lang="en-US" sz="2000" dirty="0" smtClean="0"/>
              <a:t>Create the summaries during indexing</a:t>
            </a:r>
          </a:p>
          <a:p>
            <a:pPr lvl="1"/>
            <a:r>
              <a:rPr lang="en-US" sz="2000" dirty="0" smtClean="0"/>
              <a:t>Don’t need to store the documents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Dynamic</a:t>
            </a:r>
          </a:p>
          <a:p>
            <a:pPr lvl="1"/>
            <a:r>
              <a:rPr lang="en-US" sz="2000" dirty="0" smtClean="0"/>
              <a:t>Better user experience</a:t>
            </a:r>
          </a:p>
          <a:p>
            <a:pPr lvl="1"/>
            <a:r>
              <a:rPr lang="en-US" sz="2000" dirty="0" smtClean="0"/>
              <a:t>Makes the summarization process easier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ust generate summaries on the fly and so must store documents and retrieve documents for every query!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Summaries and</a:t>
            </a:r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/>
            </a:r>
            <a:b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</a:br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Spelling </a:t>
            </a:r>
            <a:r>
              <a:rPr lang="en-US" sz="3200" dirty="0" err="1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Corection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 smtClean="0">
                <a:ea typeface="ＭＳ Ｐゴシック" pitchFamily="-111" charset="-128"/>
              </a:rPr>
              <a:t>cs458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Fall </a:t>
            </a:r>
            <a:r>
              <a:rPr lang="en-US" sz="2000" dirty="0" smtClean="0">
                <a:ea typeface="ＭＳ Ｐゴシック" pitchFamily="-111" charset="-128"/>
              </a:rPr>
              <a:t>2012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from:</a:t>
            </a:r>
            <a:b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</a:br>
            <a:r>
              <a:rPr lang="en-US" sz="1000" dirty="0">
                <a:ea typeface="ＭＳ Ｐゴシック" pitchFamily="-111" charset="-128"/>
              </a:rPr>
              <a:t>http://www.stanford.edu/class/cs276/handouts/</a:t>
            </a:r>
            <a:r>
              <a:rPr lang="en-US" sz="1000" dirty="0" smtClean="0">
                <a:ea typeface="ＭＳ Ｐゴシック" pitchFamily="-111" charset="-128"/>
              </a:rPr>
              <a:t>lecture3-tolerantretrieval.ppt</a:t>
            </a:r>
          </a:p>
          <a:p>
            <a:pPr marL="0" indent="0" algn="r" eaLnBrk="1" hangingPunct="1"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http://www.stanford.edu/class/cs276/handouts/lecture8-evaluation.ppt</a:t>
            </a:r>
            <a:endParaRPr lang="en-US" sz="1000" dirty="0" smtClean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Generating dynamic summaries</a:t>
            </a:r>
          </a:p>
        </p:txBody>
      </p:sp>
      <p:sp>
        <p:nvSpPr>
          <p:cNvPr id="1265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971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  <a:cs typeface="ＭＳ Ｐゴシック" pitchFamily="-111" charset="-128"/>
              </a:rPr>
              <a:t>If </a:t>
            </a:r>
            <a:r>
              <a:rPr lang="en-US" sz="2000" dirty="0">
                <a:ea typeface="ＭＳ Ｐゴシック" pitchFamily="-111" charset="-128"/>
                <a:cs typeface="ＭＳ Ｐゴシック" pitchFamily="-111" charset="-128"/>
              </a:rPr>
              <a:t>we </a:t>
            </a:r>
            <a:r>
              <a:rPr lang="en-US" sz="2000" i="1" dirty="0">
                <a:ea typeface="ＭＳ Ｐゴシック" pitchFamily="-111" charset="-128"/>
                <a:cs typeface="ＭＳ Ｐゴシック" pitchFamily="-111" charset="-128"/>
              </a:rPr>
              <a:t>cache the documents</a:t>
            </a:r>
            <a:r>
              <a:rPr lang="en-US" sz="2000" dirty="0">
                <a:ea typeface="ＭＳ Ｐゴシック" pitchFamily="-111" charset="-128"/>
                <a:cs typeface="ＭＳ Ｐゴシック" pitchFamily="-111" charset="-128"/>
              </a:rPr>
              <a:t> at index time, can find windows in it, cueing from hits found in the positional index</a:t>
            </a:r>
          </a:p>
          <a:p>
            <a:pPr lvl="1" eaLnBrk="1" hangingPunct="1"/>
            <a:r>
              <a:rPr lang="en-US" sz="1800" dirty="0"/>
              <a:t>E.g., positional index says “the query is a phrase in position 4378” so we go to this position in the cached document and stream out the content</a:t>
            </a: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  <a:cs typeface="ＭＳ Ｐゴシック" pitchFamily="-111" charset="-128"/>
              </a:rPr>
              <a:t>Most </a:t>
            </a:r>
            <a:r>
              <a:rPr lang="en-US" sz="2000" dirty="0">
                <a:ea typeface="ＭＳ Ｐゴシック" pitchFamily="-111" charset="-128"/>
                <a:cs typeface="ＭＳ Ｐゴシック" pitchFamily="-111" charset="-128"/>
              </a:rPr>
              <a:t>often, cache only a fixed-size prefix of the doc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Cached copy can be </a:t>
            </a:r>
            <a:r>
              <a:rPr lang="en-US" sz="2000" dirty="0" smtClean="0"/>
              <a:t>outdated!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105400"/>
            <a:ext cx="7023100" cy="1003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934200" y="53340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Dynamic summaries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Producing good dynamic summaries is a tricky optimization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real estate for the summary is normally small and fixed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Want short item, so show as many KWIC matches as possible, and perhaps other things like </a:t>
            </a:r>
            <a:r>
              <a:rPr lang="en-US" sz="2000" dirty="0" smtClean="0"/>
              <a:t>title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Users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really like snippets, even if they complicate IR system design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810000"/>
            <a:ext cx="671830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7557"/>
          <a:stretch>
            <a:fillRect/>
          </a:stretch>
        </p:blipFill>
        <p:spPr>
          <a:xfrm>
            <a:off x="1447800" y="1828800"/>
            <a:ext cx="5851031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981200"/>
            <a:ext cx="6858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&lt;!DOCTYPE html PUBLIC "-//W3C//DTD XHTML 1.0 Strict//EN" "http://www.w3.org/TR/xhtml1/DTD/xhtml1-strict.dtd"&gt;&lt;html </a:t>
            </a:r>
            <a:r>
              <a:rPr lang="en-US" sz="1200" dirty="0" err="1" smtClean="0"/>
              <a:t>xmlns</a:t>
            </a:r>
            <a:r>
              <a:rPr lang="en-US" sz="1200" dirty="0" smtClean="0"/>
              <a:t>="http://www.w3.org/1999/xhtml" </a:t>
            </a:r>
            <a:r>
              <a:rPr lang="en-US" sz="1200" dirty="0" err="1" smtClean="0"/>
              <a:t>xml:lang</a:t>
            </a:r>
            <a:r>
              <a:rPr lang="en-US" sz="1200" dirty="0" smtClean="0"/>
              <a:t>="en" </a:t>
            </a:r>
            <a:r>
              <a:rPr lang="en-US" sz="1200" dirty="0" err="1" smtClean="0"/>
              <a:t>lang</a:t>
            </a:r>
            <a:r>
              <a:rPr lang="en-US" sz="1200" dirty="0" smtClean="0"/>
              <a:t>="en"&gt;&lt;head&gt;&lt;script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"&gt;</a:t>
            </a:r>
            <a:r>
              <a:rPr lang="en-US" sz="1200" dirty="0" err="1" smtClean="0"/>
              <a:t>var</a:t>
            </a:r>
            <a:r>
              <a:rPr lang="en-US" sz="1200" dirty="0" smtClean="0"/>
              <a:t> __</a:t>
            </a:r>
            <a:r>
              <a:rPr lang="en-US" sz="1200" dirty="0" err="1" smtClean="0"/>
              <a:t>params</a:t>
            </a:r>
            <a:r>
              <a:rPr lang="en-US" sz="1200" dirty="0" smtClean="0"/>
              <a:t> = {};__</a:t>
            </a:r>
            <a:r>
              <a:rPr lang="en-US" sz="1200" dirty="0" err="1" smtClean="0"/>
              <a:t>params.site</a:t>
            </a:r>
            <a:r>
              <a:rPr lang="en-US" sz="1200" dirty="0" smtClean="0"/>
              <a:t> = "</a:t>
            </a:r>
            <a:r>
              <a:rPr lang="en-US" sz="1200" dirty="0" err="1" smtClean="0"/>
              <a:t>bs</a:t>
            </a:r>
            <a:r>
              <a:rPr lang="en-US" sz="1200" dirty="0" smtClean="0"/>
              <a:t>"; // Used in DHTML Form library to identify </a:t>
            </a:r>
            <a:r>
              <a:rPr lang="en-US" sz="1200" dirty="0" err="1" smtClean="0"/>
              <a:t>brandsites</a:t>
            </a:r>
            <a:r>
              <a:rPr lang="en-US" sz="1200" dirty="0" smtClean="0"/>
              <a:t> </a:t>
            </a:r>
            <a:r>
              <a:rPr lang="en-US" sz="1200" dirty="0" err="1" smtClean="0"/>
              <a:t>pages__params.model</a:t>
            </a:r>
            <a:r>
              <a:rPr lang="en-US" sz="1200" dirty="0" smtClean="0"/>
              <a:t> = "Mustang2010";__params.modelName = "</a:t>
            </a:r>
            <a:r>
              <a:rPr lang="en-US" sz="1200" dirty="0" err="1" smtClean="0"/>
              <a:t>Mustang";__params.year</a:t>
            </a:r>
            <a:r>
              <a:rPr lang="en-US" sz="1200" dirty="0" smtClean="0"/>
              <a:t> = "2010";__params.make = "</a:t>
            </a:r>
            <a:r>
              <a:rPr lang="en-US" sz="1200" dirty="0" err="1" smtClean="0"/>
              <a:t>Ford";__params.segment</a:t>
            </a:r>
            <a:r>
              <a:rPr lang="en-US" sz="1200" dirty="0" smtClean="0"/>
              <a:t> = "</a:t>
            </a:r>
            <a:r>
              <a:rPr lang="en-US" sz="1200" dirty="0" err="1" smtClean="0"/>
              <a:t>cars";__params.baseURL</a:t>
            </a:r>
            <a:r>
              <a:rPr lang="en-US" sz="1200" dirty="0" smtClean="0"/>
              <a:t> = "http://</a:t>
            </a:r>
            <a:r>
              <a:rPr lang="en-US" sz="1200" dirty="0" err="1" smtClean="0"/>
              <a:t>www.fordvehicles.com";__params.canonicalURL</a:t>
            </a:r>
            <a:r>
              <a:rPr lang="en-US" sz="1200" dirty="0" smtClean="0"/>
              <a:t> = "/cars/mustang/";__</a:t>
            </a:r>
            <a:r>
              <a:rPr lang="en-US" sz="1200" dirty="0" err="1" smtClean="0"/>
              <a:t>params.anchorPage</a:t>
            </a:r>
            <a:r>
              <a:rPr lang="en-US" sz="1200" dirty="0" smtClean="0"/>
              <a:t> = "</a:t>
            </a:r>
            <a:r>
              <a:rPr lang="en-US" sz="1200" dirty="0" err="1" smtClean="0"/>
              <a:t>page";__params.domain</a:t>
            </a:r>
            <a:r>
              <a:rPr lang="en-US" sz="1200" dirty="0" smtClean="0"/>
              <a:t>="</a:t>
            </a:r>
            <a:r>
              <a:rPr lang="en-US" sz="1200" dirty="0" err="1" smtClean="0"/>
              <a:t>fordvehicles.com</a:t>
            </a:r>
            <a:r>
              <a:rPr lang="en-US" sz="1200" dirty="0" smtClean="0"/>
              <a:t>";&lt;/script&gt;&lt;script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 </a:t>
            </a:r>
            <a:r>
              <a:rPr lang="en-US" sz="1200" dirty="0" err="1" smtClean="0"/>
              <a:t>src</a:t>
            </a:r>
            <a:r>
              <a:rPr lang="en-US" sz="1200" dirty="0" smtClean="0"/>
              <a:t>="http://www.fordvehicles.com/ngtemplates/ngassets/com/forddirect/ng/log4javascript.js?gtmo=</a:t>
            </a:r>
            <a:r>
              <a:rPr lang="en-US" sz="1200" dirty="0" err="1" smtClean="0"/>
              <a:t>ngbs</a:t>
            </a:r>
            <a:r>
              <a:rPr lang="en-US" sz="1200" dirty="0" smtClean="0"/>
              <a:t>"&gt;&lt;/script&gt;&lt;script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"&gt;log4javascript.setEnabled(false);var log = log || log4javascript.getDefaultLogger();if ( log4javascript.isEnabled() ) {</a:t>
            </a:r>
            <a:r>
              <a:rPr lang="en-US" sz="1200" dirty="0" err="1" smtClean="0"/>
              <a:t>log.info("Log</a:t>
            </a:r>
            <a:r>
              <a:rPr lang="en-US" sz="1200" dirty="0" smtClean="0"/>
              <a:t> initialized");}&lt;/script&gt;&lt;script language="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"&gt;</a:t>
            </a:r>
            <a:r>
              <a:rPr lang="en-US" sz="1200" dirty="0" err="1" smtClean="0"/>
              <a:t>document.domain</a:t>
            </a:r>
            <a:r>
              <a:rPr lang="en-US" sz="1200" dirty="0" smtClean="0"/>
              <a:t> = "</a:t>
            </a:r>
            <a:r>
              <a:rPr lang="en-US" sz="1200" dirty="0" err="1" smtClean="0"/>
              <a:t>fordvehicles.com</a:t>
            </a:r>
            <a:r>
              <a:rPr lang="en-US" sz="1200" dirty="0" smtClean="0"/>
              <a:t>";&lt;/script&gt;&lt;script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"&gt;</a:t>
            </a:r>
            <a:r>
              <a:rPr lang="en-US" sz="1200" dirty="0" err="1" smtClean="0"/>
              <a:t>var</a:t>
            </a:r>
            <a:r>
              <a:rPr lang="en-US" sz="1200" dirty="0" smtClean="0"/>
              <a:t> </a:t>
            </a:r>
            <a:r>
              <a:rPr lang="en-US" sz="1200" dirty="0" err="1" smtClean="0"/>
              <a:t>akamaiQueryStringFound</a:t>
            </a:r>
            <a:r>
              <a:rPr lang="en-US" sz="1200" dirty="0" smtClean="0"/>
              <a:t> = </a:t>
            </a:r>
            <a:r>
              <a:rPr lang="en-US" sz="1200" dirty="0" err="1" smtClean="0"/>
              <a:t>false;var</a:t>
            </a:r>
            <a:r>
              <a:rPr lang="en-US" sz="1200" dirty="0" smtClean="0"/>
              <a:t> </a:t>
            </a:r>
            <a:r>
              <a:rPr lang="en-US" sz="1200" dirty="0" err="1" smtClean="0"/>
              <a:t>isCookieEnabled</a:t>
            </a:r>
            <a:r>
              <a:rPr lang="en-US" sz="1200" dirty="0" smtClean="0"/>
              <a:t> = false;/*Checking For </a:t>
            </a:r>
            <a:r>
              <a:rPr lang="en-US" sz="1200" dirty="0" err="1" smtClean="0"/>
              <a:t>QueryString</a:t>
            </a:r>
            <a:r>
              <a:rPr lang="en-US" sz="1200" dirty="0" smtClean="0"/>
              <a:t> Parameters Being Present*/if (__</a:t>
            </a:r>
            <a:r>
              <a:rPr lang="en-US" sz="1200" dirty="0" err="1" smtClean="0"/>
              <a:t>params</a:t>
            </a:r>
            <a:r>
              <a:rPr lang="en-US" sz="1200" dirty="0" smtClean="0"/>
              <a:t> &amp;&amp; __</a:t>
            </a:r>
            <a:r>
              <a:rPr lang="en-US" sz="1200" dirty="0" err="1" smtClean="0"/>
              <a:t>params.gtmo</a:t>
            </a:r>
            <a:r>
              <a:rPr lang="en-US" sz="1200" dirty="0" smtClean="0"/>
              <a:t> &amp;&amp; __</a:t>
            </a:r>
            <a:r>
              <a:rPr lang="en-US" sz="1200" dirty="0" err="1" smtClean="0"/>
              <a:t>params.gtmo</a:t>
            </a:r>
            <a:r>
              <a:rPr lang="en-US" sz="1200" dirty="0" smtClean="0"/>
              <a:t> === "</a:t>
            </a:r>
            <a:r>
              <a:rPr lang="en-US" sz="1200" dirty="0" err="1" smtClean="0"/>
              <a:t>ngbs</a:t>
            </a:r>
            <a:r>
              <a:rPr lang="en-US" sz="1200" dirty="0" smtClean="0"/>
              <a:t>") {</a:t>
            </a:r>
            <a:r>
              <a:rPr lang="en-US" sz="1200" dirty="0" err="1" smtClean="0"/>
              <a:t>akamaiQueryStringFound</a:t>
            </a:r>
            <a:r>
              <a:rPr lang="en-US" sz="1200" dirty="0" smtClean="0"/>
              <a:t> = true;}/*Checking For Cookies Being Enabled*/</a:t>
            </a:r>
            <a:r>
              <a:rPr lang="en-US" sz="1200" dirty="0" err="1" smtClean="0"/>
              <a:t>var</a:t>
            </a:r>
            <a:r>
              <a:rPr lang="en-US" sz="1200" dirty="0" smtClean="0"/>
              <a:t> </a:t>
            </a:r>
            <a:r>
              <a:rPr lang="en-US" sz="1200" dirty="0" err="1" smtClean="0"/>
              <a:t>cookieenabled</a:t>
            </a:r>
            <a:r>
              <a:rPr lang="en-US" sz="1200" dirty="0" smtClean="0"/>
              <a:t> = </a:t>
            </a:r>
            <a:r>
              <a:rPr lang="en-US" sz="1200" dirty="0" err="1" smtClean="0"/>
              <a:t>false;document.cookie</a:t>
            </a:r>
            <a:r>
              <a:rPr lang="en-US" sz="1200" dirty="0" smtClean="0"/>
              <a:t> = "</a:t>
            </a:r>
            <a:r>
              <a:rPr lang="en-US" sz="1200" dirty="0" err="1" smtClean="0"/>
              <a:t>testcookie</a:t>
            </a:r>
            <a:r>
              <a:rPr lang="en-US" sz="1200" dirty="0" smtClean="0"/>
              <a:t>=</a:t>
            </a:r>
            <a:r>
              <a:rPr lang="en-US" sz="1200" dirty="0" err="1" smtClean="0"/>
              <a:t>val";if</a:t>
            </a:r>
            <a:r>
              <a:rPr lang="en-US" sz="1200" dirty="0" smtClean="0"/>
              <a:t> (</a:t>
            </a:r>
            <a:r>
              <a:rPr lang="en-US" sz="1200" dirty="0" err="1" smtClean="0"/>
              <a:t>document.cookie.indexOf("testcookie</a:t>
            </a:r>
            <a:r>
              <a:rPr lang="en-US" sz="1200" dirty="0" smtClean="0"/>
              <a:t>=") === -1) {</a:t>
            </a:r>
            <a:r>
              <a:rPr lang="en-US" sz="1200" dirty="0" err="1" smtClean="0"/>
              <a:t>isCookieEnabled</a:t>
            </a:r>
            <a:r>
              <a:rPr lang="en-US" sz="1200" dirty="0" smtClean="0"/>
              <a:t> = false;} else {</a:t>
            </a:r>
            <a:r>
              <a:rPr lang="en-US" sz="1200" dirty="0" err="1" smtClean="0"/>
              <a:t>isCookieEnabled</a:t>
            </a:r>
            <a:r>
              <a:rPr lang="en-US" sz="1200" dirty="0" smtClean="0"/>
              <a:t> = true;}/*Redirection Check and Redirecting if required*/// Commenting out the redirection logic for v0.27/*if ((!</a:t>
            </a:r>
            <a:r>
              <a:rPr lang="en-US" sz="1200" dirty="0" err="1" smtClean="0"/>
              <a:t>akamaiQueryStringFound</a:t>
            </a:r>
            <a:r>
              <a:rPr lang="en-US" sz="1200" dirty="0" smtClean="0"/>
              <a:t>) &amp;&amp; (!</a:t>
            </a:r>
            <a:r>
              <a:rPr lang="en-US" sz="1200" dirty="0" err="1" smtClean="0"/>
              <a:t>isCookieEnabled</a:t>
            </a:r>
            <a:r>
              <a:rPr lang="en-US" sz="1200" dirty="0" smtClean="0"/>
              <a:t>)) {window.location.replace("http://www2.fordvehicles.com");}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  <a:cs typeface="ＭＳ Ｐゴシック" pitchFamily="-111" charset="-128"/>
              </a:rPr>
              <a:t>Alternative results presentations?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An active area of HCI research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An alternative: 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  <a:hlinkClick r:id="rId3"/>
              </a:rPr>
              <a:t>http://www.searchme.com/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copies the idea of Apple’s Cover Flow for search results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A0A-6462-CB45-8B19-17AB72B550A2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0"/>
            <a:ext cx="86677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Spelling correction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899"/>
          <a:stretch>
            <a:fillRect/>
          </a:stretch>
        </p:blipFill>
        <p:spPr>
          <a:xfrm>
            <a:off x="3124200" y="3581399"/>
            <a:ext cx="2286000" cy="3178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569" y="990600"/>
            <a:ext cx="517763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Spell correction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might we utilize spelling correction?</a:t>
            </a:r>
            <a:endParaRPr lang="en-US" sz="2400" dirty="0" smtClean="0">
              <a:solidFill>
                <a:srgbClr val="FF0000"/>
              </a:solidFill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Two </a:t>
            </a:r>
            <a:r>
              <a:rPr lang="en-US" sz="2400" dirty="0" smtClean="0">
                <a:ea typeface="ＭＳ Ｐゴシック" pitchFamily="-111" charset="-128"/>
              </a:rPr>
              <a:t>common</a:t>
            </a:r>
            <a:r>
              <a:rPr lang="en-US" sz="2400" dirty="0" smtClean="0">
                <a:ea typeface="ＭＳ Ｐゴシック" pitchFamily="-111" charset="-128"/>
              </a:rPr>
              <a:t> uses:</a:t>
            </a:r>
            <a:endParaRPr lang="en-US" sz="2400" dirty="0" smtClean="0">
              <a:ea typeface="ＭＳ Ｐゴシック" pitchFamily="-111" charset="-128"/>
            </a:endParaRP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Correcting user queries to retrieve “right” answers</a:t>
            </a: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Correcting documents </a:t>
            </a:r>
            <a:r>
              <a:rPr lang="en-US" sz="2000" dirty="0">
                <a:ea typeface="ＭＳ Ｐゴシック" pitchFamily="-111" charset="-128"/>
              </a:rPr>
              <a:t>being </a:t>
            </a:r>
            <a:r>
              <a:rPr lang="en-US" sz="2000" dirty="0" smtClean="0">
                <a:ea typeface="ＭＳ Ｐゴシック" pitchFamily="-111" charset="-128"/>
              </a:rPr>
              <a:t>indexed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79" y="4025900"/>
            <a:ext cx="1934721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Document correction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1" charset="-128"/>
              </a:rPr>
              <a:t>Especially needed for </a:t>
            </a:r>
            <a:r>
              <a:rPr lang="en-US" sz="2400" dirty="0" err="1">
                <a:ea typeface="ＭＳ Ｐゴシック" pitchFamily="-111" charset="-128"/>
              </a:rPr>
              <a:t>OCR’ed</a:t>
            </a:r>
            <a:r>
              <a:rPr lang="en-US" sz="2400" dirty="0">
                <a:ea typeface="ＭＳ Ｐゴシック" pitchFamily="-111" charset="-128"/>
              </a:rPr>
              <a:t> documents</a:t>
            </a: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Correction algorithms are tuned for </a:t>
            </a:r>
            <a:r>
              <a:rPr lang="en-US" sz="2000" dirty="0" smtClean="0">
                <a:ea typeface="ＭＳ Ｐゴシック" pitchFamily="-111" charset="-128"/>
              </a:rPr>
              <a:t>this</a:t>
            </a: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Can use domain-specific knowledge</a:t>
            </a:r>
          </a:p>
          <a:p>
            <a:pPr lvl="2" eaLnBrk="1" hangingPunct="1"/>
            <a:r>
              <a:rPr lang="en-US" sz="1800" dirty="0">
                <a:ea typeface="ＭＳ Ｐゴシック" pitchFamily="-111" charset="-128"/>
              </a:rPr>
              <a:t>E.g., OCR can confuse O and D more often than it would confuse O and I (adjacent on the </a:t>
            </a:r>
            <a:r>
              <a:rPr lang="en-US" sz="1800" dirty="0" smtClean="0">
                <a:ea typeface="ＭＳ Ｐゴシック" pitchFamily="-111" charset="-128"/>
              </a:rPr>
              <a:t>keyboard)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Web </a:t>
            </a:r>
            <a:r>
              <a:rPr lang="en-US" sz="2400" dirty="0">
                <a:ea typeface="ＭＳ Ｐゴシック" pitchFamily="-111" charset="-128"/>
              </a:rPr>
              <a:t>pages and even printed material </a:t>
            </a:r>
            <a:r>
              <a:rPr lang="en-US" sz="2400" dirty="0" smtClean="0">
                <a:ea typeface="ＭＳ Ｐゴシック" pitchFamily="-111" charset="-128"/>
              </a:rPr>
              <a:t>have </a:t>
            </a:r>
            <a:r>
              <a:rPr lang="en-US" sz="2400" dirty="0">
                <a:ea typeface="ＭＳ Ｐゴシック" pitchFamily="-111" charset="-128"/>
              </a:rPr>
              <a:t>typos</a:t>
            </a: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Often </a:t>
            </a:r>
            <a:r>
              <a:rPr lang="en-US" sz="2400" dirty="0">
                <a:ea typeface="ＭＳ Ｐゴシック" pitchFamily="-111" charset="-128"/>
              </a:rPr>
              <a:t>we don’t change the documents but aim to fix the query-document mapping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Query </a:t>
            </a:r>
            <a:r>
              <a:rPr lang="en-US" dirty="0" smtClean="0">
                <a:ea typeface="ＭＳ Ｐゴシック" pitchFamily="-111" charset="-128"/>
              </a:rPr>
              <a:t>misspellings</a:t>
            </a:r>
            <a:endParaRPr lang="en-US" dirty="0">
              <a:ea typeface="ＭＳ Ｐゴシック" pitchFamily="-111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124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1" charset="-128"/>
              </a:rPr>
              <a:t>Our principal focus here</a:t>
            </a: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e</a:t>
            </a:r>
            <a:r>
              <a:rPr lang="en-US" sz="2000" dirty="0" smtClean="0">
                <a:ea typeface="ＭＳ Ｐゴシック" pitchFamily="-111" charset="-128"/>
              </a:rPr>
              <a:t>.g</a:t>
            </a:r>
            <a:r>
              <a:rPr lang="en-US" sz="2000" dirty="0">
                <a:ea typeface="ＭＳ Ｐゴシック" pitchFamily="-111" charset="-128"/>
              </a:rPr>
              <a:t>., the query </a:t>
            </a:r>
            <a:r>
              <a:rPr lang="en-US" sz="2000" b="1" i="1" dirty="0">
                <a:ea typeface="ＭＳ Ｐゴシック" pitchFamily="-111" charset="-128"/>
              </a:rPr>
              <a:t>Alanis </a:t>
            </a:r>
            <a:r>
              <a:rPr lang="en-US" sz="2000" b="1" i="1" dirty="0" err="1" smtClean="0">
                <a:ea typeface="ＭＳ Ｐゴシック" pitchFamily="-111" charset="-128"/>
              </a:rPr>
              <a:t>Morisett</a:t>
            </a: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FF0000"/>
              </a:solidFill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What should/can we do?</a:t>
            </a:r>
            <a:endParaRPr lang="en-US" sz="2400" dirty="0" smtClean="0">
              <a:solidFill>
                <a:srgbClr val="FF0000"/>
              </a:solidFill>
              <a:ea typeface="ＭＳ Ｐゴシック" pitchFamily="-111" charset="-128"/>
            </a:endParaRP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Retrieve </a:t>
            </a:r>
            <a:r>
              <a:rPr lang="en-US" sz="2000" dirty="0">
                <a:ea typeface="ＭＳ Ｐゴシック" pitchFamily="-111" charset="-128"/>
              </a:rPr>
              <a:t>documents indexed by the correct </a:t>
            </a:r>
            <a:r>
              <a:rPr lang="en-US" sz="2000" dirty="0" smtClean="0">
                <a:ea typeface="ＭＳ Ｐゴシック" pitchFamily="-111" charset="-128"/>
              </a:rPr>
              <a:t>spelling</a:t>
            </a: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Return several suggested alternative queries with the correct spelling</a:t>
            </a:r>
          </a:p>
          <a:p>
            <a:pPr lvl="2" eaLnBrk="1" hangingPunct="1"/>
            <a:r>
              <a:rPr lang="en-US" sz="1800" i="1" dirty="0">
                <a:ea typeface="ＭＳ Ｐゴシック" pitchFamily="-111" charset="-128"/>
              </a:rPr>
              <a:t>Did you mean … </a:t>
            </a:r>
            <a:r>
              <a:rPr lang="en-US" sz="1800" i="1" dirty="0" smtClean="0">
                <a:ea typeface="ＭＳ Ｐゴシック" pitchFamily="-111" charset="-128"/>
              </a:rPr>
              <a:t>?</a:t>
            </a:r>
          </a:p>
          <a:p>
            <a:pPr lvl="1" eaLnBrk="1" hangingPunct="1"/>
            <a:r>
              <a:rPr lang="en-US" sz="2200" dirty="0" smtClean="0">
                <a:ea typeface="ＭＳ Ｐゴシック" pitchFamily="-111" charset="-128"/>
              </a:rPr>
              <a:t>Return results for the incorrect spelling</a:t>
            </a:r>
          </a:p>
          <a:p>
            <a:pPr lvl="1" eaLnBrk="1" hangingPunct="1"/>
            <a:r>
              <a:rPr lang="en-US" sz="2200" dirty="0" smtClean="0">
                <a:ea typeface="ＭＳ Ｐゴシック" pitchFamily="-111" charset="-128"/>
              </a:rPr>
              <a:t>Some combination</a:t>
            </a:r>
          </a:p>
          <a:p>
            <a:pPr lvl="1" eaLnBrk="1" hangingPunct="1"/>
            <a:endParaRPr lang="en-US" sz="2200" dirty="0" smtClean="0">
              <a:ea typeface="ＭＳ Ｐゴシック" pitchFamily="-11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6172200"/>
            <a:ext cx="432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Advantages/disadvantages?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Spelling </a:t>
            </a:r>
            <a:r>
              <a:rPr lang="en-US" dirty="0">
                <a:ea typeface="ＭＳ Ｐゴシック" pitchFamily="-111" charset="-128"/>
              </a:rPr>
              <a:t>correction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Two </a:t>
            </a:r>
            <a:r>
              <a:rPr lang="en-US" sz="2400" dirty="0">
                <a:ea typeface="ＭＳ Ｐゴシック" pitchFamily="-111" charset="-128"/>
              </a:rPr>
              <a:t>main </a:t>
            </a:r>
            <a:r>
              <a:rPr lang="en-US" sz="2400" dirty="0" smtClean="0">
                <a:ea typeface="ＭＳ Ｐゴシック" pitchFamily="-111" charset="-128"/>
              </a:rPr>
              <a:t>flavors/approaches:</a:t>
            </a:r>
          </a:p>
          <a:p>
            <a:pPr marL="57150" indent="0" eaLnBrk="1" hangingPunct="1">
              <a:buNone/>
            </a:pPr>
            <a:endParaRPr lang="en-US" sz="2200" dirty="0" smtClean="0">
              <a:ea typeface="ＭＳ Ｐゴシック" pitchFamily="-111" charset="-128"/>
            </a:endParaRPr>
          </a:p>
          <a:p>
            <a:pPr marL="57150" indent="0" eaLnBrk="1" hangingPunct="1">
              <a:buNone/>
            </a:pPr>
            <a:r>
              <a:rPr lang="en-US" sz="2200" dirty="0" smtClean="0">
                <a:ea typeface="ＭＳ Ｐゴシック" pitchFamily="-111" charset="-128"/>
              </a:rPr>
              <a:t>Isolated word: </a:t>
            </a:r>
            <a:r>
              <a:rPr lang="en-US" sz="2000" dirty="0" smtClean="0">
                <a:ea typeface="ＭＳ Ｐゴシック" pitchFamily="-111" charset="-128"/>
              </a:rPr>
              <a:t>Check </a:t>
            </a:r>
            <a:r>
              <a:rPr lang="en-US" sz="2000" dirty="0">
                <a:ea typeface="ＭＳ Ｐゴシック" pitchFamily="-111" charset="-128"/>
              </a:rPr>
              <a:t>each word on its own for </a:t>
            </a:r>
            <a:r>
              <a:rPr lang="en-US" sz="2000" dirty="0" smtClean="0">
                <a:ea typeface="ＭＳ Ｐゴシック" pitchFamily="-111" charset="-128"/>
              </a:rPr>
              <a:t>misspelling</a:t>
            </a:r>
            <a:endParaRPr lang="en-US" sz="1800" dirty="0" smtClean="0">
              <a:ea typeface="ＭＳ Ｐゴシック" pitchFamily="-111" charset="-128"/>
            </a:endParaRPr>
          </a:p>
          <a:p>
            <a:pPr marL="914400" lvl="2" indent="0" eaLnBrk="1" hangingPunct="1">
              <a:buNone/>
            </a:pPr>
            <a:r>
              <a:rPr lang="en-US" sz="1800" dirty="0" smtClean="0">
                <a:solidFill>
                  <a:srgbClr val="FF0000"/>
                </a:solidFill>
                <a:ea typeface="ＭＳ Ｐゴシック" pitchFamily="-111" charset="-128"/>
              </a:rPr>
              <a:t>Which of these is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pitchFamily="-111" charset="-128"/>
              </a:rPr>
              <a:t>mispelled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111" charset="-128"/>
              </a:rPr>
              <a:t>?</a:t>
            </a:r>
          </a:p>
          <a:p>
            <a:pPr lvl="3" eaLnBrk="1" hangingPunct="1"/>
            <a:r>
              <a:rPr lang="en-US" sz="1600" dirty="0" err="1" smtClean="0">
                <a:solidFill>
                  <a:srgbClr val="008000"/>
                </a:solidFill>
                <a:ea typeface="ＭＳ Ｐゴシック" pitchFamily="-111" charset="-128"/>
              </a:rPr>
              <a:t>moter</a:t>
            </a:r>
            <a:endParaRPr lang="en-US" sz="1600" dirty="0" smtClean="0">
              <a:solidFill>
                <a:srgbClr val="008000"/>
              </a:solidFill>
              <a:ea typeface="ＭＳ Ｐゴシック" pitchFamily="-111" charset="-128"/>
            </a:endParaRPr>
          </a:p>
          <a:p>
            <a:pPr lvl="3" eaLnBrk="1" hangingPunct="1"/>
            <a:r>
              <a:rPr lang="en-US" sz="1600" dirty="0" smtClean="0">
                <a:solidFill>
                  <a:srgbClr val="008000"/>
                </a:solidFill>
                <a:ea typeface="ＭＳ Ｐゴシック" pitchFamily="-111" charset="-128"/>
              </a:rPr>
              <a:t>from</a:t>
            </a:r>
          </a:p>
          <a:p>
            <a:pPr marL="914400" lvl="2" indent="0" eaLnBrk="1" hangingPunct="1">
              <a:buNone/>
            </a:pPr>
            <a:r>
              <a:rPr lang="en-US" sz="1800" dirty="0" smtClean="0">
                <a:ea typeface="ＭＳ Ｐゴシック" pitchFamily="-111" charset="-128"/>
              </a:rPr>
              <a:t>Will </a:t>
            </a:r>
            <a:r>
              <a:rPr lang="en-US" sz="1800" dirty="0">
                <a:ea typeface="ＭＳ Ｐゴシック" pitchFamily="-111" charset="-128"/>
              </a:rPr>
              <a:t>not catch typos resulting in correctly spelled </a:t>
            </a:r>
            <a:r>
              <a:rPr lang="en-US" sz="1800" dirty="0" smtClean="0">
                <a:ea typeface="ＭＳ Ｐゴシック" pitchFamily="-111" charset="-128"/>
              </a:rPr>
              <a:t>words</a:t>
            </a:r>
            <a:endParaRPr lang="en-US" sz="1800" b="1" i="1" dirty="0" smtClean="0">
              <a:ea typeface="ＭＳ Ｐゴシック" pitchFamily="-111" charset="-128"/>
            </a:endParaRPr>
          </a:p>
          <a:p>
            <a:pPr marL="57150" indent="0" eaLnBrk="1" hangingPunct="1">
              <a:buNone/>
            </a:pPr>
            <a:endParaRPr lang="en-US" sz="2200" dirty="0" smtClean="0">
              <a:ea typeface="ＭＳ Ｐゴシック" pitchFamily="-111" charset="-128"/>
            </a:endParaRPr>
          </a:p>
          <a:p>
            <a:pPr marL="57150" indent="0" eaLnBrk="1" hangingPunct="1">
              <a:buNone/>
            </a:pPr>
            <a:r>
              <a:rPr lang="en-US" sz="2200" dirty="0" smtClean="0">
                <a:ea typeface="ＭＳ Ｐゴシック" pitchFamily="-111" charset="-128"/>
              </a:rPr>
              <a:t>Context</a:t>
            </a:r>
            <a:r>
              <a:rPr lang="en-US" sz="2200" dirty="0">
                <a:ea typeface="ＭＳ Ｐゴシック" pitchFamily="-111" charset="-128"/>
              </a:rPr>
              <a:t>-sensitive</a:t>
            </a:r>
          </a:p>
          <a:p>
            <a:pPr lvl="2" eaLnBrk="1" hangingPunct="1"/>
            <a:r>
              <a:rPr lang="en-US" sz="1800" dirty="0" smtClean="0">
                <a:ea typeface="ＭＳ Ｐゴシック" pitchFamily="-111" charset="-128"/>
              </a:rPr>
              <a:t>Look </a:t>
            </a:r>
            <a:r>
              <a:rPr lang="en-US" sz="1800" dirty="0">
                <a:ea typeface="ＭＳ Ｐゴシック" pitchFamily="-111" charset="-128"/>
              </a:rPr>
              <a:t>at surrounding words, </a:t>
            </a:r>
          </a:p>
          <a:p>
            <a:pPr lvl="2" eaLnBrk="1" hangingPunct="1"/>
            <a:r>
              <a:rPr lang="en-US" sz="1800" dirty="0">
                <a:ea typeface="ＭＳ Ｐゴシック" pitchFamily="-111" charset="-128"/>
              </a:rPr>
              <a:t>e.g., </a:t>
            </a:r>
            <a:r>
              <a:rPr lang="en-US" sz="1800" b="1" i="1" dirty="0">
                <a:ea typeface="ＭＳ Ｐゴシック" pitchFamily="-111" charset="-128"/>
              </a:rPr>
              <a:t>I flew </a:t>
            </a:r>
            <a:r>
              <a:rPr lang="en-US" sz="1800" b="1" i="1" u="sng" dirty="0">
                <a:ea typeface="ＭＳ Ｐゴシック" pitchFamily="-111" charset="-128"/>
              </a:rPr>
              <a:t>form</a:t>
            </a:r>
            <a:r>
              <a:rPr lang="en-US" sz="1800" b="1" i="1" dirty="0">
                <a:ea typeface="ＭＳ Ｐゴシック" pitchFamily="-111" charset="-128"/>
              </a:rPr>
              <a:t> Heathrow to Narita.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2</a:t>
            </a:r>
          </a:p>
          <a:p>
            <a:r>
              <a:rPr lang="en-US" dirty="0" smtClean="0"/>
              <a:t>Assignment 1</a:t>
            </a:r>
          </a:p>
          <a:p>
            <a:pPr lvl="1"/>
            <a:r>
              <a:rPr lang="en-US" dirty="0" smtClean="0"/>
              <a:t>Overall, pretty good</a:t>
            </a:r>
          </a:p>
          <a:p>
            <a:pPr lvl="1"/>
            <a:r>
              <a:rPr lang="en-US" dirty="0" smtClean="0"/>
              <a:t>Hard to get right!</a:t>
            </a:r>
          </a:p>
          <a:p>
            <a:pPr lvl="1"/>
            <a:r>
              <a:rPr lang="en-US" dirty="0" smtClean="0"/>
              <a:t>Write-up:</a:t>
            </a:r>
          </a:p>
          <a:p>
            <a:pPr lvl="2"/>
            <a:r>
              <a:rPr lang="en-US" dirty="0" smtClean="0"/>
              <a:t>be clear and concise</a:t>
            </a:r>
          </a:p>
          <a:p>
            <a:pPr lvl="2"/>
            <a:r>
              <a:rPr lang="en-US" dirty="0" smtClean="0"/>
              <a:t>think about the point(s) that you want to make</a:t>
            </a:r>
          </a:p>
          <a:p>
            <a:pPr lvl="2"/>
            <a:r>
              <a:rPr lang="en-US" dirty="0" smtClean="0"/>
              <a:t>justify your answer</a:t>
            </a:r>
            <a:endParaRPr lang="en-US" dirty="0" smtClean="0"/>
          </a:p>
          <a:p>
            <a:r>
              <a:rPr lang="en-US" dirty="0" err="1" smtClean="0"/>
              <a:t>hw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smtClean="0"/>
              <a:t>back </a:t>
            </a:r>
            <a:r>
              <a:rPr lang="en-US" dirty="0" smtClean="0"/>
              <a:t>soon…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Isolated word correction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0198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1" charset="-128"/>
              </a:rPr>
              <a:t>Fundamental premise – there is a lexicon from which the correct spellings come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pitchFamily="-111" charset="-128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hoices </a:t>
            </a:r>
            <a:r>
              <a:rPr lang="en-US" sz="2400" dirty="0">
                <a:solidFill>
                  <a:srgbClr val="FF0000"/>
                </a:solidFill>
                <a:ea typeface="ＭＳ Ｐゴシック" pitchFamily="-111" charset="-128"/>
              </a:rPr>
              <a:t>for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lexicon?</a:t>
            </a:r>
            <a:endParaRPr lang="en-US" sz="2400" dirty="0">
              <a:solidFill>
                <a:srgbClr val="FF0000"/>
              </a:solidFill>
              <a:ea typeface="ＭＳ Ｐゴシック" pitchFamily="-111" charset="-128"/>
            </a:endParaRP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A standard lexicon such as</a:t>
            </a:r>
          </a:p>
          <a:p>
            <a:pPr lvl="2" eaLnBrk="1" hangingPunct="1"/>
            <a:r>
              <a:rPr lang="en-US" sz="1800" dirty="0">
                <a:ea typeface="ＭＳ Ｐゴシック" pitchFamily="-111" charset="-128"/>
              </a:rPr>
              <a:t>Webster’s English Dictionary</a:t>
            </a:r>
          </a:p>
          <a:p>
            <a:pPr lvl="2" eaLnBrk="1" hangingPunct="1"/>
            <a:r>
              <a:rPr lang="en-US" sz="1800" dirty="0">
                <a:ea typeface="ＭＳ Ｐゴシック" pitchFamily="-111" charset="-128"/>
              </a:rPr>
              <a:t>An “industry-specific” lexicon – hand-</a:t>
            </a:r>
            <a:r>
              <a:rPr lang="en-US" sz="1800" dirty="0" smtClean="0">
                <a:ea typeface="ＭＳ Ｐゴシック" pitchFamily="-111" charset="-128"/>
              </a:rPr>
              <a:t>maintained</a:t>
            </a:r>
          </a:p>
          <a:p>
            <a:pPr lvl="2" eaLnBrk="1" hangingPunct="1"/>
            <a:endParaRPr lang="en-US" sz="1800" dirty="0">
              <a:ea typeface="ＭＳ Ｐゴシック" pitchFamily="-111" charset="-128"/>
            </a:endParaRP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The lexicon of the indexed corpus</a:t>
            </a:r>
          </a:p>
          <a:p>
            <a:pPr lvl="2" eaLnBrk="1" hangingPunct="1"/>
            <a:r>
              <a:rPr lang="en-US" sz="1800" dirty="0">
                <a:ea typeface="ＭＳ Ｐゴシック" pitchFamily="-111" charset="-128"/>
              </a:rPr>
              <a:t>E.g., all words on the web</a:t>
            </a:r>
          </a:p>
          <a:p>
            <a:pPr lvl="2" eaLnBrk="1" hangingPunct="1"/>
            <a:r>
              <a:rPr lang="en-US" sz="1800" dirty="0">
                <a:ea typeface="ＭＳ Ｐゴシック" pitchFamily="-111" charset="-128"/>
              </a:rPr>
              <a:t>All names, acronyms etc.</a:t>
            </a:r>
          </a:p>
          <a:p>
            <a:pPr lvl="2" eaLnBrk="1" hangingPunct="1"/>
            <a:r>
              <a:rPr lang="en-US" sz="1800" dirty="0">
                <a:ea typeface="ＭＳ Ｐゴシック" pitchFamily="-111" charset="-128"/>
              </a:rPr>
              <a:t>(Including the </a:t>
            </a:r>
            <a:r>
              <a:rPr lang="en-US" sz="1800" dirty="0" smtClean="0">
                <a:ea typeface="ＭＳ Ｐゴシック" pitchFamily="-111" charset="-128"/>
              </a:rPr>
              <a:t>misspellings</a:t>
            </a:r>
            <a:r>
              <a:rPr lang="en-US" sz="1800" dirty="0">
                <a:ea typeface="ＭＳ Ｐゴシック" pitchFamily="-111" charset="-128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1600200"/>
            <a:ext cx="1828800" cy="507831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able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about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account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acid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across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act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addition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adjustment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advertisement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after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again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against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agreement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air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all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almost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Isolated word correction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1" charset="-128"/>
              </a:rPr>
              <a:t>Given a lexicon and a character sequence Q, return the words in the lexicon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111" charset="-128"/>
              </a:rPr>
              <a:t>closest</a:t>
            </a:r>
            <a:r>
              <a:rPr lang="en-US" sz="2400" dirty="0">
                <a:ea typeface="ＭＳ Ｐゴシック" pitchFamily="-111" charset="-128"/>
              </a:rPr>
              <a:t> to Q</a:t>
            </a:r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FF0000"/>
              </a:solidFill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How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might we measure “closest”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?</a:t>
            </a:r>
            <a:endParaRPr lang="en-US" sz="2400" dirty="0" smtClean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38600" y="3124200"/>
            <a:ext cx="914400" cy="1905000"/>
            <a:chOff x="3352800" y="3048000"/>
            <a:chExt cx="914400" cy="19050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352800" y="3048000"/>
              <a:ext cx="914400" cy="1905000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3366FF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429000" y="32004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429000" y="33528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429000" y="35052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429000" y="36576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429000" y="38100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429000" y="3960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429000" y="4113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429000" y="42656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429000" y="44180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429000" y="45704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29000" y="4722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429000" y="4875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3810000" y="2590800"/>
            <a:ext cx="133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Lexicon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828800" y="3733800"/>
            <a:ext cx="152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76600" y="3581400"/>
            <a:ext cx="40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Edit distance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ea typeface="ＭＳ Ｐゴシック" pitchFamily="-111" charset="-128"/>
              </a:rPr>
              <a:t>Given two strings </a:t>
            </a:r>
            <a:r>
              <a:rPr lang="en-US" sz="2000" i="1" dirty="0">
                <a:ea typeface="ＭＳ Ｐゴシック" pitchFamily="-111" charset="-128"/>
              </a:rPr>
              <a:t>S</a:t>
            </a:r>
            <a:r>
              <a:rPr lang="en-US" sz="2000" i="1" baseline="-25000" dirty="0">
                <a:ea typeface="ＭＳ Ｐゴシック" pitchFamily="-111" charset="-128"/>
              </a:rPr>
              <a:t>1</a:t>
            </a:r>
            <a:r>
              <a:rPr lang="en-US" sz="2000" dirty="0">
                <a:ea typeface="ＭＳ Ｐゴシック" pitchFamily="-111" charset="-128"/>
              </a:rPr>
              <a:t> and </a:t>
            </a:r>
            <a:r>
              <a:rPr lang="en-US" sz="2000" i="1" dirty="0">
                <a:ea typeface="ＭＳ Ｐゴシック" pitchFamily="-111" charset="-128"/>
              </a:rPr>
              <a:t>S</a:t>
            </a:r>
            <a:r>
              <a:rPr lang="en-US" sz="2000" i="1" baseline="-25000" dirty="0">
                <a:ea typeface="ＭＳ Ｐゴシック" pitchFamily="-111" charset="-128"/>
              </a:rPr>
              <a:t>2</a:t>
            </a:r>
            <a:r>
              <a:rPr lang="en-US" sz="2000" dirty="0">
                <a:ea typeface="ＭＳ Ｐゴシック" pitchFamily="-111" charset="-128"/>
              </a:rPr>
              <a:t>, the minimum number of operations to convert one to the other</a:t>
            </a: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</a:rPr>
              <a:t>Operations </a:t>
            </a:r>
            <a:r>
              <a:rPr lang="en-US" sz="2000" dirty="0">
                <a:ea typeface="ＭＳ Ｐゴシック" pitchFamily="-111" charset="-128"/>
              </a:rPr>
              <a:t>are typically character-level</a:t>
            </a:r>
          </a:p>
          <a:p>
            <a:pPr lvl="1" eaLnBrk="1" hangingPunct="1"/>
            <a:r>
              <a:rPr lang="en-US" sz="1800" dirty="0">
                <a:ea typeface="ＭＳ Ｐゴシック" pitchFamily="-111" charset="-128"/>
              </a:rPr>
              <a:t>Insert, Delete, Replace</a:t>
            </a:r>
            <a:r>
              <a:rPr lang="en-US" sz="1800" dirty="0">
                <a:solidFill>
                  <a:srgbClr val="00A000"/>
                </a:solidFill>
                <a:ea typeface="ＭＳ Ｐゴシック" pitchFamily="-111" charset="-128"/>
              </a:rPr>
              <a:t>, (Transposition)</a:t>
            </a: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</a:rPr>
              <a:t>E.g</a:t>
            </a:r>
            <a:r>
              <a:rPr lang="en-US" sz="2000" dirty="0">
                <a:ea typeface="ＭＳ Ｐゴシック" pitchFamily="-111" charset="-128"/>
              </a:rPr>
              <a:t>., the edit distance from </a:t>
            </a:r>
            <a:r>
              <a:rPr lang="en-US" sz="2000" b="1" i="1" dirty="0" err="1">
                <a:ea typeface="ＭＳ Ｐゴシック" pitchFamily="-111" charset="-128"/>
              </a:rPr>
              <a:t>dof</a:t>
            </a:r>
            <a:r>
              <a:rPr lang="en-US" sz="2000" dirty="0">
                <a:ea typeface="ＭＳ Ｐゴシック" pitchFamily="-111" charset="-128"/>
              </a:rPr>
              <a:t> to </a:t>
            </a:r>
            <a:r>
              <a:rPr lang="en-US" sz="2000" b="1" i="1" dirty="0">
                <a:ea typeface="ＭＳ Ｐゴシック" pitchFamily="-111" charset="-128"/>
              </a:rPr>
              <a:t>dog</a:t>
            </a:r>
            <a:r>
              <a:rPr lang="en-US" sz="2000" dirty="0">
                <a:ea typeface="ＭＳ Ｐゴシック" pitchFamily="-111" charset="-128"/>
              </a:rPr>
              <a:t> is 1</a:t>
            </a:r>
            <a:endParaRPr lang="en-US" sz="2000" dirty="0" smtClean="0">
              <a:ea typeface="ＭＳ Ｐゴシック" pitchFamily="-111" charset="-128"/>
            </a:endParaRPr>
          </a:p>
          <a:p>
            <a:pPr lvl="1" eaLnBrk="1" hangingPunct="1"/>
            <a:r>
              <a:rPr lang="en-US" sz="1800" dirty="0">
                <a:solidFill>
                  <a:srgbClr val="FF0000"/>
                </a:solidFill>
                <a:ea typeface="ＭＳ Ｐゴシック" pitchFamily="-111" charset="-128"/>
              </a:rPr>
              <a:t>f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111" charset="-128"/>
              </a:rPr>
              <a:t>rom </a:t>
            </a:r>
            <a:r>
              <a:rPr lang="en-US" sz="1800" b="1" i="1" dirty="0">
                <a:ea typeface="ＭＳ Ｐゴシック" pitchFamily="-111" charset="-128"/>
              </a:rPr>
              <a:t>cat</a:t>
            </a:r>
            <a:r>
              <a:rPr lang="en-US" sz="1800" dirty="0">
                <a:ea typeface="ＭＳ Ｐゴシック" pitchFamily="-111" charset="-128"/>
              </a:rPr>
              <a:t> </a:t>
            </a:r>
            <a:r>
              <a:rPr lang="en-US" sz="1800" dirty="0">
                <a:solidFill>
                  <a:srgbClr val="FF0000"/>
                </a:solidFill>
                <a:ea typeface="ＭＳ Ｐゴシック" pitchFamily="-111" charset="-128"/>
              </a:rPr>
              <a:t>to </a:t>
            </a:r>
            <a:r>
              <a:rPr lang="en-US" sz="1800" b="1" i="1" dirty="0">
                <a:ea typeface="ＭＳ Ｐゴシック" pitchFamily="-111" charset="-128"/>
              </a:rPr>
              <a:t>act</a:t>
            </a:r>
            <a:r>
              <a:rPr lang="en-US" sz="1800" dirty="0">
                <a:ea typeface="ＭＳ Ｐゴシック" pitchFamily="-111" charset="-128"/>
              </a:rPr>
              <a:t> </a:t>
            </a:r>
            <a:r>
              <a:rPr lang="en-US" sz="1800" dirty="0">
                <a:solidFill>
                  <a:srgbClr val="FF0000"/>
                </a:solidFill>
                <a:ea typeface="ＭＳ Ｐゴシック" pitchFamily="-111" charset="-128"/>
              </a:rPr>
              <a:t>is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111" charset="-128"/>
              </a:rPr>
              <a:t> ?</a:t>
            </a:r>
            <a:r>
              <a:rPr lang="en-US" sz="1800" dirty="0" smtClean="0">
                <a:ea typeface="ＭＳ Ｐゴシック" pitchFamily="-111" charset="-128"/>
              </a:rPr>
              <a:t>	</a:t>
            </a:r>
            <a:r>
              <a:rPr lang="en-US" sz="1800" dirty="0">
                <a:ea typeface="ＭＳ Ｐゴシック" pitchFamily="-111" charset="-128"/>
              </a:rPr>
              <a:t> </a:t>
            </a:r>
            <a:r>
              <a:rPr lang="en-US" sz="1800" dirty="0">
                <a:solidFill>
                  <a:srgbClr val="00A000"/>
                </a:solidFill>
                <a:ea typeface="ＭＳ Ｐゴシック" pitchFamily="-111" charset="-128"/>
              </a:rPr>
              <a:t>  </a:t>
            </a:r>
            <a:r>
              <a:rPr lang="en-US" sz="1800" dirty="0" smtClean="0">
                <a:solidFill>
                  <a:srgbClr val="00A000"/>
                </a:solidFill>
                <a:ea typeface="ＭＳ Ｐゴシック" pitchFamily="-111" charset="-128"/>
              </a:rPr>
              <a:t>(with transpose?)</a:t>
            </a:r>
            <a:endParaRPr lang="en-US" sz="1800" dirty="0">
              <a:solidFill>
                <a:srgbClr val="00A000"/>
              </a:solidFill>
              <a:ea typeface="ＭＳ Ｐゴシック" pitchFamily="-111" charset="-128"/>
            </a:endParaRPr>
          </a:p>
          <a:p>
            <a:pPr lvl="1" eaLnBrk="1" hangingPunct="1"/>
            <a:r>
              <a:rPr lang="en-US" sz="1800" dirty="0">
                <a:solidFill>
                  <a:srgbClr val="FF0000"/>
                </a:solidFill>
                <a:ea typeface="ＭＳ Ｐゴシック" pitchFamily="-111" charset="-128"/>
              </a:rPr>
              <a:t>from </a:t>
            </a:r>
            <a:r>
              <a:rPr lang="en-US" sz="1800" b="1" i="1" dirty="0">
                <a:ea typeface="ＭＳ Ｐゴシック" pitchFamily="-111" charset="-128"/>
              </a:rPr>
              <a:t>cat</a:t>
            </a:r>
            <a:r>
              <a:rPr lang="en-US" sz="1800" dirty="0">
                <a:solidFill>
                  <a:srgbClr val="FF0000"/>
                </a:solidFill>
                <a:ea typeface="ＭＳ Ｐゴシック" pitchFamily="-111" charset="-128"/>
              </a:rPr>
              <a:t> to </a:t>
            </a:r>
            <a:r>
              <a:rPr lang="en-US" sz="1800" b="1" i="1" dirty="0">
                <a:ea typeface="ＭＳ Ｐゴシック" pitchFamily="-111" charset="-128"/>
              </a:rPr>
              <a:t>dog</a:t>
            </a:r>
            <a:r>
              <a:rPr lang="en-US" sz="1800" dirty="0">
                <a:solidFill>
                  <a:srgbClr val="FF0000"/>
                </a:solidFill>
                <a:ea typeface="ＭＳ Ｐゴシック" pitchFamily="-111" charset="-128"/>
              </a:rPr>
              <a:t> is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111" charset="-128"/>
              </a:rPr>
              <a:t> ?</a:t>
            </a:r>
            <a:r>
              <a:rPr lang="en-US" sz="1800" dirty="0" smtClean="0">
                <a:ea typeface="ＭＳ Ｐゴシック" pitchFamily="-111" charset="-128"/>
              </a:rPr>
              <a:t>	</a:t>
            </a:r>
            <a:endParaRPr lang="en-US" sz="1800" dirty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</a:rPr>
              <a:t>Generally </a:t>
            </a:r>
            <a:r>
              <a:rPr lang="en-US" sz="2000" dirty="0">
                <a:ea typeface="ＭＳ Ｐゴシック" pitchFamily="-111" charset="-128"/>
              </a:rPr>
              <a:t>found </a:t>
            </a:r>
            <a:r>
              <a:rPr lang="en-US" sz="2000" dirty="0" smtClean="0">
                <a:ea typeface="ＭＳ Ｐゴシック" pitchFamily="-111" charset="-128"/>
              </a:rPr>
              <a:t>using </a:t>
            </a:r>
            <a:r>
              <a:rPr lang="en-US" sz="2000" dirty="0">
                <a:ea typeface="ＭＳ Ｐゴシック" pitchFamily="-111" charset="-128"/>
              </a:rPr>
              <a:t>dynamic </a:t>
            </a:r>
            <a:r>
              <a:rPr lang="en-US" sz="2000" dirty="0" smtClean="0">
                <a:ea typeface="ＭＳ Ｐゴシック" pitchFamily="-111" charset="-128"/>
              </a:rPr>
              <a:t>programming</a:t>
            </a: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11" charset="-128"/>
              </a:rPr>
              <a:t>What’s the problem with basic edit distance?</a:t>
            </a:r>
            <a:endParaRPr lang="en-US" sz="2000" dirty="0" smtClean="0">
              <a:solidFill>
                <a:srgbClr val="FF0000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Weighted edit distance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ea typeface="ＭＳ Ｐゴシック" pitchFamily="-111" charset="-128"/>
              </a:rPr>
              <a:t>Not all operations are equally likely!</a:t>
            </a:r>
          </a:p>
          <a:p>
            <a:pPr marL="0" indent="0" eaLnBrk="1" hangingPunct="1">
              <a:buNone/>
            </a:pPr>
            <a:endParaRPr lang="en-US" sz="2400" dirty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Character</a:t>
            </a:r>
            <a:r>
              <a:rPr lang="en-US" sz="2400" dirty="0" smtClean="0">
                <a:ea typeface="ＭＳ Ｐゴシック" pitchFamily="-111" charset="-128"/>
              </a:rPr>
              <a:t>-specific weights for each operation</a:t>
            </a:r>
            <a:endParaRPr lang="en-US" sz="2400" dirty="0">
              <a:ea typeface="ＭＳ Ｐゴシック" pitchFamily="-111" charset="-128"/>
            </a:endParaRPr>
          </a:p>
          <a:p>
            <a:pPr lvl="1" eaLnBrk="1" hangingPunct="1"/>
            <a:r>
              <a:rPr lang="en-US" sz="2000" dirty="0" smtClean="0">
                <a:ea typeface="ＭＳ Ｐゴシック" pitchFamily="-111" charset="-128"/>
              </a:rPr>
              <a:t>OCR </a:t>
            </a:r>
            <a:r>
              <a:rPr lang="en-US" sz="2000" dirty="0">
                <a:ea typeface="ＭＳ Ｐゴシック" pitchFamily="-111" charset="-128"/>
              </a:rPr>
              <a:t>or keyboard errors, e.g. </a:t>
            </a:r>
            <a:r>
              <a:rPr lang="en-US" sz="2000" b="1" i="1" dirty="0">
                <a:ea typeface="ＭＳ Ｐゴシック" pitchFamily="-111" charset="-128"/>
              </a:rPr>
              <a:t>m</a:t>
            </a:r>
            <a:r>
              <a:rPr lang="en-US" sz="2000" dirty="0">
                <a:ea typeface="ＭＳ Ｐゴシック" pitchFamily="-111" charset="-128"/>
              </a:rPr>
              <a:t> more likely to be </a:t>
            </a:r>
            <a:r>
              <a:rPr lang="en-US" sz="2000" dirty="0" smtClean="0">
                <a:ea typeface="ＭＳ Ｐゴシック" pitchFamily="-111" charset="-128"/>
              </a:rPr>
              <a:t>mistyped </a:t>
            </a:r>
            <a:r>
              <a:rPr lang="en-US" sz="2000" dirty="0">
                <a:ea typeface="ＭＳ Ｐゴシック" pitchFamily="-111" charset="-128"/>
              </a:rPr>
              <a:t>as </a:t>
            </a:r>
            <a:r>
              <a:rPr lang="en-US" sz="2000" b="1" i="1" dirty="0">
                <a:ea typeface="ＭＳ Ｐゴシック" pitchFamily="-111" charset="-128"/>
              </a:rPr>
              <a:t>n</a:t>
            </a:r>
            <a:r>
              <a:rPr lang="en-US" sz="2000" dirty="0">
                <a:ea typeface="ＭＳ Ｐゴシック" pitchFamily="-111" charset="-128"/>
              </a:rPr>
              <a:t> than as </a:t>
            </a:r>
            <a:r>
              <a:rPr lang="en-US" sz="2000" b="1" i="1" dirty="0">
                <a:ea typeface="ＭＳ Ｐゴシック" pitchFamily="-111" charset="-128"/>
              </a:rPr>
              <a:t>q</a:t>
            </a: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r</a:t>
            </a:r>
            <a:r>
              <a:rPr lang="en-US" sz="2000" dirty="0" smtClean="0">
                <a:ea typeface="ＭＳ Ｐゴシック" pitchFamily="-111" charset="-128"/>
              </a:rPr>
              <a:t>eplacing </a:t>
            </a:r>
            <a:r>
              <a:rPr lang="en-US" sz="2000" b="1" i="1" dirty="0">
                <a:ea typeface="ＭＳ Ｐゴシック" pitchFamily="-111" charset="-128"/>
              </a:rPr>
              <a:t>m</a:t>
            </a:r>
            <a:r>
              <a:rPr lang="en-US" sz="2000" dirty="0">
                <a:ea typeface="ＭＳ Ｐゴシック" pitchFamily="-111" charset="-128"/>
              </a:rPr>
              <a:t> by </a:t>
            </a:r>
            <a:r>
              <a:rPr lang="en-US" sz="2000" b="1" i="1" dirty="0">
                <a:ea typeface="ＭＳ Ｐゴシック" pitchFamily="-111" charset="-128"/>
              </a:rPr>
              <a:t>n</a:t>
            </a:r>
            <a:r>
              <a:rPr lang="en-US" sz="2000" dirty="0">
                <a:ea typeface="ＭＳ Ｐゴシック" pitchFamily="-111" charset="-128"/>
              </a:rPr>
              <a:t> is a smaller edit distance than by </a:t>
            </a:r>
            <a:r>
              <a:rPr lang="en-US" sz="2000" b="1" i="1" dirty="0">
                <a:ea typeface="ＭＳ Ｐゴシック" pitchFamily="-111" charset="-128"/>
              </a:rPr>
              <a:t>q</a:t>
            </a:r>
            <a:endParaRPr lang="en-US" sz="2000" dirty="0">
              <a:ea typeface="ＭＳ Ｐゴシック" pitchFamily="-111" charset="-128"/>
            </a:endParaRP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This may be formulated as a probability model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Requires </a:t>
            </a:r>
            <a:r>
              <a:rPr lang="en-US" sz="2400" dirty="0">
                <a:ea typeface="ＭＳ Ｐゴシック" pitchFamily="-111" charset="-128"/>
              </a:rPr>
              <a:t>weight matrix as input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Modify </a:t>
            </a:r>
            <a:r>
              <a:rPr lang="en-US" sz="2400" dirty="0">
                <a:ea typeface="ＭＳ Ｐゴシック" pitchFamily="-111" charset="-128"/>
              </a:rPr>
              <a:t>dynamic programming to handle weights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have a function </a:t>
            </a:r>
            <a:r>
              <a:rPr lang="en-US" sz="2000" i="1" dirty="0" smtClean="0"/>
              <a:t>edit</a:t>
            </a:r>
            <a:r>
              <a:rPr lang="en-US" sz="2000" dirty="0" smtClean="0"/>
              <a:t> that calculates the edit distance between two strings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We have a query word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We have a lexicon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95600" y="4495800"/>
            <a:ext cx="914400" cy="1905000"/>
            <a:chOff x="3352800" y="3048000"/>
            <a:chExt cx="914400" cy="1905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352800" y="3048000"/>
              <a:ext cx="914400" cy="1905000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3366FF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429000" y="32004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429000" y="33528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429000" y="35052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429000" y="36576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429000" y="38100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429000" y="3960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429000" y="4113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429000" y="42656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429000" y="44180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429000" y="45704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29000" y="4722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429000" y="4875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2667000" y="3962400"/>
            <a:ext cx="133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Lexicon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5105400"/>
            <a:ext cx="152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4953000"/>
            <a:ext cx="40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3632" y="4572000"/>
            <a:ext cx="252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now what?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have a function </a:t>
            </a:r>
            <a:r>
              <a:rPr lang="en-US" sz="2000" i="1" dirty="0" smtClean="0"/>
              <a:t>edit</a:t>
            </a:r>
            <a:r>
              <a:rPr lang="en-US" sz="2000" dirty="0" smtClean="0"/>
              <a:t> that calculates the edit distance between two strings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We have a query word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We have a lexicon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95600" y="4495800"/>
            <a:ext cx="914400" cy="1905000"/>
            <a:chOff x="3352800" y="3048000"/>
            <a:chExt cx="914400" cy="1905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352800" y="3048000"/>
              <a:ext cx="914400" cy="1905000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3366FF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429000" y="32004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429000" y="33528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429000" y="35052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429000" y="36576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429000" y="38100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429000" y="3960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429000" y="4113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429000" y="42656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429000" y="44180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429000" y="45704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29000" y="4722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429000" y="4875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2667000" y="3962400"/>
            <a:ext cx="133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Lexicon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5105400"/>
            <a:ext cx="152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4953000"/>
            <a:ext cx="40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4419600"/>
            <a:ext cx="38861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Naïve approach is too expensive!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Ideas?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Enumerating candidate strings</a:t>
            </a:r>
            <a:endParaRPr lang="en-US" dirty="0">
              <a:ea typeface="ＭＳ Ｐゴシック" pitchFamily="-111" charset="-128"/>
            </a:endParaRPr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pitchFamily="-111" charset="-128"/>
              </a:rPr>
              <a:t>Given query</a:t>
            </a:r>
            <a:r>
              <a:rPr lang="en-US" dirty="0" smtClean="0">
                <a:ea typeface="ＭＳ Ｐゴシック" pitchFamily="-111" charset="-128"/>
              </a:rPr>
              <a:t>, </a:t>
            </a:r>
            <a:r>
              <a:rPr lang="en-US" dirty="0">
                <a:ea typeface="ＭＳ Ｐゴシック" pitchFamily="-111" charset="-128"/>
              </a:rPr>
              <a:t>enumerate all character sequences within a preset (weighted) edit distance (e.g., 2)</a:t>
            </a:r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1" charset="-128"/>
              </a:rPr>
              <a:t>Intersect </a:t>
            </a:r>
            <a:r>
              <a:rPr lang="en-US" dirty="0">
                <a:ea typeface="ＭＳ Ｐゴシック" pitchFamily="-111" charset="-128"/>
              </a:rPr>
              <a:t>this set </a:t>
            </a:r>
            <a:r>
              <a:rPr lang="en-US" dirty="0" smtClean="0">
                <a:ea typeface="ＭＳ Ｐゴシック" pitchFamily="-111" charset="-128"/>
              </a:rPr>
              <a:t>with the lexicon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52800"/>
            <a:ext cx="759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1600200" y="3429000"/>
            <a:ext cx="6858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258" y="3352800"/>
            <a:ext cx="613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doa</a:t>
            </a:r>
            <a:r>
              <a:rPr lang="en-US" dirty="0" smtClean="0"/>
              <a:t>, dob, …, do, </a:t>
            </a:r>
            <a:r>
              <a:rPr lang="en-US" dirty="0" err="1" smtClean="0"/>
              <a:t>og</a:t>
            </a:r>
            <a:r>
              <a:rPr lang="en-US" dirty="0" smtClean="0"/>
              <a:t>, …, dogs, </a:t>
            </a:r>
            <a:r>
              <a:rPr lang="en-US" dirty="0" err="1" smtClean="0"/>
              <a:t>dogm</a:t>
            </a:r>
            <a:r>
              <a:rPr lang="en-US" dirty="0" smtClean="0"/>
              <a:t>, 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</a:t>
            </a:r>
            <a:r>
              <a:rPr lang="en-US" dirty="0" err="1" smtClean="0"/>
              <a:t>n</a:t>
            </a:r>
            <a:r>
              <a:rPr lang="en-US" dirty="0" smtClean="0"/>
              <a:t>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Just like word n-grams, we can talk about character </a:t>
            </a:r>
            <a:br>
              <a:rPr lang="en-US" sz="2400" dirty="0" smtClean="0"/>
            </a:br>
            <a:r>
              <a:rPr lang="en-US" sz="2400" dirty="0" smtClean="0"/>
              <a:t>n-grams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character n-gram is </a:t>
            </a:r>
            <a:r>
              <a:rPr lang="en-US" sz="2400" i="1" dirty="0" smtClean="0"/>
              <a:t>n</a:t>
            </a:r>
            <a:r>
              <a:rPr lang="en-US" sz="2400" dirty="0" smtClean="0"/>
              <a:t> contiguous characters in a word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953000"/>
            <a:ext cx="124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remote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267200"/>
            <a:ext cx="4720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endParaRPr lang="en-US" dirty="0" smtClean="0"/>
          </a:p>
          <a:p>
            <a:r>
              <a:rPr lang="en-US" dirty="0" err="1" smtClean="0"/>
              <a:t>e</a:t>
            </a:r>
            <a:endParaRPr lang="en-US" dirty="0" smtClean="0"/>
          </a:p>
          <a:p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err="1" smtClean="0"/>
              <a:t>o</a:t>
            </a:r>
            <a:endParaRPr lang="en-US" dirty="0" smtClean="0"/>
          </a:p>
          <a:p>
            <a:r>
              <a:rPr lang="en-US" dirty="0" err="1" smtClean="0"/>
              <a:t>t</a:t>
            </a:r>
            <a:endParaRPr lang="en-US" dirty="0" smtClean="0"/>
          </a:p>
          <a:p>
            <a:r>
              <a:rPr lang="en-US" dirty="0" err="1" smtClean="0"/>
              <a:t>e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78300" y="4305300"/>
            <a:ext cx="661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</a:p>
          <a:p>
            <a:r>
              <a:rPr lang="en-US" dirty="0" err="1" smtClean="0"/>
              <a:t>em</a:t>
            </a:r>
            <a:endParaRPr lang="en-US" dirty="0" smtClean="0"/>
          </a:p>
          <a:p>
            <a:r>
              <a:rPr lang="en-US" dirty="0" smtClean="0"/>
              <a:t>mo</a:t>
            </a:r>
          </a:p>
          <a:p>
            <a:r>
              <a:rPr lang="en-US" dirty="0" err="1" smtClean="0"/>
              <a:t>ot</a:t>
            </a:r>
            <a:endParaRPr lang="en-US" dirty="0" smtClean="0"/>
          </a:p>
          <a:p>
            <a:r>
              <a:rPr lang="en-US" dirty="0" err="1" smtClean="0"/>
              <a:t>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1800" y="4318000"/>
            <a:ext cx="832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rem</a:t>
            </a:r>
            <a:endParaRPr lang="en-US" dirty="0" smtClean="0"/>
          </a:p>
          <a:p>
            <a:r>
              <a:rPr lang="en-US" dirty="0" err="1" smtClean="0"/>
              <a:t>emo</a:t>
            </a:r>
            <a:endParaRPr lang="en-US" dirty="0" smtClean="0"/>
          </a:p>
          <a:p>
            <a:r>
              <a:rPr lang="en-US" dirty="0" smtClean="0"/>
              <a:t>mot</a:t>
            </a:r>
          </a:p>
          <a:p>
            <a:r>
              <a:rPr lang="en-US" dirty="0" err="1" smtClean="0"/>
              <a:t>ote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21500" y="4432300"/>
            <a:ext cx="95846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remo</a:t>
            </a:r>
            <a:endParaRPr lang="en-US" dirty="0" smtClean="0"/>
          </a:p>
          <a:p>
            <a:r>
              <a:rPr lang="en-US" dirty="0" err="1" smtClean="0"/>
              <a:t>emot</a:t>
            </a:r>
            <a:endParaRPr lang="en-US" dirty="0" smtClean="0"/>
          </a:p>
          <a:p>
            <a:r>
              <a:rPr lang="en-US" dirty="0" smtClean="0"/>
              <a:t>mote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3733800"/>
            <a:ext cx="123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  <a:latin typeface="+mj-lt"/>
              </a:rPr>
              <a:t>unigrams</a:t>
            </a:r>
            <a:endParaRPr lang="en-US" sz="2000" dirty="0">
              <a:solidFill>
                <a:srgbClr val="00A00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438400" y="4191000"/>
            <a:ext cx="990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886200" y="3732212"/>
            <a:ext cx="109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  <a:latin typeface="+mj-lt"/>
              </a:rPr>
              <a:t>bigrams</a:t>
            </a:r>
            <a:endParaRPr lang="en-US" sz="2000" dirty="0">
              <a:solidFill>
                <a:srgbClr val="00A00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962400" y="4189412"/>
            <a:ext cx="990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257800" y="3733800"/>
            <a:ext cx="111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  <a:latin typeface="+mj-lt"/>
              </a:rPr>
              <a:t>trigrams</a:t>
            </a:r>
            <a:endParaRPr lang="en-US" sz="2000" dirty="0">
              <a:solidFill>
                <a:srgbClr val="00A000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334000" y="4191000"/>
            <a:ext cx="990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799497" y="3733800"/>
            <a:ext cx="112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  <a:latin typeface="+mj-lt"/>
              </a:rPr>
              <a:t>4-grams</a:t>
            </a:r>
            <a:endParaRPr lang="en-US" sz="2000" dirty="0">
              <a:solidFill>
                <a:srgbClr val="00A000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875697" y="4191000"/>
            <a:ext cx="990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n-gram overlap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200400"/>
            <a:ext cx="16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november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2860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/>
              <a:t>emb</a:t>
            </a:r>
            <a:endParaRPr lang="en-US" dirty="0" smtClean="0"/>
          </a:p>
          <a:p>
            <a:r>
              <a:rPr lang="en-US" dirty="0" err="1" smtClean="0"/>
              <a:t>mbe</a:t>
            </a:r>
            <a:endParaRPr lang="en-US" dirty="0" smtClean="0"/>
          </a:p>
          <a:p>
            <a:r>
              <a:rPr lang="en-US" dirty="0" err="1" smtClean="0"/>
              <a:t>ber</a:t>
            </a:r>
            <a:endParaRPr lang="en-US" dirty="0" smtClean="0"/>
          </a:p>
        </p:txBody>
      </p:sp>
      <p:sp>
        <p:nvSpPr>
          <p:cNvPr id="11" name="Right Arrow 10"/>
          <p:cNvSpPr/>
          <p:nvPr/>
        </p:nvSpPr>
        <p:spPr bwMode="auto">
          <a:xfrm>
            <a:off x="3124200" y="3048000"/>
            <a:ext cx="304800" cy="8382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993272" y="3124200"/>
            <a:ext cx="304800" cy="8382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43600" y="2743200"/>
            <a:ext cx="914400" cy="1905000"/>
            <a:chOff x="3352800" y="3048000"/>
            <a:chExt cx="914400" cy="19050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352800" y="3048000"/>
              <a:ext cx="914400" cy="1905000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3366FF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429000" y="32004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29000" y="33528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429000" y="35052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429000" y="36576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429000" y="38100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429000" y="3960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429000" y="4113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29000" y="42656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429000" y="44180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429000" y="45704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429000" y="4722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429000" y="4875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5715000" y="2209800"/>
            <a:ext cx="133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Lexicon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676400" y="5998781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What is the trigram overlap between “</a:t>
            </a:r>
            <a:r>
              <a:rPr lang="en-US" dirty="0" err="1">
                <a:solidFill>
                  <a:srgbClr val="FF0000"/>
                </a:solidFill>
              </a:rPr>
              <a:t>november</a:t>
            </a:r>
            <a:r>
              <a:rPr lang="en-US" dirty="0">
                <a:solidFill>
                  <a:srgbClr val="FF0000"/>
                </a:solidFill>
              </a:rPr>
              <a:t>” and “</a:t>
            </a:r>
            <a:r>
              <a:rPr lang="en-US" dirty="0" err="1">
                <a:solidFill>
                  <a:srgbClr val="FF0000"/>
                </a:solidFill>
              </a:rPr>
              <a:t>december</a:t>
            </a:r>
            <a:r>
              <a:rPr lang="en-US" dirty="0">
                <a:solidFill>
                  <a:srgbClr val="FF0000"/>
                </a:solidFill>
              </a:rPr>
              <a:t>”?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6556" y="5164667"/>
            <a:ext cx="730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challenges: quantifying overlap and speed!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1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Character </a:t>
            </a:r>
            <a:r>
              <a:rPr lang="en-US" i="1" dirty="0" err="1" smtClean="0">
                <a:ea typeface="ＭＳ Ｐゴシック" pitchFamily="-111" charset="-128"/>
              </a:rPr>
              <a:t>n</a:t>
            </a:r>
            <a:r>
              <a:rPr lang="en-US" dirty="0">
                <a:ea typeface="ＭＳ Ｐゴシック" pitchFamily="-111" charset="-128"/>
              </a:rPr>
              <a:t>-gram overlap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1" charset="-128"/>
              </a:rPr>
              <a:t>Enumerate all</a:t>
            </a:r>
            <a:r>
              <a:rPr lang="en-US" sz="2400" dirty="0" smtClean="0">
                <a:ea typeface="ＭＳ Ｐゴシック" pitchFamily="-111" charset="-128"/>
              </a:rPr>
              <a:t> </a:t>
            </a:r>
            <a:r>
              <a:rPr lang="en-US" sz="2400" i="1" dirty="0" err="1" smtClean="0">
                <a:ea typeface="ＭＳ Ｐゴシック" pitchFamily="-111" charset="-128"/>
              </a:rPr>
              <a:t>n</a:t>
            </a:r>
            <a:r>
              <a:rPr lang="en-US" sz="2400" dirty="0">
                <a:ea typeface="ＭＳ Ｐゴシック" pitchFamily="-111" charset="-128"/>
              </a:rPr>
              <a:t>-grams in the query string</a:t>
            </a:r>
            <a:r>
              <a:rPr lang="en-US" sz="2400" dirty="0" smtClean="0">
                <a:ea typeface="ＭＳ Ｐゴシック" pitchFamily="-111" charset="-128"/>
              </a:rPr>
              <a:t> 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Identify all </a:t>
            </a:r>
            <a:r>
              <a:rPr lang="en-US" sz="2400" dirty="0">
                <a:ea typeface="ＭＳ Ｐゴシック" pitchFamily="-111" charset="-128"/>
              </a:rPr>
              <a:t>lexicon terms matching any of the query </a:t>
            </a:r>
            <a:r>
              <a:rPr lang="en-US" sz="2400" i="1" dirty="0">
                <a:ea typeface="ＭＳ Ｐゴシック" pitchFamily="-111" charset="-128"/>
              </a:rPr>
              <a:t>n</a:t>
            </a:r>
            <a:r>
              <a:rPr lang="en-US" sz="2400" dirty="0">
                <a:ea typeface="ＭＳ Ｐゴシック" pitchFamily="-111" charset="-128"/>
              </a:rPr>
              <a:t>-grams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Threshold </a:t>
            </a:r>
            <a:r>
              <a:rPr lang="en-US" sz="2400" dirty="0">
                <a:ea typeface="ＭＳ Ｐゴシック" pitchFamily="-111" charset="-128"/>
              </a:rPr>
              <a:t>by number of matching </a:t>
            </a:r>
            <a:r>
              <a:rPr lang="en-US" sz="2400" i="1" dirty="0">
                <a:ea typeface="ＭＳ Ｐゴシック" pitchFamily="-111" charset="-128"/>
              </a:rPr>
              <a:t>n</a:t>
            </a:r>
            <a:r>
              <a:rPr lang="en-US" sz="2400" dirty="0">
                <a:ea typeface="ＭＳ Ｐゴシック" pitchFamily="-111" charset="-128"/>
              </a:rPr>
              <a:t>-grams</a:t>
            </a: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Weight </a:t>
            </a:r>
            <a:r>
              <a:rPr lang="en-US" sz="2400" dirty="0">
                <a:ea typeface="ＭＳ Ｐゴシック" pitchFamily="-111" charset="-128"/>
              </a:rPr>
              <a:t>by keyboard layout, etc</a:t>
            </a:r>
            <a:r>
              <a:rPr lang="en-US" sz="2400" dirty="0" smtClean="0">
                <a:ea typeface="ＭＳ Ｐゴシック" pitchFamily="-111" charset="-128"/>
              </a:rPr>
              <a:t>.</a:t>
            </a: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What is the trigram overlap between “</a:t>
            </a:r>
            <a:r>
              <a:rPr lang="en-US" sz="2400" dirty="0" err="1" smtClean="0">
                <a:solidFill>
                  <a:srgbClr val="FF0000"/>
                </a:solidFill>
                <a:ea typeface="ＭＳ Ｐゴシック" pitchFamily="-111" charset="-128"/>
              </a:rPr>
              <a:t>november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” and “</a:t>
            </a:r>
            <a:r>
              <a:rPr lang="en-US" sz="2400" dirty="0" err="1" smtClean="0">
                <a:solidFill>
                  <a:srgbClr val="FF0000"/>
                </a:solidFill>
                <a:ea typeface="ＭＳ Ｐゴシック" pitchFamily="-111" charset="-128"/>
              </a:rPr>
              <a:t>december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”?</a:t>
            </a:r>
            <a:endParaRPr lang="en-US" sz="24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If we have a dictionary, with postings lists containing weights (e.g. </a:t>
            </a:r>
            <a:r>
              <a:rPr lang="en-US" sz="2000" dirty="0" err="1" smtClean="0"/>
              <a:t>tf-idf</a:t>
            </a:r>
            <a:r>
              <a:rPr lang="en-US" sz="2000" dirty="0" smtClean="0"/>
              <a:t>) explain briefly (e.g. pseudo-code) how to calculate the document similarities between a query of two words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Name two speed challenges that are faced when doing ranked retrieval vs.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retrieval.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One way to speed up ranked retrieval is to only perform the full ranking on a subset of the documents (inexact K).  Name one method for selecting this subset of documents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763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trigram overlap between “</a:t>
            </a:r>
            <a:r>
              <a:rPr lang="en-US" dirty="0" err="1" smtClean="0">
                <a:solidFill>
                  <a:srgbClr val="FF0000"/>
                </a:solidFill>
              </a:rPr>
              <a:t>november</a:t>
            </a:r>
            <a:r>
              <a:rPr lang="en-US" dirty="0" smtClean="0">
                <a:solidFill>
                  <a:srgbClr val="FF0000"/>
                </a:solidFill>
              </a:rPr>
              <a:t>” and “</a:t>
            </a:r>
            <a:r>
              <a:rPr lang="en-US" dirty="0" err="1" smtClean="0">
                <a:solidFill>
                  <a:srgbClr val="FF0000"/>
                </a:solidFill>
              </a:rPr>
              <a:t>december</a:t>
            </a:r>
            <a:r>
              <a:rPr lang="en-US" dirty="0" smtClean="0">
                <a:solidFill>
                  <a:srgbClr val="FF0000"/>
                </a:solidFill>
              </a:rPr>
              <a:t>”?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2895600"/>
            <a:ext cx="5774229" cy="3146524"/>
            <a:chOff x="1219200" y="2895600"/>
            <a:chExt cx="5774229" cy="3146524"/>
          </a:xfrm>
        </p:grpSpPr>
        <p:sp>
          <p:nvSpPr>
            <p:cNvPr id="4" name="TextBox 3"/>
            <p:cNvSpPr txBox="1"/>
            <p:nvPr/>
          </p:nvSpPr>
          <p:spPr>
            <a:xfrm>
              <a:off x="1219200" y="2895600"/>
              <a:ext cx="1673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A000"/>
                  </a:solidFill>
                </a:rPr>
                <a:t>november</a:t>
              </a:r>
              <a:endParaRPr lang="en-US" dirty="0">
                <a:solidFill>
                  <a:srgbClr val="00A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0" y="2895600"/>
              <a:ext cx="1659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A000"/>
                  </a:solidFill>
                </a:rPr>
                <a:t>december</a:t>
              </a:r>
              <a:endParaRPr lang="en-US" dirty="0">
                <a:solidFill>
                  <a:srgbClr val="00A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63700" y="3733800"/>
              <a:ext cx="83869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nov</a:t>
              </a:r>
              <a:endParaRPr lang="en-US" dirty="0" smtClean="0"/>
            </a:p>
            <a:p>
              <a:r>
                <a:rPr lang="en-US" dirty="0" err="1" smtClean="0"/>
                <a:t>ove</a:t>
              </a:r>
              <a:endParaRPr lang="en-US" dirty="0" smtClean="0"/>
            </a:p>
            <a:p>
              <a:r>
                <a:rPr lang="en-US" dirty="0" err="1" smtClean="0"/>
                <a:t>vem</a:t>
              </a:r>
              <a:endParaRPr lang="en-US" dirty="0" smtClean="0"/>
            </a:p>
            <a:p>
              <a:r>
                <a:rPr lang="en-US" dirty="0" err="1" smtClean="0"/>
                <a:t>emb</a:t>
              </a:r>
              <a:endParaRPr lang="en-US" dirty="0" smtClean="0"/>
            </a:p>
            <a:p>
              <a:r>
                <a:rPr lang="en-US" dirty="0" err="1" smtClean="0"/>
                <a:t>mbe</a:t>
              </a:r>
              <a:endParaRPr lang="en-US" dirty="0" smtClean="0"/>
            </a:p>
            <a:p>
              <a:r>
                <a:rPr lang="en-US" dirty="0" err="1" smtClean="0"/>
                <a:t>ber</a:t>
              </a:r>
              <a:endParaRPr lang="en-US" dirty="0" smtClean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295400" y="3505200"/>
              <a:ext cx="15240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410200" y="3505200"/>
              <a:ext cx="15240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5562600" y="3733800"/>
              <a:ext cx="83869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dec</a:t>
              </a:r>
              <a:endParaRPr lang="en-US" dirty="0" smtClean="0"/>
            </a:p>
            <a:p>
              <a:r>
                <a:rPr lang="en-US" dirty="0" err="1" smtClean="0"/>
                <a:t>ece</a:t>
              </a:r>
              <a:endParaRPr lang="en-US" dirty="0" smtClean="0"/>
            </a:p>
            <a:p>
              <a:r>
                <a:rPr lang="en-US" dirty="0" err="1" smtClean="0"/>
                <a:t>cem</a:t>
              </a:r>
              <a:endParaRPr lang="en-US" dirty="0" smtClean="0"/>
            </a:p>
            <a:p>
              <a:r>
                <a:rPr lang="en-US" dirty="0" err="1" smtClean="0"/>
                <a:t>emb</a:t>
              </a:r>
              <a:endParaRPr lang="en-US" dirty="0" smtClean="0"/>
            </a:p>
            <a:p>
              <a:r>
                <a:rPr lang="en-US" dirty="0" err="1" smtClean="0"/>
                <a:t>mbe</a:t>
              </a:r>
              <a:endParaRPr lang="en-US" dirty="0" smtClean="0"/>
            </a:p>
            <a:p>
              <a:r>
                <a:rPr lang="en-US" dirty="0" err="1" smtClean="0"/>
                <a:t>ber</a:t>
              </a:r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trigram overlap between “</a:t>
            </a:r>
            <a:r>
              <a:rPr lang="en-US" dirty="0" err="1" smtClean="0">
                <a:solidFill>
                  <a:srgbClr val="FF0000"/>
                </a:solidFill>
              </a:rPr>
              <a:t>november</a:t>
            </a:r>
            <a:r>
              <a:rPr lang="en-US" dirty="0" smtClean="0">
                <a:solidFill>
                  <a:srgbClr val="FF0000"/>
                </a:solidFill>
              </a:rPr>
              <a:t>” and “</a:t>
            </a:r>
            <a:r>
              <a:rPr lang="en-US" dirty="0" err="1" smtClean="0">
                <a:solidFill>
                  <a:srgbClr val="FF0000"/>
                </a:solidFill>
              </a:rPr>
              <a:t>december</a:t>
            </a:r>
            <a:r>
              <a:rPr lang="en-US" dirty="0" smtClean="0">
                <a:solidFill>
                  <a:srgbClr val="FF0000"/>
                </a:solidFill>
              </a:rPr>
              <a:t>”?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895600"/>
            <a:ext cx="16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november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956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december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700" y="37338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95400" y="35052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410200" y="35052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62600" y="37338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</a:t>
            </a:r>
            <a:endParaRPr lang="en-US" dirty="0" smtClean="0"/>
          </a:p>
          <a:p>
            <a:r>
              <a:rPr lang="en-US" dirty="0" err="1" smtClean="0"/>
              <a:t>ece</a:t>
            </a:r>
            <a:endParaRPr lang="en-US" dirty="0" smtClean="0"/>
          </a:p>
          <a:p>
            <a:r>
              <a:rPr lang="en-US" dirty="0" err="1" smtClean="0"/>
              <a:t>cem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096000"/>
            <a:ext cx="779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 trigrams of 6 overlap.</a:t>
            </a:r>
            <a:r>
              <a:rPr lang="en-US" dirty="0" smtClean="0">
                <a:solidFill>
                  <a:srgbClr val="FF0000"/>
                </a:solidFill>
              </a:rPr>
              <a:t>  How can we quantify this?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proportion?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16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november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5908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december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700" y="34290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95400" y="32004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410200" y="32004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62600" y="34290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</a:t>
            </a:r>
            <a:endParaRPr lang="en-US" dirty="0" smtClean="0"/>
          </a:p>
          <a:p>
            <a:r>
              <a:rPr lang="en-US" dirty="0" err="1" smtClean="0"/>
              <a:t>ece</a:t>
            </a:r>
            <a:endParaRPr lang="en-US" dirty="0" smtClean="0"/>
          </a:p>
          <a:p>
            <a:r>
              <a:rPr lang="en-US" dirty="0" err="1" smtClean="0"/>
              <a:t>cem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828800"/>
            <a:ext cx="2263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 = 3/6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5333" y="6152444"/>
            <a:ext cx="376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problems with this?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3048000" y="2286000"/>
            <a:ext cx="18288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4" name="Left Brace 13"/>
          <p:cNvSpPr/>
          <p:nvPr/>
        </p:nvSpPr>
        <p:spPr bwMode="auto">
          <a:xfrm flipH="1">
            <a:off x="2590800" y="3352800"/>
            <a:ext cx="228600" cy="2438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9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proportion?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16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november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590800"/>
            <a:ext cx="349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decemberbananarama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700" y="34290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95400" y="32004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410200" y="32004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62600" y="3429000"/>
            <a:ext cx="8386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</a:t>
            </a:r>
            <a:endParaRPr lang="en-US" dirty="0" smtClean="0"/>
          </a:p>
          <a:p>
            <a:r>
              <a:rPr lang="en-US" dirty="0" err="1" smtClean="0"/>
              <a:t>ece</a:t>
            </a:r>
            <a:endParaRPr lang="en-US" dirty="0" smtClean="0"/>
          </a:p>
          <a:p>
            <a:r>
              <a:rPr lang="en-US" dirty="0" err="1" smtClean="0"/>
              <a:t>cem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1828800"/>
            <a:ext cx="2263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 = 3/6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6096000"/>
            <a:ext cx="762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Ignores number of n-grams in the candidate word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048000" y="2286000"/>
            <a:ext cx="18288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Left Brace 12"/>
          <p:cNvSpPr/>
          <p:nvPr/>
        </p:nvSpPr>
        <p:spPr bwMode="auto">
          <a:xfrm flipH="1">
            <a:off x="2590800" y="3352800"/>
            <a:ext cx="228600" cy="2438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6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proportion?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16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november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5908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december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700" y="34290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95400" y="32004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410200" y="32004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62600" y="34290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</a:t>
            </a:r>
            <a:endParaRPr lang="en-US" dirty="0" smtClean="0"/>
          </a:p>
          <a:p>
            <a:r>
              <a:rPr lang="en-US" dirty="0" err="1" smtClean="0"/>
              <a:t>ece</a:t>
            </a:r>
            <a:endParaRPr lang="en-US" dirty="0" smtClean="0"/>
          </a:p>
          <a:p>
            <a:r>
              <a:rPr lang="en-US" dirty="0" err="1" smtClean="0"/>
              <a:t>cem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828800"/>
            <a:ext cx="2263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 = 3/6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5333" y="6152444"/>
            <a:ext cx="376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problems with this?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876800" y="2286000"/>
            <a:ext cx="2286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Left Brace 12"/>
          <p:cNvSpPr/>
          <p:nvPr/>
        </p:nvSpPr>
        <p:spPr bwMode="auto">
          <a:xfrm>
            <a:off x="5257800" y="3429000"/>
            <a:ext cx="228600" cy="2438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5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proportion?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16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november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0905" y="2590800"/>
            <a:ext cx="837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mbe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700" y="34290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95400" y="32004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410200" y="32004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62600" y="3429000"/>
            <a:ext cx="837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mbe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19400" y="1828800"/>
            <a:ext cx="265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 = 3/1</a:t>
            </a:r>
            <a:r>
              <a:rPr lang="en-US" dirty="0" smtClean="0">
                <a:solidFill>
                  <a:srgbClr val="FF0000"/>
                </a:solidFill>
              </a:rPr>
              <a:t>???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876800" y="2286000"/>
            <a:ext cx="22860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Left Brace 12"/>
          <p:cNvSpPr/>
          <p:nvPr/>
        </p:nvSpPr>
        <p:spPr bwMode="auto">
          <a:xfrm>
            <a:off x="5257800" y="3505200"/>
            <a:ext cx="228600" cy="381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5638800"/>
            <a:ext cx="2035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Other ideas?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One option – </a:t>
            </a:r>
            <a:r>
              <a:rPr lang="en-US" dirty="0" err="1">
                <a:ea typeface="ＭＳ Ｐゴシック" pitchFamily="-111" charset="-128"/>
              </a:rPr>
              <a:t>Jaccard</a:t>
            </a:r>
            <a:r>
              <a:rPr lang="en-US" dirty="0">
                <a:ea typeface="ＭＳ Ｐゴシック" pitchFamily="-111" charset="-128"/>
              </a:rPr>
              <a:t> coefficient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667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1" charset="-128"/>
              </a:rPr>
              <a:t>Let </a:t>
            </a:r>
            <a:r>
              <a:rPr lang="en-US" sz="2400" i="1" dirty="0">
                <a:ea typeface="ＭＳ Ｐゴシック" pitchFamily="-111" charset="-128"/>
              </a:rPr>
              <a:t>X</a:t>
            </a:r>
            <a:r>
              <a:rPr lang="en-US" sz="2400" dirty="0">
                <a:ea typeface="ＭＳ Ｐゴシック" pitchFamily="-111" charset="-128"/>
              </a:rPr>
              <a:t> and </a:t>
            </a:r>
            <a:r>
              <a:rPr lang="en-US" sz="2400" i="1" dirty="0">
                <a:ea typeface="ＭＳ Ｐゴシック" pitchFamily="-111" charset="-128"/>
              </a:rPr>
              <a:t>Y</a:t>
            </a:r>
            <a:r>
              <a:rPr lang="en-US" sz="2400" dirty="0">
                <a:ea typeface="ＭＳ Ｐゴシック" pitchFamily="-111" charset="-128"/>
              </a:rPr>
              <a:t> be two sets; then the J.C. is</a:t>
            </a: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1" charset="-128"/>
              </a:rPr>
              <a:t>What does this mean?</a:t>
            </a:r>
          </a:p>
          <a:p>
            <a:pPr eaLnBrk="1" hangingPunct="1"/>
            <a:endParaRPr lang="en-US" sz="2400" dirty="0">
              <a:ea typeface="ＭＳ Ｐゴシック" pitchFamily="-111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656343"/>
              </p:ext>
            </p:extLst>
          </p:nvPr>
        </p:nvGraphicFramePr>
        <p:xfrm>
          <a:off x="2667000" y="2590800"/>
          <a:ext cx="27352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3" imgW="977760" imgH="253800" progId="Equation.3">
                  <p:embed/>
                </p:oleObj>
              </mc:Choice>
              <mc:Fallback>
                <p:oleObj name="Equation" r:id="rId3" imgW="9777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27352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545651"/>
              </p:ext>
            </p:extLst>
          </p:nvPr>
        </p:nvGraphicFramePr>
        <p:xfrm>
          <a:off x="1600200" y="4867275"/>
          <a:ext cx="1244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Equation" r:id="rId5" imgW="444500" imgH="203200" progId="Equation.3">
                  <p:embed/>
                </p:oleObj>
              </mc:Choice>
              <mc:Fallback>
                <p:oleObj name="Equation" r:id="rId5" imgW="4445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67275"/>
                        <a:ext cx="124460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87418"/>
              </p:ext>
            </p:extLst>
          </p:nvPr>
        </p:nvGraphicFramePr>
        <p:xfrm>
          <a:off x="1600200" y="5680075"/>
          <a:ext cx="1244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7" imgW="444500" imgH="203200" progId="Equation.3">
                  <p:embed/>
                </p:oleObj>
              </mc:Choice>
              <mc:Fallback>
                <p:oleObj name="Equation" r:id="rId7" imgW="4445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80075"/>
                        <a:ext cx="12446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4876800"/>
            <a:ext cx="492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overlapping n-grams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5715000"/>
            <a:ext cx="474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n</a:t>
            </a:r>
            <a:r>
              <a:rPr lang="en-US" dirty="0" smtClean="0"/>
              <a:t>-grams between the two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2371" y="1676400"/>
            <a:ext cx="16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november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7171" y="16764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december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871" y="25146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88571" y="22860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503371" y="22860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655771" y="25146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</a:t>
            </a:r>
            <a:endParaRPr lang="en-US" dirty="0" smtClean="0"/>
          </a:p>
          <a:p>
            <a:r>
              <a:rPr lang="en-US" dirty="0" err="1" smtClean="0"/>
              <a:t>ece</a:t>
            </a:r>
            <a:endParaRPr lang="en-US" dirty="0" smtClean="0"/>
          </a:p>
          <a:p>
            <a:r>
              <a:rPr lang="en-US" dirty="0" err="1" smtClean="0"/>
              <a:t>cem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914400" y="5019675"/>
          <a:ext cx="12446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6" name="Equation" r:id="rId3" imgW="444500" imgH="203200" progId="Equation.3">
                  <p:embed/>
                </p:oleObj>
              </mc:Choice>
              <mc:Fallback>
                <p:oleObj name="Equation" r:id="rId3" imgW="444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19675"/>
                        <a:ext cx="124460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914400" y="5832475"/>
          <a:ext cx="1244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7" name="Equation" r:id="rId5" imgW="444500" imgH="203200" progId="Equation.3">
                  <p:embed/>
                </p:oleObj>
              </mc:Choice>
              <mc:Fallback>
                <p:oleObj name="Equation" r:id="rId5" imgW="4445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32475"/>
                        <a:ext cx="12446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38400" y="5029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5801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9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344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JC = 1/3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1" charset="-128"/>
              </a:rPr>
              <a:t>Jaccard</a:t>
            </a:r>
            <a:r>
              <a:rPr lang="en-US" dirty="0" smtClean="0">
                <a:ea typeface="ＭＳ Ｐゴシック" pitchFamily="-111" charset="-128"/>
              </a:rPr>
              <a:t> </a:t>
            </a:r>
            <a:r>
              <a:rPr lang="en-US" dirty="0">
                <a:ea typeface="ＭＳ Ｐゴシック" pitchFamily="-111" charset="-128"/>
              </a:rPr>
              <a:t>coefficient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1" charset="-128"/>
              </a:rPr>
              <a:t>Equals </a:t>
            </a:r>
            <a:r>
              <a:rPr lang="en-US" dirty="0">
                <a:ea typeface="ＭＳ Ｐゴシック" pitchFamily="-111" charset="-128"/>
              </a:rPr>
              <a:t>1 when </a:t>
            </a:r>
            <a:r>
              <a:rPr lang="en-US" i="1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and </a:t>
            </a:r>
            <a:r>
              <a:rPr lang="en-US" i="1" dirty="0">
                <a:ea typeface="ＭＳ Ｐゴシック" pitchFamily="-111" charset="-128"/>
              </a:rPr>
              <a:t>Y</a:t>
            </a:r>
            <a:r>
              <a:rPr lang="en-US" dirty="0">
                <a:ea typeface="ＭＳ Ｐゴシック" pitchFamily="-111" charset="-128"/>
              </a:rPr>
              <a:t> have the same elements and zero when they are disjoint</a:t>
            </a:r>
          </a:p>
          <a:p>
            <a:pPr marL="0" indent="0" eaLnBrk="1" hangingPunct="1">
              <a:buNone/>
            </a:pPr>
            <a:endParaRPr lang="en-US" i="1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i="1" dirty="0" smtClean="0">
                <a:ea typeface="ＭＳ Ｐゴシック" pitchFamily="-111" charset="-128"/>
              </a:rPr>
              <a:t>X</a:t>
            </a:r>
            <a:r>
              <a:rPr lang="en-US" dirty="0" smtClean="0">
                <a:ea typeface="ＭＳ Ｐゴシック" pitchFamily="-111" charset="-128"/>
              </a:rPr>
              <a:t> </a:t>
            </a:r>
            <a:r>
              <a:rPr lang="en-US" dirty="0">
                <a:ea typeface="ＭＳ Ｐゴシック" pitchFamily="-111" charset="-128"/>
              </a:rPr>
              <a:t>and </a:t>
            </a:r>
            <a:r>
              <a:rPr lang="en-US" i="1" dirty="0">
                <a:ea typeface="ＭＳ Ｐゴシック" pitchFamily="-111" charset="-128"/>
              </a:rPr>
              <a:t>Y</a:t>
            </a:r>
            <a:r>
              <a:rPr lang="en-US" dirty="0">
                <a:ea typeface="ＭＳ Ｐゴシック" pitchFamily="-111" charset="-128"/>
              </a:rPr>
              <a:t> don’t have to be of the same size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1" charset="-128"/>
              </a:rPr>
              <a:t>Always </a:t>
            </a:r>
            <a:r>
              <a:rPr lang="en-US" dirty="0">
                <a:ea typeface="ＭＳ Ｐゴシック" pitchFamily="-111" charset="-128"/>
              </a:rPr>
              <a:t>assigns a number between 0 and 1</a:t>
            </a:r>
            <a:endParaRPr lang="en-US" dirty="0" smtClean="0">
              <a:ea typeface="ＭＳ Ｐゴシック" pitchFamily="-111" charset="-128"/>
            </a:endParaRPr>
          </a:p>
          <a:p>
            <a:pPr lvl="1" eaLnBrk="1" hangingPunct="1"/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1" charset="-128"/>
              </a:rPr>
              <a:t>Threshold </a:t>
            </a:r>
            <a:r>
              <a:rPr lang="en-US" dirty="0">
                <a:ea typeface="ＭＳ Ｐゴシック" pitchFamily="-111" charset="-128"/>
              </a:rPr>
              <a:t>to decide if you have a match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E.g., if J.C. &gt; 0.8, declare a </a:t>
            </a:r>
            <a:r>
              <a:rPr lang="en-US" dirty="0" smtClean="0">
                <a:ea typeface="ＭＳ Ｐゴシック" pitchFamily="-111" charset="-128"/>
              </a:rPr>
              <a:t>match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all the </a:t>
            </a:r>
            <a:r>
              <a:rPr lang="en-US" dirty="0" err="1" smtClean="0"/>
              <a:t>n</a:t>
            </a:r>
            <a:r>
              <a:rPr lang="en-US" dirty="0" smtClean="0"/>
              <a:t>-grams for our query word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can we efficiently compute the words in our lexicon that have non-zero n-gram overlap with our query word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3434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/>
              <a:t>emb</a:t>
            </a:r>
            <a:endParaRPr lang="en-US" dirty="0" smtClean="0"/>
          </a:p>
          <a:p>
            <a:r>
              <a:rPr lang="en-US" dirty="0" err="1" smtClean="0"/>
              <a:t>mbe</a:t>
            </a:r>
            <a:endParaRPr lang="en-US" dirty="0" smtClean="0"/>
          </a:p>
          <a:p>
            <a:r>
              <a:rPr lang="en-US" dirty="0" err="1" smtClean="0"/>
              <a:t>ber</a:t>
            </a:r>
            <a:endParaRPr lang="en-US" dirty="0" smtClean="0"/>
          </a:p>
        </p:txBody>
      </p:sp>
      <p:sp>
        <p:nvSpPr>
          <p:cNvPr id="11" name="Right Arrow 10"/>
          <p:cNvSpPr/>
          <p:nvPr/>
        </p:nvSpPr>
        <p:spPr bwMode="auto">
          <a:xfrm>
            <a:off x="3697872" y="5181600"/>
            <a:ext cx="304800" cy="8382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4800600"/>
            <a:ext cx="914400" cy="1905000"/>
            <a:chOff x="3352800" y="3048000"/>
            <a:chExt cx="914400" cy="1905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352800" y="3048000"/>
              <a:ext cx="914400" cy="1905000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3366FF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429000" y="32004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429000" y="33528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29000" y="35052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429000" y="36576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429000" y="38100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429000" y="3960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429000" y="4113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429000" y="42656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29000" y="44180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429000" y="45704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429000" y="4722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429000" y="4875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4419600" y="4267200"/>
            <a:ext cx="133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Lexicon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5943600" y="5181600"/>
            <a:ext cx="304800" cy="8382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004137"/>
            <a:ext cx="509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49" y="35814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1447800" y="3657600"/>
            <a:ext cx="7620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2819400"/>
            <a:ext cx="2133600" cy="2286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5757" y="3581400"/>
            <a:ext cx="161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system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5867400" y="2362200"/>
            <a:ext cx="5334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867400" y="2971800"/>
            <a:ext cx="5334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867400" y="3581400"/>
            <a:ext cx="5334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67400" y="4191000"/>
            <a:ext cx="5334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7400" y="4800600"/>
            <a:ext cx="5334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867400" y="5410200"/>
            <a:ext cx="533400" cy="3048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876800" y="3581400"/>
            <a:ext cx="7620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3352800"/>
            <a:ext cx="1216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ranked</a:t>
            </a:r>
          </a:p>
          <a:p>
            <a:r>
              <a:rPr lang="en-US" dirty="0" smtClean="0"/>
              <a:t>docs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6019800"/>
            <a:ext cx="3357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we missing?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9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all the </a:t>
            </a:r>
            <a:r>
              <a:rPr lang="en-US" dirty="0" err="1" smtClean="0"/>
              <a:t>n</a:t>
            </a:r>
            <a:r>
              <a:rPr lang="en-US" dirty="0" smtClean="0"/>
              <a:t>-grams for our query word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can we efficiently compute the words in our lexicon that have non-zero n-gram overlap with our query word?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Index the words by </a:t>
            </a:r>
            <a:r>
              <a:rPr lang="en-US" dirty="0" err="1" smtClean="0"/>
              <a:t>n</a:t>
            </a:r>
            <a:r>
              <a:rPr lang="en-US" dirty="0" smtClean="0"/>
              <a:t>-grams!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46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295400" y="5562600"/>
            <a:ext cx="685800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410200"/>
            <a:ext cx="9951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3066" y="5410200"/>
            <a:ext cx="782336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405735"/>
            <a:ext cx="925704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sloth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8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Matching trigrams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1" charset="-128"/>
              </a:rPr>
              <a:t>Consider </a:t>
            </a:r>
            <a:r>
              <a:rPr lang="en-US" dirty="0">
                <a:ea typeface="ＭＳ Ｐゴシック" pitchFamily="-111" charset="-128"/>
              </a:rPr>
              <a:t>the query </a:t>
            </a:r>
            <a:r>
              <a:rPr lang="en-US" b="1" i="1" dirty="0">
                <a:ea typeface="ＭＳ Ｐゴシック" pitchFamily="-111" charset="-128"/>
              </a:rPr>
              <a:t>lord</a:t>
            </a:r>
            <a:r>
              <a:rPr lang="en-US" dirty="0">
                <a:ea typeface="ＭＳ Ｐゴシック" pitchFamily="-111" charset="-128"/>
              </a:rPr>
              <a:t> – we wish to identify words matching 2 of its 3 bigrams (</a:t>
            </a:r>
            <a:r>
              <a:rPr lang="en-US" b="1" i="1" dirty="0">
                <a:ea typeface="ＭＳ Ｐゴシック" pitchFamily="-111" charset="-128"/>
              </a:rPr>
              <a:t>lo, or, rd</a:t>
            </a:r>
            <a:r>
              <a:rPr lang="en-US" dirty="0">
                <a:ea typeface="ＭＳ Ｐゴシック" pitchFamily="-111" charset="-128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92263" y="3267075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92263" y="3800475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592263" y="4333875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352800" y="3276600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16463" y="32766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lord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011863" y="3276600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737100" y="38100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lord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011863" y="3810000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792663" y="440055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6170613" y="4400550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36881" name="AutoShape 17"/>
          <p:cNvCxnSpPr>
            <a:cxnSpLocks noChangeShapeType="1"/>
            <a:stCxn id="36874" idx="3"/>
            <a:endCxn id="36875" idx="1"/>
          </p:cNvCxnSpPr>
          <p:nvPr/>
        </p:nvCxnSpPr>
        <p:spPr bwMode="auto">
          <a:xfrm>
            <a:off x="4349750" y="3509963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344863" y="381000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36883" name="AutoShape 19"/>
          <p:cNvCxnSpPr>
            <a:cxnSpLocks noChangeShapeType="1"/>
            <a:stCxn id="36882" idx="3"/>
            <a:endCxn id="36877" idx="1"/>
          </p:cNvCxnSpPr>
          <p:nvPr/>
        </p:nvCxnSpPr>
        <p:spPr bwMode="auto">
          <a:xfrm>
            <a:off x="4530725" y="4043363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4" name="AutoShape 20"/>
          <p:cNvCxnSpPr>
            <a:cxnSpLocks noChangeShapeType="1"/>
            <a:stCxn id="36877" idx="3"/>
            <a:endCxn id="36878" idx="1"/>
          </p:cNvCxnSpPr>
          <p:nvPr/>
        </p:nvCxnSpPr>
        <p:spPr bwMode="auto">
          <a:xfrm>
            <a:off x="5597525" y="4043363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5" name="AutoShape 21"/>
          <p:cNvCxnSpPr>
            <a:cxnSpLocks noChangeShapeType="1"/>
            <a:stCxn id="36879" idx="3"/>
            <a:endCxn id="36880" idx="1"/>
          </p:cNvCxnSpPr>
          <p:nvPr/>
        </p:nvCxnSpPr>
        <p:spPr bwMode="auto">
          <a:xfrm>
            <a:off x="5978525" y="4633913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6" name="AutoShape 22"/>
          <p:cNvCxnSpPr>
            <a:cxnSpLocks noChangeShapeType="1"/>
            <a:stCxn id="36875" idx="3"/>
            <a:endCxn id="36876" idx="1"/>
          </p:cNvCxnSpPr>
          <p:nvPr/>
        </p:nvCxnSpPr>
        <p:spPr bwMode="auto">
          <a:xfrm>
            <a:off x="5576888" y="3509963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344863" y="4410075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36888" name="AutoShape 24"/>
          <p:cNvCxnSpPr>
            <a:cxnSpLocks noChangeShapeType="1"/>
            <a:stCxn id="36887" idx="3"/>
            <a:endCxn id="36879" idx="1"/>
          </p:cNvCxnSpPr>
          <p:nvPr/>
        </p:nvCxnSpPr>
        <p:spPr bwMode="auto">
          <a:xfrm flipV="1">
            <a:off x="4497388" y="4633913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96" name="AutoShape 36"/>
          <p:cNvSpPr>
            <a:spLocks noChangeArrowheads="1"/>
          </p:cNvSpPr>
          <p:nvPr/>
        </p:nvSpPr>
        <p:spPr bwMode="auto">
          <a:xfrm>
            <a:off x="977900" y="5294313"/>
            <a:ext cx="6927850" cy="649287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Standard postings “merge” will enumerate … </a:t>
            </a:r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898525" y="6096000"/>
            <a:ext cx="747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Adapt this to using </a:t>
            </a:r>
            <a:r>
              <a:rPr lang="en-US" dirty="0" err="1"/>
              <a:t>Jaccard</a:t>
            </a:r>
            <a:r>
              <a:rPr lang="en-US" dirty="0"/>
              <a:t> (or another) measure.</a:t>
            </a:r>
          </a:p>
        </p:txBody>
      </p:sp>
      <p:sp>
        <p:nvSpPr>
          <p:cNvPr id="38" name="Right Arrow 37"/>
          <p:cNvSpPr/>
          <p:nvPr/>
        </p:nvSpPr>
        <p:spPr bwMode="auto">
          <a:xfrm>
            <a:off x="2362200" y="4495800"/>
            <a:ext cx="685800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2362200" y="3962400"/>
            <a:ext cx="685800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2362200" y="3429000"/>
            <a:ext cx="685800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6" grpId="0" animBg="1"/>
      <p:bldP spid="133942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Context-sensitive spell correction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pitchFamily="-111" charset="-128"/>
              </a:rPr>
              <a:t>Text: </a:t>
            </a:r>
            <a:r>
              <a:rPr lang="en-US" b="1" i="1" dirty="0">
                <a:ea typeface="ＭＳ Ｐゴシック" pitchFamily="-111" charset="-128"/>
              </a:rPr>
              <a:t>I flew </a:t>
            </a:r>
            <a:r>
              <a:rPr lang="en-US" b="1" i="1" u="sng" dirty="0">
                <a:ea typeface="ＭＳ Ｐゴシック" pitchFamily="-111" charset="-128"/>
              </a:rPr>
              <a:t>from</a:t>
            </a:r>
            <a:r>
              <a:rPr lang="en-US" b="1" i="1" dirty="0">
                <a:ea typeface="ＭＳ Ｐゴシック" pitchFamily="-111" charset="-128"/>
              </a:rPr>
              <a:t> Heathrow to Narita.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1" charset="-128"/>
              </a:rPr>
              <a:t>Consider </a:t>
            </a:r>
            <a:r>
              <a:rPr lang="en-US" dirty="0">
                <a:ea typeface="ＭＳ Ｐゴシック" pitchFamily="-111" charset="-128"/>
              </a:rPr>
              <a:t>the phrase query</a:t>
            </a:r>
            <a:r>
              <a:rPr lang="en-US" dirty="0" smtClean="0">
                <a:ea typeface="ＭＳ Ｐゴシック" pitchFamily="-111" charset="-128"/>
              </a:rPr>
              <a:t> </a:t>
            </a:r>
            <a:br>
              <a:rPr lang="en-US" dirty="0" smtClean="0">
                <a:ea typeface="ＭＳ Ｐゴシック" pitchFamily="-111" charset="-128"/>
              </a:rPr>
            </a:br>
            <a:r>
              <a:rPr lang="en-US" b="1" i="1" dirty="0" smtClean="0">
                <a:ea typeface="ＭＳ Ｐゴシック" pitchFamily="-111" charset="-128"/>
              </a:rPr>
              <a:t>“</a:t>
            </a:r>
            <a:r>
              <a:rPr lang="en-US" b="1" i="1" dirty="0">
                <a:ea typeface="ＭＳ Ｐゴシック" pitchFamily="-111" charset="-128"/>
              </a:rPr>
              <a:t>flew </a:t>
            </a:r>
            <a:r>
              <a:rPr lang="en-US" b="1" i="1" u="sng" dirty="0">
                <a:ea typeface="ＭＳ Ｐゴシック" pitchFamily="-111" charset="-128"/>
              </a:rPr>
              <a:t>form</a:t>
            </a:r>
            <a:r>
              <a:rPr lang="en-US" b="1" i="1" dirty="0">
                <a:ea typeface="ＭＳ Ｐゴシック" pitchFamily="-111" charset="-128"/>
              </a:rPr>
              <a:t> Heathrow”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1" charset="-128"/>
              </a:rPr>
              <a:t>We’d </a:t>
            </a:r>
            <a:r>
              <a:rPr lang="en-US" dirty="0">
                <a:ea typeface="ＭＳ Ｐゴシック" pitchFamily="-111" charset="-128"/>
              </a:rPr>
              <a:t>like to </a:t>
            </a:r>
            <a:r>
              <a:rPr lang="en-US" dirty="0" smtClean="0">
                <a:ea typeface="ＭＳ Ｐゴシック" pitchFamily="-111" charset="-128"/>
              </a:rPr>
              <a:t>respond: Did </a:t>
            </a:r>
            <a:r>
              <a:rPr lang="en-US" dirty="0">
                <a:ea typeface="ＭＳ Ｐゴシック" pitchFamily="-111" charset="-128"/>
              </a:rPr>
              <a:t>you mean “</a:t>
            </a:r>
            <a:r>
              <a:rPr lang="en-US" b="1" i="1" dirty="0">
                <a:ea typeface="ＭＳ Ｐゴシック" pitchFamily="-111" charset="-128"/>
              </a:rPr>
              <a:t>flew from </a:t>
            </a:r>
            <a:r>
              <a:rPr lang="en-US" b="1" i="1" dirty="0" smtClean="0">
                <a:ea typeface="ＭＳ Ｐゴシック" pitchFamily="-111" charset="-128"/>
              </a:rPr>
              <a:t>Heathrow</a:t>
            </a:r>
            <a:r>
              <a:rPr lang="en-US" dirty="0" smtClean="0">
                <a:ea typeface="ＭＳ Ｐゴシック" pitchFamily="-111" charset="-128"/>
              </a:rPr>
              <a:t>”?</a:t>
            </a: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111" charset="-128"/>
              </a:rPr>
              <a:t>How might you do this?</a:t>
            </a:r>
          </a:p>
          <a:p>
            <a:pPr eaLnBrk="1" hangingPunct="1">
              <a:buFont typeface="Wingdings" pitchFamily="-111" charset="2"/>
              <a:buNone/>
            </a:pPr>
            <a:endParaRPr lang="en-US" dirty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Context-sensitive correction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pitchFamily="-111" charset="-128"/>
              </a:rPr>
              <a:t>Similar to isolated correction, but incorporate surrounding context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pitchFamily="-111" charset="-128"/>
              </a:rPr>
              <a:t>Retrieve </a:t>
            </a:r>
            <a:r>
              <a:rPr lang="en-US" sz="2000" dirty="0">
                <a:ea typeface="ＭＳ Ｐゴシック" pitchFamily="-111" charset="-128"/>
              </a:rPr>
              <a:t>dictionary terms close</a:t>
            </a:r>
            <a:r>
              <a:rPr lang="en-US" sz="2000" dirty="0" smtClean="0">
                <a:ea typeface="ＭＳ Ｐゴシック" pitchFamily="-111" charset="-128"/>
              </a:rPr>
              <a:t> to </a:t>
            </a:r>
            <a:r>
              <a:rPr lang="en-US" sz="2000" dirty="0">
                <a:ea typeface="ＭＳ Ｐゴシック" pitchFamily="-111" charset="-128"/>
              </a:rPr>
              <a:t>each query </a:t>
            </a:r>
            <a:r>
              <a:rPr lang="en-US" sz="2000" dirty="0" smtClean="0">
                <a:ea typeface="ＭＳ Ｐゴシック" pitchFamily="-111" charset="-128"/>
              </a:rPr>
              <a:t>term (e.g. isolated spelling correction)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pitchFamily="-111" charset="-128"/>
              </a:rPr>
              <a:t>Try </a:t>
            </a:r>
            <a:r>
              <a:rPr lang="en-US" sz="2000" dirty="0">
                <a:ea typeface="ＭＳ Ｐゴシック" pitchFamily="-111" charset="-128"/>
              </a:rPr>
              <a:t>all possible resulting phrases with one word “fixed” at a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>
                <a:ea typeface="ＭＳ Ｐゴシック" pitchFamily="-111" charset="-128"/>
              </a:rPr>
              <a:t>flew </a:t>
            </a:r>
            <a:r>
              <a:rPr lang="en-US" sz="1800" b="1" i="1" dirty="0">
                <a:solidFill>
                  <a:srgbClr val="0000FF"/>
                </a:solidFill>
                <a:ea typeface="ＭＳ Ｐゴシック" pitchFamily="-111" charset="-128"/>
              </a:rPr>
              <a:t>from</a:t>
            </a:r>
            <a:r>
              <a:rPr lang="en-US" sz="1800" b="1" i="1" dirty="0">
                <a:ea typeface="ＭＳ Ｐゴシック" pitchFamily="-111" charset="-128"/>
              </a:rPr>
              <a:t> </a:t>
            </a:r>
            <a:r>
              <a:rPr lang="en-US" sz="1800" b="1" i="1" dirty="0" err="1">
                <a:ea typeface="ＭＳ Ｐゴシック" pitchFamily="-111" charset="-128"/>
              </a:rPr>
              <a:t>heathrow</a:t>
            </a:r>
            <a:r>
              <a:rPr lang="en-US" sz="1800" b="1" i="1" dirty="0">
                <a:ea typeface="ＭＳ Ｐゴシック" pitchFamily="-111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>
                <a:solidFill>
                  <a:srgbClr val="0000FF"/>
                </a:solidFill>
                <a:ea typeface="ＭＳ Ｐゴシック" pitchFamily="-111" charset="-128"/>
              </a:rPr>
              <a:t>fled</a:t>
            </a:r>
            <a:r>
              <a:rPr lang="en-US" sz="1800" b="1" i="1" dirty="0">
                <a:ea typeface="ＭＳ Ｐゴシック" pitchFamily="-111" charset="-128"/>
              </a:rPr>
              <a:t> form </a:t>
            </a:r>
            <a:r>
              <a:rPr lang="en-US" sz="1800" b="1" i="1" dirty="0" err="1">
                <a:ea typeface="ＭＳ Ｐゴシック" pitchFamily="-111" charset="-128"/>
              </a:rPr>
              <a:t>heathrow</a:t>
            </a:r>
            <a:endParaRPr lang="en-US" sz="1800" b="1" i="1" dirty="0">
              <a:solidFill>
                <a:srgbClr val="0000FF"/>
              </a:solidFill>
              <a:ea typeface="ＭＳ Ｐゴシック" pitchFamily="-111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>
                <a:solidFill>
                  <a:srgbClr val="0000FF"/>
                </a:solidFill>
                <a:ea typeface="ＭＳ Ｐゴシック" pitchFamily="-111" charset="-128"/>
              </a:rPr>
              <a:t>flea</a:t>
            </a:r>
            <a:r>
              <a:rPr lang="en-US" sz="1800" b="1" i="1" dirty="0">
                <a:ea typeface="ＭＳ Ｐゴシック" pitchFamily="-111" charset="-128"/>
              </a:rPr>
              <a:t> form </a:t>
            </a:r>
            <a:r>
              <a:rPr lang="en-US" sz="1800" b="1" i="1" dirty="0" err="1">
                <a:ea typeface="ＭＳ Ｐゴシック" pitchFamily="-111" charset="-128"/>
              </a:rPr>
              <a:t>heathrow</a:t>
            </a:r>
            <a:endParaRPr lang="en-US" sz="1800" b="1" i="1" dirty="0" smtClean="0">
              <a:ea typeface="ＭＳ Ｐゴシック" pitchFamily="-111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 smtClean="0">
              <a:ea typeface="ＭＳ Ｐゴシック" pitchFamily="-111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b="1" dirty="0" smtClean="0">
                <a:ea typeface="ＭＳ Ｐゴシック" pitchFamily="-111" charset="-128"/>
              </a:rPr>
              <a:t>Rank alternatives based on frequency in corpus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11" charset="-128"/>
              </a:rPr>
              <a:t>Can we do this efficiently?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 you think the search engines actually do?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Often a combined approach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Generally, context-sensitive correction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overlooked resource so far…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981200"/>
            <a:ext cx="8229600" cy="278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AnonID</a:t>
            </a:r>
            <a:r>
              <a:rPr lang="en-US" sz="1400" dirty="0"/>
              <a:t>	</a:t>
            </a:r>
            <a:r>
              <a:rPr lang="en-US" sz="1400" dirty="0" smtClean="0"/>
              <a:t>Query		   </a:t>
            </a:r>
            <a:r>
              <a:rPr lang="en-US" sz="1400" dirty="0" err="1" smtClean="0"/>
              <a:t>QueryTime</a:t>
            </a:r>
            <a:r>
              <a:rPr lang="en-US" sz="1400" dirty="0"/>
              <a:t>	</a:t>
            </a:r>
            <a:r>
              <a:rPr lang="en-US" sz="1400" dirty="0" err="1" smtClean="0"/>
              <a:t>ItemRank</a:t>
            </a:r>
            <a:r>
              <a:rPr lang="en-US" sz="1400" dirty="0" smtClean="0"/>
              <a:t> </a:t>
            </a:r>
            <a:r>
              <a:rPr lang="en-US" sz="1400" dirty="0" err="1" smtClean="0"/>
              <a:t>ClickURL</a:t>
            </a:r>
            <a:endParaRPr lang="en-US" sz="1400" dirty="0" smtClean="0"/>
          </a:p>
          <a:p>
            <a:endParaRPr lang="en-US" sz="1800" dirty="0" smtClean="0"/>
          </a:p>
          <a:p>
            <a:r>
              <a:rPr lang="en-US" sz="1100" dirty="0"/>
              <a:t>2524140	</a:t>
            </a:r>
            <a:r>
              <a:rPr lang="en-US" sz="1100" dirty="0" err="1"/>
              <a:t>osgood-schlatter</a:t>
            </a:r>
            <a:r>
              <a:rPr lang="en-US" sz="1100" dirty="0"/>
              <a:t> </a:t>
            </a:r>
            <a:r>
              <a:rPr lang="en-US" sz="1100" dirty="0" smtClean="0"/>
              <a:t>syndrome   2006</a:t>
            </a:r>
            <a:r>
              <a:rPr lang="en-US" sz="1100" dirty="0"/>
              <a:t>-05-18 15:07:58	1	http://www.medic8.com</a:t>
            </a:r>
          </a:p>
          <a:p>
            <a:r>
              <a:rPr lang="en-US" sz="1100" dirty="0"/>
              <a:t>2524140	</a:t>
            </a:r>
            <a:r>
              <a:rPr lang="en-US" sz="1100" dirty="0" err="1"/>
              <a:t>osgood-schlatter</a:t>
            </a:r>
            <a:r>
              <a:rPr lang="en-US" sz="1100" dirty="0"/>
              <a:t> </a:t>
            </a:r>
            <a:r>
              <a:rPr lang="en-US" sz="1100" dirty="0" smtClean="0"/>
              <a:t>syndrome   2006</a:t>
            </a:r>
            <a:r>
              <a:rPr lang="en-US" sz="1100" dirty="0"/>
              <a:t>-05-18 15:07:58	2	http://</a:t>
            </a:r>
            <a:r>
              <a:rPr lang="en-US" sz="1100" dirty="0" err="1"/>
              <a:t>www.disability.vic.gov.au</a:t>
            </a:r>
            <a:endParaRPr lang="en-US" sz="1100" dirty="0"/>
          </a:p>
          <a:p>
            <a:r>
              <a:rPr lang="en-US" sz="1100" dirty="0"/>
              <a:t>2524140	</a:t>
            </a:r>
            <a:r>
              <a:rPr lang="en-US" sz="1100" dirty="0" err="1"/>
              <a:t>osgood-schlatter</a:t>
            </a:r>
            <a:r>
              <a:rPr lang="en-US" sz="1100" dirty="0"/>
              <a:t> </a:t>
            </a:r>
            <a:r>
              <a:rPr lang="en-US" sz="1100" dirty="0" smtClean="0"/>
              <a:t>syndrome   2006</a:t>
            </a:r>
            <a:r>
              <a:rPr lang="en-US" sz="1100" dirty="0"/>
              <a:t>-05-18 15:07:58	3	http://</a:t>
            </a:r>
            <a:r>
              <a:rPr lang="en-US" sz="1100" dirty="0" err="1"/>
              <a:t>www.emedicine.com</a:t>
            </a:r>
            <a:endParaRPr lang="en-US" sz="1100" dirty="0"/>
          </a:p>
          <a:p>
            <a:r>
              <a:rPr lang="en-US" sz="1100" dirty="0"/>
              <a:t>2524140	evergreen real estate co.	 </a:t>
            </a:r>
            <a:r>
              <a:rPr lang="en-US" sz="1100" dirty="0" smtClean="0"/>
              <a:t>   2006</a:t>
            </a:r>
            <a:r>
              <a:rPr lang="en-US" sz="1100" dirty="0"/>
              <a:t>-05-19 09:33:08	4	</a:t>
            </a:r>
            <a:r>
              <a:rPr lang="en-US" sz="1100" dirty="0" smtClean="0"/>
              <a:t>http</a:t>
            </a:r>
            <a:r>
              <a:rPr lang="en-US" sz="1100" dirty="0"/>
              <a:t>://</a:t>
            </a:r>
            <a:r>
              <a:rPr lang="en-US" sz="1100" dirty="0" err="1"/>
              <a:t>www.homegain.com</a:t>
            </a:r>
            <a:endParaRPr lang="en-US" sz="1100" dirty="0"/>
          </a:p>
          <a:p>
            <a:r>
              <a:rPr lang="en-US" sz="1100" dirty="0"/>
              <a:t>2524140	evergreen real estate co. </a:t>
            </a:r>
            <a:r>
              <a:rPr lang="en-US" sz="1100" dirty="0" err="1" smtClean="0"/>
              <a:t>sc</a:t>
            </a:r>
            <a:r>
              <a:rPr lang="en-US" sz="1100" dirty="0" smtClean="0"/>
              <a:t>   2006</a:t>
            </a:r>
            <a:r>
              <a:rPr lang="en-US" sz="1100" dirty="0"/>
              <a:t>-05-19 09:33:42	3	http://</a:t>
            </a:r>
            <a:r>
              <a:rPr lang="en-US" sz="1100" dirty="0" err="1"/>
              <a:t>www.sciway.net</a:t>
            </a:r>
            <a:endParaRPr lang="en-US" sz="1100" dirty="0"/>
          </a:p>
          <a:p>
            <a:r>
              <a:rPr lang="en-US" sz="1100" dirty="0"/>
              <a:t>2524140	evergreen real estate co. </a:t>
            </a:r>
            <a:r>
              <a:rPr lang="en-US" sz="1100" dirty="0" err="1" smtClean="0"/>
              <a:t>sc</a:t>
            </a:r>
            <a:r>
              <a:rPr lang="en-US" sz="1100" dirty="0" smtClean="0"/>
              <a:t>   2006</a:t>
            </a:r>
            <a:r>
              <a:rPr lang="en-US" sz="1100" dirty="0"/>
              <a:t>-05-19 09:33:42	3	http://</a:t>
            </a:r>
            <a:r>
              <a:rPr lang="en-US" sz="1100" dirty="0" err="1"/>
              <a:t>www.sciway.net</a:t>
            </a:r>
            <a:endParaRPr lang="en-US" sz="1100" dirty="0"/>
          </a:p>
          <a:p>
            <a:r>
              <a:rPr lang="en-US" sz="1100" dirty="0"/>
              <a:t>2524140	evergreen real estate co. </a:t>
            </a:r>
            <a:r>
              <a:rPr lang="en-US" sz="1100" dirty="0" err="1" smtClean="0"/>
              <a:t>sc</a:t>
            </a:r>
            <a:r>
              <a:rPr lang="en-US" sz="1100" dirty="0" smtClean="0"/>
              <a:t>   2006</a:t>
            </a:r>
            <a:r>
              <a:rPr lang="en-US" sz="1100" dirty="0"/>
              <a:t>-05-19 09:33:42	7	http://</a:t>
            </a:r>
            <a:r>
              <a:rPr lang="en-US" sz="1100" dirty="0" err="1"/>
              <a:t>www.eraevergreen.com</a:t>
            </a:r>
            <a:endParaRPr lang="en-US" sz="1100" dirty="0"/>
          </a:p>
          <a:p>
            <a:r>
              <a:rPr lang="en-US" sz="1100" dirty="0"/>
              <a:t>2524140	</a:t>
            </a:r>
            <a:r>
              <a:rPr lang="en-US" sz="1100" dirty="0" err="1"/>
              <a:t>westgatevacationvillas</a:t>
            </a:r>
            <a:r>
              <a:rPr lang="en-US" sz="1100" dirty="0"/>
              <a:t>	 </a:t>
            </a:r>
            <a:r>
              <a:rPr lang="en-US" sz="1100" dirty="0" smtClean="0"/>
              <a:t>   2006</a:t>
            </a:r>
            <a:r>
              <a:rPr lang="en-US" sz="1100" dirty="0"/>
              <a:t>-05-19 18:41:35	</a:t>
            </a:r>
            <a:r>
              <a:rPr lang="en-US" sz="1100" dirty="0" smtClean="0"/>
              <a:t>1</a:t>
            </a:r>
            <a:r>
              <a:rPr lang="en-US" sz="1100" dirty="0"/>
              <a:t>	http://</a:t>
            </a:r>
            <a:r>
              <a:rPr lang="en-US" sz="1100" dirty="0" err="1"/>
              <a:t>www.vacationrentals.com</a:t>
            </a:r>
            <a:endParaRPr lang="en-US" sz="1100" dirty="0"/>
          </a:p>
          <a:p>
            <a:r>
              <a:rPr lang="en-US" sz="1100" dirty="0"/>
              <a:t>2524140	</a:t>
            </a:r>
            <a:r>
              <a:rPr lang="en-US" sz="1100" dirty="0" err="1"/>
              <a:t>westgatevacationvillas</a:t>
            </a:r>
            <a:r>
              <a:rPr lang="en-US" sz="1100" dirty="0"/>
              <a:t>	 </a:t>
            </a:r>
            <a:r>
              <a:rPr lang="en-US" sz="1100" dirty="0" smtClean="0"/>
              <a:t>   2006</a:t>
            </a:r>
            <a:r>
              <a:rPr lang="en-US" sz="1100" dirty="0"/>
              <a:t>-05-19 18:41:35	</a:t>
            </a:r>
            <a:r>
              <a:rPr lang="en-US" sz="1100" dirty="0" smtClean="0"/>
              <a:t>2</a:t>
            </a:r>
            <a:r>
              <a:rPr lang="en-US" sz="1100" dirty="0"/>
              <a:t>	http://</a:t>
            </a:r>
            <a:r>
              <a:rPr lang="en-US" sz="1100" dirty="0" err="1"/>
              <a:t>www.aberfoyleholidays.com</a:t>
            </a:r>
            <a:endParaRPr lang="en-US" sz="1100" dirty="0"/>
          </a:p>
          <a:p>
            <a:r>
              <a:rPr lang="en-US" sz="1100" dirty="0"/>
              <a:t>2524140	</a:t>
            </a:r>
            <a:r>
              <a:rPr lang="en-US" sz="1100" dirty="0" err="1"/>
              <a:t>westgatevacationvillas</a:t>
            </a:r>
            <a:r>
              <a:rPr lang="en-US" sz="1100" dirty="0"/>
              <a:t>	</a:t>
            </a:r>
            <a:r>
              <a:rPr lang="en-US" sz="1100" dirty="0" smtClean="0"/>
              <a:t>    2006</a:t>
            </a:r>
            <a:r>
              <a:rPr lang="en-US" sz="1100" dirty="0"/>
              <a:t>-05-19 18:41:35	</a:t>
            </a:r>
            <a:r>
              <a:rPr lang="en-US" sz="1100" dirty="0" smtClean="0"/>
              <a:t>4</a:t>
            </a:r>
            <a:r>
              <a:rPr lang="en-US" sz="1100" dirty="0"/>
              <a:t>	http://</a:t>
            </a:r>
            <a:r>
              <a:rPr lang="en-US" sz="1100" dirty="0" err="1"/>
              <a:t>www.funtastik.com</a:t>
            </a:r>
            <a:endParaRPr lang="en-US" sz="1100" dirty="0"/>
          </a:p>
          <a:p>
            <a:r>
              <a:rPr lang="en-US" sz="1100" dirty="0"/>
              <a:t>2524140	</a:t>
            </a:r>
            <a:r>
              <a:rPr lang="en-US" sz="1100" dirty="0" err="1"/>
              <a:t>westgate</a:t>
            </a:r>
            <a:r>
              <a:rPr lang="en-US" sz="1100" dirty="0"/>
              <a:t> vacation villas	</a:t>
            </a:r>
            <a:r>
              <a:rPr lang="en-US" sz="1100" dirty="0" smtClean="0"/>
              <a:t>    2006</a:t>
            </a:r>
            <a:r>
              <a:rPr lang="en-US" sz="1100" dirty="0"/>
              <a:t>-05-19 18:44:07	</a:t>
            </a:r>
            <a:r>
              <a:rPr lang="en-US" sz="1100" dirty="0" smtClean="0"/>
              <a:t>2</a:t>
            </a:r>
            <a:r>
              <a:rPr lang="en-US" sz="1100" dirty="0"/>
              <a:t>	http://</a:t>
            </a:r>
            <a:r>
              <a:rPr lang="en-US" sz="1100" dirty="0" err="1"/>
              <a:t>www.westgateresorts.com</a:t>
            </a:r>
            <a:endParaRPr lang="en-US" sz="1100" dirty="0"/>
          </a:p>
          <a:p>
            <a:r>
              <a:rPr lang="en-US" sz="1100" dirty="0"/>
              <a:t>2524140	</a:t>
            </a:r>
            <a:r>
              <a:rPr lang="en-US" sz="1100" dirty="0" err="1"/>
              <a:t>hilton</a:t>
            </a:r>
            <a:r>
              <a:rPr lang="en-US" sz="1100" dirty="0"/>
              <a:t> head vacation	</a:t>
            </a:r>
            <a:r>
              <a:rPr lang="en-US" sz="1100" dirty="0" smtClean="0"/>
              <a:t>    2006</a:t>
            </a:r>
            <a:r>
              <a:rPr lang="en-US" sz="1100" dirty="0"/>
              <a:t>-05-19 20:37:12	</a:t>
            </a:r>
            <a:r>
              <a:rPr lang="en-US" sz="1100" dirty="0" smtClean="0"/>
              <a:t>1</a:t>
            </a:r>
            <a:r>
              <a:rPr lang="en-US" sz="1100" dirty="0"/>
              <a:t>	http://</a:t>
            </a:r>
            <a:r>
              <a:rPr lang="en-US" sz="1100" dirty="0" err="1"/>
              <a:t>www.vacationcompany.com</a:t>
            </a:r>
            <a:endParaRPr lang="en-US" sz="1100" dirty="0"/>
          </a:p>
          <a:p>
            <a:r>
              <a:rPr lang="en-US" sz="1100" dirty="0"/>
              <a:t>2524140	</a:t>
            </a:r>
            <a:r>
              <a:rPr lang="en-US" sz="1100" dirty="0" err="1"/>
              <a:t>hilton</a:t>
            </a:r>
            <a:r>
              <a:rPr lang="en-US" sz="1100" dirty="0"/>
              <a:t> head vacation	</a:t>
            </a:r>
            <a:r>
              <a:rPr lang="en-US" sz="1100" dirty="0" smtClean="0"/>
              <a:t>    2006</a:t>
            </a:r>
            <a:r>
              <a:rPr lang="en-US" sz="1100" dirty="0"/>
              <a:t>-05-19 20:37:12	</a:t>
            </a:r>
            <a:r>
              <a:rPr lang="en-US" sz="1100" dirty="0" smtClean="0"/>
              <a:t>2</a:t>
            </a:r>
            <a:r>
              <a:rPr lang="en-US" sz="1100" dirty="0"/>
              <a:t>	http://</a:t>
            </a:r>
            <a:r>
              <a:rPr lang="en-US" sz="1100" dirty="0" err="1"/>
              <a:t>www.hiltonheadvacation.com</a:t>
            </a:r>
            <a:endParaRPr lang="en-US" sz="11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04800" y="2438400"/>
            <a:ext cx="8001000" cy="0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1143000" y="53412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might we use query logs to assist in spelling correction?</a:t>
            </a:r>
          </a:p>
        </p:txBody>
      </p:sp>
    </p:spTree>
    <p:extLst>
      <p:ext uri="{BB962C8B-B14F-4D97-AF65-F5344CB8AC3E}">
        <p14:creationId xmlns:p14="http://schemas.microsoft.com/office/powerpoint/2010/main" val="305351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Find similar queries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“flew form </a:t>
            </a:r>
            <a:r>
              <a:rPr lang="en-US" sz="2000" dirty="0" err="1" smtClean="0"/>
              <a:t>heathrow</a:t>
            </a:r>
            <a:r>
              <a:rPr lang="en-US" sz="2000" dirty="0" smtClean="0"/>
              <a:t>” and “flew from </a:t>
            </a:r>
            <a:r>
              <a:rPr lang="en-US" sz="2000" dirty="0" err="1" smtClean="0"/>
              <a:t>heathrow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Query logs contain a temporal component!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11" y="3429000"/>
            <a:ext cx="6967151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5486400"/>
            <a:ext cx="614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Attempt 1: one doc retrieved, don’t click on any docs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Find similar queries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“flew form </a:t>
            </a:r>
            <a:r>
              <a:rPr lang="en-US" sz="2000" dirty="0" err="1" smtClean="0"/>
              <a:t>heathrow</a:t>
            </a:r>
            <a:r>
              <a:rPr lang="en-US" sz="2000" dirty="0" smtClean="0"/>
              <a:t>” and “flew from </a:t>
            </a:r>
            <a:r>
              <a:rPr lang="en-US" sz="2000" dirty="0" err="1" smtClean="0"/>
              <a:t>heathrow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Query logs contain a temporal component!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05200"/>
            <a:ext cx="6539282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4780" y="5257800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Attempt 2: may docs retrieved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click on one doc, but quickly issue another query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3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Find similar queries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“flew form </a:t>
            </a:r>
            <a:r>
              <a:rPr lang="en-US" sz="2000" dirty="0" err="1" smtClean="0"/>
              <a:t>heathrow</a:t>
            </a:r>
            <a:r>
              <a:rPr lang="en-US" sz="2000" dirty="0" smtClean="0"/>
              <a:t>” and “flew from </a:t>
            </a:r>
            <a:r>
              <a:rPr lang="en-US" sz="2000" dirty="0" err="1" smtClean="0"/>
              <a:t>heathrow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Query logs contain a temporal component!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780" y="5257800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Attempt 3: even more docs retrieved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click on one doc, then no more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9000"/>
            <a:ext cx="687024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General issues in spell correction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</a:rPr>
              <a:t>Do we </a:t>
            </a:r>
            <a:r>
              <a:rPr lang="en-US" sz="2000" dirty="0">
                <a:ea typeface="ＭＳ Ｐゴシック" pitchFamily="-111" charset="-128"/>
              </a:rPr>
              <a:t>enumerate multiple alternatives for “Did you mean?”</a:t>
            </a: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</a:rPr>
              <a:t>Need </a:t>
            </a:r>
            <a:r>
              <a:rPr lang="en-US" sz="2000" dirty="0">
                <a:ea typeface="ＭＳ Ｐゴシック" pitchFamily="-111" charset="-128"/>
              </a:rPr>
              <a:t>to figure out which to present to the user</a:t>
            </a: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1" charset="-128"/>
              </a:rPr>
              <a:t>Use </a:t>
            </a:r>
            <a:r>
              <a:rPr lang="en-US" sz="2000" dirty="0">
                <a:ea typeface="ＭＳ Ｐゴシック" pitchFamily="-111" charset="-128"/>
              </a:rPr>
              <a:t>heuristics</a:t>
            </a:r>
          </a:p>
          <a:p>
            <a:pPr lvl="1" eaLnBrk="1" hangingPunct="1"/>
            <a:r>
              <a:rPr lang="en-US" sz="1800" dirty="0">
                <a:ea typeface="ＭＳ Ｐゴシック" pitchFamily="-111" charset="-128"/>
              </a:rPr>
              <a:t>The alternative hitting most docs</a:t>
            </a:r>
          </a:p>
          <a:p>
            <a:pPr lvl="1" eaLnBrk="1" hangingPunct="1"/>
            <a:r>
              <a:rPr lang="en-US" sz="1800" dirty="0">
                <a:ea typeface="ＭＳ Ｐゴシック" pitchFamily="-111" charset="-128"/>
              </a:rPr>
              <a:t>Query log analysis + tweaking</a:t>
            </a:r>
          </a:p>
          <a:p>
            <a:pPr lvl="2" eaLnBrk="1" hangingPunct="1"/>
            <a:r>
              <a:rPr lang="en-US" sz="1600" dirty="0">
                <a:ea typeface="ＭＳ Ｐゴシック" pitchFamily="-111" charset="-128"/>
              </a:rPr>
              <a:t>For especially popular, topical queries</a:t>
            </a:r>
          </a:p>
          <a:p>
            <a:pPr marL="0" indent="0" eaLnBrk="1" hangingPunct="1">
              <a:buNone/>
            </a:pPr>
            <a:endParaRPr lang="en-US" sz="2000" smtClean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sz="2000" smtClean="0">
                <a:ea typeface="ＭＳ Ｐゴシック" pitchFamily="-111" charset="-128"/>
              </a:rPr>
              <a:t>Spell</a:t>
            </a:r>
            <a:r>
              <a:rPr lang="en-US" sz="2000" dirty="0">
                <a:ea typeface="ＭＳ Ｐゴシック" pitchFamily="-111" charset="-128"/>
              </a:rPr>
              <a:t>-correction is computationally expensive</a:t>
            </a:r>
          </a:p>
          <a:p>
            <a:pPr lvl="1" eaLnBrk="1" hangingPunct="1"/>
            <a:r>
              <a:rPr lang="en-US" sz="1800" dirty="0">
                <a:ea typeface="ＭＳ Ｐゴシック" pitchFamily="-111" charset="-128"/>
              </a:rPr>
              <a:t>Avoid running routinely on every query?</a:t>
            </a:r>
          </a:p>
          <a:p>
            <a:pPr lvl="1" eaLnBrk="1" hangingPunct="1"/>
            <a:r>
              <a:rPr lang="en-US" sz="1800" dirty="0">
                <a:ea typeface="ＭＳ Ｐゴシック" pitchFamily="-111" charset="-128"/>
              </a:rPr>
              <a:t>Run only on queries that matched few docs</a:t>
            </a:r>
          </a:p>
          <a:p>
            <a:pPr eaLnBrk="1" hangingPunct="1"/>
            <a:endParaRPr lang="en-US" sz="2000" dirty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User interface/user experience: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nce the documents are returned, how do we display them to the user?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Midleberry</a:t>
            </a:r>
            <a:r>
              <a:rPr lang="en-US" dirty="0" smtClean="0"/>
              <a:t> college</a:t>
            </a:r>
          </a:p>
          <a:p>
            <a:pPr marL="0" indent="0">
              <a:buNone/>
            </a:pPr>
            <a:r>
              <a:rPr lang="en-US" sz="2000" dirty="0" smtClean="0"/>
              <a:t>(spelling correction)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255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716647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2057400"/>
            <a:ext cx="495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</a:rPr>
              <a:t>www.fordvehicles.com/cars/mustang/</a:t>
            </a:r>
          </a:p>
          <a:p>
            <a:endParaRPr lang="en-US" sz="2000" dirty="0" smtClean="0">
              <a:solidFill>
                <a:srgbClr val="00A000"/>
              </a:solidFill>
            </a:endParaRPr>
          </a:p>
          <a:p>
            <a:r>
              <a:rPr lang="en-US" sz="2000" dirty="0" err="1" smtClean="0">
                <a:solidFill>
                  <a:srgbClr val="00A000"/>
                </a:solidFill>
              </a:rPr>
              <a:t>en.wikipedia.org/wiki/Ford_Mustang</a:t>
            </a:r>
            <a:r>
              <a:rPr lang="en-US" sz="2000" dirty="0" smtClean="0">
                <a:solidFill>
                  <a:srgbClr val="00A000"/>
                </a:solidFill>
              </a:rPr>
              <a:t> </a:t>
            </a:r>
          </a:p>
          <a:p>
            <a:endParaRPr lang="en-US" sz="2000" dirty="0" smtClean="0">
              <a:solidFill>
                <a:srgbClr val="00A000"/>
              </a:solidFill>
            </a:endParaRPr>
          </a:p>
          <a:p>
            <a:r>
              <a:rPr lang="en-US" sz="2000" dirty="0" err="1" smtClean="0">
                <a:solidFill>
                  <a:srgbClr val="00A000"/>
                </a:solidFill>
              </a:rPr>
              <a:t>www.mustangseats.com</a:t>
            </a:r>
            <a:r>
              <a:rPr lang="en-US" sz="2000" dirty="0" smtClean="0">
                <a:solidFill>
                  <a:srgbClr val="00A000"/>
                </a:solidFill>
              </a:rPr>
              <a:t>/ </a:t>
            </a:r>
          </a:p>
          <a:p>
            <a:endParaRPr lang="en-US" sz="2000" dirty="0" smtClean="0">
              <a:solidFill>
                <a:srgbClr val="00A000"/>
              </a:solidFill>
            </a:endParaRPr>
          </a:p>
          <a:p>
            <a:r>
              <a:rPr lang="en-US" sz="2000" dirty="0" err="1" smtClean="0">
                <a:solidFill>
                  <a:srgbClr val="00A000"/>
                </a:solidFill>
              </a:rPr>
              <a:t>www.mustangsurvival.com</a:t>
            </a:r>
            <a:r>
              <a:rPr lang="en-US" sz="2000" dirty="0" smtClean="0">
                <a:solidFill>
                  <a:srgbClr val="00A000"/>
                </a:solidFill>
              </a:rPr>
              <a:t>/</a:t>
            </a:r>
            <a:endParaRPr lang="en-US" sz="2000" dirty="0">
              <a:solidFill>
                <a:srgbClr val="00A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4909" y="6015335"/>
            <a:ext cx="195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is this?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716647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2362200"/>
            <a:ext cx="54864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2010 For Mustang | Official Site of the Ford Mustang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www.fordvehicles.com</a:t>
            </a:r>
            <a:r>
              <a:rPr lang="en-US" sz="1600" dirty="0" smtClean="0">
                <a:solidFill>
                  <a:srgbClr val="00A000"/>
                </a:solidFill>
              </a:rPr>
              <a:t>/cars/mustang/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Ford Mustang – Wikipedia, the free encyclopedia</a:t>
            </a:r>
          </a:p>
          <a:p>
            <a:r>
              <a:rPr lang="en-US" sz="1600" dirty="0" err="1" smtClean="0">
                <a:solidFill>
                  <a:srgbClr val="00A000"/>
                </a:solidFill>
              </a:rPr>
              <a:t>en.wikipedia.org/wiki/Ford_Mustang</a:t>
            </a:r>
            <a:r>
              <a:rPr lang="en-US" sz="1600" dirty="0" smtClean="0">
                <a:solidFill>
                  <a:srgbClr val="00A000"/>
                </a:solidFill>
              </a:rPr>
              <a:t> 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Motorcycle Products, Inc.</a:t>
            </a: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www.mustangseats.com</a:t>
            </a:r>
            <a:r>
              <a:rPr lang="en-US" sz="1600" dirty="0" smtClean="0">
                <a:solidFill>
                  <a:srgbClr val="00A000"/>
                </a:solidFill>
              </a:rPr>
              <a:t>/ 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Survival Corporation</a:t>
            </a: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www.mustangsurvival.com</a:t>
            </a:r>
            <a:r>
              <a:rPr lang="en-US" sz="1600" dirty="0" smtClean="0">
                <a:solidFill>
                  <a:srgbClr val="00A0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716647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752600"/>
            <a:ext cx="85344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2013 Ford </a:t>
            </a:r>
            <a:r>
              <a:rPr lang="en-US" sz="1600" u="sng" dirty="0" smtClean="0">
                <a:solidFill>
                  <a:srgbClr val="0000FF"/>
                </a:solidFill>
              </a:rPr>
              <a:t>Mustang | Official Site of the Ford Mustang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2013 </a:t>
            </a:r>
            <a:r>
              <a:rPr lang="en-US" sz="1600" dirty="0" smtClean="0"/>
              <a:t>Ford Mustang - The official homepage of the Ford Mustang | </a:t>
            </a:r>
            <a:r>
              <a:rPr lang="en-US" sz="1600" dirty="0" err="1" smtClean="0"/>
              <a:t>FordVehicles.com</a:t>
            </a:r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www.fordvehicles.com</a:t>
            </a:r>
            <a:r>
              <a:rPr lang="en-US" sz="1600" dirty="0" smtClean="0">
                <a:solidFill>
                  <a:srgbClr val="00A000"/>
                </a:solidFill>
              </a:rPr>
              <a:t>/cars/mustang/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Ford Mustang – Wikipedia, the free encyclopedia</a:t>
            </a:r>
          </a:p>
          <a:p>
            <a:r>
              <a:rPr lang="en-US" sz="1600" dirty="0" smtClean="0"/>
              <a:t>The Ford Mustang is an automobile manufactured by the Ford Motor Company. It was initially based on the second generation North American Ford Falcon, 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en.wikipedia.org/wiki/Ford_Mustang</a:t>
            </a:r>
            <a:r>
              <a:rPr lang="en-US" sz="1600" dirty="0" smtClean="0">
                <a:solidFill>
                  <a:srgbClr val="00A000"/>
                </a:solidFill>
              </a:rPr>
              <a:t> 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Motorcycle Products, Inc.</a:t>
            </a:r>
          </a:p>
          <a:p>
            <a:r>
              <a:rPr lang="en-US" sz="1600" dirty="0" smtClean="0"/>
              <a:t>What a Difference Comfort Makes! Mustang is the world's leader in comfortable aftermarket motorcycle seats for Harley-Davidson®, Victory and Metric Cruiser 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www.mustangseats.com</a:t>
            </a:r>
            <a:r>
              <a:rPr lang="en-US" sz="1600" dirty="0" smtClean="0">
                <a:solidFill>
                  <a:srgbClr val="00A000"/>
                </a:solidFill>
              </a:rPr>
              <a:t>/ 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Survival Corporation</a:t>
            </a:r>
          </a:p>
          <a:p>
            <a:r>
              <a:rPr lang="en-US" sz="1600" dirty="0" smtClean="0"/>
              <a:t>Design, development, and manufacture of marine and aerospace safety and survival wear. Includes detailed product catalog, sizing charts, </a:t>
            </a:r>
            <a:r>
              <a:rPr lang="en-US" sz="1600" dirty="0" err="1" smtClean="0"/>
              <a:t>FAQs</a:t>
            </a:r>
            <a:r>
              <a:rPr lang="en-US" sz="1600" dirty="0" smtClean="0"/>
              <a:t>, </a:t>
            </a:r>
            <a:r>
              <a:rPr lang="en-US" sz="1600" b="1" dirty="0" smtClean="0"/>
              <a:t>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www.mustangsurvival.com</a:t>
            </a:r>
            <a:r>
              <a:rPr lang="en-US" sz="1600" dirty="0" smtClean="0">
                <a:solidFill>
                  <a:srgbClr val="00A0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12507</TotalTime>
  <Words>2911</Words>
  <Application>Microsoft Macintosh PowerPoint</Application>
  <PresentationFormat>On-screen Show (4:3)</PresentationFormat>
  <Paragraphs>619</Paragraphs>
  <Slides>59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Default Design</vt:lpstr>
      <vt:lpstr>Equation</vt:lpstr>
      <vt:lpstr>PowerPoint Presentation</vt:lpstr>
      <vt:lpstr>Summaries and Spelling Corection</vt:lpstr>
      <vt:lpstr>Administrative</vt:lpstr>
      <vt:lpstr>Quick recap</vt:lpstr>
      <vt:lpstr>So far…</vt:lpstr>
      <vt:lpstr>Today</vt:lpstr>
      <vt:lpstr>PowerPoint Presentation</vt:lpstr>
      <vt:lpstr>PowerPoint Presentation</vt:lpstr>
      <vt:lpstr>PowerPoint Presentation</vt:lpstr>
      <vt:lpstr>PowerPoint Presentation</vt:lpstr>
      <vt:lpstr>IR Display</vt:lpstr>
      <vt:lpstr>Other information</vt:lpstr>
      <vt:lpstr>Summaries</vt:lpstr>
      <vt:lpstr>Summaries</vt:lpstr>
      <vt:lpstr>Segment identification</vt:lpstr>
      <vt:lpstr>Summaries</vt:lpstr>
      <vt:lpstr>Summaries</vt:lpstr>
      <vt:lpstr>Dynamic summaries</vt:lpstr>
      <vt:lpstr>Dynamic vs. Static</vt:lpstr>
      <vt:lpstr>Generating dynamic summaries</vt:lpstr>
      <vt:lpstr>Dynamic summaries</vt:lpstr>
      <vt:lpstr>Challenge…</vt:lpstr>
      <vt:lpstr>Challenge…</vt:lpstr>
      <vt:lpstr>Alternative results presentations?</vt:lpstr>
      <vt:lpstr>Spelling correction</vt:lpstr>
      <vt:lpstr>Spell correction</vt:lpstr>
      <vt:lpstr>Document correction</vt:lpstr>
      <vt:lpstr>Query misspellings</vt:lpstr>
      <vt:lpstr>Spelling correction</vt:lpstr>
      <vt:lpstr>Isolated word correction</vt:lpstr>
      <vt:lpstr>Isolated word correction</vt:lpstr>
      <vt:lpstr>Edit distance</vt:lpstr>
      <vt:lpstr>Weighted edit distance</vt:lpstr>
      <vt:lpstr>Using edit distance</vt:lpstr>
      <vt:lpstr>Using edit distance</vt:lpstr>
      <vt:lpstr>Enumerating candidate strings</vt:lpstr>
      <vt:lpstr>Character n-grams</vt:lpstr>
      <vt:lpstr>Character n-gram overlap</vt:lpstr>
      <vt:lpstr>Character n-gram overlap</vt:lpstr>
      <vt:lpstr>Example</vt:lpstr>
      <vt:lpstr>Example</vt:lpstr>
      <vt:lpstr>Correct proportion?</vt:lpstr>
      <vt:lpstr>Correct proportion?</vt:lpstr>
      <vt:lpstr>Correct proportion?</vt:lpstr>
      <vt:lpstr>Correct proportion?</vt:lpstr>
      <vt:lpstr>One option – Jaccard coefficient</vt:lpstr>
      <vt:lpstr>Example</vt:lpstr>
      <vt:lpstr>Jaccard coefficient</vt:lpstr>
      <vt:lpstr>Efficiency</vt:lpstr>
      <vt:lpstr>Efficiency</vt:lpstr>
      <vt:lpstr>Matching trigrams</vt:lpstr>
      <vt:lpstr>Context-sensitive spell correction</vt:lpstr>
      <vt:lpstr>Context-sensitive correction</vt:lpstr>
      <vt:lpstr>Another approach?</vt:lpstr>
      <vt:lpstr>Query logs</vt:lpstr>
      <vt:lpstr>Query logs</vt:lpstr>
      <vt:lpstr>Query logs</vt:lpstr>
      <vt:lpstr>Query logs</vt:lpstr>
      <vt:lpstr>General issues in spell correction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David Kauchak</cp:lastModifiedBy>
  <cp:revision>531</cp:revision>
  <cp:lastPrinted>1601-01-01T00:00:00Z</cp:lastPrinted>
  <dcterms:created xsi:type="dcterms:W3CDTF">2009-09-28T16:27:24Z</dcterms:created>
  <dcterms:modified xsi:type="dcterms:W3CDTF">2012-10-02T14:50:04Z</dcterms:modified>
</cp:coreProperties>
</file>